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9" r:id="rId3"/>
    <p:sldId id="345" r:id="rId4"/>
    <p:sldId id="327" r:id="rId5"/>
    <p:sldId id="260" r:id="rId6"/>
    <p:sldId id="325" r:id="rId7"/>
    <p:sldId id="296" r:id="rId8"/>
    <p:sldId id="330" r:id="rId9"/>
    <p:sldId id="297" r:id="rId10"/>
    <p:sldId id="329" r:id="rId11"/>
    <p:sldId id="326" r:id="rId12"/>
    <p:sldId id="299" r:id="rId13"/>
    <p:sldId id="302" r:id="rId14"/>
    <p:sldId id="324" r:id="rId15"/>
    <p:sldId id="301" r:id="rId16"/>
    <p:sldId id="303" r:id="rId17"/>
    <p:sldId id="346" r:id="rId18"/>
    <p:sldId id="347" r:id="rId19"/>
    <p:sldId id="331" r:id="rId20"/>
    <p:sldId id="287" r:id="rId21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ck Ádám" initials="BÁ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74" y="-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2017.09.21.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2017.09.21.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2017.09.21.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4751B-12F5-43F2-8FA0-BC0689434EA8}" type="datetimeFigureOut">
              <a:rPr lang="hu-HU" smtClean="0"/>
              <a:pPr/>
              <a:t>2017.09.21.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B4751B-12F5-43F2-8FA0-BC0689434EA8}" type="datetimeFigureOut">
              <a:rPr lang="hu-HU" smtClean="0"/>
              <a:pPr/>
              <a:t>2017.09.21.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BC3BE0-BEFC-44EC-8F6C-C51AD0952C9C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3347864" y="2924944"/>
            <a:ext cx="5688632" cy="936105"/>
          </a:xfrm>
        </p:spPr>
        <p:txBody>
          <a:bodyPr>
            <a:noAutofit/>
          </a:bodyPr>
          <a:lstStyle/>
          <a:p>
            <a:pPr algn="r"/>
            <a:r>
              <a:rPr lang="hu-HU" sz="28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Mozgástanulás és szabályozás</a:t>
            </a:r>
            <a:endParaRPr lang="hu-HU" sz="28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003848" y="4077072"/>
            <a:ext cx="4960640" cy="648072"/>
          </a:xfrm>
        </p:spPr>
        <p:txBody>
          <a:bodyPr>
            <a:normAutofit/>
          </a:bodyPr>
          <a:lstStyle/>
          <a:p>
            <a:pPr algn="r"/>
            <a:r>
              <a:rPr lang="hu-HU" sz="18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Dr</a:t>
            </a:r>
            <a:r>
              <a:rPr lang="hu-HU" sz="18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hu-HU" sz="1800" b="1" i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Kopper</a:t>
            </a:r>
            <a:r>
              <a:rPr lang="hu-HU" sz="18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hu-HU" sz="18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Bence, Tóth </a:t>
            </a:r>
            <a:r>
              <a:rPr lang="hu-HU" sz="1800" b="1" i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Kata</a:t>
            </a:r>
            <a:endParaRPr lang="hu-HU" sz="1800" b="1" i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u-HU" sz="3600" b="1" dirty="0" smtClean="0"/>
              <a:t>Vegetatív idegrendszer: </a:t>
            </a:r>
            <a:r>
              <a:rPr lang="hu-HU" sz="3600" b="1" dirty="0" err="1" smtClean="0"/>
              <a:t>ganglionok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4006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hu-HU" sz="2000" b="1" dirty="0" err="1"/>
              <a:t>Ganglionok</a:t>
            </a:r>
            <a:r>
              <a:rPr lang="hu-HU" sz="2000" b="1" dirty="0"/>
              <a:t> csoportosítása elhelyezkedésük </a:t>
            </a:r>
            <a:r>
              <a:rPr lang="hu-HU" sz="2000" b="1" dirty="0" smtClean="0"/>
              <a:t>szerint</a:t>
            </a:r>
          </a:p>
          <a:p>
            <a:r>
              <a:rPr lang="hu-HU" sz="2000" dirty="0"/>
              <a:t>Csigolyák mellett található dúcok = </a:t>
            </a:r>
            <a:r>
              <a:rPr lang="hu-HU" sz="2000" b="1" i="1" dirty="0" err="1"/>
              <a:t>paravertebralis</a:t>
            </a:r>
            <a:r>
              <a:rPr lang="hu-HU" sz="2000" b="1" i="1" dirty="0"/>
              <a:t> </a:t>
            </a:r>
            <a:r>
              <a:rPr lang="hu-HU" sz="2000" b="1" i="1" dirty="0" err="1" smtClean="0"/>
              <a:t>ganglionok</a:t>
            </a:r>
            <a:endParaRPr lang="hu-HU" sz="2000" b="1" dirty="0"/>
          </a:p>
          <a:p>
            <a:r>
              <a:rPr lang="hu-HU" sz="2000" dirty="0"/>
              <a:t>A gerincvelő előtt lévő dúcok = </a:t>
            </a:r>
            <a:r>
              <a:rPr lang="hu-HU" sz="2000" b="1" i="1" dirty="0" err="1"/>
              <a:t>prevertebralis</a:t>
            </a:r>
            <a:r>
              <a:rPr lang="hu-HU" sz="2000" b="1" i="1" dirty="0"/>
              <a:t> </a:t>
            </a:r>
            <a:r>
              <a:rPr lang="hu-HU" sz="2000" b="1" i="1" dirty="0" err="1"/>
              <a:t>ganglionok</a:t>
            </a:r>
            <a:r>
              <a:rPr lang="hu-HU" sz="2000" b="1" i="1" dirty="0"/>
              <a:t> </a:t>
            </a:r>
            <a:r>
              <a:rPr lang="hu-HU" sz="2000" dirty="0"/>
              <a:t>pl.: </a:t>
            </a:r>
            <a:r>
              <a:rPr lang="hu-HU" sz="2000" dirty="0" err="1"/>
              <a:t>ggl</a:t>
            </a:r>
            <a:r>
              <a:rPr lang="hu-HU" sz="2000" dirty="0"/>
              <a:t>. </a:t>
            </a:r>
            <a:r>
              <a:rPr lang="hu-HU" sz="2000" dirty="0" err="1"/>
              <a:t>coeliacum</a:t>
            </a:r>
            <a:r>
              <a:rPr lang="hu-HU" sz="2000" dirty="0"/>
              <a:t>, </a:t>
            </a:r>
            <a:r>
              <a:rPr lang="hu-HU" sz="2000" dirty="0" err="1"/>
              <a:t>ggl</a:t>
            </a:r>
            <a:r>
              <a:rPr lang="hu-HU" sz="2000" dirty="0"/>
              <a:t>. </a:t>
            </a:r>
            <a:r>
              <a:rPr lang="hu-HU" sz="2000" dirty="0" err="1"/>
              <a:t>mesentericum</a:t>
            </a:r>
            <a:r>
              <a:rPr lang="hu-HU" sz="2000" dirty="0"/>
              <a:t> </a:t>
            </a:r>
            <a:r>
              <a:rPr lang="hu-HU" sz="2000" dirty="0" err="1"/>
              <a:t>superius</a:t>
            </a:r>
            <a:r>
              <a:rPr lang="hu-HU" sz="2000" dirty="0"/>
              <a:t>, </a:t>
            </a:r>
            <a:r>
              <a:rPr lang="hu-HU" sz="2000" dirty="0" err="1"/>
              <a:t>ggl</a:t>
            </a:r>
            <a:r>
              <a:rPr lang="hu-HU" sz="2000" dirty="0"/>
              <a:t>. </a:t>
            </a:r>
            <a:r>
              <a:rPr lang="hu-HU" sz="2000" dirty="0" err="1"/>
              <a:t>mesentericum</a:t>
            </a:r>
            <a:r>
              <a:rPr lang="hu-HU" sz="2000" dirty="0"/>
              <a:t> </a:t>
            </a:r>
            <a:r>
              <a:rPr lang="hu-HU" sz="2000" dirty="0" err="1" smtClean="0"/>
              <a:t>inferius</a:t>
            </a:r>
            <a:endParaRPr lang="hu-HU" sz="2000" dirty="0"/>
          </a:p>
          <a:p>
            <a:r>
              <a:rPr lang="hu-HU" sz="2000" dirty="0"/>
              <a:t>A szervek közelében lévő dúcok pl.: </a:t>
            </a:r>
            <a:r>
              <a:rPr lang="hu-HU" sz="2000" dirty="0" err="1"/>
              <a:t>ggl</a:t>
            </a:r>
            <a:r>
              <a:rPr lang="hu-HU" sz="2000" dirty="0"/>
              <a:t>. </a:t>
            </a:r>
            <a:r>
              <a:rPr lang="hu-HU" sz="2000" dirty="0" err="1" smtClean="0"/>
              <a:t>ciliare</a:t>
            </a:r>
            <a:endParaRPr lang="hu-HU" sz="2000" dirty="0"/>
          </a:p>
          <a:p>
            <a:r>
              <a:rPr lang="hu-HU" sz="2000" dirty="0"/>
              <a:t>A szervek falában lévő </a:t>
            </a:r>
            <a:r>
              <a:rPr lang="hu-HU" sz="2000" dirty="0" smtClean="0"/>
              <a:t>dúcok = </a:t>
            </a:r>
            <a:r>
              <a:rPr lang="hu-HU" sz="2000" b="1" dirty="0" err="1" smtClean="0"/>
              <a:t>intramuralis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ganglionok</a:t>
            </a:r>
            <a:r>
              <a:rPr lang="hu-HU" sz="2000" b="1" dirty="0" smtClean="0"/>
              <a:t> </a:t>
            </a:r>
            <a:r>
              <a:rPr lang="hu-HU" sz="2000" dirty="0" smtClean="0"/>
              <a:t>pl.: bélfalban</a:t>
            </a:r>
          </a:p>
          <a:p>
            <a:endParaRPr lang="hu-HU" sz="2000" b="1" dirty="0"/>
          </a:p>
          <a:p>
            <a:pPr marL="0" indent="0">
              <a:buNone/>
            </a:pPr>
            <a:endParaRPr lang="hu-HU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02621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Képtalálat a következ&amp;odblac;re: „spinal cord segment truncus sympathicus”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2856" y="1340768"/>
            <a:ext cx="6048672" cy="3992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ím 1"/>
          <p:cNvSpPr txBox="1">
            <a:spLocks/>
          </p:cNvSpPr>
          <p:nvPr/>
        </p:nvSpPr>
        <p:spPr>
          <a:xfrm>
            <a:off x="1403648" y="116632"/>
            <a:ext cx="6707088" cy="720080"/>
          </a:xfrm>
          <a:prstGeom prst="rect">
            <a:avLst/>
          </a:prstGeom>
          <a:noFill/>
          <a:ln w="25400" cap="flat" cmpd="sng" algn="ctr">
            <a:solidFill>
              <a:srgbClr val="00206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3600" b="1" smtClean="0"/>
              <a:t>Vegetatív idegrendszer: ganglionok</a:t>
            </a:r>
            <a:endParaRPr lang="hu-HU" sz="3600" b="1" dirty="0"/>
          </a:p>
        </p:txBody>
      </p:sp>
    </p:spTree>
    <p:extLst>
      <p:ext uri="{BB962C8B-B14F-4D97-AF65-F5344CB8AC3E}">
        <p14:creationId xmlns:p14="http://schemas.microsoft.com/office/powerpoint/2010/main" val="1080095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600" b="1" dirty="0" err="1" smtClean="0"/>
              <a:t>Sympathicus</a:t>
            </a:r>
            <a:r>
              <a:rPr lang="hu-HU" sz="3600" b="1" dirty="0" smtClean="0"/>
              <a:t> idegrendszer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836712"/>
            <a:ext cx="8424936" cy="5400600"/>
          </a:xfrm>
        </p:spPr>
        <p:txBody>
          <a:bodyPr>
            <a:noAutofit/>
          </a:bodyPr>
          <a:lstStyle/>
          <a:p>
            <a:pPr algn="just"/>
            <a:r>
              <a:rPr lang="hu-HU" sz="1970" dirty="0" err="1" smtClean="0">
                <a:sym typeface="Wingdings"/>
              </a:rPr>
              <a:t>Thoracolumbalis</a:t>
            </a:r>
            <a:r>
              <a:rPr lang="hu-HU" sz="1970" dirty="0" smtClean="0">
                <a:sym typeface="Wingdings"/>
              </a:rPr>
              <a:t> </a:t>
            </a:r>
            <a:r>
              <a:rPr lang="hu-HU" sz="1970" dirty="0" err="1" smtClean="0">
                <a:sym typeface="Wingdings"/>
              </a:rPr>
              <a:t>idegendszer</a:t>
            </a:r>
            <a:endParaRPr lang="hu-HU" sz="1970" dirty="0" smtClean="0">
              <a:sym typeface="Wingdings"/>
            </a:endParaRPr>
          </a:p>
          <a:p>
            <a:pPr lvl="1" algn="just"/>
            <a:r>
              <a:rPr lang="hu-HU" sz="1970" dirty="0" err="1" smtClean="0">
                <a:sym typeface="Wingdings"/>
              </a:rPr>
              <a:t>Gerinvelő</a:t>
            </a:r>
            <a:r>
              <a:rPr lang="hu-HU" sz="1970" dirty="0" smtClean="0">
                <a:sym typeface="Wingdings"/>
              </a:rPr>
              <a:t> </a:t>
            </a:r>
            <a:r>
              <a:rPr lang="hu-HU" sz="1970" dirty="0"/>
              <a:t>Th</a:t>
            </a:r>
            <a:r>
              <a:rPr lang="hu-HU" sz="1970" baseline="-25000" dirty="0"/>
              <a:t>1</a:t>
            </a:r>
            <a:r>
              <a:rPr lang="hu-HU" sz="1970" dirty="0"/>
              <a:t>-L</a:t>
            </a:r>
            <a:r>
              <a:rPr lang="hu-HU" sz="1970" baseline="-25000" dirty="0"/>
              <a:t>3</a:t>
            </a:r>
            <a:r>
              <a:rPr lang="hu-HU" sz="1970" dirty="0" smtClean="0">
                <a:sym typeface="Wingdings"/>
              </a:rPr>
              <a:t> oldalszarv </a:t>
            </a:r>
            <a:r>
              <a:rPr lang="hu-HU" sz="1970" dirty="0" err="1" smtClean="0">
                <a:sym typeface="Wingdings"/>
              </a:rPr>
              <a:t>nucleus</a:t>
            </a:r>
            <a:r>
              <a:rPr lang="hu-HU" sz="1970" dirty="0" smtClean="0">
                <a:sym typeface="Wingdings"/>
              </a:rPr>
              <a:t> </a:t>
            </a:r>
            <a:r>
              <a:rPr lang="hu-HU" sz="1970" dirty="0" err="1" smtClean="0">
                <a:sym typeface="Wingdings"/>
              </a:rPr>
              <a:t>intermediolateralis</a:t>
            </a:r>
            <a:endParaRPr lang="hu-HU" sz="1970" dirty="0" smtClean="0">
              <a:sym typeface="Wingdings"/>
            </a:endParaRPr>
          </a:p>
          <a:p>
            <a:pPr algn="just"/>
            <a:r>
              <a:rPr lang="hu-HU" sz="1970" dirty="0" smtClean="0">
                <a:sym typeface="Wingdings"/>
              </a:rPr>
              <a:t>Mellső gyökéren kilépnek az </a:t>
            </a:r>
            <a:r>
              <a:rPr lang="hu-HU" sz="1970" dirty="0" err="1" smtClean="0">
                <a:sym typeface="Wingdings"/>
              </a:rPr>
              <a:t>efferens</a:t>
            </a:r>
            <a:r>
              <a:rPr lang="hu-HU" sz="1970" dirty="0" smtClean="0">
                <a:sym typeface="Wingdings"/>
              </a:rPr>
              <a:t> rostok</a:t>
            </a:r>
          </a:p>
          <a:p>
            <a:pPr algn="just"/>
            <a:r>
              <a:rPr lang="hu-HU" sz="1970" dirty="0" err="1" smtClean="0">
                <a:sym typeface="Wingdings"/>
              </a:rPr>
              <a:t>Parietális</a:t>
            </a:r>
            <a:r>
              <a:rPr lang="hu-HU" sz="1970" dirty="0" smtClean="0">
                <a:sym typeface="Wingdings"/>
              </a:rPr>
              <a:t> rostok:</a:t>
            </a:r>
          </a:p>
          <a:p>
            <a:pPr lvl="1" algn="just"/>
            <a:r>
              <a:rPr lang="hu-HU" sz="1970" dirty="0" err="1" smtClean="0">
                <a:sym typeface="Wingdings"/>
              </a:rPr>
              <a:t>paravertebralis</a:t>
            </a:r>
            <a:r>
              <a:rPr lang="hu-HU" sz="1970" dirty="0" smtClean="0">
                <a:sym typeface="Wingdings"/>
              </a:rPr>
              <a:t> átkapcsolódás</a:t>
            </a:r>
          </a:p>
          <a:p>
            <a:pPr lvl="1" algn="just"/>
            <a:r>
              <a:rPr lang="hu-HU" sz="1970" dirty="0" smtClean="0">
                <a:sym typeface="Wingdings"/>
              </a:rPr>
              <a:t>végtagok </a:t>
            </a:r>
            <a:r>
              <a:rPr lang="hu-HU" sz="1970" dirty="0">
                <a:sym typeface="Wingdings"/>
              </a:rPr>
              <a:t>és törzs felszínének erei, szőrmerevítő izmok és verejték mirigyek</a:t>
            </a:r>
          </a:p>
          <a:p>
            <a:pPr algn="just"/>
            <a:r>
              <a:rPr lang="hu-HU" sz="1970" dirty="0" err="1" smtClean="0">
                <a:sym typeface="Wingdings"/>
              </a:rPr>
              <a:t>Viscerális</a:t>
            </a:r>
            <a:r>
              <a:rPr lang="hu-HU" sz="1970" dirty="0" smtClean="0">
                <a:sym typeface="Wingdings"/>
              </a:rPr>
              <a:t> rostok:</a:t>
            </a:r>
          </a:p>
          <a:p>
            <a:pPr lvl="1" algn="just"/>
            <a:r>
              <a:rPr lang="hu-HU" sz="1970" dirty="0" err="1" smtClean="0">
                <a:sym typeface="Wingdings"/>
              </a:rPr>
              <a:t>preaveretbralis</a:t>
            </a:r>
            <a:r>
              <a:rPr lang="hu-HU" sz="1970" dirty="0" smtClean="0">
                <a:sym typeface="Wingdings"/>
              </a:rPr>
              <a:t> átkapcsolódás,</a:t>
            </a:r>
          </a:p>
          <a:p>
            <a:pPr lvl="1" algn="just"/>
            <a:r>
              <a:rPr lang="hu-HU" sz="1970" dirty="0" smtClean="0">
                <a:sym typeface="Wingdings"/>
              </a:rPr>
              <a:t>fonatokat képeznek, zsigerek beidegzése</a:t>
            </a:r>
          </a:p>
          <a:p>
            <a:pPr algn="just"/>
            <a:r>
              <a:rPr lang="hu-HU" sz="1970" dirty="0" err="1" smtClean="0">
                <a:sym typeface="Wingdings"/>
              </a:rPr>
              <a:t>Preaganglionaris</a:t>
            </a:r>
            <a:r>
              <a:rPr lang="hu-HU" sz="1970" dirty="0" smtClean="0">
                <a:sym typeface="Wingdings"/>
              </a:rPr>
              <a:t> sejtek </a:t>
            </a:r>
            <a:r>
              <a:rPr lang="hu-HU" sz="1970" dirty="0" err="1" smtClean="0">
                <a:sym typeface="Wingdings"/>
              </a:rPr>
              <a:t>kolinergek</a:t>
            </a:r>
            <a:endParaRPr lang="hu-HU" sz="1970" dirty="0" smtClean="0">
              <a:sym typeface="Wingdings"/>
            </a:endParaRPr>
          </a:p>
          <a:p>
            <a:pPr algn="just"/>
            <a:r>
              <a:rPr lang="hu-HU" sz="1970" dirty="0" err="1" smtClean="0">
                <a:sym typeface="Wingdings"/>
              </a:rPr>
              <a:t>Preaganglionáris</a:t>
            </a:r>
            <a:r>
              <a:rPr lang="hu-HU" sz="1970" dirty="0" smtClean="0">
                <a:sym typeface="Wingdings"/>
              </a:rPr>
              <a:t> rostok </a:t>
            </a:r>
            <a:r>
              <a:rPr lang="hu-HU" sz="1970" dirty="0">
                <a:sym typeface="Wingdings"/>
              </a:rPr>
              <a:t>vékony, lassan vezető </a:t>
            </a:r>
            <a:r>
              <a:rPr lang="hu-HU" sz="1970" dirty="0" err="1" smtClean="0">
                <a:sym typeface="Wingdings"/>
              </a:rPr>
              <a:t>myelinhüvelyesek</a:t>
            </a:r>
            <a:r>
              <a:rPr lang="hu-HU" sz="1970" dirty="0" smtClean="0">
                <a:sym typeface="Wingdings"/>
              </a:rPr>
              <a:t> (B </a:t>
            </a:r>
            <a:r>
              <a:rPr lang="hu-HU" sz="1970" dirty="0">
                <a:sym typeface="Wingdings"/>
              </a:rPr>
              <a:t>típus</a:t>
            </a:r>
            <a:r>
              <a:rPr lang="hu-HU" sz="1970" dirty="0" smtClean="0">
                <a:sym typeface="Wingdings"/>
              </a:rPr>
              <a:t>)</a:t>
            </a:r>
          </a:p>
          <a:p>
            <a:pPr algn="just"/>
            <a:r>
              <a:rPr lang="hu-HU" sz="1970" dirty="0" smtClean="0">
                <a:sym typeface="Wingdings"/>
              </a:rPr>
              <a:t>Hosszú </a:t>
            </a:r>
            <a:r>
              <a:rPr lang="hu-HU" sz="1970" dirty="0" err="1" smtClean="0">
                <a:sym typeface="Wingdings"/>
              </a:rPr>
              <a:t>postganglionáris</a:t>
            </a:r>
            <a:r>
              <a:rPr lang="hu-HU" sz="1970" dirty="0" smtClean="0">
                <a:sym typeface="Wingdings"/>
              </a:rPr>
              <a:t> rostok, főleg velőtlenek (C-típusú)</a:t>
            </a:r>
          </a:p>
          <a:p>
            <a:pPr algn="just"/>
            <a:r>
              <a:rPr lang="hu-HU" sz="1970" dirty="0" err="1" smtClean="0">
                <a:sym typeface="Wingdings"/>
              </a:rPr>
              <a:t>Postganglionáris</a:t>
            </a:r>
            <a:r>
              <a:rPr lang="hu-HU" sz="1970" dirty="0" smtClean="0">
                <a:sym typeface="Wingdings"/>
              </a:rPr>
              <a:t> sejtek </a:t>
            </a:r>
            <a:r>
              <a:rPr lang="hu-HU" sz="1970" dirty="0" err="1" smtClean="0">
                <a:sym typeface="Wingdings"/>
              </a:rPr>
              <a:t>katekolaminergek</a:t>
            </a:r>
            <a:r>
              <a:rPr lang="hu-HU" sz="1970" dirty="0" smtClean="0">
                <a:sym typeface="Wingdings"/>
              </a:rPr>
              <a:t> (</a:t>
            </a:r>
            <a:r>
              <a:rPr lang="hu-HU" sz="1970" dirty="0" err="1" smtClean="0">
                <a:sym typeface="Wingdings"/>
              </a:rPr>
              <a:t>noradrenalin</a:t>
            </a:r>
            <a:r>
              <a:rPr lang="hu-HU" sz="1970" dirty="0" smtClean="0">
                <a:sym typeface="Wingdings"/>
              </a:rPr>
              <a:t>, adrenalin, dopamin)</a:t>
            </a:r>
          </a:p>
          <a:p>
            <a:pPr marL="457200" lvl="1" indent="0" algn="just">
              <a:buNone/>
            </a:pPr>
            <a:endParaRPr lang="hu-HU" sz="1600" dirty="0" smtClean="0">
              <a:sym typeface="Wingdings"/>
            </a:endParaRPr>
          </a:p>
          <a:p>
            <a:pPr lvl="1" algn="just"/>
            <a:endParaRPr lang="hu-HU" sz="1600" dirty="0" smtClean="0">
              <a:sym typeface="Wingdings"/>
            </a:endParaRPr>
          </a:p>
          <a:p>
            <a:pPr lvl="1" algn="just"/>
            <a:endParaRPr lang="hu-HU" sz="1600" dirty="0" smtClean="0">
              <a:sym typeface="Wingdings"/>
            </a:endParaRPr>
          </a:p>
          <a:p>
            <a:pPr algn="just"/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3418635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600" b="1" dirty="0" err="1" smtClean="0"/>
              <a:t>Sympathicus</a:t>
            </a:r>
            <a:r>
              <a:rPr lang="hu-HU" sz="3600" b="1" dirty="0" smtClean="0"/>
              <a:t> idegrendszer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400600"/>
          </a:xfrm>
        </p:spPr>
        <p:txBody>
          <a:bodyPr>
            <a:noAutofit/>
          </a:bodyPr>
          <a:lstStyle/>
          <a:p>
            <a:pPr algn="just"/>
            <a:r>
              <a:rPr lang="hu-HU" sz="2000" dirty="0" smtClean="0">
                <a:sym typeface="Wingdings"/>
              </a:rPr>
              <a:t>Szimpatikus határláncba = </a:t>
            </a:r>
            <a:r>
              <a:rPr lang="hu-HU" sz="2000" dirty="0" err="1" smtClean="0">
                <a:sym typeface="Wingdings"/>
              </a:rPr>
              <a:t>truncus</a:t>
            </a:r>
            <a:r>
              <a:rPr lang="hu-HU" sz="2000" dirty="0" smtClean="0">
                <a:sym typeface="Wingdings"/>
              </a:rPr>
              <a:t> </a:t>
            </a:r>
            <a:r>
              <a:rPr lang="hu-HU" sz="2000" dirty="0" err="1" smtClean="0">
                <a:sym typeface="Wingdings"/>
              </a:rPr>
              <a:t>sympathicus</a:t>
            </a:r>
            <a:endParaRPr lang="hu-HU" sz="2000" dirty="0" smtClean="0">
              <a:sym typeface="Wingdings"/>
            </a:endParaRPr>
          </a:p>
          <a:p>
            <a:pPr lvl="1" algn="just"/>
            <a:r>
              <a:rPr lang="hu-HU" sz="2000" dirty="0" err="1" smtClean="0">
                <a:sym typeface="Wingdings"/>
              </a:rPr>
              <a:t>Craniocaudális</a:t>
            </a:r>
            <a:r>
              <a:rPr lang="hu-HU" sz="2000" dirty="0" smtClean="0">
                <a:sym typeface="Wingdings"/>
              </a:rPr>
              <a:t> irányban húzódó  </a:t>
            </a:r>
            <a:r>
              <a:rPr lang="hu-HU" sz="2000" dirty="0" err="1" smtClean="0">
                <a:sym typeface="Wingdings"/>
              </a:rPr>
              <a:t>paravertebrális</a:t>
            </a:r>
            <a:r>
              <a:rPr lang="hu-HU" sz="2000" dirty="0" smtClean="0">
                <a:sym typeface="Wingdings"/>
              </a:rPr>
              <a:t> vegetatív dúcok lánca</a:t>
            </a:r>
          </a:p>
          <a:p>
            <a:pPr lvl="1" algn="just"/>
            <a:r>
              <a:rPr lang="hu-HU" sz="2000" dirty="0" smtClean="0">
                <a:sym typeface="Wingdings"/>
              </a:rPr>
              <a:t>Gerincvelő mindkét oldalán, koponyaalaptól a </a:t>
            </a:r>
            <a:r>
              <a:rPr lang="hu-HU" sz="2000" dirty="0" err="1" smtClean="0">
                <a:sym typeface="Wingdings"/>
              </a:rPr>
              <a:t>farokcsontig</a:t>
            </a:r>
            <a:endParaRPr lang="hu-HU" sz="2000" dirty="0" smtClean="0">
              <a:sym typeface="Wingdings"/>
            </a:endParaRPr>
          </a:p>
          <a:p>
            <a:pPr lvl="1" algn="just"/>
            <a:r>
              <a:rPr lang="hu-HU" sz="2000" dirty="0" err="1" smtClean="0">
                <a:sym typeface="Wingdings"/>
              </a:rPr>
              <a:t>Farokcsontnál</a:t>
            </a:r>
            <a:r>
              <a:rPr lang="hu-HU" sz="2000" dirty="0" smtClean="0">
                <a:sym typeface="Wingdings"/>
              </a:rPr>
              <a:t> középvonali </a:t>
            </a:r>
            <a:r>
              <a:rPr lang="hu-HU" sz="2000" dirty="0" err="1" smtClean="0">
                <a:sym typeface="Wingdings"/>
              </a:rPr>
              <a:t>ggl</a:t>
            </a:r>
            <a:r>
              <a:rPr lang="hu-HU" sz="2000" dirty="0" smtClean="0">
                <a:sym typeface="Wingdings"/>
              </a:rPr>
              <a:t>. </a:t>
            </a:r>
            <a:r>
              <a:rPr lang="hu-HU" sz="2000" dirty="0" err="1" smtClean="0">
                <a:sym typeface="Wingdings"/>
              </a:rPr>
              <a:t>imparban</a:t>
            </a:r>
            <a:r>
              <a:rPr lang="hu-HU" sz="2000" dirty="0" smtClean="0">
                <a:sym typeface="Wingdings"/>
              </a:rPr>
              <a:t> (páratlan) egyesül</a:t>
            </a:r>
          </a:p>
          <a:p>
            <a:pPr lvl="1" algn="just"/>
            <a:r>
              <a:rPr lang="hu-HU" sz="2000" dirty="0" smtClean="0">
                <a:sym typeface="Wingdings"/>
              </a:rPr>
              <a:t>22-23 dúc, közöttük összeköttetés (</a:t>
            </a:r>
            <a:r>
              <a:rPr lang="hu-HU" sz="2000" dirty="0" err="1" smtClean="0">
                <a:sym typeface="Wingdings"/>
              </a:rPr>
              <a:t>rr</a:t>
            </a:r>
            <a:r>
              <a:rPr lang="hu-HU" sz="2000" dirty="0" smtClean="0">
                <a:sym typeface="Wingdings"/>
              </a:rPr>
              <a:t>. </a:t>
            </a:r>
            <a:r>
              <a:rPr lang="hu-HU" sz="2000" dirty="0" err="1" smtClean="0">
                <a:sym typeface="Wingdings"/>
              </a:rPr>
              <a:t>interganglionares</a:t>
            </a:r>
            <a:r>
              <a:rPr lang="hu-HU" sz="2000" dirty="0" smtClean="0">
                <a:sym typeface="Wingdings"/>
              </a:rPr>
              <a:t>)</a:t>
            </a:r>
          </a:p>
          <a:p>
            <a:pPr lvl="1" algn="just"/>
            <a:r>
              <a:rPr lang="hu-HU" sz="2000" dirty="0" smtClean="0">
                <a:sym typeface="Wingdings"/>
              </a:rPr>
              <a:t>Dúcban: gerincvelőből jövő </a:t>
            </a:r>
            <a:r>
              <a:rPr lang="hu-HU" sz="2000" dirty="0" err="1" smtClean="0">
                <a:sym typeface="Wingdings"/>
              </a:rPr>
              <a:t>preaganglionaris</a:t>
            </a:r>
            <a:r>
              <a:rPr lang="hu-HU" sz="2000" dirty="0" smtClean="0">
                <a:sym typeface="Wingdings"/>
              </a:rPr>
              <a:t> rostok </a:t>
            </a:r>
            <a:r>
              <a:rPr lang="hu-HU" sz="2000" dirty="0" err="1" smtClean="0">
                <a:sym typeface="Wingdings"/>
              </a:rPr>
              <a:t>axonja</a:t>
            </a:r>
            <a:r>
              <a:rPr lang="hu-HU" sz="2000" dirty="0" smtClean="0">
                <a:sym typeface="Wingdings"/>
              </a:rPr>
              <a:t> (nem feltétlenül saját szegmensből!) + </a:t>
            </a:r>
            <a:r>
              <a:rPr lang="hu-HU" sz="2000" dirty="0" err="1" smtClean="0">
                <a:sym typeface="Wingdings"/>
              </a:rPr>
              <a:t>postganglionaris</a:t>
            </a:r>
            <a:r>
              <a:rPr lang="hu-HU" sz="2000" dirty="0" smtClean="0">
                <a:sym typeface="Wingdings"/>
              </a:rPr>
              <a:t> sejt </a:t>
            </a:r>
            <a:r>
              <a:rPr lang="hu-HU" sz="2000" dirty="0" err="1" smtClean="0">
                <a:sym typeface="Wingdings"/>
              </a:rPr>
              <a:t>testje</a:t>
            </a:r>
            <a:r>
              <a:rPr lang="hu-HU" sz="2000" dirty="0">
                <a:sym typeface="Wingdings"/>
              </a:rPr>
              <a:t> </a:t>
            </a:r>
            <a:br>
              <a:rPr lang="hu-HU" sz="2000" dirty="0">
                <a:sym typeface="Wingdings"/>
              </a:rPr>
            </a:br>
            <a:r>
              <a:rPr lang="hu-HU" sz="2000" dirty="0" smtClean="0">
                <a:sym typeface="Wingdings"/>
              </a:rPr>
              <a:t>(+ kötőszövet és kiegészítő sejtek)</a:t>
            </a:r>
          </a:p>
          <a:p>
            <a:pPr lvl="1" algn="just"/>
            <a:r>
              <a:rPr lang="hu-HU" sz="2000" dirty="0" err="1" smtClean="0">
                <a:sym typeface="Wingdings"/>
              </a:rPr>
              <a:t>Sinapsist</a:t>
            </a:r>
            <a:r>
              <a:rPr lang="hu-HU" sz="2000" dirty="0" smtClean="0">
                <a:sym typeface="Wingdings"/>
              </a:rPr>
              <a:t> a </a:t>
            </a:r>
            <a:r>
              <a:rPr lang="hu-HU" sz="2000" dirty="0" err="1" smtClean="0">
                <a:sym typeface="Wingdings"/>
              </a:rPr>
              <a:t>parietális</a:t>
            </a:r>
            <a:r>
              <a:rPr lang="hu-HU" sz="2000" dirty="0" smtClean="0">
                <a:sym typeface="Wingdings"/>
              </a:rPr>
              <a:t> rostok képezik, tovább futnak a </a:t>
            </a:r>
            <a:r>
              <a:rPr lang="hu-HU" sz="2000" dirty="0" err="1" smtClean="0">
                <a:sym typeface="Wingdings"/>
              </a:rPr>
              <a:t>viscerális</a:t>
            </a:r>
            <a:r>
              <a:rPr lang="hu-HU" sz="2000" dirty="0" smtClean="0">
                <a:sym typeface="Wingdings"/>
              </a:rPr>
              <a:t> rostok</a:t>
            </a:r>
          </a:p>
          <a:p>
            <a:pPr lvl="1" algn="just"/>
            <a:r>
              <a:rPr lang="hu-HU" sz="2000" dirty="0" smtClean="0">
                <a:sym typeface="Wingdings"/>
              </a:rPr>
              <a:t>Szinapszisok: főként </a:t>
            </a:r>
            <a:r>
              <a:rPr lang="hu-HU" sz="2000" dirty="0" err="1" smtClean="0">
                <a:sym typeface="Wingdings"/>
              </a:rPr>
              <a:t>axo-dendritikus</a:t>
            </a:r>
            <a:r>
              <a:rPr lang="hu-HU" sz="2000" dirty="0" smtClean="0">
                <a:sym typeface="Wingdings"/>
              </a:rPr>
              <a:t>, </a:t>
            </a:r>
            <a:r>
              <a:rPr lang="hu-HU" sz="2000" dirty="0" err="1" smtClean="0">
                <a:sym typeface="Wingdings"/>
              </a:rPr>
              <a:t>acetilkolin</a:t>
            </a:r>
            <a:r>
              <a:rPr lang="hu-HU" sz="2000" dirty="0" smtClean="0">
                <a:sym typeface="Wingdings"/>
              </a:rPr>
              <a:t> a </a:t>
            </a:r>
            <a:r>
              <a:rPr lang="hu-HU" sz="2000" dirty="0" err="1" smtClean="0">
                <a:sym typeface="Wingdings"/>
              </a:rPr>
              <a:t>neurotranszmitter</a:t>
            </a:r>
            <a:endParaRPr lang="hu-HU" sz="2000" dirty="0" smtClean="0">
              <a:sym typeface="Wingdings"/>
            </a:endParaRPr>
          </a:p>
          <a:p>
            <a:pPr lvl="1" algn="just"/>
            <a:r>
              <a:rPr lang="hu-HU" sz="2000" dirty="0" err="1" smtClean="0">
                <a:sym typeface="Wingdings"/>
              </a:rPr>
              <a:t>Preganglionáris</a:t>
            </a:r>
            <a:r>
              <a:rPr lang="hu-HU" sz="2000" dirty="0" smtClean="0">
                <a:sym typeface="Wingdings"/>
              </a:rPr>
              <a:t> sejt </a:t>
            </a:r>
            <a:r>
              <a:rPr lang="hu-HU" sz="2000" dirty="0" err="1" smtClean="0">
                <a:sym typeface="Wingdings"/>
              </a:rPr>
              <a:t>kolinerg</a:t>
            </a:r>
            <a:r>
              <a:rPr lang="hu-HU" sz="2000" dirty="0" smtClean="0">
                <a:sym typeface="Wingdings"/>
              </a:rPr>
              <a:t>, </a:t>
            </a:r>
            <a:r>
              <a:rPr lang="hu-HU" sz="2000" dirty="0" err="1" smtClean="0">
                <a:sym typeface="Wingdings"/>
              </a:rPr>
              <a:t>postganglionaris</a:t>
            </a:r>
            <a:r>
              <a:rPr lang="hu-HU" sz="2000" dirty="0" smtClean="0">
                <a:sym typeface="Wingdings"/>
              </a:rPr>
              <a:t> sejtek főként </a:t>
            </a:r>
            <a:r>
              <a:rPr lang="hu-HU" sz="2000" dirty="0" err="1" smtClean="0">
                <a:sym typeface="Wingdings"/>
              </a:rPr>
              <a:t>noradrenergek</a:t>
            </a:r>
            <a:endParaRPr lang="hu-HU" sz="1600" dirty="0" smtClean="0">
              <a:sym typeface="Wingdings"/>
            </a:endParaRPr>
          </a:p>
          <a:p>
            <a:pPr lvl="1" algn="just"/>
            <a:endParaRPr lang="hu-HU" sz="1600" dirty="0" smtClean="0">
              <a:sym typeface="Wingdings"/>
            </a:endParaRPr>
          </a:p>
          <a:p>
            <a:pPr lvl="1" algn="just"/>
            <a:endParaRPr lang="hu-HU" sz="1600" dirty="0" smtClean="0">
              <a:sym typeface="Wingdings"/>
            </a:endParaRPr>
          </a:p>
          <a:p>
            <a:pPr marL="457200" lvl="1" indent="0" algn="just">
              <a:buNone/>
            </a:pPr>
            <a:endParaRPr lang="hu-HU" sz="1600" dirty="0" smtClean="0">
              <a:sym typeface="Wingdings"/>
            </a:endParaRPr>
          </a:p>
          <a:p>
            <a:pPr lvl="1" algn="just"/>
            <a:endParaRPr lang="hu-HU" sz="1600" dirty="0" smtClean="0">
              <a:sym typeface="Wingdings"/>
            </a:endParaRPr>
          </a:p>
          <a:p>
            <a:pPr lvl="1" algn="just"/>
            <a:endParaRPr lang="hu-HU" sz="1600" dirty="0" smtClean="0">
              <a:sym typeface="Wingdings"/>
            </a:endParaRPr>
          </a:p>
          <a:p>
            <a:pPr algn="just"/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1259929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ép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980728"/>
            <a:ext cx="5328592" cy="4662518"/>
          </a:xfrm>
          <a:prstGeom prst="rect">
            <a:avLst/>
          </a:prstGeom>
        </p:spPr>
      </p:pic>
      <p:sp>
        <p:nvSpPr>
          <p:cNvPr id="6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600" b="1" dirty="0" err="1" smtClean="0"/>
              <a:t>Sympathicus</a:t>
            </a:r>
            <a:r>
              <a:rPr lang="hu-HU" sz="3600" b="1" dirty="0" smtClean="0"/>
              <a:t> idegrendszer</a:t>
            </a:r>
            <a:endParaRPr lang="hu-HU" sz="3600" b="1" dirty="0"/>
          </a:p>
        </p:txBody>
      </p:sp>
    </p:spTree>
    <p:extLst>
      <p:ext uri="{BB962C8B-B14F-4D97-AF65-F5344CB8AC3E}">
        <p14:creationId xmlns:p14="http://schemas.microsoft.com/office/powerpoint/2010/main" val="353743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600" b="1" dirty="0" err="1" smtClean="0"/>
              <a:t>Parasympathicus</a:t>
            </a:r>
            <a:r>
              <a:rPr lang="hu-HU" sz="3600" b="1" dirty="0" smtClean="0"/>
              <a:t> idegrendszer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400600"/>
          </a:xfrm>
        </p:spPr>
        <p:txBody>
          <a:bodyPr>
            <a:noAutofit/>
          </a:bodyPr>
          <a:lstStyle/>
          <a:p>
            <a:pPr algn="just"/>
            <a:r>
              <a:rPr lang="hu-HU" sz="1970" dirty="0" err="1" smtClean="0">
                <a:sym typeface="Wingdings"/>
              </a:rPr>
              <a:t>Craniosacralis</a:t>
            </a:r>
            <a:r>
              <a:rPr lang="hu-HU" sz="1970" dirty="0" smtClean="0">
                <a:sym typeface="Wingdings"/>
              </a:rPr>
              <a:t>  </a:t>
            </a:r>
            <a:r>
              <a:rPr lang="hu-HU" sz="1970" dirty="0" err="1" smtClean="0">
                <a:sym typeface="Wingdings"/>
              </a:rPr>
              <a:t>idegendszer</a:t>
            </a:r>
            <a:endParaRPr lang="hu-HU" sz="1970" dirty="0" smtClean="0">
              <a:sym typeface="Wingdings"/>
            </a:endParaRPr>
          </a:p>
          <a:p>
            <a:pPr lvl="1" algn="just"/>
            <a:r>
              <a:rPr lang="hu-HU" sz="1970" dirty="0"/>
              <a:t>Agytörzs </a:t>
            </a:r>
            <a:r>
              <a:rPr lang="hu-HU" sz="1970" dirty="0" err="1"/>
              <a:t>visceromotoros</a:t>
            </a:r>
            <a:r>
              <a:rPr lang="hu-HU" sz="1970" dirty="0"/>
              <a:t> általános magjai: középagyi </a:t>
            </a:r>
            <a:r>
              <a:rPr lang="hu-HU" sz="1970" dirty="0" err="1"/>
              <a:t>nucl</a:t>
            </a:r>
            <a:r>
              <a:rPr lang="hu-HU" sz="1970" dirty="0"/>
              <a:t>. </a:t>
            </a:r>
            <a:r>
              <a:rPr lang="hu-HU" sz="1970" dirty="0" err="1"/>
              <a:t>oculomotorius</a:t>
            </a:r>
            <a:r>
              <a:rPr lang="hu-HU" sz="1970" dirty="0"/>
              <a:t> </a:t>
            </a:r>
            <a:r>
              <a:rPr lang="hu-HU" sz="1970" dirty="0" err="1"/>
              <a:t>accessorius</a:t>
            </a:r>
            <a:r>
              <a:rPr lang="hu-HU" sz="1970" dirty="0"/>
              <a:t> (n. </a:t>
            </a:r>
            <a:r>
              <a:rPr lang="hu-HU" sz="1970" dirty="0" err="1"/>
              <a:t>oculomorius</a:t>
            </a:r>
            <a:r>
              <a:rPr lang="hu-HU" sz="1970" dirty="0"/>
              <a:t> III.), hídi </a:t>
            </a:r>
            <a:r>
              <a:rPr lang="hu-HU" sz="1970" dirty="0" err="1"/>
              <a:t>nucl</a:t>
            </a:r>
            <a:r>
              <a:rPr lang="hu-HU" sz="1970" dirty="0"/>
              <a:t>. </a:t>
            </a:r>
            <a:r>
              <a:rPr lang="hu-HU" sz="1970" dirty="0" err="1"/>
              <a:t>salivatorius</a:t>
            </a:r>
            <a:r>
              <a:rPr lang="hu-HU" sz="1970" dirty="0"/>
              <a:t> </a:t>
            </a:r>
            <a:r>
              <a:rPr lang="hu-HU" sz="1970" dirty="0" err="1"/>
              <a:t>superior</a:t>
            </a:r>
            <a:r>
              <a:rPr lang="hu-HU" sz="1970" dirty="0"/>
              <a:t> (n. </a:t>
            </a:r>
            <a:r>
              <a:rPr lang="hu-HU" sz="1970" dirty="0" err="1"/>
              <a:t>facialis</a:t>
            </a:r>
            <a:r>
              <a:rPr lang="hu-HU" sz="1970" dirty="0"/>
              <a:t> VII.), </a:t>
            </a:r>
            <a:r>
              <a:rPr lang="hu-HU" sz="1970" dirty="0" err="1"/>
              <a:t>nyúltvelői</a:t>
            </a:r>
            <a:r>
              <a:rPr lang="hu-HU" sz="1970" dirty="0"/>
              <a:t> </a:t>
            </a:r>
            <a:r>
              <a:rPr lang="hu-HU" sz="1970" dirty="0" err="1"/>
              <a:t>nucl</a:t>
            </a:r>
            <a:r>
              <a:rPr lang="hu-HU" sz="1970" dirty="0"/>
              <a:t>. </a:t>
            </a:r>
            <a:r>
              <a:rPr lang="hu-HU" sz="1970" dirty="0" err="1"/>
              <a:t>salivatorius</a:t>
            </a:r>
            <a:r>
              <a:rPr lang="hu-HU" sz="1970" dirty="0"/>
              <a:t> </a:t>
            </a:r>
            <a:r>
              <a:rPr lang="hu-HU" sz="1970" dirty="0" err="1"/>
              <a:t>inferior</a:t>
            </a:r>
            <a:r>
              <a:rPr lang="hu-HU" sz="1970" dirty="0"/>
              <a:t> (n. </a:t>
            </a:r>
            <a:r>
              <a:rPr lang="hu-HU" sz="1970" dirty="0" err="1"/>
              <a:t>glossopharyngeus</a:t>
            </a:r>
            <a:r>
              <a:rPr lang="hu-HU" sz="1970" dirty="0"/>
              <a:t> IX.), </a:t>
            </a:r>
            <a:r>
              <a:rPr lang="hu-HU" sz="1970" dirty="0" err="1"/>
              <a:t>nucl</a:t>
            </a:r>
            <a:r>
              <a:rPr lang="hu-HU" sz="1970" dirty="0"/>
              <a:t>. </a:t>
            </a:r>
            <a:r>
              <a:rPr lang="hu-HU" sz="1970" dirty="0" err="1"/>
              <a:t>medialis</a:t>
            </a:r>
            <a:r>
              <a:rPr lang="hu-HU" sz="1970" dirty="0"/>
              <a:t> és </a:t>
            </a:r>
            <a:r>
              <a:rPr lang="hu-HU" sz="1970" dirty="0" err="1"/>
              <a:t>lateralis</a:t>
            </a:r>
            <a:r>
              <a:rPr lang="hu-HU" sz="1970" dirty="0"/>
              <a:t> </a:t>
            </a:r>
            <a:r>
              <a:rPr lang="hu-HU" sz="1970" dirty="0" err="1"/>
              <a:t>alae</a:t>
            </a:r>
            <a:r>
              <a:rPr lang="hu-HU" sz="1970" dirty="0"/>
              <a:t> </a:t>
            </a:r>
            <a:r>
              <a:rPr lang="hu-HU" sz="1970" dirty="0" err="1"/>
              <a:t>cinereae</a:t>
            </a:r>
            <a:r>
              <a:rPr lang="hu-HU" sz="1970" dirty="0"/>
              <a:t> (n. </a:t>
            </a:r>
            <a:r>
              <a:rPr lang="hu-HU" sz="1970" dirty="0" err="1"/>
              <a:t>vagus</a:t>
            </a:r>
            <a:r>
              <a:rPr lang="hu-HU" sz="1970" dirty="0"/>
              <a:t> X.)</a:t>
            </a:r>
          </a:p>
          <a:p>
            <a:pPr lvl="1" algn="just"/>
            <a:r>
              <a:rPr lang="hu-HU" sz="1970" dirty="0"/>
              <a:t>Gerincvelő </a:t>
            </a:r>
            <a:r>
              <a:rPr lang="hu-HU" sz="1970" dirty="0" smtClean="0"/>
              <a:t>S</a:t>
            </a:r>
            <a:r>
              <a:rPr lang="hu-HU" sz="1970" baseline="-25000" dirty="0" smtClean="0"/>
              <a:t>2-4</a:t>
            </a:r>
            <a:r>
              <a:rPr lang="hu-HU" sz="1970" dirty="0" smtClean="0"/>
              <a:t> </a:t>
            </a:r>
            <a:r>
              <a:rPr lang="hu-HU" sz="1970" dirty="0"/>
              <a:t>szegmentumok oldalszarva </a:t>
            </a:r>
            <a:r>
              <a:rPr lang="hu-HU" sz="1970" dirty="0" err="1"/>
              <a:t>nucleus</a:t>
            </a:r>
            <a:r>
              <a:rPr lang="hu-HU" sz="1970" dirty="0"/>
              <a:t> </a:t>
            </a:r>
            <a:r>
              <a:rPr lang="hu-HU" sz="1970" dirty="0" err="1" smtClean="0"/>
              <a:t>intermediolateralis</a:t>
            </a:r>
            <a:endParaRPr lang="hu-HU" sz="1970" dirty="0" smtClean="0">
              <a:sym typeface="Wingdings"/>
            </a:endParaRPr>
          </a:p>
          <a:p>
            <a:pPr algn="just"/>
            <a:r>
              <a:rPr lang="hu-HU" sz="1970" dirty="0" smtClean="0">
                <a:sym typeface="Wingdings"/>
              </a:rPr>
              <a:t>Agyidegekkel együtt vagy az elülső gyökéren kilépnek az </a:t>
            </a:r>
            <a:r>
              <a:rPr lang="hu-HU" sz="1970" dirty="0" err="1" smtClean="0">
                <a:sym typeface="Wingdings"/>
              </a:rPr>
              <a:t>efferens</a:t>
            </a:r>
            <a:r>
              <a:rPr lang="hu-HU" sz="1970" dirty="0" smtClean="0">
                <a:sym typeface="Wingdings"/>
              </a:rPr>
              <a:t> rostok</a:t>
            </a:r>
          </a:p>
          <a:p>
            <a:pPr algn="just"/>
            <a:r>
              <a:rPr lang="hu-HU" sz="1970" dirty="0" smtClean="0">
                <a:sym typeface="Wingdings"/>
              </a:rPr>
              <a:t>Átkapcsolódás: feji </a:t>
            </a:r>
            <a:r>
              <a:rPr lang="hu-HU" sz="1970" dirty="0" err="1" smtClean="0">
                <a:sym typeface="Wingdings"/>
              </a:rPr>
              <a:t>parasympathicus</a:t>
            </a:r>
            <a:r>
              <a:rPr lang="hu-HU" sz="1970" dirty="0" smtClean="0">
                <a:sym typeface="Wingdings"/>
              </a:rPr>
              <a:t> dúcokban, </a:t>
            </a:r>
            <a:r>
              <a:rPr lang="hu-HU" sz="1970" dirty="0" err="1" smtClean="0">
                <a:sym typeface="Wingdings"/>
              </a:rPr>
              <a:t>intramurális</a:t>
            </a:r>
            <a:r>
              <a:rPr lang="hu-HU" sz="1970" dirty="0" smtClean="0">
                <a:sym typeface="Wingdings"/>
              </a:rPr>
              <a:t> </a:t>
            </a:r>
            <a:r>
              <a:rPr lang="hu-HU" sz="1970" dirty="0" err="1" smtClean="0">
                <a:sym typeface="Wingdings"/>
              </a:rPr>
              <a:t>dúcokban</a:t>
            </a:r>
            <a:endParaRPr lang="hu-HU" sz="1970" dirty="0">
              <a:sym typeface="Wingdings"/>
            </a:endParaRPr>
          </a:p>
          <a:p>
            <a:pPr algn="just"/>
            <a:r>
              <a:rPr lang="hu-HU" sz="1970" dirty="0" err="1" smtClean="0">
                <a:sym typeface="Wingdings"/>
              </a:rPr>
              <a:t>Preaganglionaris</a:t>
            </a:r>
            <a:r>
              <a:rPr lang="hu-HU" sz="1970" dirty="0" smtClean="0">
                <a:sym typeface="Wingdings"/>
              </a:rPr>
              <a:t> sejtek </a:t>
            </a:r>
            <a:r>
              <a:rPr lang="hu-HU" sz="1970" dirty="0" err="1" smtClean="0">
                <a:sym typeface="Wingdings"/>
              </a:rPr>
              <a:t>kolinergek</a:t>
            </a:r>
            <a:endParaRPr lang="hu-HU" sz="1970" dirty="0">
              <a:sym typeface="Wingdings"/>
            </a:endParaRPr>
          </a:p>
          <a:p>
            <a:pPr algn="just"/>
            <a:r>
              <a:rPr lang="hu-HU" sz="1970" dirty="0" err="1" smtClean="0">
                <a:sym typeface="Wingdings"/>
              </a:rPr>
              <a:t>Preaganglionáris</a:t>
            </a:r>
            <a:r>
              <a:rPr lang="hu-HU" sz="1970" dirty="0" smtClean="0">
                <a:sym typeface="Wingdings"/>
              </a:rPr>
              <a:t> rostok vékonyak, lassan vezető </a:t>
            </a:r>
            <a:r>
              <a:rPr lang="hu-HU" sz="1970" dirty="0" err="1" smtClean="0">
                <a:sym typeface="Wingdings"/>
              </a:rPr>
              <a:t>myelinhüvelyesek</a:t>
            </a:r>
            <a:r>
              <a:rPr lang="hu-HU" sz="1970" dirty="0" smtClean="0">
                <a:sym typeface="Wingdings"/>
              </a:rPr>
              <a:t> (B típus)</a:t>
            </a:r>
          </a:p>
          <a:p>
            <a:pPr algn="just"/>
            <a:r>
              <a:rPr lang="hu-HU" sz="1970" dirty="0" err="1">
                <a:sym typeface="Wingdings"/>
              </a:rPr>
              <a:t>Postganglionáris</a:t>
            </a:r>
            <a:r>
              <a:rPr lang="hu-HU" sz="1970" dirty="0">
                <a:sym typeface="Wingdings"/>
              </a:rPr>
              <a:t> sejtek is </a:t>
            </a:r>
            <a:r>
              <a:rPr lang="hu-HU" sz="1970" dirty="0" err="1" smtClean="0">
                <a:sym typeface="Wingdings"/>
              </a:rPr>
              <a:t>kolinergek</a:t>
            </a:r>
            <a:r>
              <a:rPr lang="hu-HU" sz="1970" dirty="0" smtClean="0">
                <a:sym typeface="Wingdings"/>
              </a:rPr>
              <a:t>, </a:t>
            </a:r>
            <a:r>
              <a:rPr lang="hu-HU" sz="1970" dirty="0" err="1" smtClean="0">
                <a:sym typeface="Wingdings"/>
              </a:rPr>
              <a:t>muszkarinos</a:t>
            </a:r>
            <a:r>
              <a:rPr lang="hu-HU" sz="1970" dirty="0" smtClean="0">
                <a:sym typeface="Wingdings"/>
              </a:rPr>
              <a:t> </a:t>
            </a:r>
            <a:r>
              <a:rPr lang="hu-HU" sz="1970" dirty="0" err="1" smtClean="0">
                <a:sym typeface="Wingdings"/>
              </a:rPr>
              <a:t>acetilkolin</a:t>
            </a:r>
            <a:r>
              <a:rPr lang="hu-HU" sz="1970" dirty="0" smtClean="0">
                <a:sym typeface="Wingdings"/>
              </a:rPr>
              <a:t> receptoron hatnak</a:t>
            </a:r>
            <a:endParaRPr lang="hu-HU" sz="1970" dirty="0">
              <a:sym typeface="Wingdings"/>
            </a:endParaRPr>
          </a:p>
          <a:p>
            <a:pPr algn="just"/>
            <a:r>
              <a:rPr lang="hu-HU" sz="1970" dirty="0" smtClean="0">
                <a:sym typeface="Wingdings"/>
              </a:rPr>
              <a:t>Rövid </a:t>
            </a:r>
            <a:r>
              <a:rPr lang="hu-HU" sz="1970" dirty="0" err="1" smtClean="0">
                <a:sym typeface="Wingdings"/>
              </a:rPr>
              <a:t>postganglionáris</a:t>
            </a:r>
            <a:r>
              <a:rPr lang="hu-HU" sz="1970" dirty="0" smtClean="0">
                <a:sym typeface="Wingdings"/>
              </a:rPr>
              <a:t> rostok, főleg velőtlenek (C típus)</a:t>
            </a:r>
          </a:p>
          <a:p>
            <a:pPr lvl="1" algn="just"/>
            <a:endParaRPr lang="hu-HU" sz="1600" dirty="0" smtClean="0">
              <a:sym typeface="Wingdings"/>
            </a:endParaRPr>
          </a:p>
          <a:p>
            <a:pPr algn="just"/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2008531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600" b="1" dirty="0" smtClean="0"/>
              <a:t>Vegetatív reflexek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400600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endParaRPr lang="hu-HU" sz="1600" dirty="0" smtClean="0">
              <a:sym typeface="Wingdings"/>
            </a:endParaRPr>
          </a:p>
          <a:p>
            <a:pPr lvl="1" algn="just"/>
            <a:endParaRPr lang="hu-HU" sz="1600" dirty="0" smtClean="0">
              <a:sym typeface="Wingdings"/>
            </a:endParaRPr>
          </a:p>
          <a:p>
            <a:pPr marL="0" indent="0" algn="just">
              <a:buNone/>
            </a:pPr>
            <a:endParaRPr lang="hu-HU" sz="2000" dirty="0" smtClean="0"/>
          </a:p>
        </p:txBody>
      </p:sp>
      <p:sp>
        <p:nvSpPr>
          <p:cNvPr id="4" name="Szövegdoboz 3"/>
          <p:cNvSpPr txBox="1"/>
          <p:nvPr/>
        </p:nvSpPr>
        <p:spPr>
          <a:xfrm>
            <a:off x="467544" y="1268760"/>
            <a:ext cx="820891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Gerincvelői vegetatív reflexek: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000" dirty="0" err="1" smtClean="0"/>
              <a:t>Viscero-viscerális</a:t>
            </a:r>
            <a:r>
              <a:rPr lang="hu-HU" sz="2000" dirty="0" smtClean="0"/>
              <a:t>:</a:t>
            </a:r>
          </a:p>
          <a:p>
            <a:pPr lvl="1"/>
            <a:r>
              <a:rPr lang="hu-HU" sz="2000" dirty="0" smtClean="0"/>
              <a:t>zsigeri </a:t>
            </a:r>
            <a:r>
              <a:rPr lang="hu-HU" sz="2000" dirty="0" err="1" smtClean="0"/>
              <a:t>afferens</a:t>
            </a:r>
            <a:r>
              <a:rPr lang="hu-HU" sz="2000" dirty="0" smtClean="0"/>
              <a:t>, </a:t>
            </a:r>
            <a:r>
              <a:rPr lang="hu-HU" sz="2000" dirty="0" err="1" smtClean="0"/>
              <a:t>efferens</a:t>
            </a:r>
            <a:r>
              <a:rPr lang="hu-HU" sz="2000" dirty="0" smtClean="0"/>
              <a:t> szintén a zsigerbe</a:t>
            </a:r>
          </a:p>
          <a:p>
            <a:pPr lvl="1"/>
            <a:r>
              <a:rPr lang="hu-HU" sz="2000" dirty="0" smtClean="0"/>
              <a:t>pl.: vizelési reflex, </a:t>
            </a:r>
            <a:r>
              <a:rPr lang="hu-HU" sz="2000" dirty="0" err="1" smtClean="0"/>
              <a:t>bélperisztaltika</a:t>
            </a:r>
            <a:endParaRPr lang="hu-HU" sz="2000" dirty="0" smtClean="0"/>
          </a:p>
          <a:p>
            <a:pPr marL="342900" indent="-342900">
              <a:buFont typeface="Arial" pitchFamily="34" charset="0"/>
              <a:buChar char="•"/>
            </a:pPr>
            <a:r>
              <a:rPr lang="hu-HU" sz="2000" dirty="0" err="1" smtClean="0"/>
              <a:t>Viscero-cutan</a:t>
            </a:r>
            <a:r>
              <a:rPr lang="hu-HU" sz="2000" dirty="0" smtClean="0"/>
              <a:t> reflex:</a:t>
            </a:r>
          </a:p>
          <a:p>
            <a:pPr lvl="1"/>
            <a:r>
              <a:rPr lang="hu-HU" sz="2000" dirty="0" smtClean="0"/>
              <a:t>zsigeri </a:t>
            </a:r>
            <a:r>
              <a:rPr lang="hu-HU" sz="2000" dirty="0" err="1" smtClean="0"/>
              <a:t>afferens</a:t>
            </a:r>
            <a:r>
              <a:rPr lang="hu-HU" sz="2000" dirty="0" smtClean="0"/>
              <a:t>, </a:t>
            </a:r>
            <a:r>
              <a:rPr lang="hu-HU" sz="2000" dirty="0" err="1" smtClean="0"/>
              <a:t>efferens</a:t>
            </a:r>
            <a:r>
              <a:rPr lang="hu-HU" sz="2000" dirty="0" smtClean="0"/>
              <a:t> a bőrbe</a:t>
            </a:r>
          </a:p>
          <a:p>
            <a:pPr lvl="1"/>
            <a:r>
              <a:rPr lang="hu-HU" sz="2000" dirty="0" err="1" smtClean="0"/>
              <a:t>pl</a:t>
            </a:r>
            <a:r>
              <a:rPr lang="hu-HU" sz="2000" dirty="0" smtClean="0"/>
              <a:t>: zsigeri gyulladást a felette lévő bőr pírja kíséri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000" dirty="0" err="1" smtClean="0"/>
              <a:t>Viscero-motoros</a:t>
            </a:r>
            <a:r>
              <a:rPr lang="hu-HU" sz="2000" dirty="0" smtClean="0"/>
              <a:t> reflex:</a:t>
            </a:r>
          </a:p>
          <a:p>
            <a:pPr lvl="1"/>
            <a:r>
              <a:rPr lang="hu-HU" sz="2000" dirty="0" smtClean="0"/>
              <a:t>zsigeri </a:t>
            </a:r>
            <a:r>
              <a:rPr lang="hu-HU" sz="2000" dirty="0" err="1" smtClean="0"/>
              <a:t>afferens</a:t>
            </a:r>
            <a:r>
              <a:rPr lang="hu-HU" sz="2000" dirty="0" smtClean="0"/>
              <a:t>, </a:t>
            </a:r>
            <a:r>
              <a:rPr lang="hu-HU" sz="2000" dirty="0" err="1" smtClean="0"/>
              <a:t>efferens</a:t>
            </a:r>
            <a:r>
              <a:rPr lang="hu-HU" sz="2000" dirty="0" smtClean="0"/>
              <a:t> a törzsizmokhoz</a:t>
            </a:r>
          </a:p>
          <a:p>
            <a:pPr lvl="1"/>
            <a:r>
              <a:rPr lang="hu-HU" sz="2000" dirty="0" smtClean="0"/>
              <a:t>pl.: hasi szervek megbetegedése törzsizmok reflexes összehúzódásával jár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hu-HU" sz="2000" dirty="0" err="1" smtClean="0"/>
              <a:t>Cuti-viscerális</a:t>
            </a:r>
            <a:r>
              <a:rPr lang="hu-HU" sz="2000" dirty="0" smtClean="0"/>
              <a:t> reflex:</a:t>
            </a:r>
          </a:p>
          <a:p>
            <a:pPr lvl="1"/>
            <a:r>
              <a:rPr lang="hu-HU" sz="2000" dirty="0" smtClean="0"/>
              <a:t>bőri </a:t>
            </a:r>
            <a:r>
              <a:rPr lang="hu-HU" sz="2000" dirty="0" err="1" smtClean="0"/>
              <a:t>afferens</a:t>
            </a:r>
            <a:r>
              <a:rPr lang="hu-HU" sz="2000" dirty="0" smtClean="0"/>
              <a:t>, </a:t>
            </a:r>
            <a:r>
              <a:rPr lang="hu-HU" sz="2000" dirty="0" err="1" smtClean="0"/>
              <a:t>efferens</a:t>
            </a:r>
            <a:r>
              <a:rPr lang="hu-HU" sz="2000" dirty="0" smtClean="0"/>
              <a:t> a zsigerbe, vérerekhez</a:t>
            </a:r>
          </a:p>
          <a:p>
            <a:pPr lvl="1"/>
            <a:r>
              <a:rPr lang="hu-HU" sz="2000" dirty="0" smtClean="0"/>
              <a:t>pl.: </a:t>
            </a:r>
            <a:r>
              <a:rPr lang="hu-HU" sz="2000" dirty="0" err="1" smtClean="0"/>
              <a:t>meleghatással</a:t>
            </a:r>
            <a:r>
              <a:rPr lang="hu-HU" sz="2000" dirty="0" smtClean="0"/>
              <a:t> bélgörcs/</a:t>
            </a:r>
            <a:r>
              <a:rPr lang="hu-HU" sz="2000" dirty="0" err="1" smtClean="0"/>
              <a:t>menstuációs</a:t>
            </a:r>
            <a:r>
              <a:rPr lang="hu-HU" sz="2000" dirty="0" smtClean="0"/>
              <a:t> görcs oldása, erekció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3541849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600" b="1" dirty="0" smtClean="0"/>
              <a:t>Vegetatív idegrendszer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400600"/>
          </a:xfrm>
        </p:spPr>
        <p:txBody>
          <a:bodyPr>
            <a:noAutofit/>
          </a:bodyPr>
          <a:lstStyle/>
          <a:p>
            <a:pPr marL="457200" lvl="1" indent="0" algn="just">
              <a:buNone/>
            </a:pPr>
            <a:endParaRPr lang="hu-HU" sz="1600" dirty="0" smtClean="0">
              <a:sym typeface="Wingdings"/>
            </a:endParaRPr>
          </a:p>
          <a:p>
            <a:pPr lvl="1" algn="just"/>
            <a:endParaRPr lang="hu-HU" sz="1600" dirty="0" smtClean="0">
              <a:sym typeface="Wingdings"/>
            </a:endParaRPr>
          </a:p>
          <a:p>
            <a:pPr marL="0" indent="0" algn="just">
              <a:buNone/>
            </a:pPr>
            <a:endParaRPr lang="hu-HU" sz="2000" dirty="0" smtClean="0"/>
          </a:p>
        </p:txBody>
      </p:sp>
      <p:sp>
        <p:nvSpPr>
          <p:cNvPr id="4" name="Szövegdoboz 3"/>
          <p:cNvSpPr txBox="1"/>
          <p:nvPr/>
        </p:nvSpPr>
        <p:spPr>
          <a:xfrm>
            <a:off x="467544" y="1268760"/>
            <a:ext cx="82089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000" dirty="0" smtClean="0"/>
              <a:t>Pavlik: Sportélettan</a:t>
            </a:r>
          </a:p>
          <a:p>
            <a:r>
              <a:rPr lang="hu-HU" sz="2000" dirty="0"/>
              <a:t>	</a:t>
            </a:r>
            <a:r>
              <a:rPr lang="hu-HU" sz="2000" dirty="0" smtClean="0"/>
              <a:t>3.4.7. A vegetatív idegrendszer: 103-110.</a:t>
            </a:r>
            <a:endParaRPr lang="hu-HU" sz="2000" dirty="0"/>
          </a:p>
        </p:txBody>
      </p:sp>
    </p:spTree>
    <p:extLst>
      <p:ext uri="{BB962C8B-B14F-4D97-AF65-F5344CB8AC3E}">
        <p14:creationId xmlns:p14="http://schemas.microsoft.com/office/powerpoint/2010/main" val="1735191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600" b="1" dirty="0" smtClean="0"/>
              <a:t>Gerincvelői szerveződés, működés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-108520" y="980728"/>
            <a:ext cx="8928992" cy="5400600"/>
          </a:xfrm>
        </p:spPr>
        <p:txBody>
          <a:bodyPr>
            <a:noAutofit/>
          </a:bodyPr>
          <a:lstStyle/>
          <a:p>
            <a:pPr lvl="1" algn="just"/>
            <a:r>
              <a:rPr lang="hu-HU" sz="1600" dirty="0" smtClean="0">
                <a:sym typeface="Wingdings"/>
              </a:rPr>
              <a:t>Periféria: receptorok az </a:t>
            </a:r>
            <a:r>
              <a:rPr lang="hu-HU" sz="1600" dirty="0">
                <a:sym typeface="Wingdings"/>
              </a:rPr>
              <a:t>érzéksejten </a:t>
            </a:r>
            <a:r>
              <a:rPr lang="hu-HU" sz="1600" dirty="0" smtClean="0">
                <a:sym typeface="Wingdings"/>
              </a:rPr>
              <a:t> </a:t>
            </a:r>
            <a:r>
              <a:rPr lang="hu-HU" sz="1600" dirty="0" err="1" smtClean="0">
                <a:sym typeface="Wingdings"/>
              </a:rPr>
              <a:t>érzőneuron</a:t>
            </a:r>
            <a:r>
              <a:rPr lang="hu-HU" sz="1600" dirty="0" smtClean="0">
                <a:sym typeface="Wingdings"/>
              </a:rPr>
              <a:t> továbbít</a:t>
            </a:r>
          </a:p>
          <a:p>
            <a:pPr lvl="1" algn="just"/>
            <a:r>
              <a:rPr lang="hu-HU" sz="1600" dirty="0" smtClean="0">
                <a:sym typeface="Wingdings"/>
              </a:rPr>
              <a:t>Gerincvelői ideg (n. </a:t>
            </a:r>
            <a:r>
              <a:rPr lang="hu-HU" sz="1600" dirty="0" err="1" smtClean="0">
                <a:sym typeface="Wingdings"/>
              </a:rPr>
              <a:t>spinalis</a:t>
            </a:r>
            <a:r>
              <a:rPr lang="hu-HU" sz="1600" dirty="0" smtClean="0">
                <a:sym typeface="Wingdings"/>
              </a:rPr>
              <a:t>): </a:t>
            </a:r>
            <a:r>
              <a:rPr lang="hu-HU" sz="1600" dirty="0">
                <a:sym typeface="Wingdings"/>
              </a:rPr>
              <a:t>kevert </a:t>
            </a:r>
            <a:r>
              <a:rPr lang="hu-HU" sz="1600" dirty="0" smtClean="0">
                <a:sym typeface="Wingdings"/>
              </a:rPr>
              <a:t>rostok (érző + motoros)</a:t>
            </a:r>
          </a:p>
          <a:p>
            <a:pPr lvl="1" algn="just"/>
            <a:r>
              <a:rPr lang="hu-HU" sz="1600" dirty="0">
                <a:sym typeface="Wingdings"/>
              </a:rPr>
              <a:t> </a:t>
            </a:r>
            <a:r>
              <a:rPr lang="hu-HU" sz="1600" dirty="0" smtClean="0">
                <a:sym typeface="Wingdings"/>
              </a:rPr>
              <a:t>belép </a:t>
            </a:r>
            <a:r>
              <a:rPr lang="hu-HU" sz="1600" dirty="0">
                <a:sym typeface="Wingdings"/>
              </a:rPr>
              <a:t>a gerinccsatornából</a:t>
            </a:r>
            <a:endParaRPr lang="hu-HU" sz="1600" dirty="0" smtClean="0">
              <a:sym typeface="Wingdings"/>
            </a:endParaRPr>
          </a:p>
          <a:p>
            <a:pPr lvl="1" algn="just"/>
            <a:r>
              <a:rPr lang="hu-HU" sz="1600" dirty="0">
                <a:sym typeface="Wingdings"/>
              </a:rPr>
              <a:t> </a:t>
            </a:r>
            <a:r>
              <a:rPr lang="hu-HU" sz="1600" dirty="0" smtClean="0">
                <a:sym typeface="Wingdings"/>
              </a:rPr>
              <a:t>kettéválik</a:t>
            </a:r>
          </a:p>
          <a:p>
            <a:pPr lvl="1" algn="just"/>
            <a:r>
              <a:rPr lang="hu-HU" sz="1600" dirty="0" err="1" smtClean="0">
                <a:sym typeface="Wingdings"/>
              </a:rPr>
              <a:t>Ganglion</a:t>
            </a:r>
            <a:r>
              <a:rPr lang="hu-HU" sz="1600" dirty="0" smtClean="0">
                <a:sym typeface="Wingdings"/>
              </a:rPr>
              <a:t> </a:t>
            </a:r>
            <a:r>
              <a:rPr lang="hu-HU" sz="1600" dirty="0" err="1">
                <a:sym typeface="Wingdings"/>
              </a:rPr>
              <a:t>spinale</a:t>
            </a:r>
            <a:r>
              <a:rPr lang="hu-HU" sz="1600" dirty="0">
                <a:sym typeface="Wingdings"/>
              </a:rPr>
              <a:t>:  érző </a:t>
            </a:r>
            <a:r>
              <a:rPr lang="hu-HU" sz="1600" dirty="0" err="1">
                <a:sym typeface="Wingdings"/>
              </a:rPr>
              <a:t>pszeudo-unipoláris</a:t>
            </a:r>
            <a:r>
              <a:rPr lang="hu-HU" sz="1600" dirty="0">
                <a:sym typeface="Wingdings"/>
              </a:rPr>
              <a:t> neuronok </a:t>
            </a:r>
            <a:r>
              <a:rPr lang="hu-HU" sz="1600" dirty="0" err="1">
                <a:sym typeface="Wingdings"/>
              </a:rPr>
              <a:t>sejttestjei</a:t>
            </a:r>
            <a:r>
              <a:rPr lang="hu-HU" sz="1600" dirty="0">
                <a:sym typeface="Wingdings"/>
              </a:rPr>
              <a:t> (mind </a:t>
            </a:r>
            <a:r>
              <a:rPr lang="hu-HU" sz="1600" dirty="0" err="1">
                <a:sym typeface="Wingdings"/>
              </a:rPr>
              <a:t>somatosensoros</a:t>
            </a:r>
            <a:r>
              <a:rPr lang="hu-HU" sz="1600" dirty="0">
                <a:sym typeface="Wingdings"/>
              </a:rPr>
              <a:t>, </a:t>
            </a:r>
            <a:r>
              <a:rPr lang="hu-HU" sz="1600" dirty="0" smtClean="0">
                <a:sym typeface="Wingdings"/>
              </a:rPr>
              <a:t>		</a:t>
            </a:r>
            <a:r>
              <a:rPr lang="hu-HU" sz="1600" dirty="0" err="1" smtClean="0">
                <a:sym typeface="Wingdings"/>
              </a:rPr>
              <a:t>mind</a:t>
            </a:r>
            <a:r>
              <a:rPr lang="hu-HU" sz="1600" dirty="0" smtClean="0">
                <a:sym typeface="Wingdings"/>
              </a:rPr>
              <a:t> </a:t>
            </a:r>
            <a:r>
              <a:rPr lang="hu-HU" sz="1600" dirty="0" err="1">
                <a:sym typeface="Wingdings"/>
              </a:rPr>
              <a:t>viscerosensoros</a:t>
            </a:r>
            <a:r>
              <a:rPr lang="hu-HU" sz="1600" dirty="0" smtClean="0">
                <a:sym typeface="Wingdings"/>
              </a:rPr>
              <a:t>)</a:t>
            </a:r>
          </a:p>
          <a:p>
            <a:pPr lvl="1" algn="just"/>
            <a:r>
              <a:rPr lang="hu-HU" sz="1600" dirty="0" smtClean="0">
                <a:sym typeface="Wingdings"/>
              </a:rPr>
              <a:t>Hátsó </a:t>
            </a:r>
            <a:r>
              <a:rPr lang="hu-HU" sz="1600" dirty="0">
                <a:sym typeface="Wingdings"/>
              </a:rPr>
              <a:t>gyökér: </a:t>
            </a:r>
            <a:r>
              <a:rPr lang="hu-HU" sz="1600" dirty="0" err="1">
                <a:sym typeface="Wingdings"/>
              </a:rPr>
              <a:t>somatosensoros</a:t>
            </a:r>
            <a:r>
              <a:rPr lang="hu-HU" sz="1600" dirty="0">
                <a:sym typeface="Wingdings"/>
              </a:rPr>
              <a:t> és </a:t>
            </a:r>
            <a:r>
              <a:rPr lang="hu-HU" sz="1600" dirty="0" err="1">
                <a:sym typeface="Wingdings"/>
              </a:rPr>
              <a:t>viscerosensoros</a:t>
            </a:r>
            <a:r>
              <a:rPr lang="hu-HU" sz="1600" dirty="0">
                <a:sym typeface="Wingdings"/>
              </a:rPr>
              <a:t> </a:t>
            </a:r>
            <a:r>
              <a:rPr lang="hu-HU" sz="1600" dirty="0" err="1">
                <a:sym typeface="Wingdings"/>
              </a:rPr>
              <a:t>axonok</a:t>
            </a:r>
            <a:r>
              <a:rPr lang="hu-HU" sz="1600" dirty="0">
                <a:sym typeface="Wingdings"/>
              </a:rPr>
              <a:t> lépnek </a:t>
            </a:r>
            <a:r>
              <a:rPr lang="hu-HU" sz="1600" dirty="0" smtClean="0">
                <a:sym typeface="Wingdings"/>
              </a:rPr>
              <a:t>BE</a:t>
            </a:r>
          </a:p>
          <a:p>
            <a:pPr lvl="1" algn="just"/>
            <a:r>
              <a:rPr lang="hu-HU" sz="1600" dirty="0" smtClean="0">
                <a:sym typeface="Wingdings"/>
              </a:rPr>
              <a:t>Hátsó </a:t>
            </a:r>
            <a:r>
              <a:rPr lang="hu-HU" sz="1600" dirty="0">
                <a:sym typeface="Wingdings"/>
              </a:rPr>
              <a:t>szarv: </a:t>
            </a:r>
            <a:r>
              <a:rPr lang="hu-HU" sz="1600" dirty="0" err="1">
                <a:sym typeface="Wingdings"/>
              </a:rPr>
              <a:t>érzőneuronok</a:t>
            </a:r>
            <a:r>
              <a:rPr lang="hu-HU" sz="1600" dirty="0">
                <a:sym typeface="Wingdings"/>
              </a:rPr>
              <a:t> </a:t>
            </a:r>
            <a:r>
              <a:rPr lang="hu-HU" sz="1600" dirty="0" err="1">
                <a:sym typeface="Wingdings"/>
              </a:rPr>
              <a:t>axonja</a:t>
            </a:r>
            <a:r>
              <a:rPr lang="hu-HU" sz="1600" dirty="0">
                <a:sym typeface="Wingdings"/>
              </a:rPr>
              <a:t>, </a:t>
            </a:r>
            <a:r>
              <a:rPr lang="hu-HU" sz="1600" dirty="0" smtClean="0">
                <a:sym typeface="Wingdings"/>
              </a:rPr>
              <a:t>felszálló érző neuronok (</a:t>
            </a:r>
            <a:r>
              <a:rPr lang="hu-HU" sz="1600" dirty="0" err="1" smtClean="0">
                <a:sym typeface="Wingdings"/>
              </a:rPr>
              <a:t>funicularis</a:t>
            </a:r>
            <a:r>
              <a:rPr lang="hu-HU" sz="1600" dirty="0" smtClean="0">
                <a:sym typeface="Wingdings"/>
              </a:rPr>
              <a:t> </a:t>
            </a:r>
            <a:r>
              <a:rPr lang="hu-HU" sz="1600" dirty="0" err="1" smtClean="0">
                <a:sym typeface="Wingdings"/>
              </a:rPr>
              <a:t>neuronok</a:t>
            </a:r>
            <a:r>
              <a:rPr lang="hu-HU" sz="1600" dirty="0" smtClean="0">
                <a:sym typeface="Wingdings"/>
              </a:rPr>
              <a:t>) 			</a:t>
            </a:r>
            <a:r>
              <a:rPr lang="hu-HU" sz="1600" dirty="0" err="1" smtClean="0">
                <a:sym typeface="Wingdings"/>
              </a:rPr>
              <a:t>sejttestjei</a:t>
            </a:r>
            <a:endParaRPr lang="hu-HU" sz="1600" dirty="0" smtClean="0">
              <a:sym typeface="Wingdings"/>
            </a:endParaRPr>
          </a:p>
          <a:p>
            <a:pPr lvl="1" algn="just"/>
            <a:r>
              <a:rPr lang="hu-HU" sz="1600" dirty="0" smtClean="0">
                <a:sym typeface="Wingdings"/>
              </a:rPr>
              <a:t>Intermedier zóna: </a:t>
            </a:r>
            <a:r>
              <a:rPr lang="hu-HU" sz="1600" dirty="0" err="1" smtClean="0">
                <a:sym typeface="Wingdings"/>
              </a:rPr>
              <a:t>interneuronok</a:t>
            </a:r>
            <a:endParaRPr lang="hu-HU" sz="1600" dirty="0">
              <a:sym typeface="Wingdings"/>
            </a:endParaRPr>
          </a:p>
          <a:p>
            <a:pPr lvl="1" algn="just"/>
            <a:r>
              <a:rPr lang="hu-HU" sz="1600" dirty="0" smtClean="0">
                <a:sym typeface="Wingdings"/>
              </a:rPr>
              <a:t>Oldalszarv: vegetatív </a:t>
            </a:r>
            <a:r>
              <a:rPr lang="hu-HU" sz="1600" dirty="0" err="1" smtClean="0">
                <a:sym typeface="Wingdings"/>
              </a:rPr>
              <a:t>preaganglionáris</a:t>
            </a:r>
            <a:r>
              <a:rPr lang="hu-HU" sz="1600" dirty="0" smtClean="0">
                <a:sym typeface="Wingdings"/>
              </a:rPr>
              <a:t> neuronok </a:t>
            </a:r>
            <a:r>
              <a:rPr lang="hu-HU" sz="1600" dirty="0" err="1" smtClean="0">
                <a:sym typeface="Wingdings"/>
              </a:rPr>
              <a:t>sejttestjei</a:t>
            </a:r>
            <a:endParaRPr lang="hu-HU" sz="1600" dirty="0" smtClean="0">
              <a:sym typeface="Wingdings"/>
            </a:endParaRPr>
          </a:p>
          <a:p>
            <a:pPr lvl="1" algn="just"/>
            <a:r>
              <a:rPr lang="hu-HU" sz="1600" dirty="0" smtClean="0">
                <a:sym typeface="Wingdings"/>
              </a:rPr>
              <a:t>Mellső szarv: </a:t>
            </a:r>
            <a:r>
              <a:rPr lang="hu-HU" sz="1600" dirty="0" err="1" smtClean="0">
                <a:sym typeface="Wingdings"/>
              </a:rPr>
              <a:t>motoneuronok</a:t>
            </a:r>
            <a:r>
              <a:rPr lang="hu-HU" sz="1600" dirty="0" smtClean="0">
                <a:sym typeface="Wingdings"/>
              </a:rPr>
              <a:t> </a:t>
            </a:r>
            <a:r>
              <a:rPr lang="hu-HU" sz="1600" dirty="0" err="1" smtClean="0">
                <a:sym typeface="Wingdings"/>
              </a:rPr>
              <a:t>sejttestjei</a:t>
            </a:r>
            <a:endParaRPr lang="hu-HU" sz="1600" dirty="0" smtClean="0">
              <a:sym typeface="Wingdings"/>
            </a:endParaRPr>
          </a:p>
          <a:p>
            <a:pPr lvl="1" algn="just"/>
            <a:r>
              <a:rPr lang="hu-HU" sz="1600" dirty="0" smtClean="0">
                <a:sym typeface="Wingdings"/>
              </a:rPr>
              <a:t>Mellső gyökér: </a:t>
            </a:r>
            <a:r>
              <a:rPr lang="hu-HU" sz="1600" dirty="0" err="1" smtClean="0">
                <a:sym typeface="Wingdings"/>
              </a:rPr>
              <a:t>motoreuronok</a:t>
            </a:r>
            <a:r>
              <a:rPr lang="hu-HU" sz="1600" dirty="0" smtClean="0">
                <a:sym typeface="Wingdings"/>
              </a:rPr>
              <a:t> </a:t>
            </a:r>
            <a:r>
              <a:rPr lang="hu-HU" sz="1600" dirty="0" err="1" smtClean="0">
                <a:sym typeface="Wingdings"/>
              </a:rPr>
              <a:t>axonjai</a:t>
            </a:r>
            <a:r>
              <a:rPr lang="hu-HU" sz="1600" dirty="0" smtClean="0">
                <a:sym typeface="Wingdings"/>
              </a:rPr>
              <a:t>, </a:t>
            </a:r>
            <a:r>
              <a:rPr lang="hu-HU" sz="1600" dirty="0" err="1" smtClean="0">
                <a:sym typeface="Wingdings"/>
              </a:rPr>
              <a:t>preganglionáris</a:t>
            </a:r>
            <a:r>
              <a:rPr lang="hu-HU" sz="1600" dirty="0" smtClean="0">
                <a:sym typeface="Wingdings"/>
              </a:rPr>
              <a:t> vegetatív sejtek </a:t>
            </a:r>
            <a:r>
              <a:rPr lang="hu-HU" sz="1600" dirty="0" err="1" smtClean="0">
                <a:sym typeface="Wingdings"/>
              </a:rPr>
              <a:t>axonjai</a:t>
            </a:r>
            <a:r>
              <a:rPr lang="hu-HU" sz="1600" dirty="0" smtClean="0">
                <a:sym typeface="Wingdings"/>
              </a:rPr>
              <a:t> lépnek KI</a:t>
            </a:r>
          </a:p>
          <a:p>
            <a:pPr lvl="1" algn="just"/>
            <a:r>
              <a:rPr lang="hu-HU" sz="1600" dirty="0" smtClean="0">
                <a:sym typeface="Wingdings"/>
              </a:rPr>
              <a:t>Mellső és hátsó gyökér egyesül: gerincvelői ideg = </a:t>
            </a:r>
            <a:r>
              <a:rPr lang="hu-HU" sz="1600" dirty="0" err="1" smtClean="0">
                <a:sym typeface="Wingdings"/>
              </a:rPr>
              <a:t>nervus</a:t>
            </a:r>
            <a:r>
              <a:rPr lang="hu-HU" sz="1600" dirty="0" smtClean="0">
                <a:sym typeface="Wingdings"/>
              </a:rPr>
              <a:t> </a:t>
            </a:r>
            <a:r>
              <a:rPr lang="hu-HU" sz="1600" dirty="0" err="1" smtClean="0">
                <a:sym typeface="Wingdings"/>
              </a:rPr>
              <a:t>spinalis</a:t>
            </a:r>
            <a:endParaRPr lang="hu-HU" sz="1600" dirty="0">
              <a:sym typeface="Wingdings"/>
            </a:endParaRPr>
          </a:p>
          <a:p>
            <a:pPr lvl="1" algn="just"/>
            <a:r>
              <a:rPr lang="hu-HU" sz="1600" dirty="0" smtClean="0">
                <a:sym typeface="Wingdings"/>
              </a:rPr>
              <a:t> kilép a gerinccsatornából</a:t>
            </a:r>
          </a:p>
          <a:p>
            <a:pPr lvl="1" algn="just"/>
            <a:r>
              <a:rPr lang="hu-HU" sz="1600" dirty="0">
                <a:sym typeface="Wingdings"/>
              </a:rPr>
              <a:t>Gerincvelői ideg (n. </a:t>
            </a:r>
            <a:r>
              <a:rPr lang="hu-HU" sz="1600" dirty="0" err="1">
                <a:sym typeface="Wingdings"/>
              </a:rPr>
              <a:t>spinalis</a:t>
            </a:r>
            <a:r>
              <a:rPr lang="hu-HU" sz="1600" dirty="0">
                <a:sym typeface="Wingdings"/>
              </a:rPr>
              <a:t>): kevert </a:t>
            </a:r>
            <a:r>
              <a:rPr lang="hu-HU" sz="1600" dirty="0" smtClean="0">
                <a:sym typeface="Wingdings"/>
              </a:rPr>
              <a:t>rostok (érző + motoros), perifériára viszik a </a:t>
            </a:r>
            <a:r>
              <a:rPr lang="hu-HU" sz="1600" dirty="0" err="1" smtClean="0">
                <a:sym typeface="Wingdings"/>
              </a:rPr>
              <a:t>somato-</a:t>
            </a:r>
            <a:r>
              <a:rPr lang="hu-HU" sz="1600" dirty="0" smtClean="0">
                <a:sym typeface="Wingdings"/>
              </a:rPr>
              <a:t> vagy </a:t>
            </a:r>
            <a:r>
              <a:rPr lang="hu-HU" sz="1600" dirty="0" err="1" smtClean="0">
                <a:sym typeface="Wingdings"/>
              </a:rPr>
              <a:t>visceromotoros</a:t>
            </a:r>
            <a:r>
              <a:rPr lang="hu-HU" sz="1600" dirty="0" smtClean="0">
                <a:sym typeface="Wingdings"/>
              </a:rPr>
              <a:t> parancsot</a:t>
            </a:r>
            <a:endParaRPr lang="hu-HU" sz="1600" dirty="0">
              <a:sym typeface="Wingdings"/>
            </a:endParaRPr>
          </a:p>
          <a:p>
            <a:pPr lvl="1" algn="just"/>
            <a:endParaRPr lang="hu-HU" sz="1800" dirty="0" smtClean="0">
              <a:sym typeface="Wingdings"/>
            </a:endParaRPr>
          </a:p>
          <a:p>
            <a:pPr marL="457200" lvl="1" indent="0" algn="just">
              <a:buNone/>
            </a:pPr>
            <a:endParaRPr lang="hu-HU" sz="1600" dirty="0">
              <a:sym typeface="Wingdings"/>
            </a:endParaRPr>
          </a:p>
          <a:p>
            <a:pPr marL="457200" lvl="1" indent="0" algn="just">
              <a:buNone/>
            </a:pPr>
            <a:endParaRPr lang="hu-HU" sz="1600" dirty="0" smtClean="0">
              <a:sym typeface="Wingdings"/>
            </a:endParaRPr>
          </a:p>
          <a:p>
            <a:pPr algn="just"/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4082906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980728"/>
            <a:ext cx="8424936" cy="5400600"/>
          </a:xfrm>
        </p:spPr>
        <p:txBody>
          <a:bodyPr>
            <a:noAutofit/>
          </a:bodyPr>
          <a:lstStyle/>
          <a:p>
            <a:pPr lvl="1" algn="just"/>
            <a:r>
              <a:rPr lang="hu-HU" sz="1800" dirty="0" err="1" smtClean="0">
                <a:sym typeface="Wingdings"/>
              </a:rPr>
              <a:t>Ramus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communicans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albi</a:t>
            </a:r>
            <a:r>
              <a:rPr lang="hu-HU" sz="1800" dirty="0" smtClean="0">
                <a:sym typeface="Wingdings"/>
              </a:rPr>
              <a:t>: n. </a:t>
            </a:r>
            <a:r>
              <a:rPr lang="hu-HU" sz="1800" dirty="0" err="1" smtClean="0">
                <a:sym typeface="Wingdings"/>
              </a:rPr>
              <a:t>spinalisból</a:t>
            </a:r>
            <a:r>
              <a:rPr lang="hu-HU" sz="1800" dirty="0" smtClean="0">
                <a:sym typeface="Wingdings"/>
              </a:rPr>
              <a:t> a velőhüvelyes (fehér) </a:t>
            </a:r>
            <a:r>
              <a:rPr lang="hu-HU" sz="1800" dirty="0" err="1" smtClean="0">
                <a:sym typeface="Wingdings"/>
              </a:rPr>
              <a:t>preganglionáris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axonok</a:t>
            </a:r>
            <a:r>
              <a:rPr lang="hu-HU" sz="1800" dirty="0" smtClean="0">
                <a:sym typeface="Wingdings"/>
              </a:rPr>
              <a:t> leválnak és a </a:t>
            </a:r>
            <a:r>
              <a:rPr lang="hu-HU" sz="1800" dirty="0" err="1" smtClean="0">
                <a:sym typeface="Wingdings"/>
              </a:rPr>
              <a:t>truncus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sympathicusba</a:t>
            </a:r>
            <a:r>
              <a:rPr lang="hu-HU" sz="1800" dirty="0" smtClean="0">
                <a:sym typeface="Wingdings"/>
              </a:rPr>
              <a:t> mennek – nem minden szegmentumban vannak</a:t>
            </a:r>
          </a:p>
          <a:p>
            <a:pPr marL="457200" lvl="1" indent="0" algn="just">
              <a:buNone/>
            </a:pPr>
            <a:endParaRPr lang="hu-HU" sz="800" dirty="0" smtClean="0">
              <a:sym typeface="Wingdings"/>
            </a:endParaRPr>
          </a:p>
          <a:p>
            <a:pPr lvl="1" algn="just"/>
            <a:r>
              <a:rPr lang="hu-HU" sz="1800" dirty="0" err="1" smtClean="0">
                <a:sym typeface="Wingdings"/>
              </a:rPr>
              <a:t>Truncus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sympathicus</a:t>
            </a:r>
            <a:r>
              <a:rPr lang="hu-HU" sz="1800" dirty="0" smtClean="0">
                <a:sym typeface="Wingdings"/>
              </a:rPr>
              <a:t>: vegetatív </a:t>
            </a:r>
            <a:r>
              <a:rPr lang="hu-HU" sz="1800" dirty="0" err="1" smtClean="0">
                <a:sym typeface="Wingdings"/>
              </a:rPr>
              <a:t>ganglionok</a:t>
            </a:r>
            <a:r>
              <a:rPr lang="hu-HU" sz="1800" dirty="0" smtClean="0">
                <a:sym typeface="Wingdings"/>
              </a:rPr>
              <a:t> függőleges lánca, vegetatív </a:t>
            </a:r>
            <a:r>
              <a:rPr lang="hu-HU" sz="1800" dirty="0" err="1" smtClean="0">
                <a:sym typeface="Wingdings"/>
              </a:rPr>
              <a:t>preganglionaris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axonok</a:t>
            </a:r>
            <a:r>
              <a:rPr lang="hu-HU" sz="1800" dirty="0" smtClean="0">
                <a:sym typeface="Wingdings"/>
              </a:rPr>
              <a:t> és vegetatív </a:t>
            </a:r>
            <a:r>
              <a:rPr lang="hu-HU" sz="1800" dirty="0" err="1" smtClean="0">
                <a:sym typeface="Wingdings"/>
              </a:rPr>
              <a:t>postganglionáris</a:t>
            </a:r>
            <a:r>
              <a:rPr lang="hu-HU" sz="1800" dirty="0" smtClean="0">
                <a:sym typeface="Wingdings"/>
              </a:rPr>
              <a:t> sejttest szinapszisa (</a:t>
            </a:r>
            <a:r>
              <a:rPr lang="hu-HU" sz="1800" dirty="0" err="1" smtClean="0">
                <a:sym typeface="Wingdings"/>
              </a:rPr>
              <a:t>Ach</a:t>
            </a:r>
            <a:r>
              <a:rPr lang="hu-HU" sz="1800" dirty="0" smtClean="0">
                <a:sym typeface="Wingdings"/>
              </a:rPr>
              <a:t>) </a:t>
            </a:r>
            <a:r>
              <a:rPr lang="hu-HU" sz="1800" dirty="0">
                <a:sym typeface="Wingdings"/>
              </a:rPr>
              <a:t> 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parietális</a:t>
            </a:r>
            <a:r>
              <a:rPr lang="hu-HU" sz="1800" dirty="0" smtClean="0">
                <a:sym typeface="Wingdings"/>
              </a:rPr>
              <a:t> rostok; átmenő </a:t>
            </a:r>
            <a:r>
              <a:rPr lang="hu-HU" sz="1800" dirty="0" err="1" smtClean="0">
                <a:sym typeface="Wingdings"/>
              </a:rPr>
              <a:t>preasinapticus</a:t>
            </a:r>
            <a:r>
              <a:rPr lang="hu-HU" sz="1800" dirty="0" smtClean="0">
                <a:sym typeface="Wingdings"/>
              </a:rPr>
              <a:t> rostok = </a:t>
            </a:r>
            <a:r>
              <a:rPr lang="hu-HU" sz="1800" dirty="0" err="1" smtClean="0">
                <a:sym typeface="Wingdings"/>
              </a:rPr>
              <a:t>visceralis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rostok</a:t>
            </a:r>
            <a:endParaRPr lang="hu-HU" sz="1800" dirty="0" smtClean="0">
              <a:sym typeface="Wingdings"/>
            </a:endParaRPr>
          </a:p>
          <a:p>
            <a:pPr marL="457200" lvl="1" indent="0" algn="just">
              <a:buNone/>
            </a:pPr>
            <a:endParaRPr lang="hu-HU" sz="800" dirty="0" smtClean="0">
              <a:sym typeface="Wingdings"/>
            </a:endParaRPr>
          </a:p>
          <a:p>
            <a:pPr lvl="2" algn="just"/>
            <a:r>
              <a:rPr lang="hu-HU" sz="1800" dirty="0" err="1" smtClean="0">
                <a:sym typeface="Wingdings"/>
              </a:rPr>
              <a:t>ganglionok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>
                <a:sym typeface="Wingdings"/>
              </a:rPr>
              <a:t>között </a:t>
            </a:r>
            <a:r>
              <a:rPr lang="hu-HU" sz="1800" dirty="0" smtClean="0">
                <a:sym typeface="Wingdings"/>
              </a:rPr>
              <a:t>ágak: </a:t>
            </a:r>
            <a:r>
              <a:rPr lang="hu-HU" sz="1800" dirty="0" err="1" smtClean="0">
                <a:sym typeface="Wingdings"/>
              </a:rPr>
              <a:t>rami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interganglionares</a:t>
            </a:r>
            <a:r>
              <a:rPr lang="hu-HU" sz="1800" dirty="0" smtClean="0">
                <a:sym typeface="Wingdings"/>
              </a:rPr>
              <a:t>, a saját szegmentumában nem átkapcsolódott </a:t>
            </a:r>
            <a:r>
              <a:rPr lang="hu-HU" sz="1800" dirty="0" err="1" smtClean="0">
                <a:sym typeface="Wingdings"/>
              </a:rPr>
              <a:t>preganglionáris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axon</a:t>
            </a:r>
            <a:r>
              <a:rPr lang="hu-HU" sz="1800" dirty="0" smtClean="0">
                <a:sym typeface="Wingdings"/>
              </a:rPr>
              <a:t> másik </a:t>
            </a:r>
            <a:r>
              <a:rPr lang="hu-HU" sz="1800" dirty="0" err="1" smtClean="0">
                <a:sym typeface="Wingdings"/>
              </a:rPr>
              <a:t>segmentum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ganglionjába</a:t>
            </a:r>
            <a:r>
              <a:rPr lang="hu-HU" sz="1800" dirty="0" smtClean="0">
                <a:sym typeface="Wingdings"/>
              </a:rPr>
              <a:t> megy és ott kapcsolódik </a:t>
            </a:r>
            <a:r>
              <a:rPr lang="hu-HU" sz="1800" dirty="0" err="1" smtClean="0">
                <a:sym typeface="Wingdings"/>
              </a:rPr>
              <a:t>postganglionáris</a:t>
            </a:r>
            <a:r>
              <a:rPr lang="hu-HU" sz="1800" dirty="0" smtClean="0">
                <a:sym typeface="Wingdings"/>
              </a:rPr>
              <a:t> sejtre</a:t>
            </a:r>
          </a:p>
          <a:p>
            <a:pPr marL="457200" lvl="1" indent="0" algn="just">
              <a:buNone/>
            </a:pPr>
            <a:endParaRPr lang="hu-HU" sz="800" dirty="0" smtClean="0">
              <a:sym typeface="Wingdings"/>
            </a:endParaRPr>
          </a:p>
          <a:p>
            <a:pPr lvl="1" algn="just"/>
            <a:r>
              <a:rPr lang="hu-HU" sz="1800" dirty="0" err="1" smtClean="0">
                <a:sym typeface="Wingdings"/>
              </a:rPr>
              <a:t>Ramus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communicans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griseus</a:t>
            </a:r>
            <a:r>
              <a:rPr lang="hu-HU" sz="1800" dirty="0" smtClean="0">
                <a:sym typeface="Wingdings"/>
              </a:rPr>
              <a:t>: a </a:t>
            </a:r>
            <a:r>
              <a:rPr lang="hu-HU" sz="1800" dirty="0" err="1" smtClean="0">
                <a:sym typeface="Wingdings"/>
              </a:rPr>
              <a:t>postsinapticus</a:t>
            </a:r>
            <a:r>
              <a:rPr lang="hu-HU" sz="1800" dirty="0" smtClean="0">
                <a:sym typeface="Wingdings"/>
              </a:rPr>
              <a:t> sejt velőtlen (szürke) </a:t>
            </a:r>
            <a:r>
              <a:rPr lang="hu-HU" sz="1800" dirty="0" err="1" smtClean="0">
                <a:sym typeface="Wingdings"/>
              </a:rPr>
              <a:t>axonja</a:t>
            </a:r>
            <a:r>
              <a:rPr lang="hu-HU" sz="1800" dirty="0" smtClean="0">
                <a:sym typeface="Wingdings"/>
              </a:rPr>
              <a:t> a </a:t>
            </a:r>
            <a:r>
              <a:rPr lang="hu-HU" sz="1800" dirty="0" err="1" smtClean="0">
                <a:sym typeface="Wingdings"/>
              </a:rPr>
              <a:t>truncus</a:t>
            </a:r>
            <a:r>
              <a:rPr lang="hu-HU" sz="1800" dirty="0" smtClean="0">
                <a:sym typeface="Wingdings"/>
              </a:rPr>
              <a:t> </a:t>
            </a:r>
            <a:r>
              <a:rPr lang="hu-HU" sz="1800" dirty="0" err="1" smtClean="0">
                <a:sym typeface="Wingdings"/>
              </a:rPr>
              <a:t>sympathicus</a:t>
            </a:r>
            <a:r>
              <a:rPr lang="hu-HU" sz="1800" dirty="0" smtClean="0">
                <a:sym typeface="Wingdings"/>
              </a:rPr>
              <a:t>  vegetatív dúcából kilépve visszacsatlakozik a gerincvelői ideghez</a:t>
            </a:r>
          </a:p>
          <a:p>
            <a:pPr marL="457200" lvl="1" indent="0" algn="just">
              <a:buNone/>
            </a:pPr>
            <a:endParaRPr lang="hu-HU" sz="1600" dirty="0" smtClean="0">
              <a:sym typeface="Wingdings"/>
            </a:endParaRPr>
          </a:p>
          <a:p>
            <a:pPr algn="just"/>
            <a:endParaRPr lang="hu-HU" sz="2000" dirty="0" smtClean="0"/>
          </a:p>
        </p:txBody>
      </p:sp>
      <p:sp>
        <p:nvSpPr>
          <p:cNvPr id="5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600" b="1" dirty="0" smtClean="0"/>
              <a:t>Gerincvelői szerveződés, működés</a:t>
            </a:r>
            <a:endParaRPr lang="hu-HU" sz="3600" b="1" dirty="0"/>
          </a:p>
        </p:txBody>
      </p:sp>
    </p:spTree>
    <p:extLst>
      <p:ext uri="{BB962C8B-B14F-4D97-AF65-F5344CB8AC3E}">
        <p14:creationId xmlns:p14="http://schemas.microsoft.com/office/powerpoint/2010/main" val="1448569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1475656" y="332656"/>
            <a:ext cx="6400800" cy="694928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hu-HU" b="1" dirty="0" smtClean="0">
                <a:solidFill>
                  <a:schemeClr val="tx1"/>
                </a:solidFill>
              </a:rPr>
              <a:t>Miről volt szó eddig?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903630" y="1316765"/>
            <a:ext cx="38164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Neuron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Felépítés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Típusai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err="1" smtClean="0"/>
              <a:t>Pszeudo-unipoláris</a:t>
            </a:r>
            <a:r>
              <a:rPr lang="hu-HU" dirty="0" smtClean="0"/>
              <a:t> - érző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/>
              <a:t>Bipoláris - </a:t>
            </a:r>
            <a:r>
              <a:rPr lang="hu-HU" dirty="0" err="1" smtClean="0"/>
              <a:t>interneuron</a:t>
            </a:r>
            <a:endParaRPr lang="hu-HU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err="1" smtClean="0"/>
              <a:t>Multipoláris</a:t>
            </a:r>
            <a:r>
              <a:rPr lang="hu-HU" dirty="0" smtClean="0"/>
              <a:t> - </a:t>
            </a:r>
            <a:r>
              <a:rPr lang="hu-HU" dirty="0" err="1" smtClean="0"/>
              <a:t>motoneuron</a:t>
            </a:r>
            <a:endParaRPr lang="hu-HU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el-GR" dirty="0" smtClean="0"/>
              <a:t>α</a:t>
            </a:r>
            <a:endParaRPr lang="hu-HU" dirty="0" smtClean="0"/>
          </a:p>
          <a:p>
            <a:pPr marL="1200150" lvl="2" indent="-285750">
              <a:buFont typeface="Arial" pitchFamily="34" charset="0"/>
              <a:buChar char="•"/>
            </a:pPr>
            <a:r>
              <a:rPr lang="el-GR" dirty="0" smtClean="0">
                <a:latin typeface="Calibri"/>
              </a:rPr>
              <a:t>β</a:t>
            </a:r>
            <a:endParaRPr lang="hu-HU" dirty="0" smtClean="0">
              <a:latin typeface="Calibri"/>
            </a:endParaRPr>
          </a:p>
          <a:p>
            <a:pPr marL="1200150" lvl="2" indent="-285750">
              <a:buFont typeface="Arial" pitchFamily="34" charset="0"/>
              <a:buChar char="•"/>
            </a:pPr>
            <a:r>
              <a:rPr lang="el-GR" dirty="0" smtClean="0">
                <a:latin typeface="Calibri"/>
              </a:rPr>
              <a:t>γ</a:t>
            </a:r>
            <a:endParaRPr lang="hu-HU" dirty="0" smtClean="0">
              <a:latin typeface="Calibri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hu-HU" dirty="0" err="1" smtClean="0">
                <a:latin typeface="Calibri"/>
              </a:rPr>
              <a:t>Axon</a:t>
            </a:r>
            <a:r>
              <a:rPr lang="hu-HU" dirty="0" smtClean="0">
                <a:latin typeface="Calibri"/>
              </a:rPr>
              <a:t> típusai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err="1" smtClean="0">
                <a:latin typeface="Calibri"/>
              </a:rPr>
              <a:t>Ia</a:t>
            </a:r>
            <a:r>
              <a:rPr lang="hu-HU" dirty="0" smtClean="0">
                <a:latin typeface="Calibri"/>
              </a:rPr>
              <a:t>/A</a:t>
            </a:r>
            <a:r>
              <a:rPr lang="el-GR" dirty="0" smtClean="0"/>
              <a:t>α</a:t>
            </a:r>
            <a:endParaRPr lang="hu-HU" dirty="0" smtClean="0">
              <a:latin typeface="Calibri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err="1" smtClean="0">
                <a:latin typeface="Calibri"/>
              </a:rPr>
              <a:t>Ib</a:t>
            </a:r>
            <a:r>
              <a:rPr lang="hu-HU" dirty="0" smtClean="0">
                <a:latin typeface="Calibri"/>
              </a:rPr>
              <a:t>/</a:t>
            </a:r>
            <a:r>
              <a:rPr lang="hu-HU" dirty="0"/>
              <a:t>A</a:t>
            </a:r>
            <a:r>
              <a:rPr lang="el-GR" dirty="0" smtClean="0"/>
              <a:t>α</a:t>
            </a:r>
            <a:endParaRPr lang="hu-HU" dirty="0" smtClean="0">
              <a:latin typeface="Calibri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>
                <a:latin typeface="Calibri"/>
              </a:rPr>
              <a:t>II/</a:t>
            </a:r>
            <a:r>
              <a:rPr lang="hu-HU" dirty="0" smtClean="0"/>
              <a:t>A</a:t>
            </a:r>
            <a:r>
              <a:rPr lang="el-GR" dirty="0" smtClean="0"/>
              <a:t>β</a:t>
            </a:r>
            <a:endParaRPr lang="hu-HU" dirty="0" smtClean="0">
              <a:latin typeface="Calibri"/>
            </a:endParaRPr>
          </a:p>
          <a:p>
            <a:pPr marL="742950" lvl="1" indent="-285750" algn="just">
              <a:buFont typeface="Arial" pitchFamily="34" charset="0"/>
              <a:buChar char="•"/>
            </a:pPr>
            <a:r>
              <a:rPr lang="hu-HU" dirty="0" smtClean="0">
                <a:latin typeface="Calibri"/>
              </a:rPr>
              <a:t>III/</a:t>
            </a:r>
            <a:r>
              <a:rPr lang="hu-HU" dirty="0"/>
              <a:t>A</a:t>
            </a:r>
            <a:r>
              <a:rPr lang="el-GR" dirty="0" smtClean="0"/>
              <a:t>γ</a:t>
            </a:r>
            <a:r>
              <a:rPr lang="hu-HU" dirty="0" smtClean="0"/>
              <a:t>,</a:t>
            </a:r>
            <a:r>
              <a:rPr lang="el-GR" dirty="0" smtClean="0">
                <a:latin typeface="Calibri"/>
              </a:rPr>
              <a:t>δ</a:t>
            </a:r>
            <a:endParaRPr lang="hu-HU" dirty="0" smtClean="0">
              <a:latin typeface="Calibri"/>
            </a:endParaRP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>
                <a:latin typeface="Calibri"/>
              </a:rPr>
              <a:t>Vegetatív </a:t>
            </a:r>
            <a:r>
              <a:rPr lang="hu-HU" dirty="0" err="1" smtClean="0">
                <a:latin typeface="Calibri"/>
              </a:rPr>
              <a:t>preaganglionáris</a:t>
            </a:r>
            <a:r>
              <a:rPr lang="hu-HU" dirty="0" smtClean="0">
                <a:latin typeface="Calibri"/>
              </a:rPr>
              <a:t>/B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>
                <a:latin typeface="Calibri"/>
              </a:rPr>
              <a:t>IV/C</a:t>
            </a:r>
          </a:p>
          <a:p>
            <a:r>
              <a:rPr lang="hu-HU" dirty="0"/>
              <a:t>Akciós potenciál </a:t>
            </a:r>
            <a:r>
              <a:rPr lang="hu-HU" dirty="0" smtClean="0"/>
              <a:t>mechanizmusa</a:t>
            </a:r>
            <a:endParaRPr lang="hu-HU" dirty="0"/>
          </a:p>
        </p:txBody>
      </p:sp>
      <p:sp>
        <p:nvSpPr>
          <p:cNvPr id="2" name="Szövegdoboz 1"/>
          <p:cNvSpPr txBox="1"/>
          <p:nvPr/>
        </p:nvSpPr>
        <p:spPr>
          <a:xfrm>
            <a:off x="4716016" y="1316765"/>
            <a:ext cx="442798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Izom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Felépítés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Izomrost típusok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/>
              <a:t>Lassú oxidatív (I, SO)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/>
              <a:t>Gyors oxidatív/</a:t>
            </a:r>
            <a:r>
              <a:rPr lang="hu-HU" dirty="0" err="1" smtClean="0"/>
              <a:t>glikolitikus</a:t>
            </a:r>
            <a:r>
              <a:rPr lang="hu-HU" dirty="0" smtClean="0"/>
              <a:t> (II.A, FOG)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/>
              <a:t>Gyors </a:t>
            </a:r>
            <a:r>
              <a:rPr lang="hu-HU" dirty="0" err="1" smtClean="0"/>
              <a:t>glikolitikus</a:t>
            </a:r>
            <a:r>
              <a:rPr lang="hu-HU" dirty="0" smtClean="0"/>
              <a:t> (II.B, FG)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Motoros egység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err="1" smtClean="0"/>
              <a:t>Neuromuszkuláris</a:t>
            </a:r>
            <a:r>
              <a:rPr lang="hu-HU" dirty="0" smtClean="0"/>
              <a:t> szinapszis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Kontrakció mechanizmusa: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err="1" smtClean="0"/>
              <a:t>Excitáció-kontrakció</a:t>
            </a:r>
            <a:r>
              <a:rPr lang="hu-HU" dirty="0" smtClean="0"/>
              <a:t> összekapcsolódása (</a:t>
            </a:r>
            <a:r>
              <a:rPr lang="hu-HU" dirty="0" err="1" smtClean="0"/>
              <a:t>motoneuron</a:t>
            </a:r>
            <a:r>
              <a:rPr lang="hu-HU" dirty="0" smtClean="0"/>
              <a:t> ingerülete átterjed az izomrostra)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/>
              <a:t>Regulációs fehérjék, Ca</a:t>
            </a:r>
            <a:r>
              <a:rPr lang="hu-HU" baseline="30000" dirty="0" smtClean="0"/>
              <a:t>2+</a:t>
            </a:r>
            <a:r>
              <a:rPr lang="hu-HU" dirty="0" smtClean="0"/>
              <a:t> szerepe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/>
              <a:t>Kereszthíd ciklus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251520" y="1052736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u="sng" dirty="0" smtClean="0"/>
              <a:t>Elemi jelenségek</a:t>
            </a:r>
            <a:endParaRPr lang="hu-HU" b="1" u="sng" dirty="0"/>
          </a:p>
        </p:txBody>
      </p:sp>
    </p:spTree>
    <p:extLst>
      <p:ext uri="{BB962C8B-B14F-4D97-AF65-F5344CB8AC3E}">
        <p14:creationId xmlns:p14="http://schemas.microsoft.com/office/powerpoint/2010/main" val="268376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ím 4"/>
          <p:cNvSpPr>
            <a:spLocks noGrp="1"/>
          </p:cNvSpPr>
          <p:nvPr>
            <p:ph type="ctrTitle"/>
          </p:nvPr>
        </p:nvSpPr>
        <p:spPr>
          <a:xfrm>
            <a:off x="760040" y="1844825"/>
            <a:ext cx="7772400" cy="2016223"/>
          </a:xfrm>
          <a:noFill/>
          <a:ln w="57150"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Köszönö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 megtisztelő figyelmüket!</a:t>
            </a:r>
            <a:endParaRPr lang="hu-H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02976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lcím 4"/>
          <p:cNvSpPr>
            <a:spLocks noGrp="1"/>
          </p:cNvSpPr>
          <p:nvPr>
            <p:ph type="subTitle" idx="1"/>
          </p:nvPr>
        </p:nvSpPr>
        <p:spPr>
          <a:xfrm>
            <a:off x="1475656" y="332656"/>
            <a:ext cx="6400800" cy="694928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r>
              <a:rPr lang="hu-HU" b="1" dirty="0" smtClean="0">
                <a:solidFill>
                  <a:schemeClr val="tx1"/>
                </a:solidFill>
              </a:rPr>
              <a:t>Miről volt szó eddig?</a:t>
            </a:r>
            <a:endParaRPr lang="hu-HU" b="1" dirty="0">
              <a:solidFill>
                <a:schemeClr val="tx1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611560" y="1052736"/>
            <a:ext cx="381642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Elemi jelenségek</a:t>
            </a:r>
          </a:p>
          <a:p>
            <a:r>
              <a:rPr lang="hu-HU" dirty="0" smtClean="0"/>
              <a:t>Neuron</a:t>
            </a:r>
          </a:p>
          <a:p>
            <a:r>
              <a:rPr lang="hu-HU" dirty="0" smtClean="0"/>
              <a:t>Izom</a:t>
            </a:r>
          </a:p>
          <a:p>
            <a:endParaRPr lang="hu-HU" dirty="0" smtClean="0"/>
          </a:p>
          <a:p>
            <a:r>
              <a:rPr lang="hu-HU" b="1" dirty="0" smtClean="0"/>
              <a:t>Szenzoros rendszerek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Receptorok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Érzéksejtek, érzékszervek: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/>
              <a:t>Szaglás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err="1" smtClean="0"/>
              <a:t>Ízérzés</a:t>
            </a:r>
            <a:endParaRPr lang="hu-HU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/>
              <a:t>Hallás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/>
              <a:t>Látás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err="1" smtClean="0"/>
              <a:t>Vesztibuláris</a:t>
            </a:r>
            <a:r>
              <a:rPr lang="hu-HU" dirty="0" smtClean="0"/>
              <a:t> rendszer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/>
              <a:t>Bőr </a:t>
            </a:r>
            <a:r>
              <a:rPr lang="hu-HU" dirty="0" err="1" smtClean="0"/>
              <a:t>mechanoreceptorai</a:t>
            </a:r>
            <a:endParaRPr lang="hu-HU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err="1" smtClean="0"/>
              <a:t>Nociceptorok</a:t>
            </a:r>
            <a:endParaRPr lang="hu-HU" dirty="0" smtClean="0"/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err="1" smtClean="0"/>
              <a:t>Proprioceptorok</a:t>
            </a:r>
            <a:endParaRPr lang="hu-HU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Felszálló pályarendszerek</a:t>
            </a:r>
          </a:p>
          <a:p>
            <a:endParaRPr lang="hu-HU" dirty="0"/>
          </a:p>
        </p:txBody>
      </p:sp>
      <p:sp>
        <p:nvSpPr>
          <p:cNvPr id="3" name="Szövegdoboz 2"/>
          <p:cNvSpPr txBox="1"/>
          <p:nvPr/>
        </p:nvSpPr>
        <p:spPr>
          <a:xfrm>
            <a:off x="4644008" y="1196752"/>
            <a:ext cx="367240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/>
              <a:t>Reflexek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/>
              <a:t>Fogalma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/>
              <a:t>Fajtái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Megvalósulás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/>
              <a:t>Reflexív állomásai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/>
              <a:t>Központi szabályozás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hu-HU" dirty="0" smtClean="0"/>
              <a:t>Autogén gátlás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hu-HU" dirty="0" smtClean="0"/>
              <a:t>Visszacsatoló gátlás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hu-HU" dirty="0" smtClean="0"/>
              <a:t>Reciprok beidegzés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hu-HU" dirty="0" smtClean="0"/>
              <a:t>Gerincvelői reflexek</a:t>
            </a:r>
          </a:p>
          <a:p>
            <a:pPr marL="742950" lvl="2" indent="-285750">
              <a:buFont typeface="Arial" pitchFamily="34" charset="0"/>
              <a:buChar char="•"/>
            </a:pPr>
            <a:r>
              <a:rPr lang="hu-HU" dirty="0" smtClean="0"/>
              <a:t>Saját reflexek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hu-HU" dirty="0" err="1" smtClean="0"/>
              <a:t>Myotatikus</a:t>
            </a:r>
            <a:r>
              <a:rPr lang="hu-HU" dirty="0" smtClean="0"/>
              <a:t> reflex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hu-HU" dirty="0" smtClean="0"/>
              <a:t>Inverz </a:t>
            </a:r>
            <a:r>
              <a:rPr lang="hu-HU" dirty="0" err="1" smtClean="0"/>
              <a:t>myotatikus</a:t>
            </a:r>
            <a:r>
              <a:rPr lang="hu-HU" dirty="0" smtClean="0"/>
              <a:t> reflex</a:t>
            </a:r>
          </a:p>
          <a:p>
            <a:pPr marL="742950" lvl="1" indent="-285750">
              <a:buFont typeface="Arial" pitchFamily="34" charset="0"/>
              <a:buChar char="•"/>
            </a:pPr>
            <a:r>
              <a:rPr lang="hu-HU" dirty="0" smtClean="0"/>
              <a:t>Idegenreflexek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hu-HU" dirty="0" err="1" smtClean="0"/>
              <a:t>Flexor</a:t>
            </a:r>
            <a:r>
              <a:rPr lang="hu-HU" dirty="0" smtClean="0"/>
              <a:t> reflex</a:t>
            </a:r>
          </a:p>
          <a:p>
            <a:pPr marL="1200150" lvl="2" indent="-285750">
              <a:buFont typeface="Arial" pitchFamily="34" charset="0"/>
              <a:buChar char="•"/>
            </a:pPr>
            <a:r>
              <a:rPr lang="hu-HU" dirty="0" smtClean="0"/>
              <a:t>Keresztezett </a:t>
            </a:r>
            <a:r>
              <a:rPr lang="hu-HU" dirty="0" err="1" smtClean="0"/>
              <a:t>extensor</a:t>
            </a:r>
            <a:r>
              <a:rPr lang="hu-HU" dirty="0" smtClean="0"/>
              <a:t> reflex</a:t>
            </a:r>
          </a:p>
          <a:p>
            <a:pPr lvl="2"/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35543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2636912"/>
            <a:ext cx="8229600" cy="1143000"/>
          </a:xfrm>
          <a:ln w="38100">
            <a:solidFill>
              <a:schemeClr val="tx1"/>
            </a:solidFill>
          </a:ln>
        </p:spPr>
        <p:txBody>
          <a:bodyPr/>
          <a:lstStyle/>
          <a:p>
            <a:r>
              <a:rPr lang="hu-HU" b="1" dirty="0" smtClean="0"/>
              <a:t>Vegetatív idegrendszer</a:t>
            </a:r>
            <a:endParaRPr lang="hu-HU" b="1" dirty="0"/>
          </a:p>
        </p:txBody>
      </p:sp>
    </p:spTree>
    <p:extLst>
      <p:ext uri="{BB962C8B-B14F-4D97-AF65-F5344CB8AC3E}">
        <p14:creationId xmlns:p14="http://schemas.microsoft.com/office/powerpoint/2010/main" val="363535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600" b="1" dirty="0" smtClean="0"/>
              <a:t>Vegetatív idegrendszer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980728"/>
            <a:ext cx="8280920" cy="5040560"/>
          </a:xfrm>
        </p:spPr>
        <p:txBody>
          <a:bodyPr>
            <a:noAutofit/>
          </a:bodyPr>
          <a:lstStyle/>
          <a:p>
            <a:pPr algn="just"/>
            <a:r>
              <a:rPr lang="hu-HU" sz="2000" b="1" i="1" dirty="0" smtClean="0"/>
              <a:t>Vegetatív/autonóm/</a:t>
            </a:r>
            <a:r>
              <a:rPr lang="hu-HU" sz="2000" b="1" i="1" dirty="0" err="1" smtClean="0"/>
              <a:t>viscerális</a:t>
            </a:r>
            <a:r>
              <a:rPr lang="hu-HU" sz="2000" b="1" i="1" dirty="0" smtClean="0"/>
              <a:t> idegrendszer: </a:t>
            </a:r>
            <a:r>
              <a:rPr lang="hu-HU" sz="2000" dirty="0"/>
              <a:t>a</a:t>
            </a:r>
            <a:r>
              <a:rPr lang="hu-HU" sz="2000" dirty="0" smtClean="0"/>
              <a:t>z </a:t>
            </a:r>
            <a:r>
              <a:rPr lang="hu-HU" sz="2000" dirty="0"/>
              <a:t>idegrendszernek </a:t>
            </a:r>
            <a:r>
              <a:rPr lang="hu-HU" sz="2000" dirty="0" smtClean="0"/>
              <a:t>azok </a:t>
            </a:r>
            <a:r>
              <a:rPr lang="hu-HU" sz="2000" dirty="0"/>
              <a:t>a </a:t>
            </a:r>
            <a:r>
              <a:rPr lang="hu-HU" sz="2000" dirty="0" smtClean="0"/>
              <a:t>részei, amik a szervezet belső egyensúlyának fenntartására szolgálnak, zsigereket mirigyeket és simaizomzatot idegeznek be. </a:t>
            </a:r>
          </a:p>
          <a:p>
            <a:pPr algn="just"/>
            <a:endParaRPr lang="hu-HU" sz="900" dirty="0" smtClean="0"/>
          </a:p>
          <a:p>
            <a:pPr algn="just"/>
            <a:r>
              <a:rPr lang="hu-HU" sz="2000" dirty="0" smtClean="0"/>
              <a:t>Mit keres itt? </a:t>
            </a:r>
            <a:r>
              <a:rPr lang="hu-HU" sz="2000" dirty="0" err="1" smtClean="0"/>
              <a:t>Visceromotoros</a:t>
            </a:r>
            <a:r>
              <a:rPr lang="hu-HU" sz="2000" dirty="0" smtClean="0"/>
              <a:t> működése simaizmokat „mozgat”</a:t>
            </a:r>
          </a:p>
          <a:p>
            <a:pPr marL="0" indent="0" algn="just">
              <a:buNone/>
            </a:pPr>
            <a:endParaRPr lang="hu-HU" sz="2000" dirty="0" smtClean="0"/>
          </a:p>
          <a:p>
            <a:pPr algn="just"/>
            <a:r>
              <a:rPr lang="hu-HU" sz="2000" dirty="0"/>
              <a:t>Funkcionálisan 2 rész (felépítésben is </a:t>
            </a:r>
            <a:r>
              <a:rPr lang="hu-HU" sz="2000" dirty="0" smtClean="0"/>
              <a:t>megjelenik)</a:t>
            </a:r>
            <a:endParaRPr lang="hu-HU" sz="2000" dirty="0"/>
          </a:p>
          <a:p>
            <a:pPr lvl="1" algn="just"/>
            <a:r>
              <a:rPr lang="hu-HU" sz="1800" dirty="0" err="1"/>
              <a:t>Sympathicus</a:t>
            </a:r>
            <a:endParaRPr lang="hu-HU" sz="1800" dirty="0"/>
          </a:p>
          <a:p>
            <a:pPr lvl="1" algn="just"/>
            <a:r>
              <a:rPr lang="hu-HU" sz="1800" dirty="0" err="1" smtClean="0"/>
              <a:t>Parasympathicus</a:t>
            </a:r>
            <a:endParaRPr lang="hu-HU" sz="1800" dirty="0" smtClean="0"/>
          </a:p>
          <a:p>
            <a:pPr marL="457200" lvl="1" indent="0" algn="just">
              <a:buNone/>
            </a:pPr>
            <a:endParaRPr lang="hu-HU" sz="2000" dirty="0" smtClean="0"/>
          </a:p>
          <a:p>
            <a:pPr algn="just"/>
            <a:r>
              <a:rPr lang="hu-HU" sz="2000" dirty="0"/>
              <a:t>Szervek többsége kettős </a:t>
            </a:r>
            <a:r>
              <a:rPr lang="hu-HU" sz="2000" dirty="0" smtClean="0"/>
              <a:t>beidegzéssel rendelkezik: </a:t>
            </a:r>
            <a:r>
              <a:rPr lang="hu-HU" sz="2000" dirty="0" err="1"/>
              <a:t>sympathicus</a:t>
            </a:r>
            <a:r>
              <a:rPr lang="hu-HU" sz="2000" dirty="0"/>
              <a:t> és </a:t>
            </a:r>
            <a:r>
              <a:rPr lang="hu-HU" sz="2000" dirty="0" err="1"/>
              <a:t>parasympathicus</a:t>
            </a:r>
            <a:r>
              <a:rPr lang="hu-HU" sz="2000" dirty="0"/>
              <a:t> </a:t>
            </a:r>
            <a:r>
              <a:rPr lang="hu-HU" sz="2000" dirty="0" smtClean="0"/>
              <a:t>is</a:t>
            </a:r>
          </a:p>
          <a:p>
            <a:pPr algn="just"/>
            <a:r>
              <a:rPr lang="hu-HU" sz="2000" dirty="0" smtClean="0"/>
              <a:t>Kivétel: mellékvese velőállománya csak szimpatikus – </a:t>
            </a:r>
            <a:r>
              <a:rPr lang="hu-HU" sz="2000" dirty="0" err="1" smtClean="0"/>
              <a:t>katekolamin</a:t>
            </a:r>
            <a:r>
              <a:rPr lang="hu-HU" sz="2000" dirty="0" smtClean="0"/>
              <a:t> termelés</a:t>
            </a:r>
          </a:p>
        </p:txBody>
      </p:sp>
    </p:spTree>
    <p:extLst>
      <p:ext uri="{BB962C8B-B14F-4D97-AF65-F5344CB8AC3E}">
        <p14:creationId xmlns:p14="http://schemas.microsoft.com/office/powerpoint/2010/main" val="142482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600" b="1" dirty="0" smtClean="0"/>
              <a:t>Vegetatív idegrendszer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980728"/>
            <a:ext cx="8280920" cy="504056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hu-HU" sz="2000" dirty="0" smtClean="0"/>
              <a:t>Felépítés:</a:t>
            </a:r>
          </a:p>
          <a:p>
            <a:pPr algn="just">
              <a:lnSpc>
                <a:spcPct val="150000"/>
              </a:lnSpc>
            </a:pPr>
            <a:r>
              <a:rPr lang="hu-HU" sz="2000" dirty="0" err="1" smtClean="0"/>
              <a:t>Afferentáció</a:t>
            </a:r>
            <a:r>
              <a:rPr lang="hu-HU" sz="2000" dirty="0"/>
              <a:t>: </a:t>
            </a:r>
            <a:r>
              <a:rPr lang="hu-HU" sz="2000" dirty="0" err="1"/>
              <a:t>viscerosensoros</a:t>
            </a:r>
            <a:r>
              <a:rPr lang="hu-HU" sz="2000" dirty="0"/>
              <a:t>, </a:t>
            </a:r>
            <a:r>
              <a:rPr lang="hu-HU" sz="2000" dirty="0" err="1" smtClean="0"/>
              <a:t>somatosensoros</a:t>
            </a:r>
            <a:endParaRPr lang="hu-HU" sz="2000" dirty="0" smtClean="0"/>
          </a:p>
          <a:p>
            <a:pPr algn="just">
              <a:lnSpc>
                <a:spcPct val="150000"/>
              </a:lnSpc>
            </a:pPr>
            <a:r>
              <a:rPr lang="hu-HU" sz="2000" dirty="0" smtClean="0"/>
              <a:t>Központi </a:t>
            </a:r>
            <a:r>
              <a:rPr lang="hu-HU" sz="2000" dirty="0"/>
              <a:t>idegrendszeri </a:t>
            </a:r>
            <a:r>
              <a:rPr lang="hu-HU" sz="2000" dirty="0" smtClean="0"/>
              <a:t>központok</a:t>
            </a:r>
          </a:p>
          <a:p>
            <a:pPr algn="just">
              <a:lnSpc>
                <a:spcPct val="150000"/>
              </a:lnSpc>
            </a:pPr>
            <a:r>
              <a:rPr lang="hu-HU" sz="2000" dirty="0" smtClean="0"/>
              <a:t>Fontos </a:t>
            </a:r>
            <a:r>
              <a:rPr lang="hu-HU" sz="2000" dirty="0"/>
              <a:t>központok a központi idegrendszeren kívül is: dúcok, fonatok, </a:t>
            </a:r>
            <a:r>
              <a:rPr lang="hu-HU" sz="2000" dirty="0" smtClean="0"/>
              <a:t>célszervekben</a:t>
            </a:r>
          </a:p>
          <a:p>
            <a:pPr algn="just">
              <a:lnSpc>
                <a:spcPct val="150000"/>
              </a:lnSpc>
            </a:pPr>
            <a:r>
              <a:rPr lang="hu-HU" sz="2000" dirty="0" err="1" smtClean="0"/>
              <a:t>Efferentáció</a:t>
            </a:r>
            <a:r>
              <a:rPr lang="hu-HU" sz="2000" dirty="0"/>
              <a:t>: </a:t>
            </a:r>
            <a:r>
              <a:rPr lang="hu-HU" sz="2000" dirty="0" err="1"/>
              <a:t>visceromotoros</a:t>
            </a:r>
            <a:r>
              <a:rPr lang="hu-HU" sz="2000" dirty="0"/>
              <a:t>, </a:t>
            </a:r>
            <a:r>
              <a:rPr lang="hu-HU" sz="2000" dirty="0" err="1"/>
              <a:t>vasomotoros</a:t>
            </a:r>
            <a:r>
              <a:rPr lang="hu-HU" sz="2000" dirty="0"/>
              <a:t>, </a:t>
            </a:r>
            <a:r>
              <a:rPr lang="hu-HU" sz="2000" dirty="0" err="1"/>
              <a:t>pilomotoros</a:t>
            </a:r>
            <a:r>
              <a:rPr lang="hu-HU" sz="2000" dirty="0"/>
              <a:t>, </a:t>
            </a:r>
            <a:r>
              <a:rPr lang="hu-HU" sz="2000" dirty="0" err="1"/>
              <a:t>secretomotoros</a:t>
            </a:r>
            <a:r>
              <a:rPr lang="hu-HU" sz="2000" dirty="0"/>
              <a:t>,  </a:t>
            </a:r>
            <a:r>
              <a:rPr lang="hu-HU" sz="2000" dirty="0" err="1"/>
              <a:t>sudomotoros</a:t>
            </a:r>
            <a:r>
              <a:rPr lang="hu-HU" sz="2000" dirty="0"/>
              <a:t> funkció</a:t>
            </a: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116170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u-HU" sz="3600" b="1" dirty="0" smtClean="0"/>
              <a:t>Vegetatív idegrendszer: KIR központok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196752"/>
            <a:ext cx="8424936" cy="5400600"/>
          </a:xfrm>
        </p:spPr>
        <p:txBody>
          <a:bodyPr>
            <a:noAutofit/>
          </a:bodyPr>
          <a:lstStyle/>
          <a:p>
            <a:pPr algn="just"/>
            <a:r>
              <a:rPr lang="hu-HU" sz="2000" dirty="0" err="1" smtClean="0"/>
              <a:t>Sympathicus</a:t>
            </a:r>
            <a:r>
              <a:rPr lang="hu-HU" sz="2000" dirty="0" smtClean="0"/>
              <a:t> és </a:t>
            </a:r>
            <a:r>
              <a:rPr lang="hu-HU" sz="2000" dirty="0" err="1" smtClean="0"/>
              <a:t>parasympathicus</a:t>
            </a:r>
            <a:r>
              <a:rPr lang="hu-HU" sz="2000" dirty="0" smtClean="0"/>
              <a:t> idegrendszer </a:t>
            </a:r>
            <a:r>
              <a:rPr lang="hu-HU" sz="2000" dirty="0" err="1" smtClean="0"/>
              <a:t>KIR-i</a:t>
            </a:r>
            <a:r>
              <a:rPr lang="hu-HU" sz="2000" dirty="0" smtClean="0"/>
              <a:t> központjai elkülönülnek</a:t>
            </a:r>
          </a:p>
          <a:p>
            <a:pPr algn="just"/>
            <a:endParaRPr lang="hu-HU" sz="2000" dirty="0" smtClean="0"/>
          </a:p>
          <a:p>
            <a:pPr algn="just"/>
            <a:r>
              <a:rPr lang="hu-HU" sz="2000" b="1" dirty="0" err="1" smtClean="0"/>
              <a:t>Sympathicus</a:t>
            </a:r>
            <a:r>
              <a:rPr lang="hu-HU" sz="2000" dirty="0"/>
              <a:t> </a:t>
            </a:r>
            <a:r>
              <a:rPr lang="hu-HU" sz="2000" dirty="0" smtClean="0"/>
              <a:t>(„kép”)</a:t>
            </a:r>
          </a:p>
          <a:p>
            <a:pPr lvl="1" algn="just"/>
            <a:r>
              <a:rPr lang="hu-HU" sz="2000" dirty="0" err="1" smtClean="0"/>
              <a:t>Thoracolumbalis</a:t>
            </a:r>
            <a:endParaRPr lang="hu-HU" sz="2000" dirty="0"/>
          </a:p>
          <a:p>
            <a:pPr lvl="1" algn="just"/>
            <a:r>
              <a:rPr lang="hu-HU" sz="2000" dirty="0" smtClean="0"/>
              <a:t>Th</a:t>
            </a:r>
            <a:r>
              <a:rPr lang="hu-HU" sz="2000" baseline="-25000" dirty="0" smtClean="0"/>
              <a:t>1</a:t>
            </a:r>
            <a:r>
              <a:rPr lang="hu-HU" sz="2000" dirty="0" smtClean="0"/>
              <a:t>-L</a:t>
            </a:r>
            <a:r>
              <a:rPr lang="hu-HU" sz="2000" baseline="-25000" dirty="0" smtClean="0"/>
              <a:t>3</a:t>
            </a:r>
            <a:r>
              <a:rPr lang="hu-HU" sz="2000" dirty="0" smtClean="0"/>
              <a:t> gerincvelői szelvények</a:t>
            </a:r>
          </a:p>
          <a:p>
            <a:pPr marL="457200" lvl="1" indent="0" algn="just">
              <a:buNone/>
            </a:pPr>
            <a:endParaRPr lang="hu-HU" sz="2000" dirty="0" smtClean="0"/>
          </a:p>
          <a:p>
            <a:pPr algn="just"/>
            <a:r>
              <a:rPr lang="hu-HU" sz="2000" b="1" dirty="0" err="1" smtClean="0"/>
              <a:t>Parasympathicus</a:t>
            </a:r>
            <a:r>
              <a:rPr lang="hu-HU" sz="2000" b="1" dirty="0"/>
              <a:t> </a:t>
            </a:r>
            <a:r>
              <a:rPr lang="hu-HU" sz="2000" dirty="0" smtClean="0"/>
              <a:t>(„keret”)</a:t>
            </a:r>
            <a:endParaRPr lang="hu-HU" sz="2000" b="1" dirty="0" smtClean="0"/>
          </a:p>
          <a:p>
            <a:pPr lvl="1" algn="just"/>
            <a:r>
              <a:rPr lang="hu-HU" sz="2000" dirty="0" err="1" smtClean="0"/>
              <a:t>Craniosacralis</a:t>
            </a:r>
            <a:endParaRPr lang="hu-HU" sz="2000" dirty="0"/>
          </a:p>
          <a:p>
            <a:pPr lvl="1" algn="just"/>
            <a:r>
              <a:rPr lang="hu-HU" sz="2000" dirty="0" smtClean="0">
                <a:sym typeface="Wingdings"/>
              </a:rPr>
              <a:t>Agytörzs </a:t>
            </a:r>
            <a:r>
              <a:rPr lang="hu-HU" sz="2000" dirty="0">
                <a:sym typeface="Wingdings"/>
              </a:rPr>
              <a:t>és S</a:t>
            </a:r>
            <a:r>
              <a:rPr lang="hu-HU" sz="2000" baseline="-25000" dirty="0">
                <a:sym typeface="Wingdings"/>
              </a:rPr>
              <a:t>2-4</a:t>
            </a:r>
            <a:r>
              <a:rPr lang="hu-HU" sz="2000" dirty="0">
                <a:sym typeface="Wingdings"/>
              </a:rPr>
              <a:t> gerincvelői </a:t>
            </a:r>
            <a:r>
              <a:rPr lang="hu-HU" sz="2000" dirty="0" smtClean="0">
                <a:sym typeface="Wingdings"/>
              </a:rPr>
              <a:t>szegmentum</a:t>
            </a:r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27793492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3600" b="1" dirty="0" smtClean="0"/>
              <a:t>Vegetatív idegrendszer: rostok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1196752"/>
            <a:ext cx="8208912" cy="5400600"/>
          </a:xfrm>
        </p:spPr>
        <p:txBody>
          <a:bodyPr>
            <a:noAutofit/>
          </a:bodyPr>
          <a:lstStyle/>
          <a:p>
            <a:pPr algn="just"/>
            <a:r>
              <a:rPr lang="hu-HU" sz="2000" dirty="0" smtClean="0"/>
              <a:t>Központi idegrendszeri központokból agy- vagy gerincvelői idegekkel lépnek ki</a:t>
            </a:r>
          </a:p>
          <a:p>
            <a:pPr algn="just"/>
            <a:r>
              <a:rPr lang="hu-HU" sz="2000" dirty="0" smtClean="0"/>
              <a:t>Perifériás központokban = dúcokban átkapcsolódnak</a:t>
            </a:r>
          </a:p>
          <a:p>
            <a:pPr marL="0" indent="0" algn="just">
              <a:buNone/>
            </a:pPr>
            <a:endParaRPr lang="hu-HU" sz="2000" dirty="0" smtClean="0"/>
          </a:p>
          <a:p>
            <a:pPr marL="0" indent="0">
              <a:buNone/>
            </a:pPr>
            <a:r>
              <a:rPr lang="hu-HU" sz="2000" b="1" dirty="0"/>
              <a:t>A vegetatív idegrendszer rosttípusai</a:t>
            </a:r>
          </a:p>
          <a:p>
            <a:r>
              <a:rPr lang="hu-HU" sz="2000" dirty="0"/>
              <a:t>A gerincvelőtől vagy az agyalaptól a dúcokig terjedő szakasz a dúc előtti = </a:t>
            </a:r>
            <a:r>
              <a:rPr lang="hu-HU" sz="2000" b="1" i="1" dirty="0" err="1"/>
              <a:t>preganglionaris</a:t>
            </a:r>
            <a:r>
              <a:rPr lang="hu-HU" sz="2000" b="1" i="1" dirty="0"/>
              <a:t> </a:t>
            </a:r>
            <a:r>
              <a:rPr lang="hu-HU" sz="2000" b="1" i="1" dirty="0" smtClean="0"/>
              <a:t>rost</a:t>
            </a:r>
          </a:p>
          <a:p>
            <a:pPr marL="0" indent="0">
              <a:buNone/>
            </a:pPr>
            <a:endParaRPr lang="hu-HU" sz="1000" dirty="0"/>
          </a:p>
          <a:p>
            <a:r>
              <a:rPr lang="hu-HU" sz="2000" dirty="0"/>
              <a:t>A dúcoktól a szervekig jutó neuron a dúc utáni = </a:t>
            </a:r>
            <a:r>
              <a:rPr lang="hu-HU" sz="2000" b="1" i="1" dirty="0" err="1"/>
              <a:t>postganglionáris</a:t>
            </a:r>
            <a:r>
              <a:rPr lang="hu-HU" sz="2000" b="1" i="1" dirty="0"/>
              <a:t> </a:t>
            </a:r>
            <a:r>
              <a:rPr lang="hu-HU" sz="2000" b="1" i="1" dirty="0" smtClean="0"/>
              <a:t>rost</a:t>
            </a:r>
          </a:p>
          <a:p>
            <a:endParaRPr lang="hu-HU" sz="2000" b="1" i="1" dirty="0"/>
          </a:p>
          <a:p>
            <a:r>
              <a:rPr lang="hu-HU" sz="2000" dirty="0" err="1" smtClean="0"/>
              <a:t>Postganglionaris</a:t>
            </a:r>
            <a:r>
              <a:rPr lang="hu-HU" sz="2000" dirty="0" smtClean="0"/>
              <a:t> rostok ellátási területei között jelentős átfedés: törzsfal adott pontját 3 szegmentum látja el</a:t>
            </a:r>
            <a:endParaRPr lang="hu-HU" sz="2000" dirty="0"/>
          </a:p>
          <a:p>
            <a:pPr algn="just"/>
            <a:endParaRPr lang="hu-HU" sz="2000" dirty="0" smtClean="0"/>
          </a:p>
          <a:p>
            <a:pPr algn="just"/>
            <a:endParaRPr lang="hu-HU" sz="2000" dirty="0" smtClean="0"/>
          </a:p>
        </p:txBody>
      </p:sp>
    </p:spTree>
    <p:extLst>
      <p:ext uri="{BB962C8B-B14F-4D97-AF65-F5344CB8AC3E}">
        <p14:creationId xmlns:p14="http://schemas.microsoft.com/office/powerpoint/2010/main" val="1342729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03648" y="116632"/>
            <a:ext cx="6707088" cy="720080"/>
          </a:xfrm>
          <a:noFill/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u-HU" sz="3600" b="1" dirty="0" smtClean="0"/>
              <a:t>Vegetatív idegrendszer: </a:t>
            </a:r>
            <a:r>
              <a:rPr lang="hu-HU" sz="3600" b="1" dirty="0" err="1" smtClean="0"/>
              <a:t>ganglionok</a:t>
            </a:r>
            <a:endParaRPr lang="hu-HU" sz="3600" b="1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95536" y="908720"/>
            <a:ext cx="8424936" cy="5400600"/>
          </a:xfrm>
        </p:spPr>
        <p:txBody>
          <a:bodyPr>
            <a:noAutofit/>
          </a:bodyPr>
          <a:lstStyle/>
          <a:p>
            <a:pPr algn="just"/>
            <a:r>
              <a:rPr lang="hu-HU" sz="2000" dirty="0" err="1" smtClean="0"/>
              <a:t>Ganglionok</a:t>
            </a:r>
            <a:r>
              <a:rPr lang="hu-HU" sz="2000" dirty="0" smtClean="0"/>
              <a:t> = dúcok: periférián elhelyezkedő </a:t>
            </a:r>
            <a:r>
              <a:rPr lang="hu-HU" sz="2000" b="1" dirty="0" smtClean="0"/>
              <a:t>idegsejt csoportosulás</a:t>
            </a:r>
            <a:r>
              <a:rPr lang="hu-HU" sz="2000" dirty="0" smtClean="0"/>
              <a:t>ok</a:t>
            </a:r>
          </a:p>
          <a:p>
            <a:pPr algn="just"/>
            <a:r>
              <a:rPr lang="hu-HU" sz="2000" b="1" dirty="0" smtClean="0"/>
              <a:t>Vegetatív dúcok: </a:t>
            </a:r>
            <a:r>
              <a:rPr lang="hu-HU" sz="2000" b="1" dirty="0" err="1" smtClean="0"/>
              <a:t>efferens</a:t>
            </a:r>
            <a:r>
              <a:rPr lang="hu-HU" sz="2000" b="1" dirty="0" smtClean="0"/>
              <a:t> </a:t>
            </a:r>
            <a:r>
              <a:rPr lang="hu-HU" sz="2000" dirty="0" smtClean="0"/>
              <a:t>szár része</a:t>
            </a:r>
          </a:p>
          <a:p>
            <a:pPr algn="just"/>
            <a:r>
              <a:rPr lang="hu-HU" sz="2000" dirty="0" err="1" smtClean="0"/>
              <a:t>Preasinapticus</a:t>
            </a:r>
            <a:r>
              <a:rPr lang="hu-HU" sz="2000" dirty="0" smtClean="0"/>
              <a:t> és </a:t>
            </a:r>
            <a:r>
              <a:rPr lang="hu-HU" sz="2000" dirty="0" err="1" smtClean="0"/>
              <a:t>postsinapticus</a:t>
            </a:r>
            <a:r>
              <a:rPr lang="hu-HU" sz="2000" dirty="0" smtClean="0"/>
              <a:t> neuron </a:t>
            </a:r>
            <a:r>
              <a:rPr lang="hu-HU" sz="2000" b="1" dirty="0" smtClean="0"/>
              <a:t>átkapcsolódási hely</a:t>
            </a:r>
            <a:r>
              <a:rPr lang="hu-HU" sz="2000" dirty="0" smtClean="0"/>
              <a:t>e</a:t>
            </a:r>
          </a:p>
          <a:p>
            <a:pPr algn="just"/>
            <a:r>
              <a:rPr lang="hu-HU" sz="2000" b="1" dirty="0" err="1" smtClean="0"/>
              <a:t>Preasinapticus</a:t>
            </a:r>
            <a:r>
              <a:rPr lang="hu-HU" sz="2000" b="1" dirty="0" smtClean="0"/>
              <a:t> </a:t>
            </a:r>
            <a:r>
              <a:rPr lang="hu-HU" sz="2000" b="1" dirty="0" err="1" smtClean="0"/>
              <a:t>axon</a:t>
            </a:r>
            <a:r>
              <a:rPr lang="hu-HU" sz="2000" b="1" dirty="0" smtClean="0"/>
              <a:t> </a:t>
            </a:r>
            <a:r>
              <a:rPr lang="hu-HU" sz="2000" dirty="0" smtClean="0"/>
              <a:t>és </a:t>
            </a:r>
            <a:r>
              <a:rPr lang="hu-HU" sz="2000" b="1" dirty="0" err="1" smtClean="0"/>
              <a:t>postsinapticus</a:t>
            </a:r>
            <a:r>
              <a:rPr lang="hu-HU" sz="2000" b="1" dirty="0" smtClean="0"/>
              <a:t> sejttest</a:t>
            </a:r>
            <a:r>
              <a:rPr lang="hu-HU" sz="2000" dirty="0" smtClean="0"/>
              <a:t> található benne  (+ kiegészítő sejtek és kötőszövet)</a:t>
            </a:r>
          </a:p>
          <a:p>
            <a:pPr algn="just"/>
            <a:r>
              <a:rPr lang="hu-HU" sz="2000" dirty="0" smtClean="0">
                <a:sym typeface="Wingdings"/>
              </a:rPr>
              <a:t> vegetatív reflexív </a:t>
            </a:r>
            <a:r>
              <a:rPr lang="hu-HU" sz="2000" dirty="0" err="1" smtClean="0">
                <a:sym typeface="Wingdings"/>
              </a:rPr>
              <a:t>efferens</a:t>
            </a:r>
            <a:r>
              <a:rPr lang="hu-HU" sz="2000" dirty="0" smtClean="0">
                <a:sym typeface="Wingdings"/>
              </a:rPr>
              <a:t> szára mindig 2 neuronból áll!</a:t>
            </a:r>
          </a:p>
          <a:p>
            <a:pPr algn="just"/>
            <a:r>
              <a:rPr lang="hu-HU" sz="2000" b="1" dirty="0" err="1" smtClean="0">
                <a:sym typeface="Wingdings"/>
              </a:rPr>
              <a:t>Axo-dendritikus</a:t>
            </a:r>
            <a:r>
              <a:rPr lang="hu-HU" sz="2000" b="1" dirty="0" smtClean="0">
                <a:sym typeface="Wingdings"/>
              </a:rPr>
              <a:t> </a:t>
            </a:r>
            <a:r>
              <a:rPr lang="hu-HU" sz="2000" b="1" dirty="0" err="1" smtClean="0">
                <a:sym typeface="Wingdings"/>
              </a:rPr>
              <a:t>sinapsis</a:t>
            </a:r>
            <a:r>
              <a:rPr lang="hu-HU" sz="2000" dirty="0" err="1" smtClean="0">
                <a:sym typeface="Wingdings"/>
              </a:rPr>
              <a:t>ok</a:t>
            </a:r>
            <a:endParaRPr lang="hu-HU" sz="2000" dirty="0" smtClean="0">
              <a:sym typeface="Wingdings"/>
            </a:endParaRPr>
          </a:p>
          <a:p>
            <a:pPr algn="just"/>
            <a:r>
              <a:rPr lang="hu-HU" sz="2000" b="1" dirty="0" err="1" smtClean="0">
                <a:sym typeface="Wingdings"/>
              </a:rPr>
              <a:t>Acetilkolin</a:t>
            </a:r>
            <a:r>
              <a:rPr lang="hu-HU" sz="2000" dirty="0" smtClean="0">
                <a:sym typeface="Wingdings"/>
              </a:rPr>
              <a:t> az ingerületátvivő anyag, nikotinos receptoron át hat</a:t>
            </a:r>
          </a:p>
          <a:p>
            <a:pPr algn="just"/>
            <a:r>
              <a:rPr lang="hu-HU" sz="2000" dirty="0" smtClean="0"/>
              <a:t>Egyes </a:t>
            </a:r>
            <a:r>
              <a:rPr lang="hu-HU" sz="2000" dirty="0" err="1" smtClean="0"/>
              <a:t>preaganglionaris</a:t>
            </a:r>
            <a:r>
              <a:rPr lang="hu-HU" sz="2000" dirty="0" smtClean="0"/>
              <a:t> </a:t>
            </a:r>
            <a:r>
              <a:rPr lang="hu-HU" sz="2000" dirty="0" err="1"/>
              <a:t>axonok</a:t>
            </a:r>
            <a:r>
              <a:rPr lang="hu-HU" sz="2000" dirty="0"/>
              <a:t> átlagosan 8-9 </a:t>
            </a:r>
            <a:r>
              <a:rPr lang="hu-HU" sz="2000" dirty="0" err="1"/>
              <a:t>posztganglionáris</a:t>
            </a:r>
            <a:r>
              <a:rPr lang="hu-HU" sz="2000" dirty="0"/>
              <a:t> neuronhoz </a:t>
            </a:r>
            <a:r>
              <a:rPr lang="hu-HU" sz="2000" dirty="0" smtClean="0"/>
              <a:t>kapcsolódnak </a:t>
            </a:r>
            <a:r>
              <a:rPr lang="hu-HU" sz="2000" dirty="0">
                <a:sym typeface="Wingdings"/>
              </a:rPr>
              <a:t> </a:t>
            </a:r>
            <a:r>
              <a:rPr lang="hu-HU" sz="2000" b="1" dirty="0" smtClean="0">
                <a:sym typeface="Wingdings"/>
              </a:rPr>
              <a:t>divergencia</a:t>
            </a:r>
            <a:r>
              <a:rPr lang="hu-HU" sz="2000" dirty="0" smtClean="0">
                <a:sym typeface="Wingdings"/>
              </a:rPr>
              <a:t>, </a:t>
            </a:r>
            <a:r>
              <a:rPr lang="hu-HU" sz="2000" dirty="0" smtClean="0"/>
              <a:t>diffúz eloszlás</a:t>
            </a:r>
          </a:p>
          <a:p>
            <a:pPr marL="0" indent="0" algn="just">
              <a:buNone/>
            </a:pPr>
            <a:endParaRPr lang="hu-HU" sz="2000" dirty="0" smtClean="0"/>
          </a:p>
          <a:p>
            <a:pPr marL="0" indent="0" algn="just">
              <a:buNone/>
            </a:pPr>
            <a:r>
              <a:rPr lang="hu-HU" sz="2000" dirty="0">
                <a:sym typeface="Wingdings"/>
              </a:rPr>
              <a:t>(</a:t>
            </a:r>
            <a:r>
              <a:rPr lang="hu-HU" sz="2000" dirty="0" err="1" smtClean="0">
                <a:sym typeface="Wingdings"/>
              </a:rPr>
              <a:t>Afferens</a:t>
            </a:r>
            <a:r>
              <a:rPr lang="hu-HU" sz="2000" dirty="0" smtClean="0">
                <a:sym typeface="Wingdings"/>
              </a:rPr>
              <a:t> rendszerben is megtalálható</a:t>
            </a:r>
            <a:endParaRPr lang="hu-HU" sz="2000" dirty="0">
              <a:sym typeface="Wingdings"/>
            </a:endParaRPr>
          </a:p>
          <a:p>
            <a:pPr marL="0" indent="0" algn="just">
              <a:buNone/>
            </a:pPr>
            <a:r>
              <a:rPr lang="hu-HU" sz="2000" dirty="0" err="1" smtClean="0">
                <a:sym typeface="Wingdings"/>
              </a:rPr>
              <a:t>Ganglion</a:t>
            </a:r>
            <a:r>
              <a:rPr lang="hu-HU" sz="2000" dirty="0" smtClean="0">
                <a:sym typeface="Wingdings"/>
              </a:rPr>
              <a:t> </a:t>
            </a:r>
            <a:r>
              <a:rPr lang="hu-HU" sz="2000" dirty="0" err="1" smtClean="0">
                <a:sym typeface="Wingdings"/>
              </a:rPr>
              <a:t>spinale</a:t>
            </a:r>
            <a:r>
              <a:rPr lang="hu-HU" sz="2000" dirty="0" smtClean="0">
                <a:sym typeface="Wingdings"/>
              </a:rPr>
              <a:t>: </a:t>
            </a:r>
            <a:r>
              <a:rPr lang="hu-HU" sz="2000" dirty="0" err="1" smtClean="0">
                <a:sym typeface="Wingdings"/>
              </a:rPr>
              <a:t>viscerosensoros</a:t>
            </a:r>
            <a:r>
              <a:rPr lang="hu-HU" sz="2000" dirty="0" smtClean="0">
                <a:sym typeface="Wingdings"/>
              </a:rPr>
              <a:t> és </a:t>
            </a:r>
            <a:r>
              <a:rPr lang="hu-HU" sz="2000" dirty="0" err="1" smtClean="0">
                <a:sym typeface="Wingdings"/>
              </a:rPr>
              <a:t>somatosensoros</a:t>
            </a:r>
            <a:r>
              <a:rPr lang="hu-HU" sz="2000" dirty="0" smtClean="0">
                <a:sym typeface="Wingdings"/>
              </a:rPr>
              <a:t> </a:t>
            </a:r>
            <a:r>
              <a:rPr lang="hu-HU" sz="2000" dirty="0" err="1" smtClean="0">
                <a:sym typeface="Wingdings"/>
              </a:rPr>
              <a:t>pszeudounipoláris</a:t>
            </a:r>
            <a:r>
              <a:rPr lang="hu-HU" sz="2000" dirty="0" smtClean="0">
                <a:sym typeface="Wingdings"/>
              </a:rPr>
              <a:t> neuronjának </a:t>
            </a:r>
            <a:r>
              <a:rPr lang="hu-HU" sz="2000" dirty="0" err="1" smtClean="0">
                <a:sym typeface="Wingdings"/>
              </a:rPr>
              <a:t>sejttestjét</a:t>
            </a:r>
            <a:r>
              <a:rPr lang="hu-HU" sz="2000" dirty="0" smtClean="0">
                <a:sym typeface="Wingdings"/>
              </a:rPr>
              <a:t> tartalmazza  hátsó gyökér  hátsó szarv)</a:t>
            </a:r>
          </a:p>
        </p:txBody>
      </p:sp>
    </p:spTree>
    <p:extLst>
      <p:ext uri="{BB962C8B-B14F-4D97-AF65-F5344CB8AC3E}">
        <p14:creationId xmlns:p14="http://schemas.microsoft.com/office/powerpoint/2010/main" val="3507749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1744</TotalTime>
  <Words>989</Words>
  <Application>Microsoft Office PowerPoint</Application>
  <PresentationFormat>Diavetítés a képernyőre (4:3 oldalarány)</PresentationFormat>
  <Paragraphs>209</Paragraphs>
  <Slides>20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20</vt:i4>
      </vt:variant>
    </vt:vector>
  </HeadingPairs>
  <TitlesOfParts>
    <vt:vector size="21" baseType="lpstr">
      <vt:lpstr>Office-téma</vt:lpstr>
      <vt:lpstr>Mozgástanulás és szabályozás</vt:lpstr>
      <vt:lpstr>PowerPoint bemutató</vt:lpstr>
      <vt:lpstr>PowerPoint bemutató</vt:lpstr>
      <vt:lpstr>Vegetatív idegrendszer</vt:lpstr>
      <vt:lpstr>Vegetatív idegrendszer</vt:lpstr>
      <vt:lpstr>Vegetatív idegrendszer</vt:lpstr>
      <vt:lpstr>Vegetatív idegrendszer: KIR központok</vt:lpstr>
      <vt:lpstr>Vegetatív idegrendszer: rostok</vt:lpstr>
      <vt:lpstr>Vegetatív idegrendszer: ganglionok</vt:lpstr>
      <vt:lpstr>Vegetatív idegrendszer: ganglionok</vt:lpstr>
      <vt:lpstr>PowerPoint bemutató</vt:lpstr>
      <vt:lpstr>Sympathicus idegrendszer</vt:lpstr>
      <vt:lpstr>Sympathicus idegrendszer</vt:lpstr>
      <vt:lpstr>Sympathicus idegrendszer</vt:lpstr>
      <vt:lpstr>Parasympathicus idegrendszer</vt:lpstr>
      <vt:lpstr>Vegetatív reflexek</vt:lpstr>
      <vt:lpstr>Vegetatív idegrendszer</vt:lpstr>
      <vt:lpstr>Gerincvelői szerveződés, működés</vt:lpstr>
      <vt:lpstr>Gerincvelői szerveződés, működés</vt:lpstr>
      <vt:lpstr>Köszönöm a megtisztelő figyelmüket!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Tantárgy neve</dc:title>
  <dc:creator>Biomechanika</dc:creator>
  <cp:lastModifiedBy>Kopper</cp:lastModifiedBy>
  <cp:revision>149</cp:revision>
  <dcterms:created xsi:type="dcterms:W3CDTF">2015-08-18T11:06:56Z</dcterms:created>
  <dcterms:modified xsi:type="dcterms:W3CDTF">2017-09-21T10:01:05Z</dcterms:modified>
</cp:coreProperties>
</file>