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63" r:id="rId4"/>
    <p:sldId id="364" r:id="rId5"/>
    <p:sldId id="301" r:id="rId6"/>
    <p:sldId id="360" r:id="rId7"/>
    <p:sldId id="265" r:id="rId8"/>
    <p:sldId id="336" r:id="rId9"/>
    <p:sldId id="365" r:id="rId10"/>
    <p:sldId id="335" r:id="rId11"/>
    <p:sldId id="303" r:id="rId12"/>
    <p:sldId id="306" r:id="rId13"/>
    <p:sldId id="358" r:id="rId14"/>
    <p:sldId id="302" r:id="rId15"/>
    <p:sldId id="337" r:id="rId16"/>
    <p:sldId id="338" r:id="rId17"/>
    <p:sldId id="356" r:id="rId18"/>
    <p:sldId id="362" r:id="rId19"/>
    <p:sldId id="355" r:id="rId20"/>
    <p:sldId id="347" r:id="rId21"/>
    <p:sldId id="349" r:id="rId22"/>
    <p:sldId id="357" r:id="rId23"/>
    <p:sldId id="348" r:id="rId24"/>
    <p:sldId id="266" r:id="rId25"/>
    <p:sldId id="359" r:id="rId26"/>
    <p:sldId id="352" r:id="rId27"/>
    <p:sldId id="304" r:id="rId28"/>
    <p:sldId id="305" r:id="rId29"/>
    <p:sldId id="307" r:id="rId30"/>
    <p:sldId id="353" r:id="rId31"/>
    <p:sldId id="354" r:id="rId32"/>
    <p:sldId id="351" r:id="rId33"/>
    <p:sldId id="350" r:id="rId34"/>
    <p:sldId id="262" r:id="rId35"/>
    <p:sldId id="280" r:id="rId36"/>
    <p:sldId id="287" r:id="rId37"/>
    <p:sldId id="312" r:id="rId38"/>
    <p:sldId id="288" r:id="rId39"/>
    <p:sldId id="297" r:id="rId40"/>
    <p:sldId id="298" r:id="rId41"/>
    <p:sldId id="289" r:id="rId42"/>
    <p:sldId id="368" r:id="rId43"/>
    <p:sldId id="366" r:id="rId44"/>
    <p:sldId id="281" r:id="rId45"/>
    <p:sldId id="339" r:id="rId46"/>
    <p:sldId id="313" r:id="rId47"/>
    <p:sldId id="340" r:id="rId48"/>
    <p:sldId id="314" r:id="rId49"/>
    <p:sldId id="315" r:id="rId50"/>
    <p:sldId id="316" r:id="rId51"/>
    <p:sldId id="296" r:id="rId52"/>
    <p:sldId id="284" r:id="rId53"/>
    <p:sldId id="295" r:id="rId54"/>
    <p:sldId id="367" r:id="rId55"/>
    <p:sldId id="285" r:id="rId56"/>
    <p:sldId id="311" r:id="rId57"/>
    <p:sldId id="283" r:id="rId58"/>
    <p:sldId id="369" r:id="rId59"/>
    <p:sldId id="370" r:id="rId60"/>
    <p:sldId id="371" r:id="rId61"/>
    <p:sldId id="361" r:id="rId62"/>
    <p:sldId id="294" r:id="rId6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32" clrIdx="0"/>
  <p:cmAuthor id="1" name="Kopper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8:44.684" idx="6">
    <p:pos x="10" y="10"/>
    <p:text>velőshüvelyes és nem velőshüvelyes neuronról kép
animációban a részeit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8:44.684" idx="6">
    <p:pos x="10" y="10"/>
    <p:text>velőshüvelyes és nem velőshüvelyes neuronról kép
animációban a részeit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9:15.435" idx="7">
    <p:pos x="10" y="10"/>
    <p:text>kéne egy jobb kép, különválasztva 1 típus/dia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9:15.435" idx="30">
    <p:pos x="10" y="10"/>
    <p:text>kéne egy jobb kép, különválasztva 1 típus/dia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9:15.435" idx="7">
    <p:pos x="10" y="10"/>
    <p:text>kéne egy jobb kép, különválasztva 1 típus/dia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9:15.435" idx="7">
    <p:pos x="10" y="10"/>
    <p:text>kéne egy jobb kép, különválasztva 1 típus/dia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2:22:50.372" idx="1">
    <p:pos x="10" y="10"/>
    <p:text>KÉP!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29:15.435" idx="32">
    <p:pos x="10" y="10"/>
    <p:text>kéne egy jobb kép, különválasztva 1 típus/dia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6.x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-2003_dokumentum1.doc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ctEsGEpe0" TargetMode="External"/><Relationship Id="rId2" Type="http://schemas.openxmlformats.org/officeDocument/2006/relationships/hyperlink" Target="https://youtu.be/fHRC8SlLcH0?t=18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DXOt_uHT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59832" y="3212976"/>
            <a:ext cx="5904656" cy="1080121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5752728" cy="936104"/>
          </a:xfrm>
        </p:spPr>
        <p:txBody>
          <a:bodyPr>
            <a:noAutofit/>
          </a:bodyPr>
          <a:lstStyle/>
          <a:p>
            <a:pPr algn="r"/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u-HU" sz="20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Tóth </a:t>
            </a: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smtClean="0"/>
              <a:t>Neuron</a:t>
            </a:r>
            <a:r>
              <a:rPr lang="hu-HU" b="1" smtClean="0"/>
              <a:t> típusai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819900" cy="4867275"/>
          </a:xfrm>
          <a:prstGeom prst="rect">
            <a:avLst/>
          </a:prstGeom>
        </p:spPr>
      </p:pic>
      <p:sp>
        <p:nvSpPr>
          <p:cNvPr id="4" name="Cím 4"/>
          <p:cNvSpPr>
            <a:spLocks noGrp="1"/>
          </p:cNvSpPr>
          <p:nvPr>
            <p:ph type="title"/>
          </p:nvPr>
        </p:nvSpPr>
        <p:spPr>
          <a:xfrm>
            <a:off x="1460054" y="116632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r>
              <a:rPr lang="hu-HU" b="1" dirty="0" smtClean="0"/>
              <a:t> típusai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948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5" y="1268760"/>
            <a:ext cx="5837634" cy="4798535"/>
          </a:xfrm>
          <a:prstGeom prst="rect">
            <a:avLst/>
          </a:prstGeom>
        </p:spPr>
      </p:pic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130622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r>
              <a:rPr lang="hu-HU" b="1" dirty="0" smtClean="0"/>
              <a:t> differenciálódása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278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Axonok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484784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b="1" dirty="0" smtClean="0"/>
              <a:t>Velőshüvelyes</a:t>
            </a:r>
            <a:r>
              <a:rPr lang="hu-HU" sz="2800" dirty="0" smtClean="0"/>
              <a:t>: </a:t>
            </a:r>
            <a:r>
              <a:rPr lang="hu-HU" sz="2800" dirty="0" err="1" smtClean="0"/>
              <a:t>glia</a:t>
            </a:r>
            <a:r>
              <a:rPr lang="hu-HU" sz="2800" dirty="0" smtClean="0"/>
              <a:t> sejt nyúlványának a membránja többszörösen „körbecsavarja”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központi idegrendszerben </a:t>
            </a:r>
            <a:r>
              <a:rPr lang="hu-HU" sz="2800" b="1" dirty="0" err="1" smtClean="0"/>
              <a:t>oligodendrocita</a:t>
            </a:r>
            <a:endParaRPr lang="hu-HU" sz="2800" b="1" dirty="0" smtClean="0"/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periférián </a:t>
            </a:r>
            <a:r>
              <a:rPr lang="hu-HU" sz="2800" b="1" dirty="0" err="1" smtClean="0"/>
              <a:t>Schwann</a:t>
            </a:r>
            <a:r>
              <a:rPr lang="hu-HU" sz="2800" b="1" dirty="0" smtClean="0"/>
              <a:t> sejt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védi az </a:t>
            </a:r>
            <a:r>
              <a:rPr lang="hu-HU" sz="2800" dirty="0" err="1" smtClean="0"/>
              <a:t>axon</a:t>
            </a:r>
            <a:r>
              <a:rPr lang="hu-HU" sz="2800" dirty="0" smtClean="0"/>
              <a:t> épségét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megakadályozza ionok elvándorlását </a:t>
            </a:r>
            <a:r>
              <a:rPr lang="hu-HU" sz="2800" dirty="0" smtClean="0">
                <a:sym typeface="Wingdings"/>
              </a:rPr>
              <a:t> energiát spórol a szervezetnek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>
                <a:sym typeface="Wingdings"/>
              </a:rPr>
              <a:t>gyorsabb vezetést tesz lehetővé</a:t>
            </a:r>
            <a:br>
              <a:rPr lang="hu-HU" sz="2800" dirty="0" smtClean="0">
                <a:sym typeface="Wingdings"/>
              </a:rPr>
            </a:b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b="1" dirty="0" smtClean="0"/>
              <a:t>Velőshüvely nélküli/csupasz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510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 b="19872"/>
          <a:stretch/>
        </p:blipFill>
        <p:spPr>
          <a:xfrm>
            <a:off x="132508" y="1628800"/>
            <a:ext cx="8831980" cy="4082846"/>
          </a:xfrm>
          <a:prstGeom prst="rect">
            <a:avLst/>
          </a:prstGeom>
        </p:spPr>
      </p:pic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Axonok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65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Idegrostok típusai</a:t>
            </a:r>
            <a:endParaRPr lang="hu-HU" b="1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02539"/>
              </p:ext>
            </p:extLst>
          </p:nvPr>
        </p:nvGraphicFramePr>
        <p:xfrm>
          <a:off x="831850" y="1487488"/>
          <a:ext cx="74390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4" imgW="10390613" imgH="7031606" progId="Word.Document.8">
                  <p:embed/>
                </p:oleObj>
              </mc:Choice>
              <mc:Fallback>
                <p:oleObj name="Document" r:id="rId4" imgW="10390613" imgH="70316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487488"/>
                        <a:ext cx="743902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2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Rövid időtartamú esemény, aminek során a sejtben a membrán potenciál megemelkedik majd visszaesik</a:t>
            </a:r>
          </a:p>
          <a:p>
            <a:r>
              <a:rPr lang="hu-HU" dirty="0" smtClean="0"/>
              <a:t>Ingerelhető sejtekben fordul elő</a:t>
            </a:r>
          </a:p>
          <a:p>
            <a:r>
              <a:rPr lang="hu-HU" b="1" dirty="0"/>
              <a:t>Szerepe:</a:t>
            </a:r>
          </a:p>
          <a:p>
            <a:pPr lvl="1"/>
            <a:r>
              <a:rPr lang="hu-HU" b="1" dirty="0"/>
              <a:t>sejtek közötti kommunikáció</a:t>
            </a:r>
          </a:p>
          <a:p>
            <a:pPr lvl="1"/>
            <a:r>
              <a:rPr lang="hu-HU" b="1" dirty="0" err="1"/>
              <a:t>intracelluláris</a:t>
            </a:r>
            <a:r>
              <a:rPr lang="hu-HU" b="1" dirty="0"/>
              <a:t> folyamatok </a:t>
            </a:r>
            <a:r>
              <a:rPr lang="hu-HU" b="1" dirty="0" smtClean="0"/>
              <a:t>beindítása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/>
              <a:t>Neuronok akciós potenciálját </a:t>
            </a:r>
            <a:r>
              <a:rPr lang="hu-HU" sz="3200" b="1" dirty="0" smtClean="0"/>
              <a:t>idegimpulzus</a:t>
            </a:r>
            <a:r>
              <a:rPr lang="hu-HU" sz="3200" dirty="0" smtClean="0"/>
              <a:t>nak </a:t>
            </a:r>
            <a:r>
              <a:rPr lang="hu-HU" sz="3200" dirty="0"/>
              <a:t>is </a:t>
            </a:r>
            <a:r>
              <a:rPr lang="hu-HU" sz="3200" dirty="0" smtClean="0"/>
              <a:t>hívjuk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11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kialakulása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youtu.be/fHRC8SlLcH0?t=186</a:t>
            </a:r>
            <a:endParaRPr lang="hu-HU" dirty="0" smtClean="0"/>
          </a:p>
          <a:p>
            <a:pPr marL="400050" lvl="1" indent="0">
              <a:buNone/>
            </a:pPr>
            <a:endParaRPr lang="hu-HU" dirty="0"/>
          </a:p>
          <a:p>
            <a:pPr marL="400050" lvl="1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www.youtube.com/watch?v=b2ctEsGEpe0</a:t>
            </a:r>
            <a:endParaRPr lang="hu-HU" dirty="0" smtClean="0"/>
          </a:p>
          <a:p>
            <a:pPr marL="400050" lvl="1" indent="0">
              <a:buNone/>
            </a:pPr>
            <a:endParaRPr lang="hu-HU" dirty="0"/>
          </a:p>
          <a:p>
            <a:pPr marL="400050" lvl="1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914400" lvl="1" indent="-514350">
              <a:buFont typeface="Calibri" pitchFamily="34" charset="0"/>
              <a:buChar char="–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56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kialakulása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neuronok dendritjein, sejttestén sok más neuron </a:t>
            </a:r>
            <a:r>
              <a:rPr lang="hu-HU" dirty="0" err="1" smtClean="0"/>
              <a:t>axonjai</a:t>
            </a:r>
            <a:r>
              <a:rPr lang="hu-HU" dirty="0" smtClean="0"/>
              <a:t> végződnek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ilyen végződésekből felszabaduló </a:t>
            </a:r>
            <a:r>
              <a:rPr lang="hu-HU" dirty="0" err="1" smtClean="0"/>
              <a:t>neurotranszmitter</a:t>
            </a:r>
            <a:r>
              <a:rPr lang="hu-HU" dirty="0" smtClean="0"/>
              <a:t> a neuron dendritjein/sejttestén elhelyezkedő receptorhoz kötődik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bekötődés a </a:t>
            </a:r>
            <a:r>
              <a:rPr lang="hu-HU" dirty="0" smtClean="0"/>
              <a:t>szinapszis </a:t>
            </a:r>
            <a:r>
              <a:rPr lang="hu-HU" dirty="0"/>
              <a:t>területén ioncsatornák megnyílását eredményezi, ami helyi potenciálváltozást (feszültségváltozás) hoz létre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/>
              <a:t>A potenciálváltozás lehet negatív és pozitív irányú </a:t>
            </a:r>
            <a:r>
              <a:rPr lang="hu-HU" dirty="0" smtClean="0"/>
              <a:t>is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sok dendriten és sejttesten keletkezett akciós potenciál a membrán mentén terjed tovább az </a:t>
            </a:r>
            <a:r>
              <a:rPr lang="hu-HU" dirty="0" err="1" smtClean="0"/>
              <a:t>axondomb</a:t>
            </a:r>
            <a:r>
              <a:rPr lang="hu-HU" dirty="0" smtClean="0"/>
              <a:t> </a:t>
            </a:r>
            <a:r>
              <a:rPr lang="hu-HU" dirty="0"/>
              <a:t>felé (miközben lassul és </a:t>
            </a:r>
            <a:r>
              <a:rPr lang="hu-HU" dirty="0" err="1"/>
              <a:t>amplitudója</a:t>
            </a:r>
            <a:r>
              <a:rPr lang="hu-HU" dirty="0"/>
              <a:t> csökken)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 err="1" smtClean="0"/>
              <a:t>axondombhoz</a:t>
            </a:r>
            <a:r>
              <a:rPr lang="hu-HU" dirty="0" smtClean="0"/>
              <a:t> érve a dendriteken, sejttesten keletkezett helyi potenciálok összeadódnak (</a:t>
            </a:r>
            <a:r>
              <a:rPr lang="hu-HU" dirty="0" err="1" smtClean="0"/>
              <a:t>szummáció</a:t>
            </a:r>
            <a:r>
              <a:rPr lang="hu-HU" dirty="0" smtClean="0"/>
              <a:t> jelensége)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Ha ez a </a:t>
            </a:r>
            <a:r>
              <a:rPr lang="hu-HU" dirty="0" err="1" smtClean="0"/>
              <a:t>szummált</a:t>
            </a:r>
            <a:r>
              <a:rPr lang="hu-HU" dirty="0" smtClean="0"/>
              <a:t>  feszültségváltozás eléri a kritikus küszöbértéket, akkor az </a:t>
            </a:r>
            <a:r>
              <a:rPr lang="hu-HU" dirty="0" err="1" smtClean="0"/>
              <a:t>axondombon</a:t>
            </a:r>
            <a:r>
              <a:rPr lang="hu-HU" dirty="0" smtClean="0"/>
              <a:t> nagy számban előforduló feszültségfüggő Na</a:t>
            </a:r>
            <a:r>
              <a:rPr lang="hu-HU" baseline="30000" dirty="0" smtClean="0"/>
              <a:t>+</a:t>
            </a:r>
            <a:r>
              <a:rPr lang="hu-HU" dirty="0" smtClean="0"/>
              <a:t>  csatornák megnyílnak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Na</a:t>
            </a:r>
            <a:r>
              <a:rPr lang="hu-HU" baseline="30000" dirty="0" smtClean="0"/>
              <a:t>+</a:t>
            </a:r>
            <a:r>
              <a:rPr lang="hu-HU" dirty="0" err="1" smtClean="0"/>
              <a:t>-ok</a:t>
            </a:r>
            <a:r>
              <a:rPr lang="hu-HU" dirty="0" smtClean="0"/>
              <a:t> beáramlása depolarizációt okoz: kialakul az akciós potenciál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akciós potenciál továbbterjed az </a:t>
            </a:r>
            <a:r>
              <a:rPr lang="hu-HU" dirty="0" err="1" smtClean="0"/>
              <a:t>axonon</a:t>
            </a:r>
            <a:r>
              <a:rPr lang="hu-HU" dirty="0" smtClean="0"/>
              <a:t> az </a:t>
            </a:r>
            <a:r>
              <a:rPr lang="hu-HU" dirty="0" err="1" smtClean="0"/>
              <a:t>axonvégződés</a:t>
            </a:r>
            <a:r>
              <a:rPr lang="hu-HU" dirty="0" smtClean="0"/>
              <a:t> irányába</a:t>
            </a:r>
          </a:p>
          <a:p>
            <a:pPr marL="400050" lvl="1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914400" lvl="1" indent="-514350">
              <a:buFont typeface="Calibri" pitchFamily="34" charset="0"/>
              <a:buChar char="–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57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2850"/>
            <a:ext cx="5400600" cy="4178358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51521" y="5301208"/>
            <a:ext cx="87211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b="1" dirty="0" err="1"/>
              <a:t>Intracellulárisan</a:t>
            </a:r>
            <a:r>
              <a:rPr lang="hu-HU" b="1" dirty="0"/>
              <a:t> regisztrált akciós potenciál és ionkonduktancia-változások az </a:t>
            </a:r>
            <a:r>
              <a:rPr lang="hu-HU" b="1" dirty="0" err="1"/>
              <a:t>óriásax</a:t>
            </a:r>
            <a:r>
              <a:rPr lang="hu-HU" dirty="0"/>
              <a:t> </a:t>
            </a:r>
            <a:r>
              <a:rPr lang="hu-HU" b="1" dirty="0" err="1"/>
              <a:t>onban</a:t>
            </a:r>
            <a:r>
              <a:rPr lang="hu-HU" dirty="0"/>
              <a:t> </a:t>
            </a:r>
            <a:r>
              <a:rPr lang="hu-HU" b="1" dirty="0"/>
              <a:t>.</a:t>
            </a:r>
            <a:r>
              <a:rPr lang="hu-HU" dirty="0"/>
              <a:t> </a:t>
            </a:r>
            <a:r>
              <a:rPr lang="hu-HU" dirty="0" smtClean="0"/>
              <a:t>Az </a:t>
            </a:r>
            <a:r>
              <a:rPr lang="hu-HU" dirty="0"/>
              <a:t>ábra egymásra helyezve mutatja be az </a:t>
            </a:r>
            <a:r>
              <a:rPr lang="hu-HU" dirty="0" err="1"/>
              <a:t>óriásaxon</a:t>
            </a:r>
            <a:r>
              <a:rPr lang="hu-HU" dirty="0"/>
              <a:t> </a:t>
            </a:r>
            <a:r>
              <a:rPr lang="hu-HU" dirty="0" err="1"/>
              <a:t>intracellulárisan</a:t>
            </a:r>
            <a:r>
              <a:rPr lang="hu-HU" dirty="0"/>
              <a:t> regisztrált membránpotenciál-változásait (fekete), továbbá az akciós potenciál alatt zajló Na</a:t>
            </a:r>
            <a:r>
              <a:rPr lang="hu-HU" baseline="30000" dirty="0"/>
              <a:t>+</a:t>
            </a:r>
            <a:r>
              <a:rPr lang="hu-HU" dirty="0"/>
              <a:t>- és K</a:t>
            </a:r>
            <a:r>
              <a:rPr lang="hu-HU" baseline="30000" dirty="0"/>
              <a:t>+</a:t>
            </a:r>
            <a:r>
              <a:rPr lang="hu-HU" dirty="0" err="1"/>
              <a:t>-konduktancia-változásokat</a:t>
            </a:r>
            <a:r>
              <a:rPr lang="hu-HU" dirty="0"/>
              <a:t> (</a:t>
            </a:r>
            <a:r>
              <a:rPr lang="hu-HU" dirty="0" err="1"/>
              <a:t>g</a:t>
            </a:r>
            <a:r>
              <a:rPr lang="hu-HU" baseline="-25000" dirty="0" err="1"/>
              <a:t>Na</a:t>
            </a:r>
            <a:r>
              <a:rPr lang="hu-HU" dirty="0"/>
              <a:t> és </a:t>
            </a:r>
            <a:r>
              <a:rPr lang="hu-HU" dirty="0" err="1"/>
              <a:t>g</a:t>
            </a:r>
            <a:r>
              <a:rPr lang="hu-HU" baseline="-25000" dirty="0" err="1"/>
              <a:t>K</a:t>
            </a:r>
            <a:r>
              <a:rPr lang="hu-HU" dirty="0"/>
              <a:t>). A bal oldali ordináta a membránpotenciált (</a:t>
            </a:r>
            <a:r>
              <a:rPr lang="hu-HU" dirty="0" err="1"/>
              <a:t>E</a:t>
            </a:r>
            <a:r>
              <a:rPr lang="hu-HU" baseline="-25000" dirty="0" err="1"/>
              <a:t>m</a:t>
            </a:r>
            <a:r>
              <a:rPr lang="hu-HU" dirty="0"/>
              <a:t>) </a:t>
            </a:r>
            <a:r>
              <a:rPr lang="hu-HU" dirty="0" err="1"/>
              <a:t>mV-ban</a:t>
            </a:r>
            <a:r>
              <a:rPr lang="hu-HU" dirty="0"/>
              <a:t>, a jobb oldali ordináta a konduktanciát </a:t>
            </a:r>
            <a:r>
              <a:rPr lang="hu-HU" dirty="0" err="1"/>
              <a:t>mS</a:t>
            </a:r>
            <a:r>
              <a:rPr lang="hu-HU" dirty="0"/>
              <a:t>/cm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err="1"/>
              <a:t>-ben</a:t>
            </a:r>
            <a:r>
              <a:rPr lang="hu-HU" dirty="0"/>
              <a:t> jelzi.</a:t>
            </a:r>
          </a:p>
        </p:txBody>
      </p:sp>
    </p:spTree>
    <p:extLst>
      <p:ext uri="{BB962C8B-B14F-4D97-AF65-F5344CB8AC3E}">
        <p14:creationId xmlns:p14="http://schemas.microsoft.com/office/powerpoint/2010/main" val="36095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err="1" smtClean="0"/>
              <a:t>Dr</a:t>
            </a:r>
            <a:r>
              <a:rPr lang="hu-HU" b="1" dirty="0" smtClean="0"/>
              <a:t> </a:t>
            </a:r>
            <a:r>
              <a:rPr lang="hu-HU" b="1" dirty="0" err="1" smtClean="0"/>
              <a:t>Kopper</a:t>
            </a:r>
            <a:r>
              <a:rPr lang="hu-HU" b="1" dirty="0" smtClean="0"/>
              <a:t> Bence</a:t>
            </a:r>
          </a:p>
          <a:p>
            <a:pPr marL="0" indent="0" algn="ctr">
              <a:buNone/>
            </a:pPr>
            <a:r>
              <a:rPr lang="hu-HU" dirty="0" smtClean="0"/>
              <a:t>Új </a:t>
            </a:r>
            <a:r>
              <a:rPr lang="hu-HU" dirty="0"/>
              <a:t>épület III. </a:t>
            </a:r>
            <a:r>
              <a:rPr lang="hu-HU"/>
              <a:t>emelet </a:t>
            </a:r>
            <a:r>
              <a:rPr lang="hu-HU" smtClean="0"/>
              <a:t>303-es </a:t>
            </a:r>
            <a:r>
              <a:rPr lang="hu-HU" dirty="0"/>
              <a:t>szoba</a:t>
            </a:r>
          </a:p>
          <a:p>
            <a:pPr marL="0" indent="0" algn="ctr">
              <a:buNone/>
            </a:pPr>
            <a:r>
              <a:rPr lang="hu-HU" dirty="0" err="1"/>
              <a:t>k</a:t>
            </a:r>
            <a:r>
              <a:rPr lang="hu-HU" dirty="0" err="1" smtClean="0"/>
              <a:t>opper.tf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  <a:p>
            <a:pPr marL="0" indent="0" algn="just">
              <a:buNone/>
            </a:pPr>
            <a:endParaRPr lang="hu-HU" b="1" dirty="0"/>
          </a:p>
          <a:p>
            <a:pPr marL="0" indent="0" algn="just">
              <a:buNone/>
            </a:pPr>
            <a:r>
              <a:rPr lang="en-GB" b="1" dirty="0" err="1" smtClean="0"/>
              <a:t>Tóth</a:t>
            </a:r>
            <a:r>
              <a:rPr lang="en-GB" b="1" dirty="0" smtClean="0"/>
              <a:t> Kata</a:t>
            </a:r>
          </a:p>
          <a:p>
            <a:pPr marL="0" indent="0" algn="ctr">
              <a:buNone/>
            </a:pPr>
            <a:r>
              <a:rPr lang="hu-HU" dirty="0" smtClean="0"/>
              <a:t>Új épület III. emelet 327-es szoba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err="1" smtClean="0"/>
              <a:t>toth</a:t>
            </a:r>
            <a:r>
              <a:rPr lang="hu-HU" dirty="0" smtClean="0"/>
              <a:t>.</a:t>
            </a:r>
            <a:r>
              <a:rPr lang="hu-HU" dirty="0" err="1" smtClean="0"/>
              <a:t>kata</a:t>
            </a:r>
            <a:r>
              <a:rPr lang="en-GB" dirty="0" smtClean="0"/>
              <a:t>@</a:t>
            </a:r>
            <a:r>
              <a:rPr lang="hu-HU" dirty="0" err="1" smtClean="0"/>
              <a:t>tf</a:t>
            </a:r>
            <a:r>
              <a:rPr lang="en-GB" dirty="0" smtClean="0"/>
              <a:t>.</a:t>
            </a:r>
            <a:r>
              <a:rPr lang="hu-HU" dirty="0" smtClean="0"/>
              <a:t>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33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szakaszai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Szakaszai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Hely potenciál</a:t>
            </a:r>
            <a:r>
              <a:rPr lang="hu-HU" dirty="0" smtClean="0"/>
              <a:t>: Na</a:t>
            </a:r>
            <a:r>
              <a:rPr lang="hu-HU" baseline="30000" dirty="0" smtClean="0"/>
              <a:t>+</a:t>
            </a:r>
            <a:r>
              <a:rPr lang="hu-HU" dirty="0" smtClean="0"/>
              <a:t> beáramlás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Depolarizáció</a:t>
            </a:r>
            <a:r>
              <a:rPr lang="hu-HU" dirty="0" smtClean="0"/>
              <a:t>: nagy Na</a:t>
            </a:r>
            <a:r>
              <a:rPr lang="hu-HU" baseline="30000" dirty="0"/>
              <a:t>+</a:t>
            </a:r>
            <a:r>
              <a:rPr lang="hu-HU" dirty="0"/>
              <a:t> beáramlás</a:t>
            </a:r>
            <a:r>
              <a:rPr lang="hu-HU" dirty="0" smtClean="0"/>
              <a:t> – maximális értéke a csúcspotenciál, amikor az </a:t>
            </a:r>
            <a:r>
              <a:rPr lang="hu-HU" dirty="0"/>
              <a:t>össze Na</a:t>
            </a:r>
            <a:r>
              <a:rPr lang="hu-HU" baseline="30000" dirty="0" smtClean="0"/>
              <a:t>+</a:t>
            </a:r>
            <a:r>
              <a:rPr lang="hu-HU" dirty="0" smtClean="0"/>
              <a:t> csatorna nyitva van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Repolarizáció</a:t>
            </a:r>
            <a:r>
              <a:rPr lang="hu-HU" dirty="0" smtClean="0"/>
              <a:t>: depolarizáció hatására a feszültségfüggő </a:t>
            </a:r>
            <a:r>
              <a:rPr lang="hu-HU" dirty="0"/>
              <a:t>K</a:t>
            </a:r>
            <a:r>
              <a:rPr lang="hu-HU" baseline="30000" dirty="0" smtClean="0"/>
              <a:t>+</a:t>
            </a:r>
            <a:r>
              <a:rPr lang="hu-HU" dirty="0" smtClean="0"/>
              <a:t> csatornák megnyílnak </a:t>
            </a:r>
            <a:r>
              <a:rPr lang="hu-HU" dirty="0" smtClean="0">
                <a:sym typeface="Wingdings"/>
              </a:rPr>
              <a:t></a:t>
            </a:r>
            <a:r>
              <a:rPr lang="hu-HU" dirty="0" smtClean="0"/>
              <a:t> K</a:t>
            </a:r>
            <a:r>
              <a:rPr lang="hu-HU" baseline="30000" dirty="0" smtClean="0"/>
              <a:t>+</a:t>
            </a:r>
            <a:r>
              <a:rPr lang="hu-HU" dirty="0" smtClean="0"/>
              <a:t> kiáramlás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Utódepolarizáció</a:t>
            </a:r>
            <a:r>
              <a:rPr lang="hu-HU" dirty="0" smtClean="0"/>
              <a:t>: </a:t>
            </a:r>
            <a:r>
              <a:rPr lang="hu-HU" dirty="0"/>
              <a:t>K</a:t>
            </a:r>
            <a:r>
              <a:rPr lang="hu-HU" baseline="30000" dirty="0"/>
              <a:t>+</a:t>
            </a:r>
            <a:r>
              <a:rPr lang="hu-HU" dirty="0"/>
              <a:t> kiáramlás </a:t>
            </a:r>
            <a:r>
              <a:rPr lang="hu-HU" dirty="0" smtClean="0"/>
              <a:t>még tart, de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-K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pumpa már bekapcsolt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Utóhiperpolarizáció</a:t>
            </a:r>
            <a:r>
              <a:rPr lang="hu-HU" dirty="0" smtClean="0"/>
              <a:t>: </a:t>
            </a:r>
            <a:r>
              <a:rPr lang="hu-HU" dirty="0"/>
              <a:t>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lassan záródnak, így esik nyugalmi alá a nyugalmi potenciál, de közben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-K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pumpa dolgozik a „helyet cserélt” ionok visszacserélésén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58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</a:t>
            </a:r>
            <a:r>
              <a:rPr lang="hu-HU" b="1" dirty="0" err="1" smtClean="0"/>
              <a:t>refrakter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5770984" cy="4569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 err="1" smtClean="0"/>
              <a:t>Refrakter</a:t>
            </a:r>
            <a:r>
              <a:rPr lang="hu-HU" sz="2400" b="1" dirty="0" smtClean="0"/>
              <a:t> periódusok</a:t>
            </a:r>
            <a:r>
              <a:rPr lang="hu-HU" sz="2400" dirty="0" smtClean="0"/>
              <a:t>: sejt ingerelhetősége csökken vagy teljesen megszűnik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smtClean="0"/>
              <a:t>Abszolút </a:t>
            </a:r>
            <a:r>
              <a:rPr lang="hu-HU" sz="2400" b="1" dirty="0" err="1" smtClean="0"/>
              <a:t>refrakter</a:t>
            </a:r>
            <a:r>
              <a:rPr lang="hu-HU" sz="2400" dirty="0" smtClean="0"/>
              <a:t>: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csatornák </a:t>
            </a:r>
            <a:r>
              <a:rPr lang="hu-HU" sz="2400" dirty="0" err="1" smtClean="0"/>
              <a:t>inaktivált</a:t>
            </a:r>
            <a:r>
              <a:rPr lang="hu-HU" sz="2400" dirty="0" smtClean="0"/>
              <a:t> állapotban vannak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smtClean="0"/>
              <a:t>Relatív </a:t>
            </a:r>
            <a:r>
              <a:rPr lang="hu-HU" sz="2400" b="1" dirty="0" err="1" smtClean="0"/>
              <a:t>refrakter</a:t>
            </a:r>
            <a:r>
              <a:rPr lang="hu-HU" sz="2400" dirty="0"/>
              <a:t>: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csatornák egy része már képes a nyitásra (zárt állapotú)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err="1" smtClean="0"/>
              <a:t>Szupernormális</a:t>
            </a:r>
            <a:r>
              <a:rPr lang="hu-HU" sz="2400" b="1" dirty="0" smtClean="0"/>
              <a:t> fázis</a:t>
            </a:r>
            <a:r>
              <a:rPr lang="hu-HU" sz="2400" dirty="0" smtClean="0"/>
              <a:t>: membránpotenciál nyugalmi felett van, kisebb inger (helyi potenciál) is elég a küszöbérték eléréséhez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err="1" smtClean="0"/>
              <a:t>Szubnormális</a:t>
            </a:r>
            <a:r>
              <a:rPr lang="hu-HU" sz="2400" b="1" dirty="0" smtClean="0"/>
              <a:t> fázis</a:t>
            </a:r>
            <a:r>
              <a:rPr lang="hu-HU" sz="2400" dirty="0" smtClean="0"/>
              <a:t>: membránpotenciál nyugalmi alatt van, nagyobb inger kell a küszöbérték eléréséhez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80417" y="2492896"/>
            <a:ext cx="25922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Na+ </a:t>
            </a:r>
            <a:r>
              <a:rPr lang="hu-HU" sz="1600" dirty="0" smtClean="0"/>
              <a:t>csatornák 3 állapota: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Zárt (nyitható)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Aktivált (nyitott)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err="1" smtClean="0"/>
              <a:t>Inaktivált</a:t>
            </a:r>
            <a:r>
              <a:rPr lang="hu-HU" sz="1600" dirty="0" smtClean="0"/>
              <a:t> (nem nyitható)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8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sajátosságok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Sajátosságai:</a:t>
            </a:r>
          </a:p>
          <a:p>
            <a:r>
              <a:rPr lang="hu-HU" b="1" dirty="0" smtClean="0"/>
              <a:t>Mindent vagy semmit elv</a:t>
            </a:r>
            <a:r>
              <a:rPr lang="hu-HU" dirty="0" smtClean="0"/>
              <a:t>: minden küszöbértéket elért potenciálváltozás ugyanakkora akciós potenciált vált ki</a:t>
            </a:r>
          </a:p>
          <a:p>
            <a:r>
              <a:rPr lang="hu-HU" dirty="0" smtClean="0"/>
              <a:t>Akciós potenciál </a:t>
            </a:r>
            <a:r>
              <a:rPr lang="hu-HU" b="1" dirty="0" smtClean="0"/>
              <a:t>terjedése az </a:t>
            </a:r>
            <a:r>
              <a:rPr lang="hu-HU" b="1" dirty="0" err="1" smtClean="0"/>
              <a:t>axonon</a:t>
            </a:r>
            <a:r>
              <a:rPr lang="hu-HU" b="1" dirty="0" smtClean="0"/>
              <a:t> egy irányú</a:t>
            </a:r>
            <a:r>
              <a:rPr lang="hu-HU" dirty="0" smtClean="0"/>
              <a:t>:</a:t>
            </a:r>
            <a:r>
              <a:rPr lang="hu-HU" dirty="0"/>
              <a:t> </a:t>
            </a:r>
            <a:r>
              <a:rPr lang="hu-HU" dirty="0" smtClean="0"/>
              <a:t>az </a:t>
            </a:r>
            <a:r>
              <a:rPr lang="hu-HU" dirty="0" err="1" smtClean="0"/>
              <a:t>axonmembrán</a:t>
            </a:r>
            <a:r>
              <a:rPr lang="hu-HU" dirty="0" smtClean="0"/>
              <a:t> adott pontjától a sejttest felé eső részén a depolarizáció már megtörtént,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</a:t>
            </a:r>
            <a:r>
              <a:rPr lang="hu-HU" dirty="0" err="1" smtClean="0"/>
              <a:t>inaktivált</a:t>
            </a:r>
            <a:r>
              <a:rPr lang="hu-HU" dirty="0" smtClean="0"/>
              <a:t> állapotban vannak, tehát nem nyithatók; ez az abszolút </a:t>
            </a:r>
            <a:r>
              <a:rPr lang="hu-HU" dirty="0" err="1" smtClean="0"/>
              <a:t>refrakter</a:t>
            </a:r>
            <a:r>
              <a:rPr lang="hu-HU" dirty="0" smtClean="0"/>
              <a:t> szakasz. Az előbb említett ponttól az </a:t>
            </a:r>
            <a:r>
              <a:rPr lang="hu-HU" dirty="0" err="1" smtClean="0"/>
              <a:t>axonvégződés</a:t>
            </a:r>
            <a:r>
              <a:rPr lang="hu-HU" dirty="0" smtClean="0"/>
              <a:t> felé eső membránrészen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zártak, tehát nyithatók, így a depolarizáció csak errefelé tud megtörténni.</a:t>
            </a:r>
          </a:p>
          <a:p>
            <a:r>
              <a:rPr lang="hu-HU" dirty="0" err="1" smtClean="0"/>
              <a:t>Myelinhüvelyes</a:t>
            </a:r>
            <a:r>
              <a:rPr lang="hu-HU" dirty="0" smtClean="0"/>
              <a:t> </a:t>
            </a:r>
            <a:r>
              <a:rPr lang="hu-HU" dirty="0" err="1" smtClean="0"/>
              <a:t>axonban</a:t>
            </a:r>
            <a:r>
              <a:rPr lang="hu-HU" dirty="0" smtClean="0"/>
              <a:t> a </a:t>
            </a:r>
            <a:r>
              <a:rPr lang="hu-HU" dirty="0" err="1" smtClean="0"/>
              <a:t>Ranvier</a:t>
            </a:r>
            <a:r>
              <a:rPr lang="hu-HU" dirty="0" smtClean="0"/>
              <a:t> befűződéseken pontról </a:t>
            </a:r>
            <a:r>
              <a:rPr lang="hu-HU" dirty="0" err="1" smtClean="0"/>
              <a:t>pontról</a:t>
            </a:r>
            <a:r>
              <a:rPr lang="hu-HU" dirty="0" smtClean="0"/>
              <a:t> (</a:t>
            </a:r>
            <a:r>
              <a:rPr lang="hu-HU" b="1" dirty="0" err="1" smtClean="0"/>
              <a:t>szaltatórikusan</a:t>
            </a:r>
            <a:r>
              <a:rPr lang="hu-HU" b="1" dirty="0" smtClean="0"/>
              <a:t>) terjed</a:t>
            </a:r>
            <a:r>
              <a:rPr lang="hu-HU" dirty="0" smtClean="0"/>
              <a:t>: </a:t>
            </a:r>
            <a:r>
              <a:rPr lang="hu-HU" dirty="0" err="1" smtClean="0"/>
              <a:t>myelinhüvely</a:t>
            </a:r>
            <a:r>
              <a:rPr lang="hu-HU" dirty="0" smtClean="0"/>
              <a:t> csökkenti a membrán kapacitását, de növeli a membrán ellenállását a befűződéseknél</a:t>
            </a:r>
          </a:p>
        </p:txBody>
      </p:sp>
    </p:spTree>
    <p:extLst>
      <p:ext uri="{BB962C8B-B14F-4D97-AF65-F5344CB8AC3E}">
        <p14:creationId xmlns:p14="http://schemas.microsoft.com/office/powerpoint/2010/main" val="17891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2.5. Az élő sejt elektromos jelenségei (38-43. o.)</a:t>
            </a:r>
            <a:endParaRPr lang="hu-HU" sz="28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33960" y="3464579"/>
            <a:ext cx="8229600" cy="6035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smtClean="0">
                <a:hlinkClick r:id="rId2"/>
              </a:rPr>
              <a:t>https://www.youtube.com/watch?v=iBDXOt_uHTQ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4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07495" cy="4464496"/>
          </a:xfrm>
        </p:spPr>
      </p:pic>
    </p:spTree>
    <p:extLst>
      <p:ext uri="{BB962C8B-B14F-4D97-AF65-F5344CB8AC3E}">
        <p14:creationId xmlns:p14="http://schemas.microsoft.com/office/powerpoint/2010/main" val="4464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Sejtek közötti </a:t>
            </a:r>
            <a:r>
              <a:rPr lang="hu-HU" b="1" dirty="0" smtClean="0"/>
              <a:t>kommunikáció</a:t>
            </a:r>
            <a:r>
              <a:rPr lang="hu-HU" dirty="0" smtClean="0"/>
              <a:t> színtere</a:t>
            </a:r>
          </a:p>
          <a:p>
            <a:r>
              <a:rPr lang="hu-HU" dirty="0" smtClean="0"/>
              <a:t>Ingerület egyik sejtről a másikra itt terjed át</a:t>
            </a:r>
          </a:p>
          <a:p>
            <a:endParaRPr lang="hu-HU" dirty="0" smtClean="0"/>
          </a:p>
          <a:p>
            <a:r>
              <a:rPr lang="hu-HU" dirty="0" smtClean="0"/>
              <a:t>Ingerület átvitel </a:t>
            </a:r>
            <a:r>
              <a:rPr lang="hu-HU" dirty="0"/>
              <a:t>módja szerint lehet</a:t>
            </a:r>
          </a:p>
          <a:p>
            <a:pPr lvl="1"/>
            <a:r>
              <a:rPr lang="hu-HU" dirty="0"/>
              <a:t>Kémiai szinapszis</a:t>
            </a:r>
          </a:p>
          <a:p>
            <a:pPr lvl="1"/>
            <a:r>
              <a:rPr lang="hu-HU" dirty="0"/>
              <a:t>Elektromos szinapszis pl.: szívizomsejtek </a:t>
            </a:r>
            <a:r>
              <a:rPr lang="hu-HU" dirty="0" smtClean="0"/>
              <a:t>között</a:t>
            </a:r>
          </a:p>
          <a:p>
            <a:r>
              <a:rPr lang="hu-HU" dirty="0" smtClean="0"/>
              <a:t>Kapcsolódó sejtek szerint lehet:</a:t>
            </a:r>
          </a:p>
          <a:p>
            <a:pPr lvl="1"/>
            <a:r>
              <a:rPr lang="hu-HU" dirty="0" smtClean="0"/>
              <a:t>Neuron-neurális</a:t>
            </a:r>
          </a:p>
          <a:p>
            <a:pPr lvl="1"/>
            <a:r>
              <a:rPr lang="hu-HU" dirty="0" err="1" smtClean="0"/>
              <a:t>Neuro-muszkuláris</a:t>
            </a:r>
            <a:endParaRPr lang="hu-HU" dirty="0" smtClean="0"/>
          </a:p>
          <a:p>
            <a:pPr lvl="1"/>
            <a:r>
              <a:rPr lang="hu-HU" dirty="0" err="1" smtClean="0"/>
              <a:t>Neuro-szekretoros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986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Részei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Preasinapticus</a:t>
            </a:r>
            <a:r>
              <a:rPr lang="hu-HU" dirty="0" smtClean="0"/>
              <a:t> sejt – </a:t>
            </a:r>
            <a:r>
              <a:rPr lang="hu-HU" dirty="0" err="1" smtClean="0"/>
              <a:t>preasinapticus</a:t>
            </a:r>
            <a:r>
              <a:rPr lang="hu-HU" dirty="0" smtClean="0"/>
              <a:t> </a:t>
            </a:r>
            <a:r>
              <a:rPr lang="hu-HU" dirty="0" err="1" smtClean="0"/>
              <a:t>axon</a:t>
            </a:r>
            <a:r>
              <a:rPr lang="hu-HU" dirty="0" smtClean="0"/>
              <a:t> –</a:t>
            </a:r>
            <a:r>
              <a:rPr lang="hu-HU" dirty="0" err="1" smtClean="0"/>
              <a:t>preasinapticus</a:t>
            </a:r>
            <a:r>
              <a:rPr lang="hu-HU" dirty="0" smtClean="0"/>
              <a:t> végbunkó (benne </a:t>
            </a:r>
            <a:r>
              <a:rPr lang="hu-HU" dirty="0" err="1" smtClean="0"/>
              <a:t>neurotransmittert</a:t>
            </a:r>
            <a:r>
              <a:rPr lang="hu-HU" dirty="0" smtClean="0"/>
              <a:t> tartalmazó </a:t>
            </a:r>
            <a:r>
              <a:rPr lang="hu-HU" dirty="0" err="1" smtClean="0"/>
              <a:t>vezikulák</a:t>
            </a:r>
            <a:r>
              <a:rPr lang="hu-HU" dirty="0" smtClean="0"/>
              <a:t>) – </a:t>
            </a:r>
            <a:r>
              <a:rPr lang="hu-HU" dirty="0" err="1" smtClean="0"/>
              <a:t>preasinapticus</a:t>
            </a:r>
            <a:r>
              <a:rPr lang="hu-HU" dirty="0" smtClean="0"/>
              <a:t> membrán</a:t>
            </a:r>
          </a:p>
          <a:p>
            <a:r>
              <a:rPr lang="hu-HU" dirty="0" err="1" smtClean="0"/>
              <a:t>Sinapticus</a:t>
            </a:r>
            <a:r>
              <a:rPr lang="hu-HU" dirty="0" smtClean="0"/>
              <a:t> rés</a:t>
            </a:r>
          </a:p>
          <a:p>
            <a:r>
              <a:rPr lang="hu-HU" dirty="0" err="1" smtClean="0"/>
              <a:t>Postsinapticus</a:t>
            </a:r>
            <a:r>
              <a:rPr lang="hu-HU" dirty="0" smtClean="0"/>
              <a:t> membrán (rajta a </a:t>
            </a:r>
            <a:r>
              <a:rPr lang="hu-HU" dirty="0" err="1" smtClean="0"/>
              <a:t>neurotransmitter</a:t>
            </a:r>
            <a:r>
              <a:rPr lang="hu-HU" dirty="0" smtClean="0"/>
              <a:t> receptorai) – </a:t>
            </a:r>
            <a:r>
              <a:rPr lang="hu-HU" dirty="0" err="1" smtClean="0"/>
              <a:t>postsinapticus</a:t>
            </a:r>
            <a:r>
              <a:rPr lang="hu-HU" dirty="0" smtClean="0"/>
              <a:t> sejt</a:t>
            </a:r>
          </a:p>
        </p:txBody>
      </p:sp>
    </p:spTree>
    <p:extLst>
      <p:ext uri="{BB962C8B-B14F-4D97-AF65-F5344CB8AC3E}">
        <p14:creationId xmlns:p14="http://schemas.microsoft.com/office/powerpoint/2010/main" val="3794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err="1" smtClean="0"/>
              <a:t>Neuroneurális</a:t>
            </a:r>
            <a:r>
              <a:rPr lang="hu-HU" b="1" dirty="0" smtClean="0"/>
              <a:t> szinapszisok típusai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5668531" cy="4987110"/>
          </a:xfrm>
        </p:spPr>
      </p:pic>
      <p:sp>
        <p:nvSpPr>
          <p:cNvPr id="3" name="Szövegdoboz 2"/>
          <p:cNvSpPr txBox="1"/>
          <p:nvPr/>
        </p:nvSpPr>
        <p:spPr>
          <a:xfrm>
            <a:off x="251520" y="2348880"/>
            <a:ext cx="302433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Axoszomatikus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Axodendritikus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Axoaxonikus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824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Neurotranszmitterek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340768"/>
            <a:ext cx="77048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1" dirty="0" err="1" smtClean="0"/>
              <a:t>Ingerületátvitel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kémiai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anyagai</a:t>
            </a:r>
            <a:endParaRPr lang="en-GB" sz="24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 smtClean="0"/>
              <a:t>Típusai</a:t>
            </a:r>
            <a:r>
              <a:rPr lang="en-GB" sz="24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</a:pPr>
            <a:r>
              <a:rPr lang="en-GB" sz="2400" b="1" dirty="0" err="1" smtClean="0"/>
              <a:t>Aminosavak</a:t>
            </a:r>
            <a:r>
              <a:rPr lang="en-GB" sz="2400" dirty="0" smtClean="0"/>
              <a:t>: </a:t>
            </a:r>
            <a:r>
              <a:rPr lang="en-GB" sz="2400" dirty="0" err="1" smtClean="0"/>
              <a:t>glutamát</a:t>
            </a:r>
            <a:r>
              <a:rPr lang="en-GB" sz="2400" dirty="0" smtClean="0"/>
              <a:t>, GABA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b="1" dirty="0" err="1" smtClean="0"/>
              <a:t>Acetilkolin</a:t>
            </a:r>
            <a:endParaRPr lang="en-GB" sz="2400" b="1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b="1" dirty="0" err="1" smtClean="0"/>
              <a:t>Aminok</a:t>
            </a:r>
            <a:r>
              <a:rPr lang="en-GB" sz="2400" dirty="0" smtClean="0"/>
              <a:t>: noradrenalin, adrenalin, dopamine, </a:t>
            </a:r>
            <a:r>
              <a:rPr lang="en-GB" sz="2400" dirty="0" err="1" smtClean="0"/>
              <a:t>szerotonin</a:t>
            </a:r>
            <a:r>
              <a:rPr lang="en-GB" sz="2400" dirty="0" smtClean="0"/>
              <a:t>, </a:t>
            </a:r>
            <a:r>
              <a:rPr lang="en-GB" sz="2400" dirty="0" err="1" smtClean="0"/>
              <a:t>hisztamin</a:t>
            </a:r>
            <a:endParaRPr lang="en-GB" sz="2400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dirty="0" err="1" smtClean="0"/>
              <a:t>Neuropeptidek</a:t>
            </a:r>
            <a:r>
              <a:rPr lang="hu-HU" sz="2400" dirty="0" smtClean="0"/>
              <a:t>: endogén </a:t>
            </a:r>
            <a:r>
              <a:rPr lang="hu-HU" sz="2400" dirty="0" err="1" smtClean="0"/>
              <a:t>opioidok</a:t>
            </a:r>
            <a:r>
              <a:rPr lang="hu-HU" sz="2400" dirty="0" smtClean="0"/>
              <a:t> </a:t>
            </a:r>
            <a:r>
              <a:rPr lang="hu-HU" sz="2400" dirty="0" err="1" smtClean="0"/>
              <a:t>stb</a:t>
            </a:r>
            <a:endParaRPr lang="en-GB" sz="2400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dirty="0" err="1" smtClean="0"/>
              <a:t>Egyéb</a:t>
            </a:r>
            <a:r>
              <a:rPr lang="en-GB" sz="2400" dirty="0" smtClean="0"/>
              <a:t> </a:t>
            </a:r>
            <a:r>
              <a:rPr lang="en-GB" sz="2400" dirty="0" err="1" smtClean="0"/>
              <a:t>anyagok</a:t>
            </a:r>
            <a:r>
              <a:rPr lang="hu-HU" sz="2400" dirty="0" smtClean="0"/>
              <a:t>: NO, purinok </a:t>
            </a:r>
            <a:r>
              <a:rPr lang="hu-HU" sz="2400" dirty="0" err="1" smtClean="0"/>
              <a:t>stb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087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Neurotranszmitterek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Központi</a:t>
            </a:r>
            <a:r>
              <a:rPr lang="en-GB" b="1" dirty="0" smtClean="0"/>
              <a:t> IR</a:t>
            </a:r>
          </a:p>
          <a:p>
            <a:pPr lvl="1"/>
            <a:r>
              <a:rPr lang="en-GB" b="1" dirty="0" err="1" smtClean="0"/>
              <a:t>Glutamát</a:t>
            </a:r>
            <a:r>
              <a:rPr lang="en-GB" dirty="0" smtClean="0"/>
              <a:t>: Na, K </a:t>
            </a:r>
            <a:r>
              <a:rPr lang="en-GB" dirty="0" err="1" smtClean="0"/>
              <a:t>csatorna</a:t>
            </a:r>
            <a:r>
              <a:rPr lang="en-GB" dirty="0" smtClean="0"/>
              <a:t> (</a:t>
            </a:r>
            <a:r>
              <a:rPr lang="en-GB" dirty="0" err="1" smtClean="0"/>
              <a:t>ketamin</a:t>
            </a:r>
            <a:r>
              <a:rPr lang="en-GB" dirty="0" smtClean="0"/>
              <a:t>, PCP)</a:t>
            </a:r>
            <a:endParaRPr lang="en-GB" dirty="0"/>
          </a:p>
          <a:p>
            <a:pPr lvl="1"/>
            <a:r>
              <a:rPr lang="en-GB" b="1" dirty="0" smtClean="0"/>
              <a:t>GABA</a:t>
            </a:r>
            <a:r>
              <a:rPr lang="en-GB" dirty="0" smtClean="0"/>
              <a:t>: Cl </a:t>
            </a:r>
            <a:r>
              <a:rPr lang="en-GB" dirty="0" err="1" smtClean="0"/>
              <a:t>csatorna</a:t>
            </a:r>
            <a:r>
              <a:rPr lang="en-GB" dirty="0" smtClean="0"/>
              <a:t> (</a:t>
            </a:r>
            <a:r>
              <a:rPr lang="en-GB" dirty="0" err="1" smtClean="0"/>
              <a:t>alkohol</a:t>
            </a:r>
            <a:r>
              <a:rPr lang="en-GB" dirty="0" smtClean="0"/>
              <a:t>, </a:t>
            </a:r>
            <a:r>
              <a:rPr lang="en-GB" dirty="0" err="1" smtClean="0"/>
              <a:t>barbiturát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err="1" smtClean="0"/>
              <a:t>Perifériás</a:t>
            </a:r>
            <a:r>
              <a:rPr lang="en-GB" b="1" dirty="0" smtClean="0"/>
              <a:t> IR</a:t>
            </a:r>
            <a:endParaRPr lang="en-GB" b="1" dirty="0"/>
          </a:p>
          <a:p>
            <a:pPr lvl="1"/>
            <a:r>
              <a:rPr lang="en-GB" b="1" dirty="0" err="1" smtClean="0"/>
              <a:t>Acetilkolin</a:t>
            </a:r>
            <a:r>
              <a:rPr lang="en-GB" dirty="0" smtClean="0"/>
              <a:t>: </a:t>
            </a:r>
            <a:r>
              <a:rPr lang="en-GB" dirty="0" err="1" smtClean="0"/>
              <a:t>neuromuszkuláris</a:t>
            </a:r>
            <a:r>
              <a:rPr lang="en-GB" dirty="0" smtClean="0"/>
              <a:t> </a:t>
            </a:r>
            <a:r>
              <a:rPr lang="en-GB" dirty="0" err="1"/>
              <a:t>nikotinos</a:t>
            </a:r>
            <a:r>
              <a:rPr lang="en-GB" dirty="0"/>
              <a:t> </a:t>
            </a:r>
            <a:r>
              <a:rPr lang="en-GB" dirty="0" smtClean="0"/>
              <a:t>R</a:t>
            </a:r>
          </a:p>
          <a:p>
            <a:pPr lvl="1"/>
            <a:r>
              <a:rPr lang="en-GB" b="1" dirty="0" smtClean="0"/>
              <a:t>Noradrenalin</a:t>
            </a:r>
            <a:r>
              <a:rPr lang="en-GB" dirty="0" smtClean="0"/>
              <a:t>: </a:t>
            </a:r>
            <a:r>
              <a:rPr lang="el-GR" dirty="0" smtClean="0"/>
              <a:t>α</a:t>
            </a:r>
            <a:r>
              <a:rPr lang="en-GB" dirty="0" smtClean="0"/>
              <a:t>-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l-GR" dirty="0" smtClean="0"/>
              <a:t>β</a:t>
            </a:r>
            <a:r>
              <a:rPr lang="en-GB" dirty="0" smtClean="0"/>
              <a:t>-R (</a:t>
            </a:r>
            <a:r>
              <a:rPr lang="en-GB" dirty="0" err="1" smtClean="0"/>
              <a:t>kokain</a:t>
            </a:r>
            <a:r>
              <a:rPr lang="en-GB" dirty="0" smtClean="0"/>
              <a:t>, </a:t>
            </a:r>
            <a:r>
              <a:rPr lang="en-GB" dirty="0" err="1" smtClean="0"/>
              <a:t>amfetamin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5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b="1" dirty="0" smtClean="0"/>
              <a:t>Honnan lehet tanulni?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484784"/>
            <a:ext cx="9361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Előadás anyaga</a:t>
            </a:r>
          </a:p>
          <a:p>
            <a:r>
              <a:rPr lang="hu-HU" sz="2800" dirty="0" smtClean="0"/>
              <a:t>Előadás diái a TF honlapon </a:t>
            </a:r>
          </a:p>
          <a:p>
            <a:endParaRPr lang="hu-HU" sz="2800" dirty="0"/>
          </a:p>
          <a:p>
            <a:r>
              <a:rPr lang="hu-HU" sz="2800" dirty="0" smtClean="0"/>
              <a:t>SH </a:t>
            </a:r>
            <a:r>
              <a:rPr lang="hu-HU" sz="2800" dirty="0"/>
              <a:t>atlasz – Élettan</a:t>
            </a:r>
          </a:p>
          <a:p>
            <a:r>
              <a:rPr lang="hu-HU" sz="2800" dirty="0"/>
              <a:t>SH atlasz – Anatómia III.</a:t>
            </a:r>
          </a:p>
          <a:p>
            <a:r>
              <a:rPr lang="hu-HU" sz="2800" dirty="0"/>
              <a:t>Mozgáskontroll </a:t>
            </a:r>
            <a:r>
              <a:rPr lang="hu-HU" sz="2800" dirty="0" err="1"/>
              <a:t>ésmozgástanulás</a:t>
            </a:r>
            <a:r>
              <a:rPr lang="hu-HU" sz="2800" dirty="0"/>
              <a:t> – Richard M </a:t>
            </a:r>
            <a:r>
              <a:rPr lang="hu-HU" sz="2800" dirty="0" smtClean="0"/>
              <a:t>Schmidt</a:t>
            </a:r>
          </a:p>
          <a:p>
            <a:r>
              <a:rPr lang="hu-HU" sz="2800" dirty="0" smtClean="0"/>
              <a:t>Sportélettan-Pavlik Gábor</a:t>
            </a:r>
          </a:p>
          <a:p>
            <a:pPr fontAlgn="base"/>
            <a:r>
              <a:rPr lang="hu-HU" sz="2800" dirty="0"/>
              <a:t>Mozgásfejlődés és a motorikus képességek fejlesztése gyermekkorban</a:t>
            </a:r>
          </a:p>
          <a:p>
            <a:pPr fontAlgn="base"/>
            <a:r>
              <a:rPr lang="hu-HU" sz="2800" dirty="0"/>
              <a:t>Dr. Király Tibor, Dr. Szakály Zsolt</a:t>
            </a:r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5324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Ingerületátvitel</a:t>
            </a:r>
            <a:r>
              <a:rPr lang="hu-HU" b="1" dirty="0" smtClean="0"/>
              <a:t> folyamata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/a:t>
            </a:r>
            <a:r>
              <a:rPr lang="hu-HU" sz="2100" dirty="0" err="1" smtClean="0"/>
              <a:t>axonon</a:t>
            </a:r>
            <a:r>
              <a:rPr lang="hu-HU" sz="2100" dirty="0" smtClean="0"/>
              <a:t> terjed </a:t>
            </a:r>
            <a:r>
              <a:rPr lang="hu-HU" sz="2100" dirty="0"/>
              <a:t>az ingerület (akciós potenciál) </a:t>
            </a:r>
            <a:r>
              <a:rPr lang="hu-HU" sz="2100" dirty="0" smtClean="0"/>
              <a:t>az </a:t>
            </a:r>
            <a:r>
              <a:rPr lang="hu-HU" sz="2100" dirty="0" err="1" smtClean="0"/>
              <a:t>axonvégződés</a:t>
            </a:r>
            <a:r>
              <a:rPr lang="hu-HU" sz="2100" dirty="0" smtClean="0"/>
              <a:t> felé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Eléri a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végbunkót és </a:t>
            </a:r>
            <a:r>
              <a:rPr lang="hu-HU" sz="2100" dirty="0" err="1" smtClean="0"/>
              <a:t>depolarizálja</a:t>
            </a:r>
            <a:r>
              <a:rPr lang="hu-HU" sz="2100" dirty="0" smtClean="0"/>
              <a:t> a </a:t>
            </a:r>
            <a:r>
              <a:rPr lang="hu-HU" sz="2100" dirty="0" err="1" smtClean="0"/>
              <a:t>sinapticus</a:t>
            </a:r>
            <a:r>
              <a:rPr lang="hu-HU" sz="2100" dirty="0" smtClean="0"/>
              <a:t> rés felőli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depolarizáció hatására a membrán feszültségfüggő Ca</a:t>
            </a:r>
            <a:r>
              <a:rPr lang="hu-HU" sz="2100" baseline="30000" dirty="0" smtClean="0"/>
              <a:t>2+</a:t>
            </a:r>
            <a:r>
              <a:rPr lang="hu-HU" sz="2100" dirty="0" smtClean="0"/>
              <a:t> csatornái megnyílnak</a:t>
            </a:r>
            <a:endParaRPr lang="hu-HU" sz="2100" baseline="30000" dirty="0"/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végbunkóba beáramló </a:t>
            </a:r>
            <a:r>
              <a:rPr lang="hu-HU" sz="2100" dirty="0"/>
              <a:t>Ca</a:t>
            </a:r>
            <a:r>
              <a:rPr lang="hu-HU" sz="2100" baseline="30000" dirty="0"/>
              <a:t>2+</a:t>
            </a:r>
            <a:r>
              <a:rPr lang="hu-HU" sz="2100" dirty="0"/>
              <a:t> </a:t>
            </a:r>
            <a:r>
              <a:rPr lang="hu-HU" sz="2100" dirty="0" smtClean="0"/>
              <a:t>hatására a </a:t>
            </a:r>
            <a:r>
              <a:rPr lang="hu-HU" sz="2100" dirty="0" err="1" smtClean="0"/>
              <a:t>neurotransmittert</a:t>
            </a:r>
            <a:r>
              <a:rPr lang="hu-HU" sz="2100" dirty="0" smtClean="0"/>
              <a:t> tartalmazó hólyagok belülről összetapadnak a membránnal és </a:t>
            </a:r>
            <a:r>
              <a:rPr lang="hu-HU" sz="2100" dirty="0" err="1" smtClean="0"/>
              <a:t>sinapticus</a:t>
            </a:r>
            <a:r>
              <a:rPr lang="hu-HU" sz="2100" dirty="0" smtClean="0"/>
              <a:t> résbe ürítik az ingerületátvivő anyagot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</a:t>
            </a:r>
            <a:r>
              <a:rPr lang="hu-HU" sz="2100" dirty="0" err="1" smtClean="0"/>
              <a:t>neurotransmitter</a:t>
            </a:r>
            <a:r>
              <a:rPr lang="hu-HU" sz="2100" dirty="0" smtClean="0"/>
              <a:t> </a:t>
            </a:r>
            <a:r>
              <a:rPr lang="hu-HU" sz="2100" dirty="0" err="1" smtClean="0"/>
              <a:t>a</a:t>
            </a:r>
            <a:r>
              <a:rPr lang="hu-HU" sz="2100" dirty="0" smtClean="0"/>
              <a:t>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membránon található, rá specifikus receptorokhoz kötődik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bekötődés hatására ioncsatorna nyílik meg a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membránon</a:t>
            </a:r>
          </a:p>
        </p:txBody>
      </p:sp>
    </p:spTree>
    <p:extLst>
      <p:ext uri="{BB962C8B-B14F-4D97-AF65-F5344CB8AC3E}">
        <p14:creationId xmlns:p14="http://schemas.microsoft.com/office/powerpoint/2010/main" val="3392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Ingerületátvitel</a:t>
            </a:r>
            <a:r>
              <a:rPr lang="hu-HU" b="1" dirty="0" smtClean="0"/>
              <a:t> folyamata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100" dirty="0" smtClean="0"/>
              <a:t>A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</a:t>
            </a:r>
            <a:r>
              <a:rPr lang="hu-HU" sz="2100" b="1" dirty="0" err="1" smtClean="0"/>
              <a:t>ligandfüggő</a:t>
            </a:r>
            <a:r>
              <a:rPr lang="hu-HU" sz="2100" b="1" dirty="0" smtClean="0"/>
              <a:t> ioncsatornákat </a:t>
            </a:r>
            <a:r>
              <a:rPr lang="hu-HU" sz="2100" dirty="0" smtClean="0"/>
              <a:t>nyitnak meg, ami azt jelenti, hogy az ingerületátvivő anyag bekötődése mechanikus úton nyitja a csatornát</a:t>
            </a:r>
          </a:p>
          <a:p>
            <a:pPr marL="0" indent="0">
              <a:buNone/>
            </a:pPr>
            <a:r>
              <a:rPr lang="hu-HU" sz="2100" dirty="0"/>
              <a:t>	</a:t>
            </a:r>
            <a:r>
              <a:rPr lang="hu-HU" sz="2100" dirty="0" smtClean="0">
                <a:sym typeface="Wingdings"/>
              </a:rPr>
              <a:t> </a:t>
            </a:r>
            <a:r>
              <a:rPr lang="hu-HU" sz="2100" dirty="0" smtClean="0"/>
              <a:t>kulcs a zárba effektus: kulcs a </a:t>
            </a:r>
            <a:r>
              <a:rPr lang="hu-HU" sz="2100" dirty="0" err="1" smtClean="0"/>
              <a:t>neurotransmitter</a:t>
            </a:r>
            <a:r>
              <a:rPr lang="hu-HU" sz="2100" dirty="0" smtClean="0"/>
              <a:t>, zár a receptor, 	ajtó az ioncsatorna</a:t>
            </a:r>
          </a:p>
          <a:p>
            <a:pPr marL="0" indent="0">
              <a:buNone/>
            </a:pPr>
            <a:r>
              <a:rPr lang="hu-HU" sz="2100" b="1" dirty="0" smtClean="0"/>
              <a:t>Serkentő</a:t>
            </a:r>
            <a:r>
              <a:rPr lang="hu-HU" sz="2100" dirty="0" smtClean="0"/>
              <a:t>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 </a:t>
            </a:r>
            <a:r>
              <a:rPr lang="hu-HU" sz="2100" b="1" dirty="0" smtClean="0"/>
              <a:t>Na</a:t>
            </a:r>
            <a:r>
              <a:rPr lang="hu-HU" sz="2100" b="1" baseline="30000" dirty="0" smtClean="0"/>
              <a:t>+</a:t>
            </a:r>
            <a:r>
              <a:rPr lang="hu-HU" sz="2100" b="1" dirty="0" smtClean="0"/>
              <a:t> csatornát nyit</a:t>
            </a:r>
            <a:r>
              <a:rPr lang="hu-HU" sz="2100" dirty="0" smtClean="0"/>
              <a:t>nak</a:t>
            </a:r>
            <a:endParaRPr lang="hu-HU" sz="2100" baseline="30000" dirty="0" smtClean="0"/>
          </a:p>
          <a:p>
            <a:pPr marL="0" indent="0">
              <a:buNone/>
            </a:pPr>
            <a:r>
              <a:rPr lang="hu-HU" sz="2100" b="1" dirty="0" smtClean="0"/>
              <a:t>Gátló</a:t>
            </a:r>
            <a:r>
              <a:rPr lang="hu-HU" sz="2100" dirty="0" smtClean="0"/>
              <a:t>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</a:t>
            </a:r>
            <a:r>
              <a:rPr lang="hu-HU" sz="2100" b="1" dirty="0" smtClean="0"/>
              <a:t>Cl</a:t>
            </a:r>
            <a:r>
              <a:rPr lang="hu-HU" sz="2100" b="1" baseline="30000" dirty="0" smtClean="0"/>
              <a:t>-</a:t>
            </a:r>
            <a:r>
              <a:rPr lang="hu-HU" sz="2100" b="1" dirty="0" smtClean="0"/>
              <a:t> csatornákat nyit</a:t>
            </a:r>
            <a:r>
              <a:rPr lang="hu-HU" sz="2100" dirty="0" smtClean="0"/>
              <a:t>nak</a:t>
            </a:r>
            <a:endParaRPr lang="hu-HU" sz="21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4345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8883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Szinapszis, n</a:t>
            </a:r>
            <a:r>
              <a:rPr lang="en-GB" b="1" dirty="0" err="1" smtClean="0"/>
              <a:t>eurotranszmitterek</a:t>
            </a:r>
            <a:endParaRPr lang="hu-HU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3.3.2. </a:t>
            </a:r>
            <a:r>
              <a:rPr lang="hu-HU" sz="2800" dirty="0" err="1" smtClean="0"/>
              <a:t>Ingerületátvitel</a:t>
            </a:r>
            <a:r>
              <a:rPr lang="hu-HU" sz="2800" dirty="0" smtClean="0"/>
              <a:t>, szinapszis (50-51. o.)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62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Idegrendszer elemi jelenségei</a:t>
            </a:r>
            <a:endParaRPr lang="hu-HU" b="1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3.3. Az idegrendszer működésének elemi jelenségei: 47-51.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93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971650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központi idegrendszer</a:t>
            </a:r>
            <a:endParaRPr lang="hu-H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0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i</a:t>
            </a:r>
            <a:r>
              <a:rPr lang="hu-HU" sz="3600" b="1" dirty="0" err="1" smtClean="0"/>
              <a:t>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467544" y="1649408"/>
            <a:ext cx="748883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Szerveződése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en-GB" dirty="0" err="1" smtClean="0"/>
              <a:t>Központi</a:t>
            </a:r>
            <a:r>
              <a:rPr lang="en-GB" dirty="0" smtClean="0"/>
              <a:t> </a:t>
            </a:r>
            <a:r>
              <a:rPr lang="en-GB" dirty="0" err="1" smtClean="0"/>
              <a:t>idegrendszer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Agyvelő</a:t>
            </a:r>
            <a:endParaRPr lang="en-GB" dirty="0" smtClean="0"/>
          </a:p>
          <a:p>
            <a:pPr lvl="1"/>
            <a:r>
              <a:rPr lang="en-GB" dirty="0" err="1" smtClean="0"/>
              <a:t>Gerincvelő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Környéki</a:t>
            </a:r>
            <a:r>
              <a:rPr lang="en-GB" dirty="0" smtClean="0"/>
              <a:t> </a:t>
            </a:r>
            <a:r>
              <a:rPr lang="en-GB" dirty="0" err="1" smtClean="0"/>
              <a:t>idegrendszer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Agyidegek</a:t>
            </a:r>
            <a:r>
              <a:rPr lang="en-GB" dirty="0" smtClean="0"/>
              <a:t> (12 </a:t>
            </a:r>
            <a:r>
              <a:rPr lang="en-GB" dirty="0" err="1" smtClean="0"/>
              <a:t>pár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err="1"/>
              <a:t>G</a:t>
            </a:r>
            <a:r>
              <a:rPr lang="en-GB" dirty="0" err="1" smtClean="0"/>
              <a:t>erincvelői</a:t>
            </a:r>
            <a:r>
              <a:rPr lang="en-GB" dirty="0" smtClean="0"/>
              <a:t> </a:t>
            </a:r>
            <a:r>
              <a:rPr lang="en-GB" dirty="0" err="1" smtClean="0"/>
              <a:t>idegek</a:t>
            </a:r>
            <a:r>
              <a:rPr lang="en-GB" dirty="0" smtClean="0"/>
              <a:t> (31 </a:t>
            </a:r>
            <a:r>
              <a:rPr lang="en-GB" dirty="0" err="1" smtClean="0"/>
              <a:t>pár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Ganglionok</a:t>
            </a:r>
            <a:endParaRPr lang="en-GB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4427984" y="4149080"/>
            <a:ext cx="3528392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–"/>
            </a:pPr>
            <a:r>
              <a:rPr lang="en-GB" sz="2000" dirty="0" err="1"/>
              <a:t>Szomatikus</a:t>
            </a:r>
            <a:r>
              <a:rPr lang="en-GB" sz="2000" dirty="0"/>
              <a:t> </a:t>
            </a:r>
            <a:r>
              <a:rPr lang="en-GB" sz="2000" dirty="0" err="1"/>
              <a:t>idegrendszer</a:t>
            </a:r>
            <a:endParaRPr lang="en-GB" sz="2000" dirty="0"/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–"/>
            </a:pPr>
            <a:r>
              <a:rPr lang="en-GB" sz="2000" dirty="0" err="1"/>
              <a:t>Vegetatív</a:t>
            </a:r>
            <a:r>
              <a:rPr lang="en-GB" sz="2000" dirty="0"/>
              <a:t> </a:t>
            </a:r>
            <a:r>
              <a:rPr lang="en-GB" sz="2000" dirty="0" err="1" smtClean="0"/>
              <a:t>idegrendszer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16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6275040" cy="4248472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/>
              <a:t>Gerinccsatornában</a:t>
            </a:r>
            <a:r>
              <a:rPr lang="en-GB" sz="1800" dirty="0" smtClean="0"/>
              <a:t> </a:t>
            </a:r>
            <a:r>
              <a:rPr lang="en-GB" sz="1800" dirty="0" err="1" smtClean="0"/>
              <a:t>futó</a:t>
            </a:r>
            <a:r>
              <a:rPr lang="en-GB" sz="1800" dirty="0" smtClean="0"/>
              <a:t> </a:t>
            </a:r>
            <a:r>
              <a:rPr lang="en-GB" sz="1800" dirty="0" err="1" smtClean="0"/>
              <a:t>köteg</a:t>
            </a:r>
            <a:endParaRPr lang="hu-HU" sz="1800" dirty="0" smtClean="0"/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Rövidebb mint a gerincoszlop</a:t>
            </a:r>
            <a:endParaRPr lang="en-GB" sz="1800" dirty="0" smtClean="0"/>
          </a:p>
          <a:p>
            <a:pPr algn="just"/>
            <a:endParaRPr lang="en-GB" sz="1800" dirty="0" smtClean="0"/>
          </a:p>
          <a:p>
            <a:pPr algn="just"/>
            <a:r>
              <a:rPr lang="hu-HU" sz="1800" dirty="0"/>
              <a:t>A gerincvelő a csigolyáknak megfelelően </a:t>
            </a:r>
            <a:r>
              <a:rPr lang="hu-HU" sz="1800" b="1" i="1" dirty="0"/>
              <a:t>szegmentumok</a:t>
            </a:r>
            <a:r>
              <a:rPr lang="hu-HU" sz="1800" dirty="0"/>
              <a:t>ra </a:t>
            </a:r>
            <a:r>
              <a:rPr lang="hu-HU" sz="1800" dirty="0" smtClean="0"/>
              <a:t>osztható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gerincvelői idegek csak a hozzájuk tartozó csigolya magasságában hagyják el a gerinccsatornát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b="1" i="1" dirty="0" smtClean="0"/>
              <a:t>A gerincvelői ideg </a:t>
            </a:r>
            <a:r>
              <a:rPr lang="en-GB" sz="1800" b="1" i="1" dirty="0" err="1" smtClean="0"/>
              <a:t>mindig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kevert</a:t>
            </a:r>
            <a:r>
              <a:rPr lang="en-GB" sz="1800" b="1" i="1" dirty="0" smtClean="0"/>
              <a:t>, </a:t>
            </a:r>
            <a:r>
              <a:rPr lang="hu-HU" sz="1800" b="1" i="1" dirty="0" smtClean="0"/>
              <a:t>tartalmazza:</a:t>
            </a:r>
          </a:p>
          <a:p>
            <a:pPr lvl="1" algn="just"/>
            <a:r>
              <a:rPr lang="hu-HU" sz="1800" dirty="0" smtClean="0"/>
              <a:t>A hátsó gyökér </a:t>
            </a:r>
            <a:r>
              <a:rPr lang="hu-HU" sz="1800" dirty="0" err="1" smtClean="0"/>
              <a:t>KIR-hez</a:t>
            </a:r>
            <a:r>
              <a:rPr lang="hu-HU" sz="1800" dirty="0" smtClean="0"/>
              <a:t> futó (</a:t>
            </a:r>
            <a:r>
              <a:rPr lang="hu-HU" sz="1800" dirty="0" err="1" smtClean="0"/>
              <a:t>afferens</a:t>
            </a:r>
            <a:r>
              <a:rPr lang="hu-HU" sz="1800" dirty="0" smtClean="0"/>
              <a:t>)</a:t>
            </a:r>
            <a:r>
              <a:rPr lang="en-GB" sz="1800" dirty="0" smtClean="0"/>
              <a:t> </a:t>
            </a:r>
            <a:r>
              <a:rPr lang="en-GB" sz="1800" dirty="0" err="1" smtClean="0"/>
              <a:t>érző</a:t>
            </a:r>
            <a:r>
              <a:rPr lang="hu-HU" sz="1800" dirty="0" smtClean="0"/>
              <a:t> idegrostjait</a:t>
            </a:r>
          </a:p>
          <a:p>
            <a:pPr lvl="1" algn="just"/>
            <a:r>
              <a:rPr lang="hu-HU" sz="1800" dirty="0" smtClean="0"/>
              <a:t>A mellső gyökér perifériára kifutó</a:t>
            </a:r>
            <a:r>
              <a:rPr lang="en-GB" sz="1800" dirty="0" smtClean="0"/>
              <a:t> </a:t>
            </a:r>
            <a:r>
              <a:rPr lang="en-GB" sz="1800" dirty="0" err="1" smtClean="0"/>
              <a:t>motoros</a:t>
            </a:r>
            <a:r>
              <a:rPr lang="hu-HU" sz="1800" dirty="0" smtClean="0"/>
              <a:t> idegrostjait</a:t>
            </a:r>
          </a:p>
          <a:p>
            <a:pPr algn="just"/>
            <a:endParaRPr lang="hu-HU" sz="18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21" y="188640"/>
            <a:ext cx="1702133" cy="5760640"/>
          </a:xfrm>
        </p:spPr>
      </p:pic>
    </p:spTree>
    <p:extLst>
      <p:ext uri="{BB962C8B-B14F-4D97-AF65-F5344CB8AC3E}">
        <p14:creationId xmlns:p14="http://schemas.microsoft.com/office/powerpoint/2010/main" val="6694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614500" y="260648"/>
            <a:ext cx="5698976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544616" cy="43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3456383"/>
          </a:xfrm>
        </p:spPr>
        <p:txBody>
          <a:bodyPr>
            <a:noAutofit/>
          </a:bodyPr>
          <a:lstStyle/>
          <a:p>
            <a:r>
              <a:rPr lang="hu-HU" sz="1800" b="1" i="1" u="sng" dirty="0" smtClean="0"/>
              <a:t>A gerincvelő keresztmetszete:</a:t>
            </a:r>
          </a:p>
          <a:p>
            <a:pPr lvl="1"/>
            <a:r>
              <a:rPr lang="hu-HU" sz="1800" b="1" i="1" dirty="0" smtClean="0"/>
              <a:t>Szürkeállomány: </a:t>
            </a:r>
            <a:r>
              <a:rPr lang="en-GB" sz="1800" b="1" i="1" dirty="0" err="1" smtClean="0"/>
              <a:t>idegsejtek</a:t>
            </a:r>
            <a:endParaRPr lang="hu-HU" sz="1800" b="1" i="1" dirty="0" smtClean="0"/>
          </a:p>
          <a:p>
            <a:pPr lvl="2"/>
            <a:r>
              <a:rPr lang="en-GB" sz="1800" dirty="0" err="1" smtClean="0"/>
              <a:t>Radicularis</a:t>
            </a:r>
            <a:r>
              <a:rPr lang="en-GB" sz="1800" dirty="0" smtClean="0"/>
              <a:t>: </a:t>
            </a:r>
            <a:r>
              <a:rPr lang="en-GB" sz="1800" dirty="0" err="1" smtClean="0"/>
              <a:t>efferens</a:t>
            </a:r>
            <a:r>
              <a:rPr lang="en-GB" sz="1800" dirty="0" smtClean="0"/>
              <a:t>, </a:t>
            </a:r>
            <a:r>
              <a:rPr lang="en-GB" sz="1800" dirty="0" err="1" smtClean="0"/>
              <a:t>somatomotoros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visceromotoros</a:t>
            </a:r>
            <a:r>
              <a:rPr lang="en-GB" sz="1800" dirty="0" smtClean="0"/>
              <a:t> </a:t>
            </a:r>
            <a:r>
              <a:rPr lang="en-GB" sz="1800" dirty="0" err="1" smtClean="0"/>
              <a:t>neuronok</a:t>
            </a:r>
            <a:endParaRPr lang="en-GB" sz="1800" dirty="0" smtClean="0"/>
          </a:p>
          <a:p>
            <a:pPr lvl="2"/>
            <a:r>
              <a:rPr lang="en-GB" sz="1800" dirty="0" err="1" smtClean="0"/>
              <a:t>Interneuronok</a:t>
            </a:r>
            <a:r>
              <a:rPr lang="en-GB" sz="1800" dirty="0" smtClean="0"/>
              <a:t>: </a:t>
            </a:r>
            <a:r>
              <a:rPr lang="en-GB" sz="1800" dirty="0" err="1" smtClean="0"/>
              <a:t>kapcsoló</a:t>
            </a:r>
            <a:r>
              <a:rPr lang="en-GB" sz="1800" dirty="0" smtClean="0"/>
              <a:t>, </a:t>
            </a:r>
            <a:r>
              <a:rPr lang="en-GB" sz="1800" dirty="0" err="1" smtClean="0"/>
              <a:t>comissuralis</a:t>
            </a:r>
            <a:r>
              <a:rPr lang="en-GB" sz="1800" dirty="0" smtClean="0"/>
              <a:t>, </a:t>
            </a:r>
            <a:r>
              <a:rPr lang="en-GB" sz="1800" dirty="0" err="1" smtClean="0"/>
              <a:t>associációs</a:t>
            </a:r>
            <a:r>
              <a:rPr lang="en-GB" sz="1800" dirty="0" smtClean="0"/>
              <a:t> </a:t>
            </a:r>
            <a:r>
              <a:rPr lang="en-GB" sz="1800" dirty="0" err="1" smtClean="0"/>
              <a:t>neuronok</a:t>
            </a:r>
            <a:endParaRPr lang="en-GB" sz="1800" dirty="0" smtClean="0"/>
          </a:p>
          <a:p>
            <a:pPr lvl="2"/>
            <a:r>
              <a:rPr lang="en-GB" sz="1800" dirty="0" err="1" smtClean="0"/>
              <a:t>Funicularis</a:t>
            </a:r>
            <a:r>
              <a:rPr lang="en-GB" sz="1800" dirty="0" smtClean="0"/>
              <a:t>: </a:t>
            </a:r>
            <a:r>
              <a:rPr lang="en-GB" sz="1800" dirty="0" err="1" smtClean="0"/>
              <a:t>afferens</a:t>
            </a:r>
            <a:r>
              <a:rPr lang="en-GB" sz="1800" dirty="0" smtClean="0"/>
              <a:t>, </a:t>
            </a:r>
            <a:r>
              <a:rPr lang="en-GB" sz="1800" dirty="0" err="1" smtClean="0"/>
              <a:t>érzőneuronok</a:t>
            </a:r>
            <a:endParaRPr lang="en-GB" sz="1800" dirty="0" smtClean="0"/>
          </a:p>
          <a:p>
            <a:pPr lvl="2"/>
            <a:endParaRPr lang="hu-HU" sz="1800" dirty="0" smtClean="0"/>
          </a:p>
          <a:p>
            <a:pPr lvl="1"/>
            <a:r>
              <a:rPr lang="hu-HU" sz="1800" b="1" i="1" dirty="0" smtClean="0"/>
              <a:t>Fehérállomány:</a:t>
            </a:r>
            <a:r>
              <a:rPr lang="en-GB" sz="1800" b="1" i="1" dirty="0"/>
              <a:t> le </a:t>
            </a:r>
            <a:r>
              <a:rPr lang="en-GB" sz="1800" b="1" i="1" dirty="0" err="1"/>
              <a:t>és</a:t>
            </a:r>
            <a:r>
              <a:rPr lang="en-GB" sz="1800" b="1" i="1" dirty="0"/>
              <a:t> </a:t>
            </a:r>
            <a:r>
              <a:rPr lang="en-GB" sz="1800" b="1" i="1" dirty="0" err="1"/>
              <a:t>felszálló</a:t>
            </a:r>
            <a:r>
              <a:rPr lang="en-GB" sz="1800" b="1" i="1" dirty="0"/>
              <a:t> </a:t>
            </a:r>
            <a:r>
              <a:rPr lang="en-GB" sz="1800" b="1" i="1" dirty="0" err="1"/>
              <a:t>pályák</a:t>
            </a:r>
            <a:r>
              <a:rPr lang="en-GB" sz="1800" b="1" i="1" dirty="0"/>
              <a:t> </a:t>
            </a:r>
            <a:r>
              <a:rPr lang="en-GB" sz="1800" b="1" i="1" dirty="0" err="1" smtClean="0"/>
              <a:t>axonjai</a:t>
            </a:r>
            <a:endParaRPr lang="en-GB" sz="1800" b="1" i="1" dirty="0"/>
          </a:p>
          <a:p>
            <a:pPr marL="457200" lvl="1" indent="0">
              <a:buNone/>
            </a:pPr>
            <a:endParaRPr lang="hu-HU" sz="1800" dirty="0" smtClean="0"/>
          </a:p>
          <a:p>
            <a:pPr lvl="1"/>
            <a:r>
              <a:rPr lang="hu-HU" sz="1800" dirty="0" smtClean="0"/>
              <a:t>Az </a:t>
            </a:r>
            <a:r>
              <a:rPr lang="hu-HU" sz="1800" dirty="0" err="1" smtClean="0"/>
              <a:t>afferens</a:t>
            </a:r>
            <a:r>
              <a:rPr lang="hu-HU" sz="1800" dirty="0" smtClean="0"/>
              <a:t> idegrostok sejttestei részben a gerincvelőn kívül a </a:t>
            </a:r>
            <a:r>
              <a:rPr lang="hu-HU" sz="1800" i="1" dirty="0" err="1" smtClean="0"/>
              <a:t>spinális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ganglion</a:t>
            </a:r>
            <a:r>
              <a:rPr lang="hu-HU" sz="1800" dirty="0" err="1" smtClean="0"/>
              <a:t>okban</a:t>
            </a:r>
            <a:r>
              <a:rPr lang="hu-HU" sz="1800" dirty="0" smtClean="0"/>
              <a:t> vannak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4032447" cy="2446594"/>
          </a:xfrm>
        </p:spPr>
      </p:pic>
    </p:spTree>
    <p:extLst>
      <p:ext uri="{BB962C8B-B14F-4D97-AF65-F5344CB8AC3E}">
        <p14:creationId xmlns:p14="http://schemas.microsoft.com/office/powerpoint/2010/main" val="37621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 err="1" smtClean="0"/>
              <a:t>Felszálló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pályák</a:t>
            </a:r>
            <a:endParaRPr lang="en-GB" sz="1800" b="1" i="1" dirty="0" smtClean="0"/>
          </a:p>
          <a:p>
            <a:pPr>
              <a:buFontTx/>
              <a:buChar char="-"/>
            </a:pPr>
            <a:r>
              <a:rPr lang="en-GB" sz="1800" dirty="0" err="1" smtClean="0"/>
              <a:t>exteroceptorokból</a:t>
            </a:r>
            <a:r>
              <a:rPr lang="en-GB" sz="1800" dirty="0" smtClean="0"/>
              <a:t>, </a:t>
            </a:r>
            <a:r>
              <a:rPr lang="en-GB" sz="1800" dirty="0" err="1" smtClean="0"/>
              <a:t>proprioceptorokból</a:t>
            </a:r>
            <a:r>
              <a:rPr lang="en-GB" sz="1800" dirty="0" smtClean="0"/>
              <a:t>, </a:t>
            </a:r>
            <a:r>
              <a:rPr lang="en-GB" sz="1800" dirty="0" err="1" smtClean="0"/>
              <a:t>interoceptorokból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Hátsó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kötegi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rendszer</a:t>
            </a:r>
            <a:r>
              <a:rPr lang="en-GB" sz="1800" dirty="0" smtClean="0"/>
              <a:t>: </a:t>
            </a:r>
            <a:r>
              <a:rPr lang="en-GB" sz="1800" dirty="0" err="1" smtClean="0"/>
              <a:t>bőrből</a:t>
            </a:r>
            <a:r>
              <a:rPr lang="en-GB" sz="1800" dirty="0" smtClean="0"/>
              <a:t> </a:t>
            </a:r>
            <a:r>
              <a:rPr lang="en-GB" sz="1800" dirty="0" err="1" smtClean="0"/>
              <a:t>tapintás</a:t>
            </a:r>
            <a:r>
              <a:rPr lang="en-GB" sz="1800" dirty="0" smtClean="0"/>
              <a:t>, </a:t>
            </a:r>
            <a:r>
              <a:rPr lang="en-GB" sz="1800" dirty="0" err="1" smtClean="0"/>
              <a:t>nyomás</a:t>
            </a:r>
            <a:r>
              <a:rPr lang="en-GB" sz="1800" dirty="0" smtClean="0"/>
              <a:t>, </a:t>
            </a:r>
            <a:r>
              <a:rPr lang="en-GB" sz="1800" dirty="0" err="1" smtClean="0"/>
              <a:t>vibráció</a:t>
            </a:r>
            <a:r>
              <a:rPr lang="en-GB" sz="1800" dirty="0" smtClean="0"/>
              <a:t>; </a:t>
            </a:r>
            <a:r>
              <a:rPr lang="en-GB" sz="1800" dirty="0" err="1" smtClean="0"/>
              <a:t>végtagokból</a:t>
            </a:r>
            <a:r>
              <a:rPr lang="en-GB" sz="1800" dirty="0" smtClean="0"/>
              <a:t> </a:t>
            </a:r>
            <a:r>
              <a:rPr lang="en-GB" sz="1800" dirty="0" err="1" smtClean="0"/>
              <a:t>propriocepció</a:t>
            </a:r>
            <a:endParaRPr lang="en-GB" sz="1800" dirty="0" smtClean="0"/>
          </a:p>
          <a:p>
            <a:pPr lvl="1"/>
            <a:r>
              <a:rPr lang="en-GB" sz="1400" dirty="0" err="1" smtClean="0"/>
              <a:t>Goll-köteg</a:t>
            </a:r>
            <a:r>
              <a:rPr lang="en-GB" sz="1400" dirty="0" smtClean="0"/>
              <a:t>: </a:t>
            </a:r>
            <a:r>
              <a:rPr lang="en-GB" sz="1400" dirty="0" err="1" smtClean="0"/>
              <a:t>alsó</a:t>
            </a:r>
            <a:r>
              <a:rPr lang="en-GB" sz="1400" dirty="0" smtClean="0"/>
              <a:t> </a:t>
            </a:r>
            <a:r>
              <a:rPr lang="en-GB" sz="1400" dirty="0" err="1" smtClean="0"/>
              <a:t>tesfél</a:t>
            </a:r>
            <a:endParaRPr lang="en-GB" sz="1400" dirty="0" smtClean="0"/>
          </a:p>
          <a:p>
            <a:pPr lvl="1"/>
            <a:r>
              <a:rPr lang="en-GB" sz="1400" dirty="0" err="1" smtClean="0"/>
              <a:t>Burdach-köteg</a:t>
            </a:r>
            <a:r>
              <a:rPr lang="en-GB" sz="1400" dirty="0" smtClean="0"/>
              <a:t>: </a:t>
            </a:r>
            <a:r>
              <a:rPr lang="en-GB" sz="1400" dirty="0" err="1" smtClean="0"/>
              <a:t>felső</a:t>
            </a:r>
            <a:r>
              <a:rPr lang="en-GB" sz="1400" dirty="0" smtClean="0"/>
              <a:t> </a:t>
            </a:r>
            <a:r>
              <a:rPr lang="en-GB" sz="1400" dirty="0" err="1" smtClean="0"/>
              <a:t>testfél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Anterolateralis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rendszer</a:t>
            </a:r>
            <a:r>
              <a:rPr lang="en-GB" sz="1800" dirty="0" smtClean="0"/>
              <a:t>: </a:t>
            </a:r>
            <a:r>
              <a:rPr lang="en-GB" sz="1800" dirty="0" err="1" smtClean="0"/>
              <a:t>fájdalom</a:t>
            </a:r>
            <a:r>
              <a:rPr lang="en-GB" sz="1800" dirty="0" smtClean="0"/>
              <a:t>, </a:t>
            </a:r>
            <a:r>
              <a:rPr lang="en-GB" sz="1800" dirty="0" err="1" smtClean="0"/>
              <a:t>hő</a:t>
            </a:r>
            <a:r>
              <a:rPr lang="en-GB" sz="1800" dirty="0" smtClean="0"/>
              <a:t>, </a:t>
            </a:r>
            <a:r>
              <a:rPr lang="en-GB" sz="1800" dirty="0" err="1" smtClean="0"/>
              <a:t>durva</a:t>
            </a:r>
            <a:r>
              <a:rPr lang="en-GB" sz="1800" dirty="0" smtClean="0"/>
              <a:t> </a:t>
            </a:r>
            <a:r>
              <a:rPr lang="en-GB" sz="1800" dirty="0" err="1" smtClean="0"/>
              <a:t>nyomás</a:t>
            </a:r>
            <a:r>
              <a:rPr lang="en-GB" sz="1800" dirty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tapintás</a:t>
            </a:r>
            <a:r>
              <a:rPr lang="en-GB" sz="1800" dirty="0" smtClean="0"/>
              <a:t> (</a:t>
            </a:r>
            <a:r>
              <a:rPr lang="en-GB" sz="1800" dirty="0" err="1" smtClean="0"/>
              <a:t>somatotópiás</a:t>
            </a:r>
            <a:r>
              <a:rPr lang="en-GB" sz="1800" dirty="0" smtClean="0"/>
              <a:t>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err="1" smtClean="0"/>
              <a:t>Tractus</a:t>
            </a:r>
            <a:r>
              <a:rPr lang="en-GB" sz="1400" dirty="0" smtClean="0"/>
              <a:t> </a:t>
            </a:r>
            <a:r>
              <a:rPr lang="en-GB" sz="1400" dirty="0" err="1" smtClean="0"/>
              <a:t>spinothalamicus</a:t>
            </a:r>
            <a:r>
              <a:rPr lang="en-GB" sz="1400" dirty="0" smtClean="0"/>
              <a:t> anterior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err="1" smtClean="0"/>
              <a:t>Tractus</a:t>
            </a:r>
            <a:r>
              <a:rPr lang="en-GB" sz="1400" dirty="0" smtClean="0"/>
              <a:t> </a:t>
            </a:r>
            <a:r>
              <a:rPr lang="en-GB" sz="1400" dirty="0" err="1" smtClean="0"/>
              <a:t>spinothalamicus</a:t>
            </a:r>
            <a:r>
              <a:rPr lang="en-GB" sz="1400" dirty="0" smtClean="0"/>
              <a:t> </a:t>
            </a:r>
            <a:r>
              <a:rPr lang="en-GB" sz="1400" dirty="0" err="1" smtClean="0"/>
              <a:t>lateralis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r>
              <a:rPr lang="en-GB" sz="1800" b="1" dirty="0" err="1" smtClean="0"/>
              <a:t>Kisagyba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felszálló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r>
              <a:rPr lang="en-GB" sz="1800" b="1" dirty="0" smtClean="0"/>
              <a:t>:</a:t>
            </a:r>
            <a:r>
              <a:rPr lang="en-GB" sz="1800" dirty="0" smtClean="0"/>
              <a:t> </a:t>
            </a:r>
            <a:r>
              <a:rPr lang="en-GB" sz="1800" dirty="0" err="1"/>
              <a:t>bőrből</a:t>
            </a:r>
            <a:r>
              <a:rPr lang="en-GB" sz="1800" dirty="0"/>
              <a:t> </a:t>
            </a:r>
            <a:r>
              <a:rPr lang="en-GB" sz="1800" dirty="0" err="1"/>
              <a:t>tapintás</a:t>
            </a:r>
            <a:r>
              <a:rPr lang="en-GB" sz="1800" dirty="0"/>
              <a:t>, </a:t>
            </a:r>
            <a:r>
              <a:rPr lang="en-GB" sz="1800" dirty="0" err="1"/>
              <a:t>nyomás</a:t>
            </a:r>
            <a:r>
              <a:rPr lang="en-GB" sz="1800" dirty="0"/>
              <a:t>, </a:t>
            </a:r>
            <a:r>
              <a:rPr lang="en-GB" sz="1800" dirty="0" err="1"/>
              <a:t>vibráció</a:t>
            </a:r>
            <a:r>
              <a:rPr lang="en-GB" sz="1800" dirty="0"/>
              <a:t>; </a:t>
            </a:r>
            <a:r>
              <a:rPr lang="en-GB" sz="1800" dirty="0" err="1"/>
              <a:t>végtagokból</a:t>
            </a:r>
            <a:r>
              <a:rPr lang="en-GB" sz="1800" dirty="0"/>
              <a:t> </a:t>
            </a:r>
            <a:r>
              <a:rPr lang="en-GB" sz="1800" dirty="0" err="1" smtClean="0"/>
              <a:t>propriocepció</a:t>
            </a:r>
            <a:endParaRPr lang="en-GB" sz="18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spinocerebellaris</a:t>
            </a:r>
            <a:r>
              <a:rPr lang="en-GB" sz="1400" dirty="0" smtClean="0"/>
              <a:t> dorsalis</a:t>
            </a:r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spinocerebellaris</a:t>
            </a:r>
            <a:r>
              <a:rPr lang="en-GB" sz="1400" dirty="0" smtClean="0"/>
              <a:t> </a:t>
            </a:r>
            <a:r>
              <a:rPr lang="en-GB" sz="1400" dirty="0" err="1" smtClean="0"/>
              <a:t>ventralis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/>
              <a:t>Tr. </a:t>
            </a:r>
            <a:r>
              <a:rPr lang="en-GB" sz="1400" dirty="0" err="1"/>
              <a:t>spinocerebellaris</a:t>
            </a:r>
            <a:r>
              <a:rPr lang="en-GB" sz="1400" dirty="0"/>
              <a:t> </a:t>
            </a:r>
            <a:r>
              <a:rPr lang="en-GB" sz="1400" dirty="0" err="1" smtClean="0"/>
              <a:t>rostralis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cuneocerebellaris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spinoolivaris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endParaRPr lang="en-GB" sz="1400" dirty="0" smtClean="0"/>
          </a:p>
          <a:p>
            <a:pPr lvl="1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9544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dirty="0" smtClean="0"/>
              <a:t>Követelmények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i="1" dirty="0" smtClean="0"/>
              <a:t>Aláírás feltétele:</a:t>
            </a:r>
          </a:p>
          <a:p>
            <a:pPr lvl="1" algn="just"/>
            <a:r>
              <a:rPr lang="hu-HU" dirty="0" smtClean="0"/>
              <a:t>Részvétel az előadásokon a TVSZ által előírt arányban</a:t>
            </a:r>
          </a:p>
          <a:p>
            <a:pPr lvl="1" algn="just"/>
            <a:r>
              <a:rPr lang="hu-HU" dirty="0" smtClean="0"/>
              <a:t>Mindkét évközi ZH megírása min. 40%-ra (6. héten + 12. héten)</a:t>
            </a:r>
          </a:p>
          <a:p>
            <a:pPr lvl="1" algn="just"/>
            <a:r>
              <a:rPr lang="hu-HU" dirty="0"/>
              <a:t>Pótlási lehetőség a 13. héten (ebben az esetben ennek az egy </a:t>
            </a:r>
            <a:r>
              <a:rPr lang="hu-HU" dirty="0" err="1"/>
              <a:t>ZH-nak</a:t>
            </a:r>
            <a:r>
              <a:rPr lang="hu-HU" dirty="0"/>
              <a:t> az eredménye el kell, hogy érje a min. </a:t>
            </a:r>
            <a:r>
              <a:rPr lang="hu-HU" dirty="0" smtClean="0"/>
              <a:t>40</a:t>
            </a:r>
            <a:r>
              <a:rPr lang="hu-HU" dirty="0"/>
              <a:t>%-ot</a:t>
            </a:r>
            <a:r>
              <a:rPr lang="hu-HU" dirty="0" smtClean="0"/>
              <a:t>)</a:t>
            </a:r>
          </a:p>
          <a:p>
            <a:pPr marL="457200" lvl="1" indent="0" algn="just">
              <a:buNone/>
            </a:pPr>
            <a:endParaRPr lang="hu-HU" dirty="0" smtClean="0"/>
          </a:p>
          <a:p>
            <a:pPr algn="just"/>
            <a:r>
              <a:rPr lang="hu-HU" b="1" i="1" dirty="0" smtClean="0"/>
              <a:t>Félévi jegy megszerzésének feltétele:</a:t>
            </a:r>
          </a:p>
          <a:p>
            <a:pPr lvl="1" algn="just"/>
            <a:r>
              <a:rPr lang="hu-HU" dirty="0" smtClean="0"/>
              <a:t>Írásbeli vizsga sikeres teljesítése ahol minimum 60%-ot kell teljesíteni az elfogadáshoz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 err="1" smtClean="0"/>
              <a:t>Leszálló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pályák</a:t>
            </a:r>
            <a:endParaRPr lang="en-GB" sz="1800" b="1" i="1" dirty="0" smtClean="0"/>
          </a:p>
          <a:p>
            <a:pPr>
              <a:buFontTx/>
              <a:buChar char="-"/>
            </a:pPr>
            <a:r>
              <a:rPr lang="en-GB" sz="1800" dirty="0" err="1" smtClean="0"/>
              <a:t>Motoneuronok</a:t>
            </a:r>
            <a:r>
              <a:rPr lang="en-GB" sz="1800" dirty="0" smtClean="0"/>
              <a:t> </a:t>
            </a:r>
            <a:r>
              <a:rPr lang="en-GB" sz="1800" dirty="0" err="1" smtClean="0"/>
              <a:t>aktivitásának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szenzoros</a:t>
            </a:r>
            <a:r>
              <a:rPr lang="en-GB" sz="1800" dirty="0" smtClean="0"/>
              <a:t> </a:t>
            </a:r>
            <a:r>
              <a:rPr lang="en-GB" sz="1800" dirty="0" err="1" smtClean="0"/>
              <a:t>impulzusok</a:t>
            </a:r>
            <a:r>
              <a:rPr lang="en-GB" sz="1800" dirty="0" smtClean="0"/>
              <a:t> </a:t>
            </a:r>
            <a:r>
              <a:rPr lang="en-GB" sz="1800" dirty="0" err="1" smtClean="0"/>
              <a:t>továbbításának</a:t>
            </a:r>
            <a:r>
              <a:rPr lang="en-GB" sz="1800" dirty="0" smtClean="0"/>
              <a:t> </a:t>
            </a:r>
            <a:r>
              <a:rPr lang="en-GB" sz="1800" dirty="0" err="1" smtClean="0"/>
              <a:t>szabályozása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Piramispálya</a:t>
            </a:r>
            <a:endParaRPr lang="en-GB" sz="1400" b="1" dirty="0" smtClean="0"/>
          </a:p>
          <a:p>
            <a:pPr lvl="1"/>
            <a:r>
              <a:rPr lang="en-GB" sz="1400" dirty="0" smtClean="0"/>
              <a:t>Tr</a:t>
            </a:r>
            <a:r>
              <a:rPr lang="en-GB" sz="1400" dirty="0"/>
              <a:t>. </a:t>
            </a:r>
            <a:r>
              <a:rPr lang="en-GB" sz="1400" dirty="0" err="1" smtClean="0"/>
              <a:t>coritcospinalis</a:t>
            </a:r>
            <a:r>
              <a:rPr lang="en-GB" sz="1400" dirty="0" smtClean="0"/>
              <a:t> </a:t>
            </a:r>
            <a:r>
              <a:rPr lang="en-GB" sz="1400" dirty="0" err="1" smtClean="0"/>
              <a:t>lateralis</a:t>
            </a:r>
            <a:endParaRPr lang="en-GB" sz="1400" dirty="0"/>
          </a:p>
          <a:p>
            <a:pPr lvl="1"/>
            <a:r>
              <a:rPr lang="en-GB" sz="1400" dirty="0" smtClean="0"/>
              <a:t>Tr</a:t>
            </a:r>
            <a:r>
              <a:rPr lang="en-GB" sz="1400" dirty="0"/>
              <a:t>. </a:t>
            </a:r>
            <a:r>
              <a:rPr lang="en-GB" sz="1400" dirty="0" err="1" smtClean="0"/>
              <a:t>coritcospinalis</a:t>
            </a:r>
            <a:r>
              <a:rPr lang="en-GB" sz="1400" dirty="0" smtClean="0"/>
              <a:t> anterior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Extrapiramidális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endParaRPr lang="en-GB" sz="1800" b="1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tectospinalis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rubrospinalis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vestibulospinalis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reticulospinalis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olivosspinalis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Fasciculus </a:t>
            </a:r>
            <a:r>
              <a:rPr lang="en-GB" sz="1400" dirty="0" err="1" smtClean="0"/>
              <a:t>longitudinalis</a:t>
            </a:r>
            <a:r>
              <a:rPr lang="en-GB" sz="1400" dirty="0" smtClean="0"/>
              <a:t> </a:t>
            </a:r>
            <a:r>
              <a:rPr lang="en-GB" sz="1400" dirty="0" err="1" smtClean="0"/>
              <a:t>medialis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en-GB" sz="1800" b="1" dirty="0" err="1" smtClean="0"/>
              <a:t>Leszálló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vegetatív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és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monoaminerg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endParaRPr lang="en-GB" sz="1400" dirty="0" smtClean="0"/>
          </a:p>
          <a:p>
            <a:pPr lvl="1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2796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1" y="1700808"/>
            <a:ext cx="8525014" cy="3623131"/>
          </a:xfrm>
        </p:spPr>
      </p:pic>
    </p:spTree>
    <p:extLst>
      <p:ext uri="{BB962C8B-B14F-4D97-AF65-F5344CB8AC3E}">
        <p14:creationId xmlns:p14="http://schemas.microsoft.com/office/powerpoint/2010/main" val="3405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7384"/>
            <a:ext cx="8572934" cy="6856180"/>
          </a:xfrm>
        </p:spPr>
      </p:pic>
    </p:spTree>
    <p:extLst>
      <p:ext uri="{BB962C8B-B14F-4D97-AF65-F5344CB8AC3E}">
        <p14:creationId xmlns:p14="http://schemas.microsoft.com/office/powerpoint/2010/main" val="3241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264" y="274638"/>
            <a:ext cx="7139136" cy="922114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Az agy felépítése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29600" cy="4217079"/>
          </a:xfrm>
        </p:spPr>
      </p:pic>
    </p:spTree>
    <p:extLst>
      <p:ext uri="{BB962C8B-B14F-4D97-AF65-F5344CB8AC3E}">
        <p14:creationId xmlns:p14="http://schemas.microsoft.com/office/powerpoint/2010/main" val="1041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496" y="1304764"/>
            <a:ext cx="5580112" cy="3096344"/>
          </a:xfrm>
        </p:spPr>
        <p:txBody>
          <a:bodyPr anchor="t">
            <a:noAutofit/>
          </a:bodyPr>
          <a:lstStyle/>
          <a:p>
            <a:pPr algn="just"/>
            <a:r>
              <a:rPr lang="hu-HU" sz="1800" b="0" dirty="0" smtClean="0"/>
              <a:t>Az agy felépítése: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Agytörzs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err="1" smtClean="0"/>
              <a:t>Nyúltvelő</a:t>
            </a:r>
            <a:r>
              <a:rPr lang="hu-HU" b="0" dirty="0" smtClean="0"/>
              <a:t> (</a:t>
            </a:r>
            <a:r>
              <a:rPr lang="hu-HU" i="1" dirty="0" err="1" smtClean="0"/>
              <a:t>medulla</a:t>
            </a:r>
            <a:r>
              <a:rPr lang="hu-HU" i="1" dirty="0" smtClean="0"/>
              <a:t> </a:t>
            </a:r>
            <a:r>
              <a:rPr lang="hu-HU" i="1" dirty="0" err="1" smtClean="0"/>
              <a:t>oblongata</a:t>
            </a:r>
            <a:r>
              <a:rPr lang="hu-HU" b="0" dirty="0" smtClean="0"/>
              <a:t>) (1)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Híd (</a:t>
            </a:r>
            <a:r>
              <a:rPr lang="hu-HU" i="1" dirty="0" err="1" smtClean="0"/>
              <a:t>pons</a:t>
            </a:r>
            <a:r>
              <a:rPr lang="hu-HU" b="0" dirty="0" smtClean="0"/>
              <a:t>) (2)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Középagy (</a:t>
            </a:r>
            <a:r>
              <a:rPr lang="hu-HU" i="1" dirty="0" err="1" smtClean="0"/>
              <a:t>mesencephalon</a:t>
            </a:r>
            <a:r>
              <a:rPr lang="hu-HU" b="0" dirty="0" smtClean="0"/>
              <a:t>) (3)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Kisagy (</a:t>
            </a:r>
            <a:r>
              <a:rPr lang="hu-HU" sz="1800" i="1" dirty="0" err="1" smtClean="0"/>
              <a:t>cerebellum</a:t>
            </a:r>
            <a:r>
              <a:rPr lang="hu-HU" sz="1800" b="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Köztiagy (</a:t>
            </a:r>
            <a:r>
              <a:rPr lang="hu-HU" sz="1800" i="1" dirty="0" err="1" smtClean="0"/>
              <a:t>diencephalon</a:t>
            </a:r>
            <a:r>
              <a:rPr lang="hu-HU" sz="1800" b="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Végagy (</a:t>
            </a:r>
            <a:r>
              <a:rPr lang="hu-HU" sz="1800" i="1" dirty="0" err="1" smtClean="0"/>
              <a:t>telencephalon</a:t>
            </a:r>
            <a:r>
              <a:rPr lang="hu-HU" sz="1800" b="0" dirty="0" smtClean="0"/>
              <a:t>)</a:t>
            </a:r>
          </a:p>
          <a:p>
            <a:pPr lvl="1" algn="just"/>
            <a:endParaRPr lang="hu-HU" sz="1800" b="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1800" b="0" dirty="0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463863" cy="2999158"/>
          </a:xfrm>
        </p:spPr>
      </p:pic>
    </p:spTree>
    <p:extLst>
      <p:ext uri="{BB962C8B-B14F-4D97-AF65-F5344CB8AC3E}">
        <p14:creationId xmlns:p14="http://schemas.microsoft.com/office/powerpoint/2010/main" val="40749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Agytörzs</a:t>
            </a:r>
            <a:endParaRPr lang="hu-HU" sz="36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908720"/>
            <a:ext cx="7848872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000" u="sng" dirty="0" err="1" smtClean="0"/>
              <a:t>Nyúltvelő</a:t>
            </a:r>
            <a:r>
              <a:rPr lang="hu-HU" altLang="hu-HU" sz="2000" b="0" u="sng" dirty="0" smtClean="0"/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Reflexközpont: légzés, keringés szabályozása, emésztés nyelés, hányás, köhögés, nyálelválasztás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A leszálló mozgató pályák legnagyobb része itt kereszteződik át (egyik oldalról átmegy a másikra)</a:t>
            </a:r>
            <a:br>
              <a:rPr lang="hu-HU" altLang="hu-HU" b="0" dirty="0" smtClean="0"/>
            </a:br>
            <a:endParaRPr lang="hu-HU" altLang="hu-HU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000" u="sng" dirty="0" smtClean="0"/>
              <a:t>Híd</a:t>
            </a:r>
            <a:r>
              <a:rPr lang="hu-HU" altLang="hu-HU" sz="2000" b="0" u="sng" dirty="0" smtClean="0"/>
              <a:t>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Légzési és keringési központ – </a:t>
            </a:r>
            <a:r>
              <a:rPr lang="hu-HU" altLang="hu-HU" b="0" dirty="0" err="1" smtClean="0"/>
              <a:t>nyúltvelői</a:t>
            </a:r>
            <a:r>
              <a:rPr lang="hu-HU" altLang="hu-HU" b="0" dirty="0" smtClean="0"/>
              <a:t> központokat felülszabályozza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Azok működését összehangolja </a:t>
            </a:r>
            <a:r>
              <a:rPr lang="hu-HU" altLang="hu-HU" b="0" dirty="0" err="1" smtClean="0"/>
              <a:t>pl</a:t>
            </a:r>
            <a:r>
              <a:rPr lang="hu-HU" altLang="hu-HU" b="0" dirty="0" smtClean="0"/>
              <a:t>: nyelés és beszéd egyszerre</a:t>
            </a:r>
            <a:br>
              <a:rPr lang="hu-HU" altLang="hu-HU" b="0" dirty="0" smtClean="0"/>
            </a:br>
            <a:endParaRPr lang="hu-HU" altLang="hu-HU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000" u="sng" dirty="0" smtClean="0"/>
              <a:t>Középagy: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Tudat alatti reflexek központja: pupilla-reflex, rágási-reflex, testtartási reflexek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hu-HU" alt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20166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Agytörzs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1043608" y="1052736"/>
            <a:ext cx="727629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Köztiagy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8001"/>
          <a:stretch/>
        </p:blipFill>
        <p:spPr>
          <a:xfrm>
            <a:off x="0" y="1052736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Köztiagy</a:t>
            </a:r>
            <a:endParaRPr lang="hu-HU" sz="3600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-747464"/>
            <a:ext cx="7560840" cy="659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u="sng" dirty="0" err="1" smtClean="0"/>
              <a:t>Talamusz</a:t>
            </a:r>
            <a:r>
              <a:rPr lang="hu-HU" altLang="hu-HU" b="0" u="sng" dirty="0" smtClean="0"/>
              <a:t>:</a:t>
            </a:r>
            <a:r>
              <a:rPr lang="hu-HU" altLang="hu-HU" b="0" dirty="0" smtClean="0"/>
              <a:t> </a:t>
            </a:r>
            <a:r>
              <a:rPr lang="hu-HU" altLang="hu-HU" b="0" dirty="0" smtClean="0">
                <a:sym typeface="Wingdings" panose="05000000000000000000" pitchFamily="2" charset="2"/>
              </a:rPr>
              <a:t>(felső rész)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Az érzékszervektől érkező pályák itt kapcsolódnak át (</a:t>
            </a:r>
            <a:r>
              <a:rPr lang="hu-HU" altLang="hu-HU" sz="2400" b="0" dirty="0" err="1" smtClean="0"/>
              <a:t>kiv</a:t>
            </a:r>
            <a:r>
              <a:rPr lang="hu-HU" altLang="hu-HU" sz="2400" b="0" dirty="0" smtClean="0"/>
              <a:t>.:szaglópálya)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Előzetes feldolgozás – átengedi, felerősíti…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Agykérget ébreszti</a:t>
            </a:r>
            <a:r>
              <a:rPr lang="en-GB" altLang="hu-HU" sz="2400" b="0" dirty="0" smtClean="0"/>
              <a:t/>
            </a:r>
            <a:br>
              <a:rPr lang="en-GB" altLang="hu-HU" sz="2400" b="0" dirty="0" smtClean="0"/>
            </a:br>
            <a:endParaRPr lang="hu-HU" altLang="hu-HU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u="sng" dirty="0" err="1" smtClean="0">
                <a:sym typeface="Wingdings" panose="05000000000000000000" pitchFamily="2" charset="2"/>
              </a:rPr>
              <a:t>Hipotalamusz</a:t>
            </a:r>
            <a:r>
              <a:rPr lang="hu-HU" altLang="hu-HU" b="0" u="sng" dirty="0" smtClean="0">
                <a:sym typeface="Wingdings" panose="05000000000000000000" pitchFamily="2" charset="2"/>
              </a:rPr>
              <a:t>:</a:t>
            </a:r>
            <a:r>
              <a:rPr lang="hu-HU" altLang="hu-HU" b="0" dirty="0" smtClean="0">
                <a:sym typeface="Wingdings" panose="05000000000000000000" pitchFamily="2" charset="2"/>
              </a:rPr>
              <a:t> (alsó rész)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Vegetatív működések központja: hűtő, fűtő, éhség, jóllakottság, vízforgalom szab. központjai vannak itt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Hormonokat termel: </a:t>
            </a:r>
            <a:r>
              <a:rPr lang="hu-HU" altLang="hu-HU" sz="2400" b="0" dirty="0" err="1" smtClean="0">
                <a:sym typeface="Wingdings" panose="05000000000000000000" pitchFamily="2" charset="2"/>
              </a:rPr>
              <a:t>oxitocin</a:t>
            </a:r>
            <a:r>
              <a:rPr lang="hu-HU" altLang="hu-HU" sz="2400" b="0" dirty="0" smtClean="0">
                <a:sym typeface="Wingdings" panose="05000000000000000000" pitchFamily="2" charset="2"/>
              </a:rPr>
              <a:t>, </a:t>
            </a:r>
            <a:r>
              <a:rPr lang="hu-HU" altLang="hu-HU" sz="2400" b="0" dirty="0" err="1" smtClean="0">
                <a:sym typeface="Wingdings" panose="05000000000000000000" pitchFamily="2" charset="2"/>
              </a:rPr>
              <a:t>vazopresszin</a:t>
            </a:r>
            <a:endParaRPr lang="hu-HU" altLang="hu-HU" sz="2400" b="0" dirty="0" smtClean="0">
              <a:sym typeface="Wingdings" panose="05000000000000000000" pitchFamily="2" charset="2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Dühközpont is itt van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8604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Kisagy</a:t>
            </a:r>
            <a:endParaRPr lang="hu-HU" sz="3600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548680"/>
            <a:ext cx="7283152" cy="5541265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Két félteke, felületén tekervények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Szürke és fehérállományra különül, a szürkeállomány van kívül, fehérállományban magok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Fejlődéstanilag 3 része van: </a:t>
            </a:r>
            <a:r>
              <a:rPr lang="hu-HU" altLang="hu-HU" b="0" dirty="0" err="1" smtClean="0"/>
              <a:t>archicerebellum</a:t>
            </a:r>
            <a:r>
              <a:rPr lang="hu-HU" altLang="hu-HU" b="0" dirty="0" smtClean="0"/>
              <a:t>, </a:t>
            </a:r>
            <a:r>
              <a:rPr lang="hu-HU" altLang="hu-HU" b="0" dirty="0" err="1" smtClean="0"/>
              <a:t>paleocerebellum</a:t>
            </a:r>
            <a:r>
              <a:rPr lang="hu-HU" altLang="hu-HU" b="0" dirty="0" smtClean="0"/>
              <a:t>, </a:t>
            </a:r>
            <a:r>
              <a:rPr lang="hu-HU" altLang="hu-HU" b="0" dirty="0" err="1" smtClean="0"/>
              <a:t>neocerebellum</a:t>
            </a:r>
            <a:endParaRPr lang="hu-HU" altLang="hu-HU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(Funkció szerinti tagozódás: </a:t>
            </a:r>
            <a:r>
              <a:rPr lang="hu-HU" altLang="hu-HU" sz="2400" b="0" dirty="0" err="1" smtClean="0"/>
              <a:t>vestibulocerebellum</a:t>
            </a:r>
            <a:r>
              <a:rPr lang="hu-HU" altLang="hu-HU" sz="2400" b="0" dirty="0" smtClean="0"/>
              <a:t>, </a:t>
            </a:r>
            <a:r>
              <a:rPr lang="hu-HU" altLang="hu-HU" sz="2400" b="0" dirty="0" err="1" smtClean="0"/>
              <a:t>spinocerebellum</a:t>
            </a:r>
            <a:r>
              <a:rPr lang="hu-HU" altLang="hu-HU" sz="2400" b="0" dirty="0" smtClean="0"/>
              <a:t>, </a:t>
            </a:r>
            <a:r>
              <a:rPr lang="hu-HU" altLang="hu-HU" sz="2400" b="0" dirty="0" err="1" smtClean="0"/>
              <a:t>cerebro</a:t>
            </a:r>
            <a:r>
              <a:rPr lang="hu-HU" altLang="hu-HU" sz="2400" b="0" dirty="0" smtClean="0"/>
              <a:t>/</a:t>
            </a:r>
            <a:r>
              <a:rPr lang="hu-HU" altLang="hu-HU" sz="2400" b="0" dirty="0" err="1" smtClean="0"/>
              <a:t>pontocerebellum</a:t>
            </a:r>
            <a:r>
              <a:rPr lang="hu-HU" altLang="hu-HU" sz="2400" b="0" dirty="0" smtClean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Kap információt a nagyagy érző-, és mozgatóterületeiről, az agytörzstől és a gerincvelőtől is</a:t>
            </a:r>
          </a:p>
          <a:p>
            <a:pPr eaLnBrk="1" hangingPunct="1"/>
            <a:r>
              <a:rPr lang="hu-HU" altLang="hu-HU" b="0" dirty="0"/>
              <a:t>	</a:t>
            </a:r>
            <a:r>
              <a:rPr lang="hu-HU" altLang="hu-HU" b="0" dirty="0" smtClean="0">
                <a:sym typeface="Wingdings"/>
              </a:rPr>
              <a:t> </a:t>
            </a:r>
            <a:r>
              <a:rPr lang="hu-HU" altLang="hu-HU" sz="2400" u="sng" dirty="0" smtClean="0"/>
              <a:t>mozgáskoordinációs központ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Szerepe: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Célvezérelt mozgások irányítása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Elindult mozgás pontosítása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Egyensúly megtartása</a:t>
            </a:r>
          </a:p>
        </p:txBody>
      </p:sp>
    </p:spTree>
    <p:extLst>
      <p:ext uri="{BB962C8B-B14F-4D97-AF65-F5344CB8AC3E}">
        <p14:creationId xmlns:p14="http://schemas.microsoft.com/office/powerpoint/2010/main" val="17816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err="1" smtClean="0"/>
              <a:t>Témakörök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816424"/>
          </a:xfrm>
        </p:spPr>
        <p:txBody>
          <a:bodyPr>
            <a:normAutofit/>
          </a:bodyPr>
          <a:lstStyle/>
          <a:p>
            <a:pPr lvl="1" algn="just"/>
            <a:r>
              <a:rPr lang="en-GB" b="1" i="1" dirty="0" err="1" smtClean="0"/>
              <a:t>Idegrendszerről</a:t>
            </a:r>
            <a:r>
              <a:rPr lang="en-GB" b="1" i="1" dirty="0" smtClean="0"/>
              <a:t> </a:t>
            </a:r>
            <a:r>
              <a:rPr lang="en-GB" b="1" i="1" dirty="0" err="1" smtClean="0"/>
              <a:t>általában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Szenzoros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működések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Testtartás</a:t>
            </a:r>
            <a:r>
              <a:rPr lang="en-GB" b="1" i="1" dirty="0" smtClean="0"/>
              <a:t> </a:t>
            </a:r>
            <a:r>
              <a:rPr lang="en-GB" b="1" i="1" dirty="0" err="1" smtClean="0"/>
              <a:t>szabályozása</a:t>
            </a:r>
            <a:r>
              <a:rPr lang="en-GB" b="1" i="1" dirty="0" smtClean="0"/>
              <a:t>, </a:t>
            </a:r>
            <a:r>
              <a:rPr lang="en-GB" b="1" i="1" dirty="0" err="1" smtClean="0"/>
              <a:t>egyensúly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Célirányos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motoros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működések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Ingerek</a:t>
            </a:r>
            <a:r>
              <a:rPr lang="en-GB" b="1" i="1" dirty="0" smtClean="0"/>
              <a:t> </a:t>
            </a:r>
            <a:r>
              <a:rPr lang="en-GB" b="1" i="1" dirty="0" err="1" smtClean="0"/>
              <a:t>feldolgozása</a:t>
            </a:r>
            <a:r>
              <a:rPr lang="en-GB" b="1" i="1" dirty="0" smtClean="0"/>
              <a:t>, </a:t>
            </a:r>
            <a:r>
              <a:rPr lang="en-GB" b="1" i="1" dirty="0" err="1" smtClean="0"/>
              <a:t>tudat</a:t>
            </a:r>
            <a:r>
              <a:rPr lang="en-GB" b="1" i="1" dirty="0" smtClean="0"/>
              <a:t>, </a:t>
            </a:r>
            <a:r>
              <a:rPr lang="en-GB" b="1" i="1" dirty="0" err="1" smtClean="0"/>
              <a:t>beszéd</a:t>
            </a:r>
            <a:r>
              <a:rPr lang="en-GB" b="1" i="1" dirty="0" smtClean="0"/>
              <a:t>, </a:t>
            </a:r>
            <a:r>
              <a:rPr lang="en-GB" b="1" i="1" dirty="0" err="1" smtClean="0"/>
              <a:t>memória</a:t>
            </a:r>
            <a:endParaRPr lang="en-GB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12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Nagyagy</a:t>
            </a:r>
            <a:endParaRPr lang="hu-HU" sz="36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7344816" cy="496855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Legnagyobb, legfejlettebb agyterület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Agyhártyák borítják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Felszíne barázdált, tekervényes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Két féltekéből áll – ezeket a </a:t>
            </a:r>
            <a:r>
              <a:rPr lang="hu-HU" altLang="hu-HU" sz="2600" b="0" dirty="0" err="1" smtClean="0"/>
              <a:t>kérgestest</a:t>
            </a:r>
            <a:r>
              <a:rPr lang="hu-HU" altLang="hu-HU" sz="2600" b="0" dirty="0" smtClean="0"/>
              <a:t> (corpus </a:t>
            </a:r>
            <a:r>
              <a:rPr lang="hu-HU" altLang="hu-HU" sz="2600" b="0" dirty="0" err="1" smtClean="0"/>
              <a:t>callosum</a:t>
            </a:r>
            <a:r>
              <a:rPr lang="hu-HU" altLang="hu-HU" sz="2600" b="0" dirty="0" smtClean="0"/>
              <a:t>) kapcsolja össze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Szürke és fehérállománya elkülönül</a:t>
            </a:r>
          </a:p>
        </p:txBody>
      </p:sp>
    </p:spTree>
    <p:extLst>
      <p:ext uri="{BB962C8B-B14F-4D97-AF65-F5344CB8AC3E}">
        <p14:creationId xmlns:p14="http://schemas.microsoft.com/office/powerpoint/2010/main" val="14201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7" y="3068960"/>
            <a:ext cx="4098551" cy="2924944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60440" cy="2239837"/>
          </a:xfrm>
        </p:spPr>
      </p:pic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0" y="836712"/>
            <a:ext cx="5148064" cy="5112568"/>
          </a:xfrm>
        </p:spPr>
        <p:txBody>
          <a:bodyPr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 </a:t>
            </a:r>
            <a:r>
              <a:rPr lang="hu-HU" sz="1800" b="0" dirty="0"/>
              <a:t>féltekéket lebenyekre osztjuk: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homloklebeny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frontalis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fali 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parietalis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nyakszirt 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occipitalis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halánték lebeny </a:t>
            </a:r>
            <a:r>
              <a:rPr lang="hu-HU" sz="1800" i="1" dirty="0"/>
              <a:t>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temporalis</a:t>
            </a:r>
            <a:r>
              <a:rPr lang="hu-HU" sz="1800" b="0" dirty="0" smtClean="0"/>
              <a:t>)</a:t>
            </a:r>
          </a:p>
          <a:p>
            <a:pPr lvl="1"/>
            <a:endParaRPr lang="hu-HU" sz="18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/>
              <a:t>A homloklebenyt a fali lebenytől a </a:t>
            </a:r>
            <a:r>
              <a:rPr lang="hu-HU" sz="1800" i="1" dirty="0" err="1"/>
              <a:t>sulcus</a:t>
            </a:r>
            <a:r>
              <a:rPr lang="hu-HU" sz="1800" i="1" dirty="0"/>
              <a:t> </a:t>
            </a:r>
            <a:r>
              <a:rPr lang="hu-HU" sz="1800" i="1" dirty="0" err="1"/>
              <a:t>centralis</a:t>
            </a:r>
            <a:r>
              <a:rPr lang="hu-HU" sz="1800" b="0" dirty="0"/>
              <a:t> választja </a:t>
            </a:r>
            <a:r>
              <a:rPr lang="hu-HU" sz="1800" b="0" dirty="0" smtClean="0"/>
              <a:t>el</a:t>
            </a:r>
            <a:br>
              <a:rPr lang="hu-HU" sz="1800" b="0" dirty="0" smtClean="0"/>
            </a:br>
            <a:endParaRPr lang="hu-HU" sz="18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/>
              <a:t>A </a:t>
            </a:r>
            <a:r>
              <a:rPr lang="hu-HU" sz="1800" b="0" dirty="0" err="1"/>
              <a:t>sulcus</a:t>
            </a:r>
            <a:r>
              <a:rPr lang="hu-HU" sz="1800" b="0" dirty="0"/>
              <a:t> </a:t>
            </a:r>
            <a:r>
              <a:rPr lang="hu-HU" sz="1800" b="0" dirty="0" err="1"/>
              <a:t>centralis</a:t>
            </a:r>
            <a:r>
              <a:rPr lang="hu-HU" sz="1800" b="0" dirty="0"/>
              <a:t> választja el a </a:t>
            </a:r>
            <a:r>
              <a:rPr lang="hu-HU" sz="1800" i="1" dirty="0" err="1"/>
              <a:t>gyrus</a:t>
            </a:r>
            <a:r>
              <a:rPr lang="hu-HU" sz="1800" i="1" dirty="0"/>
              <a:t> </a:t>
            </a:r>
            <a:r>
              <a:rPr lang="hu-HU" sz="1800" i="1" dirty="0" err="1"/>
              <a:t>praecentralis</a:t>
            </a:r>
            <a:r>
              <a:rPr lang="hu-HU" sz="1800" b="0" dirty="0" err="1"/>
              <a:t>t</a:t>
            </a:r>
            <a:r>
              <a:rPr lang="hu-HU" sz="1800" b="0" dirty="0"/>
              <a:t> (12) (akaratlagos mozgások mezőjét) a </a:t>
            </a:r>
            <a:r>
              <a:rPr lang="hu-HU" sz="1800" i="1" dirty="0" err="1"/>
              <a:t>gyrus</a:t>
            </a:r>
            <a:r>
              <a:rPr lang="hu-HU" sz="1800" i="1" dirty="0"/>
              <a:t> </a:t>
            </a:r>
            <a:r>
              <a:rPr lang="hu-HU" sz="1800" i="1" dirty="0" err="1"/>
              <a:t>postcentralis</a:t>
            </a:r>
            <a:r>
              <a:rPr lang="hu-HU" sz="1800" b="0" dirty="0" err="1"/>
              <a:t>tól</a:t>
            </a:r>
            <a:r>
              <a:rPr lang="hu-HU" sz="1800" b="0" dirty="0"/>
              <a:t> (13)(</a:t>
            </a:r>
            <a:r>
              <a:rPr lang="hu-HU" sz="1800" b="0" dirty="0" err="1"/>
              <a:t>somatosensibilitás</a:t>
            </a:r>
            <a:r>
              <a:rPr lang="hu-HU" sz="1800" b="0" dirty="0"/>
              <a:t> mezőjétől</a:t>
            </a:r>
            <a:r>
              <a:rPr lang="hu-HU" sz="1800" b="0" dirty="0" smtClean="0"/>
              <a:t>)</a:t>
            </a:r>
            <a:endParaRPr lang="hu-HU" sz="1800" b="0" dirty="0"/>
          </a:p>
        </p:txBody>
      </p:sp>
    </p:spTree>
    <p:extLst>
      <p:ext uri="{BB962C8B-B14F-4D97-AF65-F5344CB8AC3E}">
        <p14:creationId xmlns:p14="http://schemas.microsoft.com/office/powerpoint/2010/main" val="24770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755638"/>
            <a:ext cx="8136904" cy="5121633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4069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4032448" cy="5679992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4887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688632" cy="6431931"/>
          </a:xfrm>
        </p:spPr>
      </p:pic>
    </p:spTree>
    <p:extLst>
      <p:ext uri="{BB962C8B-B14F-4D97-AF65-F5344CB8AC3E}">
        <p14:creationId xmlns:p14="http://schemas.microsoft.com/office/powerpoint/2010/main" val="2046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-396552" y="1628800"/>
            <a:ext cx="5040560" cy="3168352"/>
          </a:xfrm>
        </p:spPr>
        <p:txBody>
          <a:bodyPr anchor="t"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 </a:t>
            </a:r>
            <a:r>
              <a:rPr lang="hu-HU" sz="1800" b="0" dirty="0" err="1" smtClean="0"/>
              <a:t>telencephalon</a:t>
            </a:r>
            <a:r>
              <a:rPr lang="hu-HU" sz="1800" b="0" dirty="0" smtClean="0"/>
              <a:t> magokat és kérgi területeket tartalmaz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Az előbbiekhez tartoznak a motoros működésben fontos szerepet játszó </a:t>
            </a:r>
            <a:r>
              <a:rPr lang="hu-HU" sz="1800" i="1" dirty="0" smtClean="0"/>
              <a:t>törzsdúcok</a:t>
            </a:r>
            <a:r>
              <a:rPr lang="hu-HU" sz="1800" b="0" dirty="0" smtClean="0"/>
              <a:t>:</a:t>
            </a:r>
            <a:endParaRPr lang="hu-HU" sz="1800" b="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err="1" smtClean="0"/>
              <a:t>Nucleus</a:t>
            </a:r>
            <a:r>
              <a:rPr lang="hu-HU" b="0" dirty="0" smtClean="0"/>
              <a:t> </a:t>
            </a:r>
            <a:r>
              <a:rPr lang="hu-HU" b="0" dirty="0" err="1" smtClean="0"/>
              <a:t>caudatus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Striatum = </a:t>
            </a:r>
            <a:r>
              <a:rPr lang="hu-HU" b="0" dirty="0" err="1" smtClean="0"/>
              <a:t>Putamen</a:t>
            </a:r>
            <a:r>
              <a:rPr lang="en-GB" b="0" dirty="0" smtClean="0"/>
              <a:t> + </a:t>
            </a:r>
            <a:r>
              <a:rPr lang="hu-HU" b="0" dirty="0" smtClean="0"/>
              <a:t>Globus </a:t>
            </a:r>
            <a:r>
              <a:rPr lang="hu-HU" b="0" dirty="0" err="1" smtClean="0"/>
              <a:t>pallidu</a:t>
            </a:r>
            <a:r>
              <a:rPr lang="en-GB" b="0" dirty="0" smtClean="0"/>
              <a:t>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Substantia </a:t>
            </a:r>
            <a:r>
              <a:rPr lang="en-GB" b="0" dirty="0" err="1" smtClean="0"/>
              <a:t>nigra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Nucleus </a:t>
            </a:r>
            <a:r>
              <a:rPr lang="en-GB" b="0" dirty="0" err="1" smtClean="0"/>
              <a:t>subthalamicus</a:t>
            </a:r>
            <a:endParaRPr lang="hu-HU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Részben a corpus </a:t>
            </a:r>
            <a:r>
              <a:rPr lang="hu-HU" b="0" dirty="0" err="1" smtClean="0"/>
              <a:t>amygdaloideum</a:t>
            </a:r>
            <a:endParaRPr lang="hu-HU" b="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76464" cy="4057514"/>
          </a:xfrm>
        </p:spPr>
      </p:pic>
      <p:sp>
        <p:nvSpPr>
          <p:cNvPr id="8" name="Cím 4"/>
          <p:cNvSpPr txBox="1">
            <a:spLocks/>
          </p:cNvSpPr>
          <p:nvPr/>
        </p:nvSpPr>
        <p:spPr>
          <a:xfrm>
            <a:off x="1151620" y="260648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3342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7632848" cy="4104456"/>
          </a:xfrm>
        </p:spPr>
        <p:txBody>
          <a:bodyPr anchor="t">
            <a:noAutofit/>
          </a:bodyPr>
          <a:lstStyle/>
          <a:p>
            <a:pPr lvl="1" algn="just"/>
            <a:r>
              <a:rPr lang="en-GB" dirty="0" err="1" smtClean="0"/>
              <a:t>Nagyagyféltekék</a:t>
            </a:r>
            <a:r>
              <a:rPr lang="en-GB" dirty="0" smtClean="0"/>
              <a:t> </a:t>
            </a:r>
            <a:r>
              <a:rPr lang="en-GB" dirty="0" err="1" smtClean="0"/>
              <a:t>pályái</a:t>
            </a:r>
            <a:endParaRPr lang="hu-HU" dirty="0" smtClean="0"/>
          </a:p>
          <a:p>
            <a:pPr lvl="1" algn="just"/>
            <a:endParaRPr lang="en-GB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Asszociációs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600" b="0" dirty="0" err="1" smtClean="0"/>
              <a:t>Egy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féltekén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belül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kötnek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össze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különböző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területeket</a:t>
            </a:r>
            <a:endParaRPr lang="hu-HU" sz="16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GB" sz="1600" b="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Commissuralis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600" b="0" dirty="0" smtClean="0"/>
              <a:t>A </a:t>
            </a:r>
            <a:r>
              <a:rPr lang="en-GB" sz="1600" b="0" dirty="0" err="1" smtClean="0"/>
              <a:t>két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félteke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megfelelő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részeit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kötik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össze</a:t>
            </a:r>
            <a:endParaRPr lang="hu-HU" sz="16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GB" sz="1600" b="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Projekciós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err="1" smtClean="0"/>
              <a:t>Külvilágból</a:t>
            </a:r>
            <a:r>
              <a:rPr lang="en-GB" b="0" dirty="0" smtClean="0"/>
              <a:t>, </a:t>
            </a:r>
            <a:r>
              <a:rPr lang="en-GB" b="0" dirty="0" err="1" smtClean="0"/>
              <a:t>szervezetből</a:t>
            </a:r>
            <a:r>
              <a:rPr lang="en-GB" b="0" dirty="0" smtClean="0"/>
              <a:t> </a:t>
            </a:r>
            <a:r>
              <a:rPr lang="en-GB" b="0" dirty="0" err="1" smtClean="0"/>
              <a:t>jövő</a:t>
            </a:r>
            <a:r>
              <a:rPr lang="en-GB" b="0" dirty="0" smtClean="0"/>
              <a:t> </a:t>
            </a:r>
            <a:r>
              <a:rPr lang="en-GB" b="0" dirty="0" err="1" smtClean="0"/>
              <a:t>ingereket</a:t>
            </a:r>
            <a:r>
              <a:rPr lang="en-GB" b="0" dirty="0" smtClean="0"/>
              <a:t> a </a:t>
            </a:r>
            <a:r>
              <a:rPr lang="en-GB" b="0" dirty="0" err="1" smtClean="0"/>
              <a:t>kéregbe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err="1" smtClean="0"/>
              <a:t>Kéregből</a:t>
            </a:r>
            <a:r>
              <a:rPr lang="en-GB" b="0" dirty="0" smtClean="0"/>
              <a:t> </a:t>
            </a:r>
            <a:r>
              <a:rPr lang="en-GB" b="0" dirty="0" err="1" smtClean="0"/>
              <a:t>köztiagyba</a:t>
            </a:r>
            <a:r>
              <a:rPr lang="en-GB" b="0" dirty="0" smtClean="0"/>
              <a:t>, </a:t>
            </a:r>
            <a:r>
              <a:rPr lang="en-GB" b="0" dirty="0" err="1" smtClean="0"/>
              <a:t>agytörzsbe</a:t>
            </a:r>
            <a:r>
              <a:rPr lang="en-GB" b="0" dirty="0" smtClean="0"/>
              <a:t>, </a:t>
            </a:r>
            <a:r>
              <a:rPr lang="en-GB" b="0" dirty="0" err="1" smtClean="0"/>
              <a:t>gerincvelőbe</a:t>
            </a:r>
            <a:endParaRPr lang="hu-HU" b="0" dirty="0" smtClean="0"/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1151620" y="260648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  <p:sp>
        <p:nvSpPr>
          <p:cNvPr id="2" name="AutoShape 2" descr=" A nagyagy pályái"/>
          <p:cNvSpPr>
            <a:spLocks noChangeAspect="1" noChangeArrowheads="1"/>
          </p:cNvSpPr>
          <p:nvPr/>
        </p:nvSpPr>
        <p:spPr bwMode="auto">
          <a:xfrm>
            <a:off x="155575" y="-1652588"/>
            <a:ext cx="6096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0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60840" cy="55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4"/>
          <p:cNvSpPr txBox="1">
            <a:spLocks/>
          </p:cNvSpPr>
          <p:nvPr/>
        </p:nvSpPr>
        <p:spPr>
          <a:xfrm>
            <a:off x="1259632" y="116632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5598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3726"/>
              </p:ext>
            </p:extLst>
          </p:nvPr>
        </p:nvGraphicFramePr>
        <p:xfrm>
          <a:off x="30020" y="26922"/>
          <a:ext cx="9113979" cy="6831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023"/>
                <a:gridCol w="913728"/>
                <a:gridCol w="972004"/>
                <a:gridCol w="916060"/>
                <a:gridCol w="1081556"/>
                <a:gridCol w="820491"/>
                <a:gridCol w="1090881"/>
                <a:gridCol w="1184118"/>
                <a:gridCol w="1184118"/>
              </a:tblGrid>
              <a:tr h="3552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Agy (</a:t>
                      </a:r>
                      <a:r>
                        <a:rPr lang="hu-HU" sz="1000" u="none" strike="noStrike" dirty="0" err="1">
                          <a:effectLst/>
                        </a:rPr>
                        <a:t>encephalon</a:t>
                      </a:r>
                      <a:r>
                        <a:rPr lang="hu-HU" sz="1000" u="none" strike="noStrike" dirty="0">
                          <a:effectLst/>
                        </a:rPr>
                        <a:t>)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52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Előagy (prosencephalon)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Középagy (mesencephalon)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Utóagy (rhombencephalon)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94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Végagy (telencephalon)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Köztiagy (diencephalon)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Nyúltvelő (medulla oblongata)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Híd (pons)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 (cerebellum)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37107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Nagyagy (cerebrum)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Törzsdúcok (nuclei):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Thalamus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Hypothalamus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Tegmentum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rész: archicerebellum, paleocerebellum, neocerebellum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4579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Corpus callosum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Nucleus caudatus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Thalamus magok: nuclei anteriores thalami; nuclei mediales  thalami (legnagyobb a nucleus centromedianus thalami); dorsalis magok: nucleus lateralis dorsalis, nucleus lateralis posterior; ventrális magok: nucleus ventralis anterior, nucleus ventralis lateralis, nucleus ventralis posterior; nucleus reticularis thalami; nuclei intralaminares; nucleus subthalamicus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Hypophisis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Pendunculus cerebri -&gt; ventrális része: a crus cerebri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Olajka mag (oliva)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Fossa rhomboidea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10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Br. 3-, 2-, 1: primer somatosenzoros cortex; Br. 4: primer motoros cortex; Br. 6: premotoros cortex és supplementer/másodlagos motors cortex; Br. 17: primer látóközpont; Br. 41-42.: elsődleges hallóközpont; Br. 44-45.: beszédközpont 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Globus pallidum (külsö pallidum, belső pallidum)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III. (nucleus nervi occulomotorius), IV. (nucleus nervi trochlearis), V. (nucleus nervi trigeminus)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VIII. (nuclei vestibularis lateralis et nuclei cochlearis), V. (nucleus spinalis nervi trigemini), XI. (nucleus nervi accessorii), XII. nucleus nervi hypoglossi)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VIII. (nucleus vestibularis medialis et lateralis), VIII ( nuclei cochlearis anterior et posterior), VII. (nucleus nervi fascialis),VI. (nucleus nervi abducens), V. (nucleus tractus spinalis trigemini), nucleus salvatorius superior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Kisagykarok: pendunculus cerebellaris inferior (nyúltvelőhöz kapcsolódik), pendunculus cerebellaris medius (hídhoz kapcsolódik), pendunculus cerebellaris superior (középagyhoz kapcsolódik)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12237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Putamen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Nem agyidegmagok: substancia nigra, nucleus ruber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Kilépő agyidegek: XII. (n. hypoglossus), XI. (n. accessorius), X. (n.vagus), IX. (n.glossopharygneus)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Kilépő agyidegek: VIII. (n vestibulocochlearis), VII. (n. fascialis), VI. (n abducens), V. (n trigeminus)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Kisagymagok: nucleus dentatus, nucleus embiloformis, nucleus globosus, nucleus fastigii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67241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Gyrus praecentralis, gyrus postcentralis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Corpus amygdolideum (részben)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Goll-Burdach magvak (nucleus gracilis, nucleus cuneatus)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Purkinje-sejt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50574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Hurokpályák (lemnicus medialis, lemnicus lateralis)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3394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Decussatio pyramidum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554461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3200" dirty="0" smtClean="0"/>
              <a:t>Funkcionális körök 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25776"/>
            <a:ext cx="4094006" cy="4635472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860032" cy="518457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szervezetet és a környezetet az idegrendszer kapcsolja össze egymással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</a:t>
            </a:r>
            <a:r>
              <a:rPr lang="hu-HU" sz="1800" b="1" i="1" dirty="0"/>
              <a:t>környezeti ingerek</a:t>
            </a:r>
            <a:r>
              <a:rPr lang="hu-HU" sz="1800" dirty="0"/>
              <a:t>et </a:t>
            </a:r>
            <a:r>
              <a:rPr lang="hu-HU" sz="1800" dirty="0" smtClean="0"/>
              <a:t>(9) az érzéksejtek (10) </a:t>
            </a:r>
            <a:r>
              <a:rPr lang="hu-HU" sz="1800" b="1" i="1" dirty="0"/>
              <a:t>érző (</a:t>
            </a:r>
            <a:r>
              <a:rPr lang="hu-HU" sz="1800" b="1" i="1" dirty="0" err="1"/>
              <a:t>afferens</a:t>
            </a:r>
            <a:r>
              <a:rPr lang="hu-HU" sz="1800" b="1" i="1" dirty="0"/>
              <a:t>) </a:t>
            </a:r>
            <a:r>
              <a:rPr lang="hu-HU" sz="1800" b="1" i="1" dirty="0" smtClean="0"/>
              <a:t>idegeken </a:t>
            </a:r>
            <a:r>
              <a:rPr lang="hu-HU" sz="1800" dirty="0" smtClean="0"/>
              <a:t>(11) </a:t>
            </a:r>
            <a:r>
              <a:rPr lang="hu-HU" sz="1800" dirty="0"/>
              <a:t>keresztül vezetik a központi </a:t>
            </a:r>
            <a:r>
              <a:rPr lang="hu-HU" sz="1800" dirty="0" smtClean="0"/>
              <a:t>idegrendszerbe (12)</a:t>
            </a:r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válasz a központi idegrendszerből a </a:t>
            </a:r>
            <a:r>
              <a:rPr lang="hu-HU" sz="1800" b="1" i="1" dirty="0"/>
              <a:t>motoros (</a:t>
            </a:r>
            <a:r>
              <a:rPr lang="hu-HU" sz="1800" b="1" i="1" dirty="0" err="1"/>
              <a:t>efferens</a:t>
            </a:r>
            <a:r>
              <a:rPr lang="hu-HU" sz="1800" b="1" i="1" dirty="0"/>
              <a:t>) </a:t>
            </a:r>
            <a:r>
              <a:rPr lang="hu-HU" sz="1800" b="1" i="1" dirty="0" smtClean="0"/>
              <a:t>idegeken</a:t>
            </a:r>
            <a:r>
              <a:rPr lang="hu-HU" sz="1800" dirty="0" smtClean="0"/>
              <a:t> (13) </a:t>
            </a:r>
            <a:r>
              <a:rPr lang="hu-HU" sz="1800" dirty="0"/>
              <a:t>az izomhoz </a:t>
            </a:r>
            <a:r>
              <a:rPr lang="hu-HU" sz="1800" dirty="0" smtClean="0"/>
              <a:t>(14) érkező </a:t>
            </a:r>
            <a:r>
              <a:rPr lang="hu-HU" sz="1800" dirty="0"/>
              <a:t>parancs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Az </a:t>
            </a:r>
            <a:r>
              <a:rPr lang="hu-HU" sz="1800" b="1" i="1" dirty="0"/>
              <a:t>izomválasz ellenőrzését és </a:t>
            </a:r>
            <a:r>
              <a:rPr lang="hu-HU" sz="1800" b="1" i="1" dirty="0" smtClean="0"/>
              <a:t>szabályozását </a:t>
            </a:r>
            <a:r>
              <a:rPr lang="hu-HU" sz="1800" dirty="0" smtClean="0"/>
              <a:t>(15) </a:t>
            </a:r>
            <a:r>
              <a:rPr lang="hu-HU" sz="1800" dirty="0"/>
              <a:t>az izmokban található érzéksejtek biztosítják, amelyek </a:t>
            </a:r>
            <a:r>
              <a:rPr lang="hu-HU" sz="1800" b="1" i="1" dirty="0" smtClean="0"/>
              <a:t>érzőidegeken</a:t>
            </a:r>
            <a:r>
              <a:rPr lang="hu-HU" sz="1800" dirty="0" smtClean="0"/>
              <a:t> (16) </a:t>
            </a:r>
            <a:r>
              <a:rPr lang="hu-HU" sz="1800" dirty="0"/>
              <a:t>keresztül küldenek visszajelzést </a:t>
            </a:r>
            <a:r>
              <a:rPr lang="hu-HU" sz="1800" b="1" i="1" dirty="0"/>
              <a:t>(</a:t>
            </a:r>
            <a:r>
              <a:rPr lang="hu-HU" sz="1800" b="1" i="1" dirty="0" err="1"/>
              <a:t>feedback</a:t>
            </a:r>
            <a:r>
              <a:rPr lang="hu-HU" sz="1800" b="1" i="1" dirty="0"/>
              <a:t>)</a:t>
            </a:r>
            <a:r>
              <a:rPr lang="hu-HU" sz="1800" dirty="0"/>
              <a:t> a </a:t>
            </a:r>
            <a:r>
              <a:rPr lang="hu-HU" sz="1800" b="1" i="1" dirty="0"/>
              <a:t>központi </a:t>
            </a:r>
            <a:r>
              <a:rPr lang="hu-HU" sz="1800" b="1" i="1" dirty="0" smtClean="0"/>
              <a:t>idegrendszerbe</a:t>
            </a:r>
            <a:endParaRPr lang="hu-HU" sz="18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Ez az </a:t>
            </a:r>
            <a:r>
              <a:rPr lang="hu-HU" sz="1800" dirty="0" err="1"/>
              <a:t>afferens</a:t>
            </a:r>
            <a:r>
              <a:rPr lang="hu-HU" sz="1800" dirty="0"/>
              <a:t> pálya nem a környezeti ingert </a:t>
            </a:r>
            <a:r>
              <a:rPr lang="hu-HU" sz="1800" b="1" i="1" dirty="0"/>
              <a:t>(</a:t>
            </a:r>
            <a:r>
              <a:rPr lang="hu-HU" sz="1800" b="1" i="1" dirty="0" err="1"/>
              <a:t>exteroceptív</a:t>
            </a:r>
            <a:r>
              <a:rPr lang="hu-HU" sz="1800" b="1" i="1" dirty="0"/>
              <a:t> </a:t>
            </a:r>
            <a:r>
              <a:rPr lang="hu-HU" sz="1800" b="1" i="1" dirty="0" err="1" smtClean="0"/>
              <a:t>ingert</a:t>
            </a:r>
            <a:r>
              <a:rPr lang="hu-HU" sz="1800" b="1" i="1" dirty="0"/>
              <a:t>), </a:t>
            </a:r>
            <a:r>
              <a:rPr lang="hu-HU" sz="1800" dirty="0"/>
              <a:t>hanem a szervezet belsejéből származó ingert </a:t>
            </a:r>
            <a:r>
              <a:rPr lang="hu-HU" sz="1800" b="1" i="1" dirty="0"/>
              <a:t>(</a:t>
            </a:r>
            <a:r>
              <a:rPr lang="hu-HU" sz="1800" b="1" i="1" dirty="0" err="1"/>
              <a:t>proprioceptív</a:t>
            </a:r>
            <a:r>
              <a:rPr lang="hu-HU" sz="1800" b="1" i="1" dirty="0"/>
              <a:t> </a:t>
            </a:r>
            <a:r>
              <a:rPr lang="hu-HU" sz="1800" b="1" i="1" dirty="0" err="1"/>
              <a:t>ingert</a:t>
            </a:r>
            <a:r>
              <a:rPr lang="hu-HU" sz="1800" b="1" i="1" dirty="0"/>
              <a:t>)</a:t>
            </a:r>
            <a:r>
              <a:rPr lang="hu-HU" sz="1800" dirty="0"/>
              <a:t> </a:t>
            </a:r>
            <a:r>
              <a:rPr lang="hu-HU" sz="1800" dirty="0" smtClean="0"/>
              <a:t>továbbít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670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971650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idegrendszer elemi jelenségei</a:t>
            </a:r>
            <a:endParaRPr lang="hu-H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04656" cy="720080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3200" dirty="0" smtClean="0"/>
              <a:t>Funkcionális körök II.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7" y="1091170"/>
            <a:ext cx="4471037" cy="4570078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572000" cy="594928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szervezet nemcsak reagál a környezetre, hanem spontán hat is </a:t>
            </a:r>
            <a:r>
              <a:rPr lang="hu-HU" sz="1800" dirty="0" smtClean="0"/>
              <a:t>rá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központi idegrendszer </a:t>
            </a:r>
            <a:r>
              <a:rPr lang="hu-HU" sz="1800" b="1" i="1" dirty="0" err="1"/>
              <a:t>efferens</a:t>
            </a:r>
            <a:r>
              <a:rPr lang="hu-HU" sz="1800" b="1" i="1" dirty="0"/>
              <a:t> idegek</a:t>
            </a:r>
            <a:r>
              <a:rPr lang="hu-HU" sz="1800" dirty="0"/>
              <a:t>en keresztül váltja ki a </a:t>
            </a:r>
            <a:r>
              <a:rPr lang="hu-HU" sz="1800" dirty="0" smtClean="0"/>
              <a:t>hatást (17), </a:t>
            </a:r>
            <a:r>
              <a:rPr lang="hu-HU" sz="1800" dirty="0"/>
              <a:t>amit az </a:t>
            </a:r>
            <a:r>
              <a:rPr lang="hu-HU" sz="1800" b="1" i="1" dirty="0"/>
              <a:t>érzékszervek</a:t>
            </a:r>
            <a:r>
              <a:rPr lang="hu-HU" sz="1800" dirty="0"/>
              <a:t> felfognak, és ezeket az információkat az </a:t>
            </a:r>
            <a:r>
              <a:rPr lang="hu-HU" sz="1800" b="1" i="1" dirty="0"/>
              <a:t>érzőidegek</a:t>
            </a:r>
            <a:r>
              <a:rPr lang="hu-HU" sz="1800" dirty="0"/>
              <a:t> szállítják a központi idegrendszerbe </a:t>
            </a:r>
            <a:r>
              <a:rPr lang="hu-HU" sz="1800" b="1" i="1" dirty="0"/>
              <a:t>(</a:t>
            </a:r>
            <a:r>
              <a:rPr lang="hu-HU" sz="1800" b="1" i="1" dirty="0" err="1"/>
              <a:t>reafferentáció</a:t>
            </a:r>
            <a:r>
              <a:rPr lang="hu-HU" sz="1800" b="1" i="1" dirty="0" smtClean="0"/>
              <a:t>)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Attól függően, hogy az eredmény megfelel-e a kívánt célnak vagy sem, a központi idegrendszer további serkentő vagy gátló impulzusokat fog </a:t>
            </a:r>
            <a:r>
              <a:rPr lang="hu-HU" sz="1800" dirty="0" smtClean="0"/>
              <a:t>leadni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Nagyszámú ilyen ingerületi kör képezi az idegrendszeri történések </a:t>
            </a:r>
            <a:r>
              <a:rPr lang="hu-HU" sz="1800" dirty="0" smtClean="0"/>
              <a:t>alapját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76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A központi idegrendszer</a:t>
            </a:r>
            <a:endParaRPr lang="hu-HU" b="1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3.4. A központi idegrendszer: 53-88.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586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97165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az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idegrendszer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szerkezeti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és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működési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egysége</a:t>
            </a:r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≈</a:t>
            </a:r>
            <a:r>
              <a:rPr lang="hu-HU" sz="2400" dirty="0" smtClean="0"/>
              <a:t> 100 billió neuron/agy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Információfeldolgozás</a:t>
            </a:r>
            <a:r>
              <a:rPr lang="hu-HU" sz="2400" dirty="0" smtClean="0"/>
              <a:t>ra és </a:t>
            </a:r>
            <a:r>
              <a:rPr lang="hu-HU" sz="2400" b="1" dirty="0" smtClean="0"/>
              <a:t>–továbbításra </a:t>
            </a:r>
            <a:r>
              <a:rPr lang="hu-HU" sz="2400" dirty="0" smtClean="0"/>
              <a:t> </a:t>
            </a:r>
            <a:r>
              <a:rPr lang="hu-HU" sz="2400" dirty="0"/>
              <a:t>szakosodott aszimmetrikus, elnyújtott </a:t>
            </a:r>
            <a:r>
              <a:rPr lang="hu-HU" sz="2400" dirty="0" smtClean="0"/>
              <a:t>sejt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Felépítés: </a:t>
            </a:r>
            <a:r>
              <a:rPr lang="en-GB" sz="2400" dirty="0" smtClean="0"/>
              <a:t>v</a:t>
            </a:r>
            <a:r>
              <a:rPr lang="hu-HU" sz="2400" dirty="0" err="1" smtClean="0"/>
              <a:t>alamennyi</a:t>
            </a:r>
            <a:r>
              <a:rPr lang="hu-HU" sz="2400" dirty="0" smtClean="0"/>
              <a:t> </a:t>
            </a:r>
            <a:r>
              <a:rPr lang="hu-HU" sz="2400" dirty="0"/>
              <a:t>neuron egy viszonylag kis méretű, a sejtmagot is magában foglaló </a:t>
            </a:r>
            <a:r>
              <a:rPr lang="hu-HU" sz="2400" b="1" dirty="0" smtClean="0"/>
              <a:t>sejttest</a:t>
            </a:r>
            <a:r>
              <a:rPr lang="hu-HU" sz="2400" dirty="0" smtClean="0"/>
              <a:t>ből</a:t>
            </a:r>
            <a:r>
              <a:rPr lang="en-GB" sz="2400" dirty="0" smtClean="0"/>
              <a:t>, </a:t>
            </a:r>
            <a:r>
              <a:rPr lang="hu-HU" sz="2400" dirty="0" smtClean="0"/>
              <a:t>a </a:t>
            </a:r>
            <a:r>
              <a:rPr lang="hu-HU" sz="2400" dirty="0"/>
              <a:t>sejttestből eredő nagyszámú </a:t>
            </a:r>
            <a:r>
              <a:rPr lang="hu-HU" sz="2400" dirty="0" smtClean="0"/>
              <a:t>elágazó</a:t>
            </a:r>
            <a:r>
              <a:rPr lang="en-GB" sz="2400" dirty="0" smtClean="0"/>
              <a:t> </a:t>
            </a:r>
            <a:r>
              <a:rPr lang="hu-HU" sz="2400" b="1" dirty="0" smtClean="0"/>
              <a:t>dendrit</a:t>
            </a:r>
            <a:r>
              <a:rPr lang="hu-HU" sz="2400" dirty="0" smtClean="0"/>
              <a:t>ből</a:t>
            </a:r>
            <a:r>
              <a:rPr lang="hu-HU" sz="2400" dirty="0"/>
              <a:t>, a sejttesten elhelyezkedő </a:t>
            </a:r>
            <a:r>
              <a:rPr lang="hu-HU" sz="2400" b="1" dirty="0" err="1"/>
              <a:t>axondomb</a:t>
            </a:r>
            <a:r>
              <a:rPr lang="hu-HU" sz="2400" dirty="0" err="1"/>
              <a:t>ból</a:t>
            </a:r>
            <a:r>
              <a:rPr lang="hu-HU" sz="2400" dirty="0"/>
              <a:t> és az utóbbiból kiinduló változó hosszúságú (néhány mikrométertől méteres hosszúságig terjedő) </a:t>
            </a:r>
            <a:r>
              <a:rPr lang="hu-HU" sz="2400" b="1" dirty="0" err="1"/>
              <a:t>axon</a:t>
            </a:r>
            <a:r>
              <a:rPr lang="hu-HU" sz="2400" dirty="0" err="1"/>
              <a:t>ból</a:t>
            </a:r>
            <a:r>
              <a:rPr lang="hu-HU" sz="2400" dirty="0"/>
              <a:t> áll</a:t>
            </a:r>
          </a:p>
        </p:txBody>
      </p:sp>
    </p:spTree>
    <p:extLst>
      <p:ext uri="{BB962C8B-B14F-4D97-AF65-F5344CB8AC3E}">
        <p14:creationId xmlns:p14="http://schemas.microsoft.com/office/powerpoint/2010/main" val="5617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98" y="1844824"/>
            <a:ext cx="7154788" cy="38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Neuron</a:t>
            </a:r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7488" cy="4186332"/>
          </a:xfrm>
        </p:spPr>
      </p:pic>
    </p:spTree>
    <p:extLst>
      <p:ext uri="{BB962C8B-B14F-4D97-AF65-F5344CB8AC3E}">
        <p14:creationId xmlns:p14="http://schemas.microsoft.com/office/powerpoint/2010/main" val="12420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2211</Words>
  <Application>Microsoft Office PowerPoint</Application>
  <PresentationFormat>Diavetítés a képernyőre (4:3 oldalarány)</PresentationFormat>
  <Paragraphs>390</Paragraphs>
  <Slides>62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4" baseType="lpstr">
      <vt:lpstr>Office-téma</vt:lpstr>
      <vt:lpstr>Document</vt:lpstr>
      <vt:lpstr>Mozgástanulás és szabályozás</vt:lpstr>
      <vt:lpstr>PowerPoint bemutató</vt:lpstr>
      <vt:lpstr>Honnan lehet tanulni?</vt:lpstr>
      <vt:lpstr>Követelmények</vt:lpstr>
      <vt:lpstr>Témakörök</vt:lpstr>
      <vt:lpstr>Az idegrendszer elemi jelenségei</vt:lpstr>
      <vt:lpstr>Neuron</vt:lpstr>
      <vt:lpstr>Neuron</vt:lpstr>
      <vt:lpstr>Neuron</vt:lpstr>
      <vt:lpstr>Neuron típusai</vt:lpstr>
      <vt:lpstr>Neuron típusai</vt:lpstr>
      <vt:lpstr>Neuron differenciálódása</vt:lpstr>
      <vt:lpstr>Axonok</vt:lpstr>
      <vt:lpstr>Axonok</vt:lpstr>
      <vt:lpstr>Idegrostok típusai</vt:lpstr>
      <vt:lpstr>Akciós potenciál</vt:lpstr>
      <vt:lpstr>Akciós potenciál - kialakulása</vt:lpstr>
      <vt:lpstr>Akciós potenciál - kialakulása</vt:lpstr>
      <vt:lpstr>Akciós potenciál</vt:lpstr>
      <vt:lpstr>Akciós potenciál - szakaszai</vt:lpstr>
      <vt:lpstr>Akciós potenciál - refrakter</vt:lpstr>
      <vt:lpstr>Akciós potenciál - sajátosságok</vt:lpstr>
      <vt:lpstr>Akciós potenciál</vt:lpstr>
      <vt:lpstr>Szinapszis</vt:lpstr>
      <vt:lpstr>Szinapszis</vt:lpstr>
      <vt:lpstr>Szinapszis</vt:lpstr>
      <vt:lpstr>Neuroneurális szinapszisok típusai</vt:lpstr>
      <vt:lpstr>Neurotranszmitterek</vt:lpstr>
      <vt:lpstr>Neurotranszmitterek</vt:lpstr>
      <vt:lpstr>Ingerületátvitel folyamata</vt:lpstr>
      <vt:lpstr>Ingerületátvitel folyamata</vt:lpstr>
      <vt:lpstr>Szinapszis, neurotranszmitterek</vt:lpstr>
      <vt:lpstr>Idegrendszer elemi jelenségei</vt:lpstr>
      <vt:lpstr>A központi idegrendszer</vt:lpstr>
      <vt:lpstr>Az idegrendszer</vt:lpstr>
      <vt:lpstr>A gerincvelő</vt:lpstr>
      <vt:lpstr>A gerincvelő</vt:lpstr>
      <vt:lpstr>A gerincvelő</vt:lpstr>
      <vt:lpstr>A gerincvelő</vt:lpstr>
      <vt:lpstr>A gerincvelő</vt:lpstr>
      <vt:lpstr>A gerincvelő</vt:lpstr>
      <vt:lpstr>PowerPoint bemutató</vt:lpstr>
      <vt:lpstr>Az agy felépítése</vt:lpstr>
      <vt:lpstr>Az agyvelő</vt:lpstr>
      <vt:lpstr>Agytörzs</vt:lpstr>
      <vt:lpstr>Agytörzs</vt:lpstr>
      <vt:lpstr>Köztiagy</vt:lpstr>
      <vt:lpstr>Köztiagy</vt:lpstr>
      <vt:lpstr>Kisagy</vt:lpstr>
      <vt:lpstr>Nagyagy</vt:lpstr>
      <vt:lpstr>Az agyvelő</vt:lpstr>
      <vt:lpstr>Az agyvelő</vt:lpstr>
      <vt:lpstr>Az agyvelő</vt:lpstr>
      <vt:lpstr>PowerPoint bemutató</vt:lpstr>
      <vt:lpstr>PowerPoint bemutató</vt:lpstr>
      <vt:lpstr>PowerPoint bemutató</vt:lpstr>
      <vt:lpstr>PowerPoint bemutató</vt:lpstr>
      <vt:lpstr>PowerPoint bemutató</vt:lpstr>
      <vt:lpstr>Funkcionális körök I.</vt:lpstr>
      <vt:lpstr>Funkcionális körök II.</vt:lpstr>
      <vt:lpstr>A központi idegrendszer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185</cp:revision>
  <dcterms:created xsi:type="dcterms:W3CDTF">2015-08-18T11:06:56Z</dcterms:created>
  <dcterms:modified xsi:type="dcterms:W3CDTF">2017-09-21T09:47:44Z</dcterms:modified>
</cp:coreProperties>
</file>