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7" r:id="rId42"/>
    <p:sldId id="328" r:id="rId43"/>
    <p:sldId id="329" r:id="rId44"/>
    <p:sldId id="333" r:id="rId4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9" autoAdjust="0"/>
  </p:normalViewPr>
  <p:slideViewPr>
    <p:cSldViewPr>
      <p:cViewPr varScale="1">
        <p:scale>
          <a:sx n="108" d="100"/>
          <a:sy n="108" d="100"/>
        </p:scale>
        <p:origin x="-16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751B-12F5-43F2-8FA0-BC0689434EA8}" type="datetimeFigureOut">
              <a:rPr lang="hu-HU" smtClean="0"/>
              <a:pPr/>
              <a:t>2017.09.18.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499992" y="3933056"/>
            <a:ext cx="4244008" cy="360041"/>
          </a:xfrm>
        </p:spPr>
        <p:txBody>
          <a:bodyPr>
            <a:noAutofit/>
          </a:bodyPr>
          <a:lstStyle/>
          <a:p>
            <a:pPr algn="r"/>
            <a:r>
              <a:rPr lang="hu-H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nformatika</a:t>
            </a:r>
            <a:endParaRPr lang="hu-H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499992" y="4365104"/>
            <a:ext cx="4240560" cy="504056"/>
          </a:xfrm>
        </p:spPr>
        <p:txBody>
          <a:bodyPr>
            <a:normAutofit/>
          </a:bodyPr>
          <a:lstStyle/>
          <a:p>
            <a:pPr algn="r"/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Oktató: Katona Péter</a:t>
            </a:r>
            <a:endParaRPr lang="hu-H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IP címzés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Ez elvileg 2</a:t>
            </a:r>
            <a:r>
              <a:rPr lang="hu-HU" altLang="hu-HU" baseline="30000"/>
              <a:t>32</a:t>
            </a:r>
            <a:r>
              <a:rPr lang="hu-HU" altLang="hu-HU"/>
              <a:t> eszköz megkülönböztetését teszi lehetővé, hozzávetőlegesen négymilliárd gép jelölésére elegendő a szabvány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IP-címeket nehéz megjegyezni, ezért – kényelmi okokból – bármelyik IP-címhez hozzárendelhetünk domain nevet is. (DNS)</a:t>
            </a:r>
          </a:p>
        </p:txBody>
      </p:sp>
    </p:spTree>
    <p:extLst>
      <p:ext uri="{BB962C8B-B14F-4D97-AF65-F5344CB8AC3E}">
        <p14:creationId xmlns:p14="http://schemas.microsoft.com/office/powerpoint/2010/main" val="3164258917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IP címzés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egy adatcsomag továbbítása előtt a domain névből meg kell határozni az IP-címet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gép először egy helyi címtáblázatban keresi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Ha a keresés eredménytelen, akkor az Internetet alkotó gépek adatait tartalmazó valamelyik speciális szolgáltató gépéhez, egy úgynevezet domain név szerverhez fordul. 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08048203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Internet szolgáltatásai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Elektronikus levelezés (e-mail), levelezési listák, hírcsoportok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Fájlok átvitele (ftp)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Hypertext az Interneten: a World Wide Web (WWW)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Távoli gépek használata: telnet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Chat</a:t>
            </a:r>
          </a:p>
        </p:txBody>
      </p:sp>
    </p:spTree>
    <p:extLst>
      <p:ext uri="{BB962C8B-B14F-4D97-AF65-F5344CB8AC3E}">
        <p14:creationId xmlns:p14="http://schemas.microsoft.com/office/powerpoint/2010/main" val="127769354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Elektronikus levelezés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Internet egyik legrégibb szolgáltatása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levelünket számítógépen írjuk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továbbításáról a számítógép hálózat gondoskodik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megérkezése után a címzett a saját számítógépén olvashatja azt el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66914651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Elektronikus levelezés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sok analógiát mutat a hagyományos postai forgalommal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a számítógép, amely levelező programot futtat, egy „postahivatal” szerepét tölti be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minden egyes felhasználója részére egy "postaládát" (mailbox) tart fenn, ahová a beérkezett leveleket gyűjti</a:t>
            </a:r>
          </a:p>
        </p:txBody>
      </p:sp>
    </p:spTree>
    <p:extLst>
      <p:ext uri="{BB962C8B-B14F-4D97-AF65-F5344CB8AC3E}">
        <p14:creationId xmlns:p14="http://schemas.microsoft.com/office/powerpoint/2010/main" val="3085635637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elektronikus levelezés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kimenő leveleket továbbítja más "postahivataloknak" (azaz levelező programot futtató gépeknek)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levelek általában több "postahivatalon" keresztül haladva jutnak el a címzett "postaládájába"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75235883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elektronikus levelezés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elektronikus levél két fő részből áll: fejlécből, és a levél szövegéből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fejléc nagyjából azokat az információkat tartalmazza. amelyeket a hagyományos levél borítékján látunk.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egyes elemeket a levelező rendszerek angol kulcsszavakkal jelölik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15078753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elektronikus levél fejléce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Date: a feladás dátuma;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From: a levél feladójának e-mail címe;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To: a címzett e-mail címe;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Subject: a levél tárgya (néhány szóban megfogalmazva);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0403770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elektronikus levelezés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levél "feladásakor" csak a To (és ha kívánjuk, a Subject) megadásáról kell gondoskodni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fejléc többi részét a „postahivatal(ok)” automatikusan tölti(k) ki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érkező leveleket már teljes fejléccel olvashatjuk a képernyőn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04362872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e-mail címek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általában az alábbi felépítést követik: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valaki@valamelyikgépen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ffacsko@larix.efe.hu e-mail cím a larix.efe.hu gépen az ffacsko azonosítóval rendelkező felhasználóhoz tartozik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Ha hibás címet adunk meg, vagy más okból a rendszer nem tudja célba juttatni a levelet, akkor ugyanúgy jár el, mint a hagyományos posta: visszaküldi azt a feladónak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53899914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altLang="hu-HU"/>
              <a:t>Az 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altLang="hu-HU" dirty="0" smtClean="0"/>
              <a:t>Pető László előadása alapján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4125483251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Levelező programok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levelek kezelésére számos egyszerűbb és intelligensebb levelező program áll rendelkezésre.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legegyszerűbb, a kissé fapadosnak tűnő program a mail. Előnye, hogy minden UNIX rendszeren megtalálható és a legegyszerűbb terminálokon is fut. (Továbbfejlesztett változata a mailx.)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92202292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Levelező programok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Windows környezetben megtalálható pl az Outlook Express, stb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76406880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hu-HU" altLang="hu-HU"/>
              <a:t>Levelező programok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238250"/>
            <a:ext cx="7800975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73093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Levelezési listák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Már a hálózat használatának kezdetén előfordult, hogy nem ketten leveleztek, hanem a leveleket rendszeresen és kölcsönösen szétküldték egymásnak (mindenki elküldte mindenkinek) a közös téma iránt érdeklődő partnerek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ahogy a csoport egyre bővült, nehézkessé vált: 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82026361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Levelezési listák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mindenkinek fenn kellett tartani egy listát a címzettekről, akiknek a levelet szét kellett küldeni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új tag belépése esetén mindenkinek bővíteni kellett a saját listáját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egy idő után ezek a listák nagyméretűekké váltak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66172731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Levelezési listák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közös érdeklődésű csoport tagjait a levelezési listát mőködtetű szerver tartja nyilván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listára való feljelentkezést illetve a listáról való törlést egy speciális formájú levéllel maguk a tagok teszik meg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lista tagjai a leveleiket ennek a szervernek küldik el, s az automatikusan küldi szét a listán szereplő csoporttagoknak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0262097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Levelezési listák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egy speciális fajtája az, amikor a beérkező leveleket egy úgynevezett moderátornak küldi el a program, aki ezeket átnézi, majd a jóváhagyás után csokorba gyűjtve, egyetlen küldeményként, naponta küldi szét a címzettekhez.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5195554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Levelezési listák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információk mindig az egyes felhasználókhoz jutnak el az adott lista-szerverről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egyes „előfizetők” külön-külön megkapják az aktuális leveleket, leterhelve az adatátviteli vonalakat illetve a célgép tároló-kapacitását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7234436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Hírcsoportok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információk nem az egyes felhasználókhoz jutnak el, hanem a hírcsoportok olvasását lehetővé tevő szerverekhez.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egyetlen példányban tárolják ezeket a híreket, s az egyes felhasználók azokat olvashatják</a:t>
            </a:r>
          </a:p>
        </p:txBody>
      </p:sp>
    </p:spTree>
    <p:extLst>
      <p:ext uri="{BB962C8B-B14F-4D97-AF65-F5344CB8AC3E}">
        <p14:creationId xmlns:p14="http://schemas.microsoft.com/office/powerpoint/2010/main" val="3061515907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FTP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Interneten külön protokoll és program, az ftp (= File Transfer Protocol) használható fájlok átvitelére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Ez a szolgáltatás körülbelül megfelel a DOS copy parancsának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fájlok másolása nem egy gépen belül, hanem földrajzilag nagyon távoli gépek között is lehetséges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39577896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Internet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sok számítógépet </a:t>
            </a:r>
            <a:r>
              <a:rPr lang="hu-HU" altLang="hu-HU" smtClean="0"/>
              <a:t>összekötő </a:t>
            </a:r>
            <a:r>
              <a:rPr lang="hu-HU" altLang="hu-HU"/>
              <a:t>hálózatok kialakítása az 1970-es években kezdődött az Amerikai Egyesült Államokban a Védelmi Minisztérium kezdeményezésére.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 dirty="0"/>
              <a:t>Az ekkor megindult fejlesztések vezettek a csomagkapcsolt kommunikáció és az egységes TCP/IP protokollok létrejöttéhez</a:t>
            </a:r>
          </a:p>
          <a:p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8757334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FTP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ftp alkalmazásának előfeltétele, hogy a távoli gépre érvényes felhasználói azonosítóval rendelkezzünk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Vannak azonban olyan nyilvános fájlok és könyvtárak, amelyeket úgynevezett anonymous ftp-vel bárki elérhet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91639782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anonymous FTP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„anonymous” felhasználói azonosítóval jelentkezünk be a távoli gépre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jelszóként pedig rendszerint az e-mail címünket kell megadni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Ezután minden nyilvános adatforrás elérhetővé válik számunkra.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6063311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WWW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WWW (= World Wide Web) tulajdonképpen egyetlen nagy hypertext jellegű dokumentáció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megjelenését az Interneten több ok váltotta ki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hálón tárolt információ mennyisége robbanásszerűen kezdett növekedni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tárolt adatok közötti eligazodás egyre nehezebbé vált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62143526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WWW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Újabb és újabb szolgáltatások jelentek meg: külön-külön programot kellett használni az egyes szolgáltatások igénybevételéhez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multimédia eszközök elterjedése: a felhasználók hasonló jellegű kiszolgálást igényeltek a világhálón is.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felhasználók egyre nagyobb hányada került ki a laikusok közül: minél egyszerűbb kiszolgálást követeltek meg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4755547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Hypertext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458200" cy="4114800"/>
          </a:xfrm>
        </p:spPr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olyan számítógépen tárolt szöveges dokumentáció, amelynek egyes részei egymással hivatkozási kapcsolatban állnak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egy adott szövegrészhez könnyen megtalálhatók a tartalmilag kapcsolódó további szövegrészek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képernyőn megjelenő szövegben egyes szavak, szövegrészek kiemelve (például eltérő színnel, betűtípussal, effektussal) szerepelnek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10523816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Hypertext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Egy kapcsolómező kiválasztásával a dokumentáció tartalmilag kapcsolódó része jelenik meg a képernyőn, amely további kapcsolómezőket tartalmazhat, és így tovább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tartalmi kapcsolatok mentén könnyen keresgélhetünk nagyméretű dokumentációkban.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2943514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Hypertext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b="1" u="sng"/>
              <a:t>Link:</a:t>
            </a:r>
            <a:r>
              <a:rPr lang="hu-HU" altLang="hu-HU"/>
              <a:t> hivatkozás a dokumentum egy másik részére (</a:t>
            </a:r>
            <a:r>
              <a:rPr lang="hu-HU" altLang="hu-HU" i="1"/>
              <a:t>belső</a:t>
            </a:r>
            <a:r>
              <a:rPr lang="hu-HU" altLang="hu-HU"/>
              <a:t>) vagy egy másik dokumentumra (</a:t>
            </a:r>
            <a:r>
              <a:rPr lang="hu-HU" altLang="hu-HU" i="1"/>
              <a:t>külső</a:t>
            </a:r>
            <a:r>
              <a:rPr lang="hu-HU" altLang="hu-HU"/>
              <a:t>)</a:t>
            </a:r>
          </a:p>
          <a:p>
            <a:r>
              <a:rPr lang="hu-HU" altLang="hu-HU" b="1" u="sng"/>
              <a:t>HTML:</a:t>
            </a:r>
            <a:r>
              <a:rPr lang="hu-HU" altLang="hu-HU"/>
              <a:t> hypertext formátumú dokumentumok írásának a nyelve (egyszerű editorokkal is készíthetünk ilyen dokumentumokat, de vannak HTML-szerkesztők is; a Microsoft Office is képes ilyen formátumban menteni.)</a:t>
            </a:r>
          </a:p>
        </p:txBody>
      </p:sp>
    </p:spTree>
    <p:extLst>
      <p:ext uri="{BB962C8B-B14F-4D97-AF65-F5344CB8AC3E}">
        <p14:creationId xmlns:p14="http://schemas.microsoft.com/office/powerpoint/2010/main" val="245798874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WWW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www egy olyan hypertext elven felépülő dokumentáció, amelyhez minden Internet felhasználó saját részeket csatolhat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teljes dokumentáció tehát nagyszámú szerző közös „műve”,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egyes részei különböző számítógépeken szétosztva helyezkednek el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egyetlen egységként kezelhető, és minden felhasználó számára elérhető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40683994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WWW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nem csak szöveges információkat, hanem digitalizált kép- és hanganyagot, akár videofelvételt is tartalmazhat</a:t>
            </a:r>
          </a:p>
          <a:p>
            <a:r>
              <a:rPr lang="hu-HU" altLang="hu-HU"/>
              <a:t>hypermédia=hypertext+multimédia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51596175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WWW fogalmak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/>
              <a:t>Honlap (homepage): Egy személy, vagy intézmény bemutatkozó lapja, kezdőlapja.</a:t>
            </a:r>
          </a:p>
          <a:p>
            <a:r>
              <a:rPr lang="hu-HU" altLang="hu-HU"/>
              <a:t>Weblap: egy HTML dokumentum</a:t>
            </a:r>
          </a:p>
          <a:p>
            <a:r>
              <a:rPr lang="hu-HU" altLang="hu-HU"/>
              <a:t>Weboldal (website): több weblap, amely egy személyhez, illetve egy intézményhez kapcsolódik, általában egy szerveren található.</a:t>
            </a:r>
          </a:p>
        </p:txBody>
      </p:sp>
    </p:spTree>
    <p:extLst>
      <p:ext uri="{BB962C8B-B14F-4D97-AF65-F5344CB8AC3E}">
        <p14:creationId xmlns:p14="http://schemas.microsoft.com/office/powerpoint/2010/main" val="2859721836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Internet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különböző intézmények, országok által kiépített kisebb-nagyobb hálózatok fokozatosan egy világméretű hálózattá, az úgynevezett Internetté kapcsolódtak össze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világ legnagyobb összefüggő számítógép hálózata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93399399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WWW fogalmak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/>
              <a:t>Web szerver: olyan számítógép, amely lehetővé teszi, hogy a rajta elhelyezett HTML dokumentumokat mások is megtekinthessék.</a:t>
            </a:r>
          </a:p>
          <a:p>
            <a:r>
              <a:rPr lang="hu-HU" altLang="hu-HU"/>
              <a:t>Frame: Egy weblap több ablakra, keretre is osztható; ugrásnál nem kell az egész ablaknak változnia.</a:t>
            </a:r>
          </a:p>
        </p:txBody>
      </p:sp>
    </p:spTree>
    <p:extLst>
      <p:ext uri="{BB962C8B-B14F-4D97-AF65-F5344CB8AC3E}">
        <p14:creationId xmlns:p14="http://schemas.microsoft.com/office/powerpoint/2010/main" val="2539264165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Böngésző programok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ahhoz, hogy a www sajátos adatstruktúráját használni tudjuk, megfelelő programra van szükségünk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UNIX környezetben a legegyszerűbb ilyen program a lynx (karakteres)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Netscape, Internet Exproler, Mozilla, Opera (grafikus)</a:t>
            </a:r>
          </a:p>
          <a:p>
            <a:r>
              <a:rPr lang="hu-HU" altLang="hu-HU"/>
              <a:t>Alkalmasak a </a:t>
            </a:r>
            <a:r>
              <a:rPr lang="hu-HU" altLang="hu-HU" b="1"/>
              <a:t>HTTP</a:t>
            </a:r>
            <a:r>
              <a:rPr lang="hu-HU" altLang="hu-HU"/>
              <a:t>-n kívül más protokollok kezelésére is.</a:t>
            </a:r>
          </a:p>
        </p:txBody>
      </p:sp>
    </p:spTree>
    <p:extLst>
      <p:ext uri="{BB962C8B-B14F-4D97-AF65-F5344CB8AC3E}">
        <p14:creationId xmlns:p14="http://schemas.microsoft.com/office/powerpoint/2010/main" val="2670364033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Keresés a Weben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2743200"/>
          </a:xfrm>
        </p:spPr>
        <p:txBody>
          <a:bodyPr/>
          <a:lstStyle/>
          <a:p>
            <a:r>
              <a:rPr lang="hu-HU" altLang="hu-HU"/>
              <a:t>keresőszerver</a:t>
            </a:r>
          </a:p>
          <a:p>
            <a:r>
              <a:rPr lang="hu-HU" altLang="hu-HU"/>
              <a:t>mit kereshetünk:</a:t>
            </a:r>
          </a:p>
          <a:p>
            <a:pPr lvl="1"/>
            <a:r>
              <a:rPr lang="hu-HU" altLang="hu-HU"/>
              <a:t>információ, weblap</a:t>
            </a:r>
          </a:p>
          <a:p>
            <a:pPr lvl="1"/>
            <a:r>
              <a:rPr lang="hu-HU" altLang="hu-HU"/>
              <a:t>program, fájl</a:t>
            </a:r>
          </a:p>
          <a:p>
            <a:pPr lvl="1"/>
            <a:r>
              <a:rPr lang="hu-HU" altLang="hu-HU"/>
              <a:t>személy</a:t>
            </a:r>
          </a:p>
        </p:txBody>
      </p:sp>
    </p:spTree>
    <p:extLst>
      <p:ext uri="{BB962C8B-B14F-4D97-AF65-F5344CB8AC3E}">
        <p14:creationId xmlns:p14="http://schemas.microsoft.com/office/powerpoint/2010/main" val="1360352025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Keresés a Weben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/>
              <a:t>Kategorikus: témakörök szerint vannak csoportosítva a weblapok.</a:t>
            </a:r>
          </a:p>
          <a:p>
            <a:r>
              <a:rPr lang="hu-HU" altLang="hu-HU"/>
              <a:t>Kulcsszavas: a címjegyzékben adott szóra szavakra keres rá a kereső.</a:t>
            </a:r>
          </a:p>
          <a:p>
            <a:pPr lvl="1"/>
            <a:r>
              <a:rPr lang="hu-HU" altLang="hu-HU"/>
              <a:t>Részletes keresés (advanced search): logikai kapcsolat a szavak között (and, or not, near);</a:t>
            </a:r>
          </a:p>
          <a:p>
            <a:pPr lvl="1"/>
            <a:r>
              <a:rPr lang="hu-HU" altLang="hu-HU"/>
              <a:t>dátumok szerinti szűkítés</a:t>
            </a:r>
          </a:p>
        </p:txBody>
      </p:sp>
    </p:spTree>
    <p:extLst>
      <p:ext uri="{BB962C8B-B14F-4D97-AF65-F5344CB8AC3E}">
        <p14:creationId xmlns:p14="http://schemas.microsoft.com/office/powerpoint/2010/main" val="3891598386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Telnet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saját gépünkről egy távoli gép erőforrásait használjuk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távoli gépen végzünk el különböző feladatokat, futtatunk programokat, olyan módon, mintha az illető gép egyik terminálja előtt ülnénk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gépünkön egy terminálemulátort kell futtatni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95208783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Internet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1990-es évek közepén a becslések szerint több mint száz országban, több mint 3 millió számítógépet köt össze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Netbe bekapcsolt gépek és felhasználók száma exponenciálisan növekszik</a:t>
            </a:r>
          </a:p>
        </p:txBody>
      </p:sp>
    </p:spTree>
    <p:extLst>
      <p:ext uri="{BB962C8B-B14F-4D97-AF65-F5344CB8AC3E}">
        <p14:creationId xmlns:p14="http://schemas.microsoft.com/office/powerpoint/2010/main" val="3120959224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Internet hardveroldali jellemzői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nem teljesen összekapcsolt szabálytalan topológia jellemzi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nincs kiépítve az összes lehetséges kommunikációs vonal a csomópontok között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meglévő adatvonalak rajza nem mutat semmilyen szabályos (például gyűrű, csillag, fa struktúra) geometriai formát. 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78677461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Internet szoftveroldali jellemzői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adatátvitelhez a TCP/IP protokollokat használja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Ez az adatátviteli szabvány biztosítja, hogy a hálózatra felrakott információ megtalálja a megfelelő útvonalat a célgéphez, és hiánytalanul meg is érkezzen a fogadó oldalra.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hu-HU" altLang="hu-HU"/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3322276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Internet szoftveroldali jellemzői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Internetre kapcsolódó szerverek (szolgáltató számítógépek) többsége UNIX, LINUX operációs rendszer alatt fut.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 hálózati szolgáltatások igénybevételéhez azonban nem szükségszerű UNIX-gép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Megfelelő szoftver segítségével Windows környezetből is elérhetjük az Internetet</a:t>
            </a:r>
          </a:p>
        </p:txBody>
      </p:sp>
    </p:spTree>
    <p:extLst>
      <p:ext uri="{BB962C8B-B14F-4D97-AF65-F5344CB8AC3E}">
        <p14:creationId xmlns:p14="http://schemas.microsoft.com/office/powerpoint/2010/main" val="379300264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Az IP címzés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72000"/>
          </a:xfrm>
        </p:spPr>
        <p:txBody>
          <a:bodyPr>
            <a:normAutofit fontScale="925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Ahhoz, hogy az számítógépek egymással kommunikálni tudjanak az szükséges, hogy minden számítógépnek, amely az Internetre kapcsolódik, egyedi azonosítója legyen: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Ez egy 32 bites bináris szám.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altLang="hu-HU"/>
              <a:t>Az IP-címet pontokkal tagolt négyesek formájában, és decimális alakban szokták megjeleníteni. </a:t>
            </a:r>
            <a:r>
              <a:rPr lang="hu-HU" altLang="hu-HU" b="1" i="1"/>
              <a:t>Például</a:t>
            </a:r>
            <a:r>
              <a:rPr lang="hu-HU" altLang="hu-HU"/>
              <a:t> 1100000111100001101110110011100 = 193.225.93.156. </a:t>
            </a:r>
          </a:p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18103003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1539</Words>
  <Application>Microsoft Office PowerPoint</Application>
  <PresentationFormat>Diavetítés a képernyőre (4:3 oldalarány)</PresentationFormat>
  <Paragraphs>161</Paragraphs>
  <Slides>44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44</vt:i4>
      </vt:variant>
    </vt:vector>
  </HeadingPairs>
  <TitlesOfParts>
    <vt:vector size="45" baseType="lpstr">
      <vt:lpstr>Office-téma</vt:lpstr>
      <vt:lpstr>Informatika</vt:lpstr>
      <vt:lpstr>Az Internet</vt:lpstr>
      <vt:lpstr>Internet</vt:lpstr>
      <vt:lpstr>Internet</vt:lpstr>
      <vt:lpstr>Internet</vt:lpstr>
      <vt:lpstr>Az Internet hardveroldali jellemzői</vt:lpstr>
      <vt:lpstr>Az Internet szoftveroldali jellemzői</vt:lpstr>
      <vt:lpstr>Az Internet szoftveroldali jellemzői</vt:lpstr>
      <vt:lpstr>Az IP címzés</vt:lpstr>
      <vt:lpstr>Az IP címzés</vt:lpstr>
      <vt:lpstr>Az IP címzés</vt:lpstr>
      <vt:lpstr>Az Internet szolgáltatásai</vt:lpstr>
      <vt:lpstr>Elektronikus levelezés</vt:lpstr>
      <vt:lpstr>Elektronikus levelezés</vt:lpstr>
      <vt:lpstr>Az elektronikus levelezés</vt:lpstr>
      <vt:lpstr>Az elektronikus levelezés</vt:lpstr>
      <vt:lpstr>Az elektronikus levél fejléce</vt:lpstr>
      <vt:lpstr>Az elektronikus levelezés</vt:lpstr>
      <vt:lpstr>Az e-mail címek</vt:lpstr>
      <vt:lpstr>Levelező programok</vt:lpstr>
      <vt:lpstr>Levelező programok</vt:lpstr>
      <vt:lpstr>Levelező programok</vt:lpstr>
      <vt:lpstr>Levelezési listák</vt:lpstr>
      <vt:lpstr>Levelezési listák</vt:lpstr>
      <vt:lpstr>Levelezési listák</vt:lpstr>
      <vt:lpstr>Levelezési listák</vt:lpstr>
      <vt:lpstr>Levelezési listák</vt:lpstr>
      <vt:lpstr>Hírcsoportok</vt:lpstr>
      <vt:lpstr>FTP</vt:lpstr>
      <vt:lpstr>FTP</vt:lpstr>
      <vt:lpstr>anonymous FTP</vt:lpstr>
      <vt:lpstr>WWW</vt:lpstr>
      <vt:lpstr>WWW</vt:lpstr>
      <vt:lpstr>Hypertext</vt:lpstr>
      <vt:lpstr>Hypertext</vt:lpstr>
      <vt:lpstr>Hypertext</vt:lpstr>
      <vt:lpstr>WWW</vt:lpstr>
      <vt:lpstr>WWW</vt:lpstr>
      <vt:lpstr>WWW fogalmak</vt:lpstr>
      <vt:lpstr>WWW fogalmak</vt:lpstr>
      <vt:lpstr>Böngésző programok</vt:lpstr>
      <vt:lpstr>Keresés a Weben</vt:lpstr>
      <vt:lpstr>Keresés a Weben</vt:lpstr>
      <vt:lpstr>Telnet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Tantárgy neve</dc:title>
  <dc:creator>Biomechanika</dc:creator>
  <cp:lastModifiedBy>Katona Péter</cp:lastModifiedBy>
  <cp:revision>37</cp:revision>
  <dcterms:created xsi:type="dcterms:W3CDTF">2015-08-18T11:06:56Z</dcterms:created>
  <dcterms:modified xsi:type="dcterms:W3CDTF">2017-09-18T13:05:52Z</dcterms:modified>
</cp:coreProperties>
</file>