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1C626-9409-5848-B57D-DF6AA21B2C8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AA335-0E6C-EC47-AF79-987C46C8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8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3933056"/>
            <a:ext cx="4244008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Biofizika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Katona Péter 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Kémiai szinapszis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Ha a szinaptikus hatás a membránpotenciál abszolút értékét növeli (előjelesen kisebb, mint a nyugalmi érték), a membrán hiperpolarizálódik: </a:t>
            </a:r>
            <a:r>
              <a:rPr lang="en-US" i="1" smtClean="0"/>
              <a:t>gátló szinapszis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Ha a hatás a membránpotenciál abszolút értékét csökkenti (előjelesen nagyobb, mint a nyugalmi érték), akkor a membránt depolarizálja: </a:t>
            </a:r>
            <a:r>
              <a:rPr lang="en-US" i="1" smtClean="0"/>
              <a:t>serkentő szinapszis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Amikor a sejtet érő (serkentő + gátló) hatásoktól a membrán-depolarizáció nagyobb, mint a küszöbérték, a posztszinaptikus sejtben (is) akciós potenciál alakul ki: a neuronhálózaton az ingerület sejtről sejtre tovaterjed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9473826B-4997-46E1-B53C-1099606BBB25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81D474BE-8AF2-494D-B893-B201C1D28F79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Az akciós potenciál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Az akciós potenciál az idegsejtek axonján / bizonyos izom- és mirigysejtek felszínén gyorsan, állandó sebességgel és amplitúdóval végigterjedő elektromos állapotváltozás, mely az információtovábbítás egyik legfontosabb eleme</a:t>
            </a:r>
          </a:p>
          <a:p>
            <a:pPr>
              <a:lnSpc>
                <a:spcPct val="90000"/>
              </a:lnSpc>
            </a:pPr>
            <a:r>
              <a:rPr lang="en-US" smtClean="0"/>
              <a:t>Alakja, sebessége különböző idegsejtekben más és más</a:t>
            </a:r>
          </a:p>
          <a:p>
            <a:pPr>
              <a:lnSpc>
                <a:spcPct val="90000"/>
              </a:lnSpc>
            </a:pPr>
            <a:r>
              <a:rPr lang="en-US" smtClean="0"/>
              <a:t>Az időegység alatti akciós potenciálok száma (</a:t>
            </a:r>
            <a:r>
              <a:rPr lang="en-US" i="1" smtClean="0"/>
              <a:t>tüzelési frekvencia</a:t>
            </a:r>
            <a:r>
              <a:rPr lang="en-US" smtClean="0"/>
              <a:t>) és időbeli lefutása függvényében ugyanaz a neuron különböző üzeneteket (vagy azok sorozatát) tudja továbbítani a vele szinaptikus kapcsolatban álló sejtekhez</a:t>
            </a:r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CB495CFD-05F6-4FBB-9DA1-8A849D82CB2A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A0BED59B-08A6-4ED8-BD18-7F3DDEFF27F7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b="1" smtClean="0"/>
              <a:t>Az érzékszervek biofizikája - Receptorok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A receptorok speciális ingerhatásra (adott fény-hullámhossz, molekula-alak, vibráció, hőmérséklet, stb.) szakosodott </a:t>
            </a:r>
            <a:r>
              <a:rPr lang="en-US" i="1" smtClean="0"/>
              <a:t>érzékelősejtek</a:t>
            </a:r>
            <a:r>
              <a:rPr lang="en-US" smtClean="0"/>
              <a:t>, melyek speciális </a:t>
            </a:r>
            <a:r>
              <a:rPr lang="en-US" i="1" smtClean="0"/>
              <a:t>érzékszervek</a:t>
            </a:r>
            <a:r>
              <a:rPr lang="en-US" smtClean="0"/>
              <a:t>ben (retina, csiga, ízlelőbimbó, szaglósejt) koncentrálódnak</a:t>
            </a:r>
          </a:p>
          <a:p>
            <a:pPr>
              <a:lnSpc>
                <a:spcPct val="90000"/>
              </a:lnSpc>
            </a:pPr>
            <a:r>
              <a:rPr lang="en-US" smtClean="0"/>
              <a:t>Ingerületi állapotban a receptorhoz kapcsolódó idegsejt </a:t>
            </a:r>
            <a:r>
              <a:rPr lang="en-US" i="1" smtClean="0"/>
              <a:t>tüzel </a:t>
            </a:r>
            <a:r>
              <a:rPr lang="en-US" smtClean="0"/>
              <a:t>(akciós-potenciál sorozatot generál): az idegrost az így kódolt információt a gerincvelőbe/agyba továbbítja</a:t>
            </a:r>
          </a:p>
          <a:p>
            <a:pPr>
              <a:lnSpc>
                <a:spcPct val="90000"/>
              </a:lnSpc>
            </a:pPr>
            <a:r>
              <a:rPr lang="en-US" smtClean="0"/>
              <a:t>A receptorok típusait az érzékelt inger, vagy elhelyezkedésük, vagy bonyolultságuk szerint csoportosíthatjuk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950852CD-BBC1-47B9-9964-BC6CEE3F6994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54A53B54-6AC0-4573-AB49-1FA8B9396C56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1E689D41-BF36-48C3-953B-BAB7B6AB3D78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39499A47-3636-4459-BA07-B6B7B34C4BCA}" type="slidenum">
              <a:rPr lang="en-US"/>
              <a:pPr/>
              <a:t>13</a:t>
            </a:fld>
            <a:endParaRPr lang="en-US"/>
          </a:p>
        </p:txBody>
      </p:sp>
      <p:pic>
        <p:nvPicPr>
          <p:cNvPr id="2765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6700"/>
            <a:ext cx="54991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00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 látás</a:t>
            </a:r>
            <a:endParaRPr lang="en-US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 </a:t>
            </a:r>
            <a:r>
              <a:rPr lang="en-US" b="1" smtClean="0"/>
              <a:t>szem </a:t>
            </a:r>
            <a:r>
              <a:rPr lang="en-US" smtClean="0"/>
              <a:t>a legfontosabb érzékszervünk: az információk ~90%-át látással szerezzük</a:t>
            </a:r>
          </a:p>
          <a:p>
            <a:r>
              <a:rPr lang="en-US" smtClean="0"/>
              <a:t>Az elektromágneses spektrum ~400-800 nm tartománya alkalmas erre a célra</a:t>
            </a:r>
          </a:p>
          <a:p>
            <a:r>
              <a:rPr lang="en-US" smtClean="0"/>
              <a:t>A szem sokrétű szerepet tölt be a látásban: optikai leképezés; alkalmazkodás a változó fényintenzitásokhoz; fény  elektro- kémiai jel  idegimpulzus átalakítás; a képi információ előzetes feldolgozása.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233F38D2-A485-46F6-92C8-22ACC3088179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346A8C0F-F718-4301-A7FA-F92FF0067C4A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6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 látás biofizikája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A fény mielőtt eléri a retinát, áthalad a szem különböző optikai elemein</a:t>
            </a:r>
          </a:p>
          <a:p>
            <a:pPr>
              <a:lnSpc>
                <a:spcPct val="90000"/>
              </a:lnSpc>
            </a:pPr>
            <a:r>
              <a:rPr lang="en-US" smtClean="0"/>
              <a:t>A </a:t>
            </a:r>
            <a:r>
              <a:rPr lang="en-US" b="1" i="1" smtClean="0"/>
              <a:t>képalkotás </a:t>
            </a:r>
            <a:r>
              <a:rPr lang="en-US" smtClean="0"/>
              <a:t>folyamatát a fizikai és geometriai optika törvényszerűségei határozzák meg (pl. törési törvények)</a:t>
            </a:r>
          </a:p>
          <a:p>
            <a:pPr>
              <a:lnSpc>
                <a:spcPct val="90000"/>
              </a:lnSpc>
            </a:pPr>
            <a:r>
              <a:rPr lang="en-US" smtClean="0"/>
              <a:t>A pupilla a belépő rés, amelyen át a fény a szembe jut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Átmérője a fényviszonyoktól függően változik, szabályozza a beáramló fény mennyiségét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Erős fénynél beszűkül, kevés fénynél kitágul: a két szélső állapothoz tartozó intenzitások aránya ~1:16</a:t>
            </a:r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6E0EACBF-D0D0-4902-B863-D662820409ED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3BFC4BCB-F647-4EBC-A171-096BE5393DE9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4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 látás biofizikája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2084388"/>
            <a:ext cx="6950075" cy="40338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A szem optikai rendszere: szaruhártya – csarnokvíz – lencse – üvegtest</a:t>
            </a:r>
          </a:p>
          <a:p>
            <a:pPr>
              <a:lnSpc>
                <a:spcPct val="90000"/>
              </a:lnSpc>
            </a:pPr>
            <a:r>
              <a:rPr lang="en-US" smtClean="0"/>
              <a:t>A szemlencse görbülete – így fókusztávolsága – a tárgytávolságtól függően változtatható, hogy éles kép keletkezzen a retinán</a:t>
            </a:r>
          </a:p>
          <a:p>
            <a:pPr>
              <a:lnSpc>
                <a:spcPct val="90000"/>
              </a:lnSpc>
            </a:pPr>
            <a:r>
              <a:rPr lang="en-US" smtClean="0"/>
              <a:t>Vékony lencsének tekintve a szem teljes törőereje ~63 dioptria, amelyben a szaruhártya külső felülete &gt;40 dioptriával vesz részt</a:t>
            </a:r>
          </a:p>
          <a:p>
            <a:pPr>
              <a:lnSpc>
                <a:spcPct val="90000"/>
              </a:lnSpc>
            </a:pPr>
            <a:r>
              <a:rPr lang="en-US" smtClean="0"/>
              <a:t>A lencse kevésbé hatékony, mivel mindkét oldalról hasonló törésmutatójú közegek határolják.</a:t>
            </a:r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74833ABB-6D5C-4F8C-8141-D58026F5153D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46A43C03-E710-4476-894B-5DA888D9851F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smtClean="0"/>
              <a:t>A látási ingerület kialakulása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smtClean="0"/>
              <a:t>A pálcikák ingerületét már 1-2 foton kiváltja, de látásérzetet csak ~25 pálcika együttes ingerlése okoz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 csapok ingerküszöbe és felbontóképességük nagyobb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 receptorsejtek olyan rövidek, hogy nincs szükség akciós potenciálra a sejten belüli jeltovábbításhoz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 retinára eső fény által elindított fotokémiai folyamat a receptorsejtek állandó neurotranszmitter-szekrécióját közvetlenül modulálják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Ennek következtében a látóidegen keresztül ingerületi hullám jut az agyba – ott látásérzetet kiváltva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18C8E27C-7B96-408F-8F69-F6061E78F3FE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DD407C55-B4F2-415C-B8BD-2F80BF6E0051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0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smtClean="0"/>
              <a:t>A látási ingerület kialakulása</a:t>
            </a:r>
            <a:endParaRPr lang="en-US" sz="5000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Az ideghártya a központi idegrendszer része és már a vizuális információ elő-feldolgozását is elvégzi (pl. kontraszt, mozgás felismerése)</a:t>
            </a:r>
          </a:p>
          <a:p>
            <a:r>
              <a:rPr lang="en-US" smtClean="0"/>
              <a:t>A pálcikákban lejátszódó </a:t>
            </a:r>
            <a:r>
              <a:rPr lang="en-US" b="1" i="1" smtClean="0"/>
              <a:t>fotokémiai reakció</a:t>
            </a:r>
            <a:r>
              <a:rPr lang="en-US" smtClean="0"/>
              <a:t>ban már egy foton elnyelése is jelátviteli kaszkádfolyamatot indít el – negatív visszacsatolással</a:t>
            </a:r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307A7A0F-59A8-4063-AEB8-1D86A6FAD89A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3C0C9CFF-EAE9-4197-8AAB-94F7454E9B53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 hallás</a:t>
            </a:r>
            <a:endParaRPr lang="en-US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/>
              <a:t>fül </a:t>
            </a:r>
            <a:r>
              <a:rPr lang="en-US" smtClean="0"/>
              <a:t>hallásra és egyensúlyozásra szolgáló páros érzékszerv</a:t>
            </a:r>
          </a:p>
          <a:p>
            <a:r>
              <a:rPr lang="en-US" smtClean="0"/>
              <a:t>A hallási érzet kialakulásához a levegő rezgéseit elektromos jellé alakítja, ami a hallóidegen jut az agy megfelelő részébe – további feldolgozásra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BF70CF26-8FE7-41FF-84F1-B76F9A9F632A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373E38AE-2369-430A-AE27-DEEC44A9486B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8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smtClean="0"/>
              <a:t>Az ingerelhető membrán</a:t>
            </a:r>
            <a:endParaRPr lang="en-US" sz="500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Az ingerlékeny membrán ingerület és válasz továbbítása differenciálódott struktúra, amely pl. az ideg- és a mozgatórendszerben található sejteket határolja.</a:t>
            </a: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9EAE81D2-1D64-4DD9-975B-4C46C920F126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BA91E4CB-B58A-49F0-A2CA-70873ABF26D4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Az emberi fül felépítése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Az emberi fül funkciója szerint jól elkülöníthető három részre:</a:t>
            </a:r>
          </a:p>
          <a:p>
            <a:pPr lvl="1"/>
            <a:r>
              <a:rPr lang="en-US" smtClean="0"/>
              <a:t>külső fül (fülkagyló, hallójárat): </a:t>
            </a:r>
            <a:r>
              <a:rPr lang="en-US" b="1" smtClean="0"/>
              <a:t>„hanggyűjtő</a:t>
            </a:r>
            <a:r>
              <a:rPr lang="en-US" altLang="en-US" b="1" smtClean="0"/>
              <a:t>”</a:t>
            </a:r>
            <a:endParaRPr lang="en-US" b="1" smtClean="0"/>
          </a:p>
          <a:p>
            <a:pPr lvl="1"/>
            <a:r>
              <a:rPr lang="en-US" smtClean="0"/>
              <a:t>középfül (kalapács, üllő, kengyel): </a:t>
            </a:r>
            <a:r>
              <a:rPr lang="en-US" b="1" smtClean="0"/>
              <a:t>„mechanikus erősítő</a:t>
            </a:r>
          </a:p>
          <a:p>
            <a:pPr lvl="1"/>
            <a:r>
              <a:rPr lang="en-US" smtClean="0"/>
              <a:t> belső fül (csiga) </a:t>
            </a:r>
            <a:r>
              <a:rPr lang="en-US" b="1" smtClean="0"/>
              <a:t>„érzékelő</a:t>
            </a:r>
            <a:r>
              <a:rPr lang="en-US" altLang="en-US" b="1" smtClean="0"/>
              <a:t>”</a:t>
            </a:r>
            <a:r>
              <a:rPr lang="en-US" altLang="ja-JP" smtClean="0"/>
              <a:t>.</a:t>
            </a:r>
            <a:endParaRPr lang="en-US" smtClean="0"/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99C82477-D587-41AB-A7AB-BF274DDB9657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96E8355D-DEE1-4D5D-9112-42CAF6896897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Az emberi fül felépítése</a:t>
            </a:r>
            <a:endParaRPr lang="en-US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 külső fül külső része a </a:t>
            </a:r>
            <a:r>
              <a:rPr lang="en-US" i="1" smtClean="0"/>
              <a:t>fülkagyló</a:t>
            </a:r>
            <a:r>
              <a:rPr lang="en-US" smtClean="0"/>
              <a:t>, mely felépítése olyan, hogy a hanghullámokat optimálisan fogja fel és továbbítja a hallójáraton keresztül a középfülbe</a:t>
            </a:r>
          </a:p>
          <a:p>
            <a:r>
              <a:rPr lang="en-US" smtClean="0"/>
              <a:t>A fülkagyló a különböző irányokból érkező hangokat eltérő módon reflektálja, ezért irány szerint eltérő intenzitású és spektrumú rezgés érkezik a hallójáratba, vagyis a sztereó hallás kiegészítésében van szerepe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CF1EA6DB-5C1D-4678-B28A-160A123E86A7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52A4C29F-10AF-47EC-B3D2-6B46A5DD72AE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7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Az emberi fül felépítése</a:t>
            </a:r>
            <a:endParaRPr lang="en-US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i="1" smtClean="0"/>
              <a:t>külső hallójárat </a:t>
            </a:r>
            <a:r>
              <a:rPr lang="en-US" smtClean="0"/>
              <a:t>a </a:t>
            </a:r>
            <a:r>
              <a:rPr lang="en-US" i="1" smtClean="0"/>
              <a:t>dobhártyá</a:t>
            </a:r>
            <a:r>
              <a:rPr lang="en-US" smtClean="0"/>
              <a:t>hoz vezet, fizikailag egyik végén zárt rezonátor</a:t>
            </a:r>
          </a:p>
          <a:p>
            <a:r>
              <a:rPr lang="en-US" smtClean="0"/>
              <a:t>A hallójárat viasszal borított, ezért a rezonancia kevésbé éles, de a kiemelés az alapfrekvencia környékén így is jelentős (~10-szeres).</a:t>
            </a:r>
          </a:p>
          <a:p>
            <a:r>
              <a:rPr lang="en-US" smtClean="0"/>
              <a:t>A hanghullámok keltette nyomásváltozások megrezgetik a dobhártyát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FB3CC4F1-5763-4C21-8A8C-B785F34B1435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404FD75C-BC6B-4BCA-881C-05C9BC3A13AD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Az emberi fül felépítése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smtClean="0"/>
              <a:t>A dobhártya rezgéseit a </a:t>
            </a:r>
            <a:r>
              <a:rPr lang="en-US" sz="2000" i="1" smtClean="0"/>
              <a:t>hallócsontocskák </a:t>
            </a:r>
            <a:r>
              <a:rPr lang="en-US" sz="2000" smtClean="0"/>
              <a:t>(üllő, kalapács és kengyel) adják tovább egy kisebb hártyára (</a:t>
            </a:r>
            <a:r>
              <a:rPr lang="en-US" sz="2000" i="1" smtClean="0"/>
              <a:t>ovális ablak</a:t>
            </a:r>
            <a:r>
              <a:rPr lang="en-US" sz="2000" smtClean="0"/>
              <a:t>), a belső fül felé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A külső és középfül közege levegő, míg a belső fül folyadékkal telt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A csiga (</a:t>
            </a:r>
            <a:r>
              <a:rPr lang="en-US" sz="2000" i="1" smtClean="0"/>
              <a:t>cochlea</a:t>
            </a:r>
            <a:r>
              <a:rPr lang="en-US" sz="2000" smtClean="0"/>
              <a:t>) 2,5 fordulatos csigavonalban feltekeredő, folyadékkal teli cső, melyet hosszában a ~10 m vastag alaphártya oszt ketté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Az alaphártya felett helyezkedik el a csigacsatorna, amely nagy viszkozitású folyadékkal van kitöltve</a:t>
            </a:r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12E03635-E795-4020-B301-CCAF6BA98251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FF9BB63E-6AE3-4563-836A-78DECF34898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4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Az emberi fül felépítése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A csigacsatornát mindkét oldalon egy-egy további folyadéktér kíséri: a felső csatorna az alaphártya felett és a dobi csatorna az alaphártya alatt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Ez a két járat kevésbé viszkózus folyadékkal van töltve, és a csigacsúcsban találkoznak: a két térfél között a folyadék közlekedhet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 felső csatorna az ovális ablak membránjánál kezdődik, a dobi csatorna pedig a dobüreg falán végződik, pontosan a kerek ablak hártyájánál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 csiga kiterített hossza ~35 mm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F530CA54-632A-4684-B2E5-A14F3DE3C3D6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C7D2B5E8-CF8D-4456-A681-E3ADA5487E2E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0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Az emberi fül felépítése</a:t>
            </a:r>
            <a:endParaRPr lang="en-US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Az alaphártya fölött helyezkedik el a </a:t>
            </a:r>
            <a:r>
              <a:rPr lang="en-US" i="1" dirty="0" smtClean="0"/>
              <a:t>Corti-szerv</a:t>
            </a:r>
            <a:r>
              <a:rPr lang="en-US" dirty="0" smtClean="0"/>
              <a:t>, amely érzősejtekből épül fel: &gt;12000, három sorba rendezett külső, és &gt;3000 egysoros belső szőrsejtből –támasztósejtekkel rögzítve</a:t>
            </a:r>
          </a:p>
          <a:p>
            <a:r>
              <a:rPr lang="en-US" dirty="0" smtClean="0"/>
              <a:t>A 4 sornyi szőrsejt az alapmembrán teljes (~32 mm) hosszát kitölti – periodikus csoportokba rendeződve</a:t>
            </a:r>
          </a:p>
          <a:p>
            <a:r>
              <a:rPr lang="en-US" dirty="0" smtClean="0"/>
              <a:t>Az alaphártya nincs kifeszítve, hanem erőmentes gélszerű réteget alkot</a:t>
            </a: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FFDAF12A-F073-4213-9F58-DD06EEF622A3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FF8B72D4-49BB-4019-99A6-86E4D09D7F2D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4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Az emberi fül felépítése</a:t>
            </a:r>
            <a:endParaRPr lang="en-US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külső szőrsejtek csúcsai a Corti-szervre ráboruló fedőhártyával érintkeznek, amelyik a csigajáratba emelkedik ki</a:t>
            </a:r>
          </a:p>
          <a:p>
            <a:r>
              <a:rPr lang="en-US" dirty="0" smtClean="0"/>
              <a:t>Hang hatására az ovális ablaktól cm-es hullámhosszú </a:t>
            </a:r>
            <a:r>
              <a:rPr lang="en-US" i="1" dirty="0" smtClean="0"/>
              <a:t>felületi akusztikus hullámok </a:t>
            </a:r>
            <a:r>
              <a:rPr lang="en-US" dirty="0" smtClean="0"/>
              <a:t>indulnak el frekvenciafüggő (~45 m/s...2 m/s) sebességgel</a:t>
            </a:r>
          </a:p>
          <a:p>
            <a:r>
              <a:rPr lang="en-US" dirty="0" smtClean="0"/>
              <a:t>A csigajáratba átadott rezgésekre az alap- és fedőhártya egymáshoz képest elmozdul, az érzékelő szőröcskék nyíró irányú elmozdulását eredményezve</a:t>
            </a: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68373485-328D-4D07-8829-2DD2C653654A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35710E99-F73D-453D-9346-0BE642638FE9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6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Az emberi fül felépítése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 szőrsejteket ez az inger gerjeszti, vagyis mechano-elektromos átalakítóként működnek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Az így keletkező elektromos jeleket a hallóidegek az agyba vezetik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Figyelemre méltó, hogy a jelek nem csak a szőrsejttől az agy felé, hanem fordított irányban is futnak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szőrsejtek alapjánál ezért kétféle típusú idegrost található: afferens rostok, amelyek az agy felé vezetnek, és efferens rostok, melyek a szőrsejt felé vezetnek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643CC58A-49A0-48AC-8CFE-4ABA38024E71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1FB576C6-44E0-46D1-9A87-D5AA524E183A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6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smtClean="0"/>
              <a:t>Idegrendszer és idegsejt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Az idegrendszer interaktív kapcsolatot biztosít a környezettel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Alapelemei az </a:t>
            </a:r>
            <a:r>
              <a:rPr lang="en-US" sz="2000" i="1" dirty="0" smtClean="0"/>
              <a:t>idegsejtek </a:t>
            </a:r>
            <a:r>
              <a:rPr lang="en-US" sz="2000" dirty="0" smtClean="0"/>
              <a:t>(neuronok), melyek kiterjedt nyúlványrendszerrel rendelkezne: egymással </a:t>
            </a:r>
            <a:r>
              <a:rPr lang="en-US" sz="2000" i="1" dirty="0" smtClean="0"/>
              <a:t>szinapszis</a:t>
            </a:r>
            <a:r>
              <a:rPr lang="en-US" sz="2000" dirty="0" smtClean="0"/>
              <a:t>okon keresztül kommunikálnak és hoznak létre idegi hálózat-rendszereket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 legegyszerűbb állati formákban az idegi folyamatokra néhány sejt specializálódott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Magasabbrendű állatokban az idegsejt-szám növekedése (ember: ~10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) és egy helyre tömörülése (központosodás) figyelhető meg (központi + perifériás idegrendszer).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70DA8F9B-573C-4793-B2D8-13706EC09F98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58EDCC93-8681-4CB4-9D0E-E0CB81F0316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6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mtClean="0"/>
              <a:t>Idegrendszer és idegsejt</a:t>
            </a:r>
            <a:endParaRPr lang="en-US" sz="500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perifériás idegrendszer a külvilág/belső szervek állapotváltozásainak (ingereinek) észlelésére (receptor-funkció), a központ számára értelmezhetővé (ingerület, idegi impulzus) alakítására és központba továbbítása (affektor-funkció), valamint a központban kidolgozott válasz célszervhez juttatására (effektor-funkció) szakosodott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D35B2B78-C5F2-4E66-91B8-26D48600DD28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42331723-4F51-4963-954E-54755D730D5D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0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mtClean="0"/>
              <a:t>Idegrendszer és idegsejt</a:t>
            </a:r>
            <a:endParaRPr lang="en-US" sz="5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A </a:t>
            </a:r>
            <a:r>
              <a:rPr lang="en-US" sz="2000" i="1" smtClean="0"/>
              <a:t>dendrit </a:t>
            </a:r>
            <a:r>
              <a:rPr lang="en-US" sz="2000" smtClean="0"/>
              <a:t>és </a:t>
            </a:r>
            <a:r>
              <a:rPr lang="en-US" sz="2000" i="1" smtClean="0"/>
              <a:t>sejttest </a:t>
            </a:r>
            <a:r>
              <a:rPr lang="en-US" sz="2000" smtClean="0"/>
              <a:t>a neuron felé érkező elektromos/kémiai jelek fogadására, az </a:t>
            </a:r>
            <a:r>
              <a:rPr lang="en-US" sz="2000" i="1" smtClean="0"/>
              <a:t>axon </a:t>
            </a:r>
            <a:r>
              <a:rPr lang="en-US" sz="2000" smtClean="0"/>
              <a:t>ezek továbbítása szolgál</a:t>
            </a:r>
          </a:p>
          <a:p>
            <a:r>
              <a:rPr lang="en-US" sz="2000" smtClean="0"/>
              <a:t>Az axon membránja elektromos jel (akciós potenciál) vezetésére differenciálódott struktúra</a:t>
            </a:r>
          </a:p>
          <a:p>
            <a:r>
              <a:rPr lang="en-US" sz="2000" smtClean="0"/>
              <a:t>A </a:t>
            </a:r>
            <a:r>
              <a:rPr lang="en-US" sz="2000" i="1" smtClean="0"/>
              <a:t>myelin </a:t>
            </a:r>
            <a:r>
              <a:rPr lang="en-US" sz="2000" smtClean="0"/>
              <a:t>(velős) hüvely elektromosan szigetelő az elektromos jelek gyorsabb továbbítására</a:t>
            </a:r>
          </a:p>
          <a:p>
            <a:pPr lvl="1"/>
            <a:r>
              <a:rPr lang="en-US" sz="1900" smtClean="0"/>
              <a:t>Nem folyamatos: szakaszait csupasz axonrészletek (Ranvier-befűződések) választják el, ahol az ioncsatornák a fedett részekhez képest sokkal nagyobb sűrűségben vannak jelen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A855D4A9-CA7E-4F41-BC79-D8FA6D6744B5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32498994-5B49-4E0D-B2A5-CE7318A46012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5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/>
              <a:t>A szinapszis</a:t>
            </a:r>
            <a:endParaRPr 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6950075" cy="40338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dirty="0" smtClean="0"/>
              <a:t>Az axon vége elágazik, az axonvégződés kiszélesedik és másik neuronnal ingerületátvitelre alkalmas helyet hoz létre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dirty="0" smtClean="0"/>
              <a:t>Az emberi agyban számuk ~10</a:t>
            </a:r>
            <a:r>
              <a:rPr lang="en-US" baseline="30000" dirty="0" smtClean="0"/>
              <a:t>15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dirty="0" smtClean="0"/>
              <a:t>A szinapszis lehet elektromos vagy kémiai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dirty="0" smtClean="0"/>
              <a:t>A jelet továbbító idegsejt a pre-, a fogadó a posztszinaptikus neuron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dirty="0" smtClean="0"/>
              <a:t>A szinapszisban található </a:t>
            </a:r>
            <a:r>
              <a:rPr lang="en-US" i="1" dirty="0" smtClean="0"/>
              <a:t>aktív zóna </a:t>
            </a:r>
            <a:r>
              <a:rPr lang="en-US" dirty="0" smtClean="0"/>
              <a:t>az a tartomány, ahol a szignálok a preszinaptikus axont elhagyják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dirty="0" smtClean="0"/>
              <a:t>A </a:t>
            </a:r>
            <a:r>
              <a:rPr lang="en-US" i="1" dirty="0" smtClean="0"/>
              <a:t>posztszinaptikus membrán-specializáció </a:t>
            </a:r>
            <a:r>
              <a:rPr lang="en-US" dirty="0" smtClean="0"/>
              <a:t>a jelek fogadására alkalmas struktúra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dirty="0" smtClean="0"/>
              <a:t>Közöttük található szinaptikus rés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6BC7DA7C-B269-4B56-AAD0-59C3E9CD9134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068D6FD6-B70E-4F61-9C59-029B317F6F5D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6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A szinapszis</a:t>
            </a:r>
            <a:endParaRPr lang="en-US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Az </a:t>
            </a:r>
            <a:r>
              <a:rPr lang="en-US" i="1" smtClean="0"/>
              <a:t>elektromos </a:t>
            </a:r>
            <a:r>
              <a:rPr lang="en-US" smtClean="0"/>
              <a:t>szinapszis a sejtközötti kapcsolók egyik fajtája (emlősöknél ritka):</a:t>
            </a:r>
          </a:p>
          <a:p>
            <a:pPr lvl="1"/>
            <a:r>
              <a:rPr lang="en-US" smtClean="0"/>
              <a:t>Anyag- (főként ion-) áramlást tesz lehetővé</a:t>
            </a:r>
          </a:p>
          <a:p>
            <a:pPr lvl="1"/>
            <a:r>
              <a:rPr lang="en-US" smtClean="0"/>
              <a:t>A csatorna nyitása/zárása az idegsejt elektromos állapotának, pH-jának, és Ca2+ háztartásának függvénye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26AD109E-B851-405E-91DC-EA221F433CFD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E60930CF-24E0-4F03-B1A3-16919EBF8C7A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Kémiai szinapszis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Szigorúan egyirányú információtovábbítást tesz lehetővé kémiai átvivő anyagok (neurotranszmitterek) segítségével</a:t>
            </a:r>
          </a:p>
          <a:p>
            <a:pPr>
              <a:lnSpc>
                <a:spcPct val="90000"/>
              </a:lnSpc>
            </a:pPr>
            <a:r>
              <a:rPr lang="en-US" smtClean="0"/>
              <a:t>A transzmitterek a sejttestben szintetizálódnak és axonális transzporttal kerülnek a preszinaptikus terminálisokba, ahol membránnal burkolt hólyagocskákban (szinaptikus vezikula) várják az akciós potenciált</a:t>
            </a:r>
          </a:p>
          <a:p>
            <a:pPr>
              <a:lnSpc>
                <a:spcPct val="90000"/>
              </a:lnSpc>
            </a:pPr>
            <a:r>
              <a:rPr lang="en-US" smtClean="0"/>
              <a:t>Az akciós potenciál (kalciumbelépés) hatására a vezikulák az aktív zónában a sejtmembránnal összeolvadva felnyílnak, ekkor a neurotranszmitter a szinaptikus résbe ürül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CD20A7CB-32C8-438F-822A-E8D8498D50A5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F6817CA9-5733-4511-8B4A-1D10B6166939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Kémiai szinapszis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A posztszinaptikus membránban a transzmitterek megkötésére alkalmas speciális fehérjestruktúrák (receptorok) helyezkednek el:</a:t>
            </a:r>
          </a:p>
          <a:p>
            <a:pPr lvl="1"/>
            <a:r>
              <a:rPr lang="en-US" sz="1900" smtClean="0"/>
              <a:t>a transzmitter–receptor kapcsolódás során az ioncsatornák kinyílnak és összetett mechanizmusok révén a posztszinaptikus sejt elektromos állapota (membránpotenciál) megváltozik</a:t>
            </a:r>
          </a:p>
          <a:p>
            <a:r>
              <a:rPr lang="en-US" sz="2000" smtClean="0"/>
              <a:t>A kémiai szinapszisok két leggyakoribb fajtája a </a:t>
            </a:r>
            <a:r>
              <a:rPr lang="en-US" sz="2000" i="1" smtClean="0"/>
              <a:t>szimmetrikus </a:t>
            </a:r>
            <a:r>
              <a:rPr lang="en-US" sz="2000" smtClean="0"/>
              <a:t>és az </a:t>
            </a:r>
            <a:r>
              <a:rPr lang="en-US" sz="2000" i="1" smtClean="0"/>
              <a:t>aszimmetrikus </a:t>
            </a:r>
            <a:r>
              <a:rPr lang="en-US" sz="2000" smtClean="0"/>
              <a:t>szinapszis: a szimmetrikus típus általában gátló, az aszimmetrikus típus általában serkentő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F0E47076-20F1-4349-BDF1-4C2AB167F28B}" type="datetime1">
              <a:rPr lang="hu-HU"/>
              <a:pPr/>
              <a:t>2015.11.19.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r>
              <a:rPr lang="en-US"/>
              <a:t>Katona Péter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fld id="{0D810BD9-085B-4CA2-ADBE-0ADD89B75271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1619</Words>
  <Application>Microsoft Office PowerPoint</Application>
  <PresentationFormat>Diavetítés a képernyőre (4:3 oldalarány)</PresentationFormat>
  <Paragraphs>188</Paragraphs>
  <Slides>27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Office-téma</vt:lpstr>
      <vt:lpstr>Biofizika</vt:lpstr>
      <vt:lpstr>Az ingerelhető membrán</vt:lpstr>
      <vt:lpstr>Idegrendszer és idegsejt</vt:lpstr>
      <vt:lpstr>Idegrendszer és idegsejt</vt:lpstr>
      <vt:lpstr>Idegrendszer és idegsejt</vt:lpstr>
      <vt:lpstr>A szinapszis</vt:lpstr>
      <vt:lpstr>A szinapszis</vt:lpstr>
      <vt:lpstr>Kémiai szinapszis</vt:lpstr>
      <vt:lpstr>Kémiai szinapszis</vt:lpstr>
      <vt:lpstr>Kémiai szinapszis</vt:lpstr>
      <vt:lpstr>Az akciós potenciál</vt:lpstr>
      <vt:lpstr>Az érzékszervek biofizikája - Receptorok</vt:lpstr>
      <vt:lpstr>PowerPoint bemutató</vt:lpstr>
      <vt:lpstr>A látás</vt:lpstr>
      <vt:lpstr>A látás biofizikája</vt:lpstr>
      <vt:lpstr>A látás biofizikája</vt:lpstr>
      <vt:lpstr>A látási ingerület kialakulása</vt:lpstr>
      <vt:lpstr>A látási ingerület kialakulása</vt:lpstr>
      <vt:lpstr>A hallás</vt:lpstr>
      <vt:lpstr>Az emberi fül felépítése</vt:lpstr>
      <vt:lpstr>Az emberi fül felépítése</vt:lpstr>
      <vt:lpstr>Az emberi fül felépítése</vt:lpstr>
      <vt:lpstr>Az emberi fül felépítése</vt:lpstr>
      <vt:lpstr>Az emberi fül felépítése</vt:lpstr>
      <vt:lpstr>Az emberi fül felépítése</vt:lpstr>
      <vt:lpstr>Az emberi fül felépítése</vt:lpstr>
      <vt:lpstr>Az emberi fül felépítése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Katona Péter</cp:lastModifiedBy>
  <cp:revision>21</cp:revision>
  <dcterms:created xsi:type="dcterms:W3CDTF">2015-08-18T11:06:56Z</dcterms:created>
  <dcterms:modified xsi:type="dcterms:W3CDTF">2015-11-19T15:17:10Z</dcterms:modified>
</cp:coreProperties>
</file>