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avi" ContentType="video/x-msvide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notesSlides/notesSlide55.xml" ContentType="application/vnd.openxmlformats-officedocument.presentationml.notesSlide+xml"/>
  <Override PartName="/ppt/charts/chart2.xml" ContentType="application/vnd.openxmlformats-officedocument.drawingml.chart+xml"/>
  <Override PartName="/ppt/notesSlides/notesSlide56.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57.xml" ContentType="application/vnd.openxmlformats-officedocument.presentationml.notesSlide+xml"/>
  <Override PartName="/ppt/charts/chart4.xml" ContentType="application/vnd.openxmlformats-officedocument.drawingml.chart+xml"/>
  <Override PartName="/ppt/notesSlides/notesSlide58.xml" ContentType="application/vnd.openxmlformats-officedocument.presentationml.notesSlide+xml"/>
  <Override PartName="/ppt/charts/chart5.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7.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61" r:id="rId2"/>
    <p:sldId id="307" r:id="rId3"/>
    <p:sldId id="308" r:id="rId4"/>
    <p:sldId id="263" r:id="rId5"/>
    <p:sldId id="286" r:id="rId6"/>
    <p:sldId id="309" r:id="rId7"/>
    <p:sldId id="264" r:id="rId8"/>
    <p:sldId id="265" r:id="rId9"/>
    <p:sldId id="296" r:id="rId10"/>
    <p:sldId id="295" r:id="rId11"/>
    <p:sldId id="266" r:id="rId12"/>
    <p:sldId id="267" r:id="rId13"/>
    <p:sldId id="343" r:id="rId14"/>
    <p:sldId id="344" r:id="rId15"/>
    <p:sldId id="345" r:id="rId16"/>
    <p:sldId id="346" r:id="rId17"/>
    <p:sldId id="347" r:id="rId18"/>
    <p:sldId id="348" r:id="rId19"/>
    <p:sldId id="257" r:id="rId20"/>
    <p:sldId id="259" r:id="rId21"/>
    <p:sldId id="260" r:id="rId22"/>
    <p:sldId id="256" r:id="rId23"/>
    <p:sldId id="268" r:id="rId24"/>
    <p:sldId id="305" r:id="rId25"/>
    <p:sldId id="350" r:id="rId26"/>
    <p:sldId id="306" r:id="rId27"/>
    <p:sldId id="273" r:id="rId28"/>
    <p:sldId id="274" r:id="rId29"/>
    <p:sldId id="311" r:id="rId30"/>
    <p:sldId id="275" r:id="rId31"/>
    <p:sldId id="335" r:id="rId32"/>
    <p:sldId id="336" r:id="rId33"/>
    <p:sldId id="277" r:id="rId34"/>
    <p:sldId id="310" r:id="rId35"/>
    <p:sldId id="278" r:id="rId36"/>
    <p:sldId id="279" r:id="rId37"/>
    <p:sldId id="280" r:id="rId38"/>
    <p:sldId id="287" r:id="rId39"/>
    <p:sldId id="288" r:id="rId40"/>
    <p:sldId id="289" r:id="rId41"/>
    <p:sldId id="290" r:id="rId42"/>
    <p:sldId id="291" r:id="rId43"/>
    <p:sldId id="292" r:id="rId44"/>
    <p:sldId id="293" r:id="rId45"/>
    <p:sldId id="294" r:id="rId46"/>
    <p:sldId id="352" r:id="rId47"/>
    <p:sldId id="298" r:id="rId48"/>
    <p:sldId id="312" r:id="rId49"/>
    <p:sldId id="304" r:id="rId50"/>
    <p:sldId id="356" r:id="rId51"/>
    <p:sldId id="313" r:id="rId52"/>
    <p:sldId id="314" r:id="rId53"/>
    <p:sldId id="315" r:id="rId54"/>
    <p:sldId id="316" r:id="rId55"/>
    <p:sldId id="317" r:id="rId56"/>
    <p:sldId id="353" r:id="rId57"/>
    <p:sldId id="354" r:id="rId58"/>
    <p:sldId id="318" r:id="rId59"/>
    <p:sldId id="319" r:id="rId60"/>
    <p:sldId id="320" r:id="rId61"/>
    <p:sldId id="355" r:id="rId62"/>
    <p:sldId id="357" r:id="rId63"/>
    <p:sldId id="321" r:id="rId64"/>
    <p:sldId id="322" r:id="rId65"/>
    <p:sldId id="323" r:id="rId66"/>
    <p:sldId id="324" r:id="rId67"/>
    <p:sldId id="325" r:id="rId68"/>
    <p:sldId id="326" r:id="rId69"/>
    <p:sldId id="363" r:id="rId70"/>
    <p:sldId id="358" r:id="rId71"/>
    <p:sldId id="327" r:id="rId72"/>
    <p:sldId id="328" r:id="rId73"/>
    <p:sldId id="339" r:id="rId74"/>
    <p:sldId id="329" r:id="rId75"/>
    <p:sldId id="337" r:id="rId76"/>
    <p:sldId id="330" r:id="rId77"/>
    <p:sldId id="338" r:id="rId78"/>
    <p:sldId id="359" r:id="rId79"/>
    <p:sldId id="331" r:id="rId80"/>
    <p:sldId id="361" r:id="rId81"/>
    <p:sldId id="362" r:id="rId82"/>
    <p:sldId id="341" r:id="rId83"/>
    <p:sldId id="332" r:id="rId84"/>
    <p:sldId id="333" r:id="rId85"/>
    <p:sldId id="334" r:id="rId8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00" autoAdjust="0"/>
  </p:normalViewPr>
  <p:slideViewPr>
    <p:cSldViewPr>
      <p:cViewPr varScale="1">
        <p:scale>
          <a:sx n="107" d="100"/>
          <a:sy n="107" d="100"/>
        </p:scale>
        <p:origin x="1734" y="11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4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ihanyi%20J&#243;zsef\Documents\powerpoint\Oktat&#225;s\HK\BSC\Funkcion&#225;lis%202\t&#233;rd-sz&#246;g%20g&#246;rb&#233;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ihanyi%20J&#243;zsef\Documents\powerpoint\Oktat&#225;s\HK\BSC\Funkcion&#225;lis%202\t&#233;rd-sz&#246;g%20g&#246;rb&#233;k.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munkalap.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munkalap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munkalap2.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munkalap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munkalap4.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munkalap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0"/>
          <c:tx>
            <c:strRef>
              <c:f>Munka4!$D$2</c:f>
              <c:strCache>
                <c:ptCount val="1"/>
                <c:pt idx="0">
                  <c:v>KF</c:v>
                </c:pt>
              </c:strCache>
            </c:strRef>
          </c:tx>
          <c:errBars>
            <c:errDir val="y"/>
            <c:errBarType val="minus"/>
            <c:errValType val="cust"/>
            <c:noEndCap val="0"/>
            <c:plus>
              <c:numLit>
                <c:formatCode>General</c:formatCode>
                <c:ptCount val="1"/>
                <c:pt idx="0">
                  <c:v>1</c:v>
                </c:pt>
              </c:numLit>
            </c:plus>
            <c:minus>
              <c:numRef>
                <c:f>Munka4!$H$3:$H$10</c:f>
                <c:numCache>
                  <c:formatCode>General</c:formatCode>
                  <c:ptCount val="8"/>
                  <c:pt idx="0">
                    <c:v>12.5</c:v>
                  </c:pt>
                  <c:pt idx="1">
                    <c:v>14</c:v>
                  </c:pt>
                  <c:pt idx="2">
                    <c:v>17</c:v>
                  </c:pt>
                  <c:pt idx="3">
                    <c:v>22.5</c:v>
                  </c:pt>
                  <c:pt idx="4">
                    <c:v>21</c:v>
                  </c:pt>
                  <c:pt idx="5">
                    <c:v>16</c:v>
                  </c:pt>
                  <c:pt idx="6">
                    <c:v>10.5</c:v>
                  </c:pt>
                  <c:pt idx="7">
                    <c:v>10</c:v>
                  </c:pt>
                </c:numCache>
              </c:numRef>
            </c:minus>
          </c:errBars>
          <c:errBars>
            <c:errDir val="x"/>
            <c:errBarType val="both"/>
            <c:errValType val="fixedVal"/>
            <c:noEndCap val="0"/>
            <c:val val="1"/>
          </c:errBars>
          <c:xVal>
            <c:numRef>
              <c:f>Munka4!$B$3:$B$10</c:f>
              <c:numCache>
                <c:formatCode>General</c:formatCode>
                <c:ptCount val="8"/>
                <c:pt idx="0">
                  <c:v>5</c:v>
                </c:pt>
                <c:pt idx="1">
                  <c:v>15</c:v>
                </c:pt>
                <c:pt idx="2">
                  <c:v>30</c:v>
                </c:pt>
                <c:pt idx="3">
                  <c:v>45</c:v>
                </c:pt>
                <c:pt idx="4">
                  <c:v>60</c:v>
                </c:pt>
                <c:pt idx="5">
                  <c:v>75</c:v>
                </c:pt>
                <c:pt idx="6">
                  <c:v>90</c:v>
                </c:pt>
                <c:pt idx="7">
                  <c:v>105</c:v>
                </c:pt>
              </c:numCache>
            </c:numRef>
          </c:xVal>
          <c:yVal>
            <c:numRef>
              <c:f>Munka4!$D$3:$D$10</c:f>
              <c:numCache>
                <c:formatCode>General</c:formatCode>
                <c:ptCount val="8"/>
                <c:pt idx="0">
                  <c:v>126</c:v>
                </c:pt>
                <c:pt idx="1">
                  <c:v>114.8</c:v>
                </c:pt>
                <c:pt idx="2">
                  <c:v>113.8</c:v>
                </c:pt>
                <c:pt idx="3">
                  <c:v>99</c:v>
                </c:pt>
                <c:pt idx="4">
                  <c:v>101</c:v>
                </c:pt>
                <c:pt idx="5">
                  <c:v>91.8</c:v>
                </c:pt>
                <c:pt idx="6">
                  <c:v>72.2</c:v>
                </c:pt>
                <c:pt idx="7">
                  <c:v>61</c:v>
                </c:pt>
              </c:numCache>
            </c:numRef>
          </c:yVal>
          <c:smooth val="1"/>
          <c:extLst>
            <c:ext xmlns:c16="http://schemas.microsoft.com/office/drawing/2014/chart" uri="{C3380CC4-5D6E-409C-BE32-E72D297353CC}">
              <c16:uniqueId val="{00000000-8CFB-4CA6-AFFD-B165CE3296E5}"/>
            </c:ext>
          </c:extLst>
        </c:ser>
        <c:dLbls>
          <c:showLegendKey val="0"/>
          <c:showVal val="0"/>
          <c:showCatName val="0"/>
          <c:showSerName val="0"/>
          <c:showPercent val="0"/>
          <c:showBubbleSize val="0"/>
        </c:dLbls>
        <c:axId val="99406208"/>
        <c:axId val="99408128"/>
      </c:scatterChart>
      <c:valAx>
        <c:axId val="99406208"/>
        <c:scaling>
          <c:orientation val="minMax"/>
        </c:scaling>
        <c:delete val="0"/>
        <c:axPos val="b"/>
        <c:title>
          <c:tx>
            <c:rich>
              <a:bodyPr/>
              <a:lstStyle/>
              <a:p>
                <a:pPr>
                  <a:defRPr sz="1200"/>
                </a:pPr>
                <a:r>
                  <a:rPr lang="hu-HU" sz="1200"/>
                  <a:t>Ízületi</a:t>
                </a:r>
                <a:r>
                  <a:rPr lang="hu-HU" sz="1200" baseline="0"/>
                  <a:t> szög (fok</a:t>
                </a:r>
                <a:r>
                  <a:rPr lang="en-US" sz="1200"/>
                  <a:t>)</a:t>
                </a:r>
              </a:p>
            </c:rich>
          </c:tx>
          <c:overlay val="0"/>
        </c:title>
        <c:numFmt formatCode="General" sourceLinked="1"/>
        <c:majorTickMark val="out"/>
        <c:minorTickMark val="none"/>
        <c:tickLblPos val="nextTo"/>
        <c:crossAx val="99408128"/>
        <c:crosses val="autoZero"/>
        <c:crossBetween val="midCat"/>
      </c:valAx>
      <c:valAx>
        <c:axId val="99408128"/>
        <c:scaling>
          <c:orientation val="minMax"/>
        </c:scaling>
        <c:delete val="0"/>
        <c:axPos val="l"/>
        <c:title>
          <c:tx>
            <c:rich>
              <a:bodyPr rot="-5400000" vert="horz"/>
              <a:lstStyle/>
              <a:p>
                <a:pPr>
                  <a:defRPr sz="1200"/>
                </a:pPr>
                <a:r>
                  <a:rPr lang="hu-HU" sz="1200"/>
                  <a:t>Forgatónyomaték</a:t>
                </a:r>
                <a:r>
                  <a:rPr lang="en-US" sz="1200"/>
                  <a:t> (Nm)</a:t>
                </a:r>
              </a:p>
            </c:rich>
          </c:tx>
          <c:overlay val="0"/>
        </c:title>
        <c:numFmt formatCode="General" sourceLinked="1"/>
        <c:majorTickMark val="out"/>
        <c:minorTickMark val="none"/>
        <c:tickLblPos val="nextTo"/>
        <c:crossAx val="9940620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1"/>
          <c:spPr>
            <a:ln w="38100">
              <a:solidFill>
                <a:schemeClr val="tx2">
                  <a:lumMod val="60000"/>
                  <a:lumOff val="40000"/>
                </a:schemeClr>
              </a:solidFill>
            </a:ln>
          </c:spPr>
          <c:marker>
            <c:symbol val="square"/>
            <c:size val="5"/>
            <c:spPr>
              <a:solidFill>
                <a:srgbClr val="1F497D">
                  <a:lumMod val="75000"/>
                </a:srgbClr>
              </a:solidFill>
            </c:spPr>
          </c:marker>
          <c:errBars>
            <c:errDir val="y"/>
            <c:errBarType val="both"/>
            <c:errValType val="cust"/>
            <c:noEndCap val="0"/>
            <c:plus>
              <c:numRef>
                <c:f>Munka1!$C$4:$C$11</c:f>
                <c:numCache>
                  <c:formatCode>General</c:formatCode>
                  <c:ptCount val="8"/>
                  <c:pt idx="0">
                    <c:v>25</c:v>
                  </c:pt>
                  <c:pt idx="1">
                    <c:v>28</c:v>
                  </c:pt>
                  <c:pt idx="2">
                    <c:v>34</c:v>
                  </c:pt>
                  <c:pt idx="3">
                    <c:v>45</c:v>
                  </c:pt>
                  <c:pt idx="4">
                    <c:v>42</c:v>
                  </c:pt>
                  <c:pt idx="5">
                    <c:v>32</c:v>
                  </c:pt>
                  <c:pt idx="6">
                    <c:v>21</c:v>
                  </c:pt>
                  <c:pt idx="7">
                    <c:v>20</c:v>
                  </c:pt>
                </c:numCache>
              </c:numRef>
            </c:plus>
            <c:minus>
              <c:numRef>
                <c:f>Munka1!$C$4:$C$11</c:f>
                <c:numCache>
                  <c:formatCode>General</c:formatCode>
                  <c:ptCount val="8"/>
                  <c:pt idx="0">
                    <c:v>25</c:v>
                  </c:pt>
                  <c:pt idx="1">
                    <c:v>28</c:v>
                  </c:pt>
                  <c:pt idx="2">
                    <c:v>34</c:v>
                  </c:pt>
                  <c:pt idx="3">
                    <c:v>45</c:v>
                  </c:pt>
                  <c:pt idx="4">
                    <c:v>42</c:v>
                  </c:pt>
                  <c:pt idx="5">
                    <c:v>32</c:v>
                  </c:pt>
                  <c:pt idx="6">
                    <c:v>21</c:v>
                  </c:pt>
                  <c:pt idx="7">
                    <c:v>20</c:v>
                  </c:pt>
                </c:numCache>
              </c:numRef>
            </c:minus>
            <c:spPr>
              <a:ln>
                <a:solidFill>
                  <a:srgbClr val="1F497D">
                    <a:lumMod val="60000"/>
                    <a:lumOff val="40000"/>
                  </a:srgbClr>
                </a:solidFill>
              </a:ln>
            </c:spPr>
          </c:errBars>
          <c:errBars>
            <c:errDir val="x"/>
            <c:errBarType val="both"/>
            <c:errValType val="fixedVal"/>
            <c:noEndCap val="0"/>
            <c:val val="1"/>
          </c:errBars>
          <c:xVal>
            <c:numRef>
              <c:f>Munka1!$A$4:$A$11</c:f>
              <c:numCache>
                <c:formatCode>General</c:formatCode>
                <c:ptCount val="8"/>
                <c:pt idx="0">
                  <c:v>5</c:v>
                </c:pt>
                <c:pt idx="1">
                  <c:v>15</c:v>
                </c:pt>
                <c:pt idx="2">
                  <c:v>30</c:v>
                </c:pt>
                <c:pt idx="3">
                  <c:v>45</c:v>
                </c:pt>
                <c:pt idx="4">
                  <c:v>60</c:v>
                </c:pt>
                <c:pt idx="5">
                  <c:v>75</c:v>
                </c:pt>
                <c:pt idx="6">
                  <c:v>90</c:v>
                </c:pt>
                <c:pt idx="7">
                  <c:v>105</c:v>
                </c:pt>
              </c:numCache>
            </c:numRef>
          </c:xVal>
          <c:yVal>
            <c:numRef>
              <c:f>Munka1!$B$4:$B$11</c:f>
              <c:numCache>
                <c:formatCode>General</c:formatCode>
                <c:ptCount val="8"/>
                <c:pt idx="0">
                  <c:v>123</c:v>
                </c:pt>
                <c:pt idx="1">
                  <c:v>170</c:v>
                </c:pt>
                <c:pt idx="2">
                  <c:v>214</c:v>
                </c:pt>
                <c:pt idx="3">
                  <c:v>240</c:v>
                </c:pt>
                <c:pt idx="4">
                  <c:v>241</c:v>
                </c:pt>
                <c:pt idx="5">
                  <c:v>230</c:v>
                </c:pt>
                <c:pt idx="6">
                  <c:v>206</c:v>
                </c:pt>
                <c:pt idx="7">
                  <c:v>180</c:v>
                </c:pt>
              </c:numCache>
            </c:numRef>
          </c:yVal>
          <c:smooth val="1"/>
          <c:extLst>
            <c:ext xmlns:c16="http://schemas.microsoft.com/office/drawing/2014/chart" uri="{C3380CC4-5D6E-409C-BE32-E72D297353CC}">
              <c16:uniqueId val="{00000000-AE7B-4585-98B8-85994B5EF324}"/>
            </c:ext>
          </c:extLst>
        </c:ser>
        <c:dLbls>
          <c:showLegendKey val="0"/>
          <c:showVal val="0"/>
          <c:showCatName val="0"/>
          <c:showSerName val="0"/>
          <c:showPercent val="0"/>
          <c:showBubbleSize val="0"/>
        </c:dLbls>
        <c:axId val="99515008"/>
        <c:axId val="99529472"/>
      </c:scatterChart>
      <c:scatterChart>
        <c:scatterStyle val="smoothMarker"/>
        <c:varyColors val="0"/>
        <c:ser>
          <c:idx val="0"/>
          <c:order val="0"/>
          <c:spPr>
            <a:ln w="38100">
              <a:solidFill>
                <a:srgbClr val="FFFF00"/>
              </a:solidFill>
            </a:ln>
          </c:spPr>
          <c:errBars>
            <c:errDir val="y"/>
            <c:errBarType val="both"/>
            <c:errValType val="fixedVal"/>
            <c:noEndCap val="0"/>
            <c:val val="1"/>
          </c:errBars>
          <c:errBars>
            <c:errDir val="x"/>
            <c:errBarType val="both"/>
            <c:errValType val="fixedVal"/>
            <c:noEndCap val="0"/>
            <c:val val="1"/>
          </c:errBars>
          <c:xVal>
            <c:numRef>
              <c:f>Munka1!$D$4:$D$11</c:f>
              <c:numCache>
                <c:formatCode>General</c:formatCode>
                <c:ptCount val="8"/>
                <c:pt idx="0">
                  <c:v>5</c:v>
                </c:pt>
                <c:pt idx="1">
                  <c:v>15</c:v>
                </c:pt>
                <c:pt idx="2">
                  <c:v>30</c:v>
                </c:pt>
                <c:pt idx="3">
                  <c:v>45</c:v>
                </c:pt>
                <c:pt idx="4">
                  <c:v>60</c:v>
                </c:pt>
                <c:pt idx="5">
                  <c:v>75</c:v>
                </c:pt>
                <c:pt idx="6">
                  <c:v>90</c:v>
                </c:pt>
                <c:pt idx="7">
                  <c:v>105</c:v>
                </c:pt>
              </c:numCache>
            </c:numRef>
          </c:xVal>
          <c:yVal>
            <c:numRef>
              <c:f>Munka1!$E$4:$E$11</c:f>
              <c:numCache>
                <c:formatCode>General</c:formatCode>
                <c:ptCount val="8"/>
                <c:pt idx="0">
                  <c:v>2836</c:v>
                </c:pt>
                <c:pt idx="1">
                  <c:v>3628</c:v>
                </c:pt>
                <c:pt idx="2">
                  <c:v>4426</c:v>
                </c:pt>
                <c:pt idx="3">
                  <c:v>4958</c:v>
                </c:pt>
                <c:pt idx="4">
                  <c:v>5300</c:v>
                </c:pt>
                <c:pt idx="5">
                  <c:v>5454</c:v>
                </c:pt>
                <c:pt idx="6">
                  <c:v>5536</c:v>
                </c:pt>
                <c:pt idx="7">
                  <c:v>5300</c:v>
                </c:pt>
              </c:numCache>
            </c:numRef>
          </c:yVal>
          <c:smooth val="1"/>
          <c:extLst>
            <c:ext xmlns:c16="http://schemas.microsoft.com/office/drawing/2014/chart" uri="{C3380CC4-5D6E-409C-BE32-E72D297353CC}">
              <c16:uniqueId val="{00000001-AE7B-4585-98B8-85994B5EF324}"/>
            </c:ext>
          </c:extLst>
        </c:ser>
        <c:dLbls>
          <c:showLegendKey val="0"/>
          <c:showVal val="0"/>
          <c:showCatName val="0"/>
          <c:showSerName val="0"/>
          <c:showPercent val="0"/>
          <c:showBubbleSize val="0"/>
        </c:dLbls>
        <c:axId val="99537664"/>
        <c:axId val="99531392"/>
      </c:scatterChart>
      <c:valAx>
        <c:axId val="99515008"/>
        <c:scaling>
          <c:orientation val="minMax"/>
        </c:scaling>
        <c:delete val="0"/>
        <c:axPos val="b"/>
        <c:title>
          <c:tx>
            <c:rich>
              <a:bodyPr/>
              <a:lstStyle/>
              <a:p>
                <a:pPr>
                  <a:defRPr sz="1200"/>
                </a:pPr>
                <a:r>
                  <a:rPr lang="hu-HU" sz="1200" dirty="0" smtClean="0"/>
                  <a:t>Ízületi</a:t>
                </a:r>
                <a:r>
                  <a:rPr lang="hu-HU" sz="1200" baseline="0" dirty="0" smtClean="0"/>
                  <a:t> szög (fok</a:t>
                </a:r>
                <a:r>
                  <a:rPr lang="en-US" sz="1200" dirty="0" smtClean="0"/>
                  <a:t>)</a:t>
                </a:r>
                <a:endParaRPr lang="en-US" sz="1200" dirty="0"/>
              </a:p>
            </c:rich>
          </c:tx>
          <c:overlay val="0"/>
        </c:title>
        <c:numFmt formatCode="General" sourceLinked="1"/>
        <c:majorTickMark val="out"/>
        <c:minorTickMark val="none"/>
        <c:tickLblPos val="nextTo"/>
        <c:crossAx val="99529472"/>
        <c:crosses val="autoZero"/>
        <c:crossBetween val="midCat"/>
        <c:majorUnit val="15"/>
      </c:valAx>
      <c:valAx>
        <c:axId val="99529472"/>
        <c:scaling>
          <c:orientation val="minMax"/>
        </c:scaling>
        <c:delete val="0"/>
        <c:axPos val="l"/>
        <c:title>
          <c:tx>
            <c:rich>
              <a:bodyPr rot="-5400000" vert="horz"/>
              <a:lstStyle/>
              <a:p>
                <a:pPr>
                  <a:defRPr sz="1200"/>
                </a:pPr>
                <a:r>
                  <a:rPr lang="hu-HU" sz="1200" dirty="0" smtClean="0"/>
                  <a:t>Forgatónyomaték</a:t>
                </a:r>
                <a:r>
                  <a:rPr lang="hu-HU" sz="1200" baseline="0" dirty="0" smtClean="0"/>
                  <a:t> </a:t>
                </a:r>
                <a:r>
                  <a:rPr lang="en-US" sz="1200" dirty="0" smtClean="0"/>
                  <a:t>(Nm</a:t>
                </a:r>
                <a:r>
                  <a:rPr lang="en-US" sz="1200" dirty="0"/>
                  <a:t>)</a:t>
                </a:r>
              </a:p>
            </c:rich>
          </c:tx>
          <c:overlay val="0"/>
        </c:title>
        <c:numFmt formatCode="General" sourceLinked="1"/>
        <c:majorTickMark val="out"/>
        <c:minorTickMark val="none"/>
        <c:tickLblPos val="nextTo"/>
        <c:crossAx val="99515008"/>
        <c:crosses val="autoZero"/>
        <c:crossBetween val="midCat"/>
      </c:valAx>
      <c:valAx>
        <c:axId val="99531392"/>
        <c:scaling>
          <c:orientation val="minMax"/>
        </c:scaling>
        <c:delete val="0"/>
        <c:axPos val="r"/>
        <c:title>
          <c:tx>
            <c:rich>
              <a:bodyPr rot="-5400000" vert="horz"/>
              <a:lstStyle/>
              <a:p>
                <a:pPr>
                  <a:defRPr sz="1200"/>
                </a:pPr>
                <a:r>
                  <a:rPr lang="hu-HU" sz="1200" dirty="0" smtClean="0"/>
                  <a:t>Erő</a:t>
                </a:r>
                <a:r>
                  <a:rPr lang="en-US" sz="1200" dirty="0" smtClean="0"/>
                  <a:t> </a:t>
                </a:r>
                <a:r>
                  <a:rPr lang="en-US" sz="1200" dirty="0"/>
                  <a:t>(N)</a:t>
                </a:r>
              </a:p>
            </c:rich>
          </c:tx>
          <c:overlay val="0"/>
        </c:title>
        <c:numFmt formatCode="General" sourceLinked="1"/>
        <c:majorTickMark val="out"/>
        <c:minorTickMark val="none"/>
        <c:tickLblPos val="nextTo"/>
        <c:crossAx val="99537664"/>
        <c:crosses val="max"/>
        <c:crossBetween val="midCat"/>
      </c:valAx>
      <c:valAx>
        <c:axId val="99537664"/>
        <c:scaling>
          <c:orientation val="minMax"/>
        </c:scaling>
        <c:delete val="1"/>
        <c:axPos val="b"/>
        <c:numFmt formatCode="General" sourceLinked="1"/>
        <c:majorTickMark val="out"/>
        <c:minorTickMark val="none"/>
        <c:tickLblPos val="none"/>
        <c:crossAx val="99531392"/>
        <c:crosses val="autoZero"/>
        <c:crossBetween val="midCat"/>
      </c:valAx>
      <c:spPr>
        <a:noFill/>
      </c:spPr>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5"/>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3174603174603342"/>
          <c:y val="3.3573141486810877E-2"/>
          <c:w val="0.8333333333333337"/>
          <c:h val="0.82973621103117878"/>
        </c:manualLayout>
      </c:layout>
      <c:bar3DChart>
        <c:barDir val="col"/>
        <c:grouping val="clustered"/>
        <c:varyColors val="0"/>
        <c:ser>
          <c:idx val="0"/>
          <c:order val="0"/>
          <c:tx>
            <c:strRef>
              <c:f>Sheet1!$B$1</c:f>
              <c:strCache>
                <c:ptCount val="1"/>
              </c:strCache>
            </c:strRef>
          </c:tx>
          <c:spPr>
            <a:solidFill>
              <a:schemeClr val="accent1"/>
            </a:solidFill>
            <a:ln w="9756">
              <a:solidFill>
                <a:schemeClr val="tx1"/>
              </a:solidFill>
              <a:prstDash val="solid"/>
            </a:ln>
          </c:spPr>
          <c:invertIfNegative val="0"/>
          <c:dPt>
            <c:idx val="1"/>
            <c:invertIfNegative val="0"/>
            <c:bubble3D val="0"/>
            <c:spPr>
              <a:solidFill>
                <a:srgbClr val="00FF00"/>
              </a:solidFill>
              <a:ln w="9756">
                <a:solidFill>
                  <a:schemeClr val="tx1"/>
                </a:solidFill>
                <a:prstDash val="solid"/>
              </a:ln>
            </c:spPr>
            <c:extLst>
              <c:ext xmlns:c16="http://schemas.microsoft.com/office/drawing/2014/chart" uri="{C3380CC4-5D6E-409C-BE32-E72D297353CC}">
                <c16:uniqueId val="{00000000-1894-4B52-851B-5B4709BDED71}"/>
              </c:ext>
            </c:extLst>
          </c:dPt>
          <c:dPt>
            <c:idx val="2"/>
            <c:invertIfNegative val="0"/>
            <c:bubble3D val="0"/>
            <c:spPr>
              <a:solidFill>
                <a:srgbClr val="3366FF"/>
              </a:solidFill>
              <a:ln w="9756">
                <a:solidFill>
                  <a:schemeClr val="tx1"/>
                </a:solidFill>
                <a:prstDash val="solid"/>
              </a:ln>
            </c:spPr>
            <c:extLst>
              <c:ext xmlns:c16="http://schemas.microsoft.com/office/drawing/2014/chart" uri="{C3380CC4-5D6E-409C-BE32-E72D297353CC}">
                <c16:uniqueId val="{00000001-1894-4B52-851B-5B4709BDED71}"/>
              </c:ext>
            </c:extLst>
          </c:dPt>
          <c:dLbls>
            <c:dLbl>
              <c:idx val="0"/>
              <c:layout>
                <c:manualLayout>
                  <c:x val="5.9200933216680687E-4"/>
                  <c:y val="0.13146907018268641"/>
                </c:manualLayout>
              </c:layout>
              <c:spPr>
                <a:noFill/>
                <a:ln w="19511">
                  <a:noFill/>
                </a:ln>
              </c:spPr>
              <c:txPr>
                <a:bodyPr/>
                <a:lstStyle/>
                <a:p>
                  <a:pPr>
                    <a:defRPr sz="1844" b="1" i="0" u="none" strike="noStrike" baseline="0">
                      <a:solidFill>
                        <a:srgbClr val="000000"/>
                      </a:solidFill>
                      <a:latin typeface="Times New Roman"/>
                      <a:ea typeface="Times New Roman"/>
                      <a:cs typeface="Times New Roman"/>
                    </a:defRPr>
                  </a:pPr>
                  <a:endParaRPr lang="hu-H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94-4B52-851B-5B4709BDED71}"/>
                </c:ext>
              </c:extLst>
            </c:dLbl>
            <c:dLbl>
              <c:idx val="1"/>
              <c:layout>
                <c:manualLayout>
                  <c:x val="7.3830354539017352E-3"/>
                  <c:y val="0.18982977397609491"/>
                </c:manualLayout>
              </c:layout>
              <c:spPr>
                <a:noFill/>
                <a:ln w="19511">
                  <a:noFill/>
                </a:ln>
              </c:spPr>
              <c:txPr>
                <a:bodyPr/>
                <a:lstStyle/>
                <a:p>
                  <a:pPr>
                    <a:defRPr sz="1844" b="1" i="0" u="none" strike="noStrike" baseline="0">
                      <a:solidFill>
                        <a:srgbClr val="000000"/>
                      </a:solidFill>
                      <a:latin typeface="Times New Roman"/>
                      <a:ea typeface="Times New Roman"/>
                      <a:cs typeface="Times New Roman"/>
                    </a:defRPr>
                  </a:pPr>
                  <a:endParaRPr lang="hu-H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94-4B52-851B-5B4709BDED71}"/>
                </c:ext>
              </c:extLst>
            </c:dLbl>
            <c:dLbl>
              <c:idx val="2"/>
              <c:layout>
                <c:manualLayout>
                  <c:x val="9.6635837187020457E-3"/>
                  <c:y val="0.16067146282973618"/>
                </c:manualLayout>
              </c:layout>
              <c:spPr>
                <a:noFill/>
                <a:ln w="19511">
                  <a:noFill/>
                </a:ln>
              </c:spPr>
              <c:txPr>
                <a:bodyPr/>
                <a:lstStyle/>
                <a:p>
                  <a:pPr>
                    <a:defRPr sz="1844" b="1" i="0" u="none" strike="noStrike" baseline="0">
                      <a:solidFill>
                        <a:srgbClr val="000000"/>
                      </a:solidFill>
                      <a:latin typeface="Times New Roman"/>
                      <a:ea typeface="Times New Roman"/>
                      <a:cs typeface="Times New Roman"/>
                    </a:defRPr>
                  </a:pPr>
                  <a:endParaRPr lang="hu-HU"/>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94-4B52-851B-5B4709BDED71}"/>
                </c:ext>
              </c:extLst>
            </c:dLbl>
            <c:spPr>
              <a:noFill/>
              <a:ln w="19511">
                <a:noFill/>
              </a:ln>
            </c:spPr>
            <c:txPr>
              <a:bodyPr/>
              <a:lstStyle/>
              <a:p>
                <a:pPr>
                  <a:defRPr sz="1383" b="1" i="0" u="none" strike="noStrike" baseline="0">
                    <a:solidFill>
                      <a:schemeClr val="tx1"/>
                    </a:solidFill>
                    <a:latin typeface="Times New Roman"/>
                    <a:ea typeface="Times New Roman"/>
                    <a:cs typeface="Times New Roman"/>
                  </a:defRPr>
                </a:pPr>
                <a:endParaRPr lang="hu-H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50 degr</c:v>
                </c:pt>
                <c:pt idx="1">
                  <c:v>90 degr</c:v>
                </c:pt>
                <c:pt idx="2">
                  <c:v>150 degr</c:v>
                </c:pt>
              </c:strCache>
            </c:strRef>
          </c:cat>
          <c:val>
            <c:numRef>
              <c:f>Sheet1!$B$2:$B$4</c:f>
              <c:numCache>
                <c:formatCode>General</c:formatCode>
                <c:ptCount val="3"/>
                <c:pt idx="0">
                  <c:v>35.700000000000003</c:v>
                </c:pt>
                <c:pt idx="1">
                  <c:v>59.5</c:v>
                </c:pt>
                <c:pt idx="2">
                  <c:v>100</c:v>
                </c:pt>
              </c:numCache>
            </c:numRef>
          </c:val>
          <c:extLst>
            <c:ext xmlns:c16="http://schemas.microsoft.com/office/drawing/2014/chart" uri="{C3380CC4-5D6E-409C-BE32-E72D297353CC}">
              <c16:uniqueId val="{00000003-1894-4B52-851B-5B4709BDED71}"/>
            </c:ext>
          </c:extLst>
        </c:ser>
        <c:dLbls>
          <c:showLegendKey val="0"/>
          <c:showVal val="0"/>
          <c:showCatName val="0"/>
          <c:showSerName val="0"/>
          <c:showPercent val="0"/>
          <c:showBubbleSize val="0"/>
        </c:dLbls>
        <c:gapWidth val="150"/>
        <c:gapDepth val="0"/>
        <c:shape val="box"/>
        <c:axId val="152075648"/>
        <c:axId val="154414080"/>
        <c:axId val="0"/>
      </c:bar3DChart>
      <c:catAx>
        <c:axId val="152075648"/>
        <c:scaling>
          <c:orientation val="minMax"/>
        </c:scaling>
        <c:delete val="0"/>
        <c:axPos val="b"/>
        <c:numFmt formatCode="General" sourceLinked="1"/>
        <c:majorTickMark val="out"/>
        <c:minorTickMark val="none"/>
        <c:tickLblPos val="low"/>
        <c:spPr>
          <a:ln w="2439">
            <a:solidFill>
              <a:schemeClr val="tx1"/>
            </a:solidFill>
            <a:prstDash val="solid"/>
          </a:ln>
        </c:spPr>
        <c:txPr>
          <a:bodyPr rot="0" vert="horz"/>
          <a:lstStyle/>
          <a:p>
            <a:pPr>
              <a:defRPr sz="1383" b="1" i="0" u="none" strike="noStrike" baseline="0">
                <a:solidFill>
                  <a:schemeClr val="tx1"/>
                </a:solidFill>
                <a:latin typeface="Times New Roman"/>
                <a:ea typeface="Times New Roman"/>
                <a:cs typeface="Times New Roman"/>
              </a:defRPr>
            </a:pPr>
            <a:endParaRPr lang="hu-HU"/>
          </a:p>
        </c:txPr>
        <c:crossAx val="154414080"/>
        <c:crosses val="autoZero"/>
        <c:auto val="1"/>
        <c:lblAlgn val="ctr"/>
        <c:lblOffset val="100"/>
        <c:tickLblSkip val="1"/>
        <c:tickMarkSkip val="1"/>
        <c:noMultiLvlLbl val="0"/>
      </c:catAx>
      <c:valAx>
        <c:axId val="154414080"/>
        <c:scaling>
          <c:orientation val="minMax"/>
        </c:scaling>
        <c:delete val="0"/>
        <c:axPos val="l"/>
        <c:majorGridlines>
          <c:spPr>
            <a:ln w="2439">
              <a:solidFill>
                <a:schemeClr val="tx1"/>
              </a:solidFill>
              <a:prstDash val="solid"/>
            </a:ln>
          </c:spPr>
        </c:majorGridlines>
        <c:title>
          <c:tx>
            <c:rich>
              <a:bodyPr rot="0" vert="horz"/>
              <a:lstStyle/>
              <a:p>
                <a:pPr algn="ctr">
                  <a:defRPr sz="1363" b="1" i="0" u="none" strike="noStrike" baseline="0">
                    <a:solidFill>
                      <a:schemeClr val="tx1"/>
                    </a:solidFill>
                    <a:latin typeface="Times New Roman"/>
                    <a:ea typeface="Times New Roman"/>
                    <a:cs typeface="Times New Roman"/>
                  </a:defRPr>
                </a:pPr>
                <a:r>
                  <a:rPr lang="hu-HU" dirty="0" smtClean="0"/>
                  <a:t>F%</a:t>
                </a:r>
                <a:endParaRPr lang="hu-HU" dirty="0"/>
              </a:p>
            </c:rich>
          </c:tx>
          <c:layout>
            <c:manualLayout>
              <c:xMode val="edge"/>
              <c:yMode val="edge"/>
              <c:x val="7.9365079365079534E-3"/>
              <c:y val="0.41966426858513189"/>
            </c:manualLayout>
          </c:layout>
          <c:overlay val="0"/>
          <c:spPr>
            <a:noFill/>
            <a:ln w="19511">
              <a:noFill/>
            </a:ln>
          </c:spPr>
        </c:title>
        <c:numFmt formatCode="General" sourceLinked="1"/>
        <c:majorTickMark val="out"/>
        <c:minorTickMark val="none"/>
        <c:tickLblPos val="nextTo"/>
        <c:spPr>
          <a:ln w="2439">
            <a:solidFill>
              <a:schemeClr val="tx1"/>
            </a:solidFill>
            <a:prstDash val="solid"/>
          </a:ln>
        </c:spPr>
        <c:txPr>
          <a:bodyPr rot="0" vert="horz"/>
          <a:lstStyle/>
          <a:p>
            <a:pPr>
              <a:defRPr sz="1383" b="1" i="0" u="none" strike="noStrike" baseline="0">
                <a:solidFill>
                  <a:schemeClr val="tx1"/>
                </a:solidFill>
                <a:latin typeface="Times New Roman"/>
                <a:ea typeface="Times New Roman"/>
                <a:cs typeface="Times New Roman"/>
              </a:defRPr>
            </a:pPr>
            <a:endParaRPr lang="hu-HU"/>
          </a:p>
        </c:txPr>
        <c:crossAx val="152075648"/>
        <c:crosses val="autoZero"/>
        <c:crossBetween val="between"/>
      </c:valAx>
      <c:spPr>
        <a:noFill/>
        <a:ln w="19511">
          <a:noFill/>
        </a:ln>
      </c:spPr>
    </c:plotArea>
    <c:plotVisOnly val="1"/>
    <c:dispBlanksAs val="gap"/>
    <c:showDLblsOverMax val="0"/>
  </c:chart>
  <c:spPr>
    <a:noFill/>
    <a:ln>
      <a:noFill/>
    </a:ln>
  </c:spPr>
  <c:txPr>
    <a:bodyPr/>
    <a:lstStyle/>
    <a:p>
      <a:pPr>
        <a:defRPr sz="1383" b="1" i="0" u="none" strike="noStrike" baseline="0">
          <a:solidFill>
            <a:schemeClr val="tx1"/>
          </a:solidFill>
          <a:latin typeface="Times New Roman"/>
          <a:ea typeface="Times New Roman"/>
          <a:cs typeface="Times New Roman"/>
        </a:defRPr>
      </a:pPr>
      <a:endParaRPr lang="hu-H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13043478260956"/>
          <c:y val="5.2511415525114173E-2"/>
          <c:w val="0.80695652173913046"/>
          <c:h val="0.78082191780821963"/>
        </c:manualLayout>
      </c:layout>
      <c:scatterChart>
        <c:scatterStyle val="smoothMarker"/>
        <c:varyColors val="0"/>
        <c:ser>
          <c:idx val="0"/>
          <c:order val="0"/>
          <c:spPr>
            <a:ln w="38693">
              <a:solidFill>
                <a:srgbClr val="000000"/>
              </a:solidFill>
              <a:prstDash val="solid"/>
            </a:ln>
          </c:spPr>
          <c:marker>
            <c:symbol val="none"/>
          </c:marker>
          <c:xVal>
            <c:numRef>
              <c:f>Munka2!$A$1:$A$857</c:f>
              <c:numCache>
                <c:formatCode>General</c:formatCode>
                <c:ptCount val="85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pt idx="755">
                  <c:v>1510</c:v>
                </c:pt>
                <c:pt idx="756">
                  <c:v>1512</c:v>
                </c:pt>
                <c:pt idx="757">
                  <c:v>1514</c:v>
                </c:pt>
                <c:pt idx="758">
                  <c:v>1516</c:v>
                </c:pt>
                <c:pt idx="759">
                  <c:v>1518</c:v>
                </c:pt>
                <c:pt idx="760">
                  <c:v>1520</c:v>
                </c:pt>
                <c:pt idx="761">
                  <c:v>1522</c:v>
                </c:pt>
                <c:pt idx="762">
                  <c:v>1524</c:v>
                </c:pt>
                <c:pt idx="763">
                  <c:v>1526</c:v>
                </c:pt>
                <c:pt idx="764">
                  <c:v>1528</c:v>
                </c:pt>
                <c:pt idx="765">
                  <c:v>1530</c:v>
                </c:pt>
                <c:pt idx="766">
                  <c:v>1532</c:v>
                </c:pt>
                <c:pt idx="767">
                  <c:v>1534</c:v>
                </c:pt>
                <c:pt idx="768">
                  <c:v>1536</c:v>
                </c:pt>
                <c:pt idx="769">
                  <c:v>1538</c:v>
                </c:pt>
                <c:pt idx="770">
                  <c:v>1540</c:v>
                </c:pt>
                <c:pt idx="771">
                  <c:v>1542</c:v>
                </c:pt>
                <c:pt idx="772">
                  <c:v>1544</c:v>
                </c:pt>
                <c:pt idx="773">
                  <c:v>1546</c:v>
                </c:pt>
                <c:pt idx="774">
                  <c:v>1548</c:v>
                </c:pt>
                <c:pt idx="775">
                  <c:v>1550</c:v>
                </c:pt>
                <c:pt idx="776">
                  <c:v>1552</c:v>
                </c:pt>
                <c:pt idx="777">
                  <c:v>1554</c:v>
                </c:pt>
                <c:pt idx="778">
                  <c:v>1556</c:v>
                </c:pt>
                <c:pt idx="779">
                  <c:v>1558</c:v>
                </c:pt>
                <c:pt idx="780">
                  <c:v>1560</c:v>
                </c:pt>
                <c:pt idx="781">
                  <c:v>1562</c:v>
                </c:pt>
                <c:pt idx="782">
                  <c:v>1564</c:v>
                </c:pt>
                <c:pt idx="783">
                  <c:v>1566</c:v>
                </c:pt>
                <c:pt idx="784">
                  <c:v>1568</c:v>
                </c:pt>
                <c:pt idx="785">
                  <c:v>1570</c:v>
                </c:pt>
                <c:pt idx="786">
                  <c:v>1572</c:v>
                </c:pt>
                <c:pt idx="787">
                  <c:v>1574</c:v>
                </c:pt>
                <c:pt idx="788">
                  <c:v>1576</c:v>
                </c:pt>
                <c:pt idx="789">
                  <c:v>1578</c:v>
                </c:pt>
                <c:pt idx="790">
                  <c:v>1580</c:v>
                </c:pt>
                <c:pt idx="791">
                  <c:v>1582</c:v>
                </c:pt>
                <c:pt idx="792">
                  <c:v>1584</c:v>
                </c:pt>
                <c:pt idx="793">
                  <c:v>1586</c:v>
                </c:pt>
                <c:pt idx="794">
                  <c:v>1588</c:v>
                </c:pt>
                <c:pt idx="795">
                  <c:v>1590</c:v>
                </c:pt>
                <c:pt idx="796">
                  <c:v>1592</c:v>
                </c:pt>
                <c:pt idx="797">
                  <c:v>1594</c:v>
                </c:pt>
                <c:pt idx="798">
                  <c:v>1596</c:v>
                </c:pt>
                <c:pt idx="799">
                  <c:v>1598</c:v>
                </c:pt>
                <c:pt idx="800">
                  <c:v>1600</c:v>
                </c:pt>
                <c:pt idx="801">
                  <c:v>1602</c:v>
                </c:pt>
                <c:pt idx="802">
                  <c:v>1604</c:v>
                </c:pt>
                <c:pt idx="803">
                  <c:v>1606</c:v>
                </c:pt>
                <c:pt idx="804">
                  <c:v>1608</c:v>
                </c:pt>
                <c:pt idx="805">
                  <c:v>1610</c:v>
                </c:pt>
                <c:pt idx="806">
                  <c:v>1612</c:v>
                </c:pt>
                <c:pt idx="807">
                  <c:v>1614</c:v>
                </c:pt>
                <c:pt idx="808">
                  <c:v>1616</c:v>
                </c:pt>
                <c:pt idx="809">
                  <c:v>1618</c:v>
                </c:pt>
                <c:pt idx="810">
                  <c:v>1620</c:v>
                </c:pt>
                <c:pt idx="811">
                  <c:v>1622</c:v>
                </c:pt>
                <c:pt idx="812">
                  <c:v>1624</c:v>
                </c:pt>
                <c:pt idx="813">
                  <c:v>1626</c:v>
                </c:pt>
                <c:pt idx="814">
                  <c:v>1628</c:v>
                </c:pt>
                <c:pt idx="815">
                  <c:v>1630</c:v>
                </c:pt>
                <c:pt idx="816">
                  <c:v>1632</c:v>
                </c:pt>
                <c:pt idx="817">
                  <c:v>1634</c:v>
                </c:pt>
                <c:pt idx="818">
                  <c:v>1636</c:v>
                </c:pt>
                <c:pt idx="819">
                  <c:v>1638</c:v>
                </c:pt>
                <c:pt idx="820">
                  <c:v>1640</c:v>
                </c:pt>
                <c:pt idx="821">
                  <c:v>1642</c:v>
                </c:pt>
                <c:pt idx="822">
                  <c:v>1644</c:v>
                </c:pt>
                <c:pt idx="823">
                  <c:v>1646</c:v>
                </c:pt>
                <c:pt idx="824">
                  <c:v>1648</c:v>
                </c:pt>
                <c:pt idx="825">
                  <c:v>1650</c:v>
                </c:pt>
                <c:pt idx="826">
                  <c:v>1652</c:v>
                </c:pt>
                <c:pt idx="827">
                  <c:v>1654</c:v>
                </c:pt>
                <c:pt idx="828">
                  <c:v>1656</c:v>
                </c:pt>
                <c:pt idx="829">
                  <c:v>1658</c:v>
                </c:pt>
                <c:pt idx="830">
                  <c:v>1660</c:v>
                </c:pt>
                <c:pt idx="831">
                  <c:v>1662</c:v>
                </c:pt>
                <c:pt idx="832">
                  <c:v>1664</c:v>
                </c:pt>
                <c:pt idx="833">
                  <c:v>1666</c:v>
                </c:pt>
                <c:pt idx="834">
                  <c:v>1668</c:v>
                </c:pt>
                <c:pt idx="835">
                  <c:v>1670</c:v>
                </c:pt>
                <c:pt idx="836">
                  <c:v>1672</c:v>
                </c:pt>
                <c:pt idx="837">
                  <c:v>1674</c:v>
                </c:pt>
                <c:pt idx="838">
                  <c:v>1676</c:v>
                </c:pt>
                <c:pt idx="839">
                  <c:v>1678</c:v>
                </c:pt>
                <c:pt idx="840">
                  <c:v>1680</c:v>
                </c:pt>
                <c:pt idx="841">
                  <c:v>1682</c:v>
                </c:pt>
                <c:pt idx="842">
                  <c:v>1684</c:v>
                </c:pt>
                <c:pt idx="843">
                  <c:v>1686</c:v>
                </c:pt>
                <c:pt idx="844">
                  <c:v>1688</c:v>
                </c:pt>
                <c:pt idx="845">
                  <c:v>1690</c:v>
                </c:pt>
                <c:pt idx="846">
                  <c:v>1692</c:v>
                </c:pt>
                <c:pt idx="847">
                  <c:v>1694</c:v>
                </c:pt>
                <c:pt idx="848">
                  <c:v>1696</c:v>
                </c:pt>
                <c:pt idx="849">
                  <c:v>1698</c:v>
                </c:pt>
                <c:pt idx="850">
                  <c:v>1700</c:v>
                </c:pt>
                <c:pt idx="851">
                  <c:v>1702</c:v>
                </c:pt>
                <c:pt idx="852">
                  <c:v>1704</c:v>
                </c:pt>
                <c:pt idx="853">
                  <c:v>1706</c:v>
                </c:pt>
                <c:pt idx="854">
                  <c:v>1708</c:v>
                </c:pt>
                <c:pt idx="855">
                  <c:v>1710</c:v>
                </c:pt>
                <c:pt idx="856">
                  <c:v>1712</c:v>
                </c:pt>
              </c:numCache>
            </c:numRef>
          </c:xVal>
          <c:yVal>
            <c:numRef>
              <c:f>Munka2!$B$1:$B$857</c:f>
              <c:numCache>
                <c:formatCode>General</c:formatCode>
                <c:ptCount val="857"/>
                <c:pt idx="0">
                  <c:v>0</c:v>
                </c:pt>
                <c:pt idx="1">
                  <c:v>1</c:v>
                </c:pt>
                <c:pt idx="2">
                  <c:v>2</c:v>
                </c:pt>
                <c:pt idx="3">
                  <c:v>3</c:v>
                </c:pt>
                <c:pt idx="4">
                  <c:v>4</c:v>
                </c:pt>
                <c:pt idx="5">
                  <c:v>5</c:v>
                </c:pt>
                <c:pt idx="6">
                  <c:v>7</c:v>
                </c:pt>
                <c:pt idx="7">
                  <c:v>8</c:v>
                </c:pt>
                <c:pt idx="8">
                  <c:v>9</c:v>
                </c:pt>
                <c:pt idx="9">
                  <c:v>10</c:v>
                </c:pt>
                <c:pt idx="10">
                  <c:v>12</c:v>
                </c:pt>
                <c:pt idx="11">
                  <c:v>13</c:v>
                </c:pt>
                <c:pt idx="12">
                  <c:v>14</c:v>
                </c:pt>
                <c:pt idx="13">
                  <c:v>16</c:v>
                </c:pt>
                <c:pt idx="14">
                  <c:v>17</c:v>
                </c:pt>
                <c:pt idx="15">
                  <c:v>19</c:v>
                </c:pt>
                <c:pt idx="16">
                  <c:v>20</c:v>
                </c:pt>
                <c:pt idx="17">
                  <c:v>22</c:v>
                </c:pt>
                <c:pt idx="18">
                  <c:v>23</c:v>
                </c:pt>
                <c:pt idx="19">
                  <c:v>25</c:v>
                </c:pt>
                <c:pt idx="20">
                  <c:v>26</c:v>
                </c:pt>
                <c:pt idx="21">
                  <c:v>28</c:v>
                </c:pt>
                <c:pt idx="22">
                  <c:v>30</c:v>
                </c:pt>
                <c:pt idx="23">
                  <c:v>32</c:v>
                </c:pt>
                <c:pt idx="24">
                  <c:v>33</c:v>
                </c:pt>
                <c:pt idx="25">
                  <c:v>35</c:v>
                </c:pt>
                <c:pt idx="26">
                  <c:v>35</c:v>
                </c:pt>
                <c:pt idx="27">
                  <c:v>38</c:v>
                </c:pt>
                <c:pt idx="28">
                  <c:v>40</c:v>
                </c:pt>
                <c:pt idx="29">
                  <c:v>41</c:v>
                </c:pt>
                <c:pt idx="30">
                  <c:v>43</c:v>
                </c:pt>
                <c:pt idx="31">
                  <c:v>44</c:v>
                </c:pt>
                <c:pt idx="32">
                  <c:v>46</c:v>
                </c:pt>
                <c:pt idx="33">
                  <c:v>48</c:v>
                </c:pt>
                <c:pt idx="34">
                  <c:v>50</c:v>
                </c:pt>
                <c:pt idx="35">
                  <c:v>51</c:v>
                </c:pt>
                <c:pt idx="36">
                  <c:v>53</c:v>
                </c:pt>
                <c:pt idx="37">
                  <c:v>55</c:v>
                </c:pt>
                <c:pt idx="38">
                  <c:v>57</c:v>
                </c:pt>
                <c:pt idx="39">
                  <c:v>59</c:v>
                </c:pt>
                <c:pt idx="40">
                  <c:v>61</c:v>
                </c:pt>
                <c:pt idx="41">
                  <c:v>63</c:v>
                </c:pt>
                <c:pt idx="42">
                  <c:v>65</c:v>
                </c:pt>
                <c:pt idx="43">
                  <c:v>66</c:v>
                </c:pt>
                <c:pt idx="44">
                  <c:v>69</c:v>
                </c:pt>
                <c:pt idx="45">
                  <c:v>71</c:v>
                </c:pt>
                <c:pt idx="46">
                  <c:v>72</c:v>
                </c:pt>
                <c:pt idx="47">
                  <c:v>74</c:v>
                </c:pt>
                <c:pt idx="48">
                  <c:v>77</c:v>
                </c:pt>
                <c:pt idx="49">
                  <c:v>78</c:v>
                </c:pt>
                <c:pt idx="50">
                  <c:v>80</c:v>
                </c:pt>
                <c:pt idx="51">
                  <c:v>82</c:v>
                </c:pt>
                <c:pt idx="52">
                  <c:v>84</c:v>
                </c:pt>
                <c:pt idx="53">
                  <c:v>86</c:v>
                </c:pt>
                <c:pt idx="54">
                  <c:v>88</c:v>
                </c:pt>
                <c:pt idx="55">
                  <c:v>90</c:v>
                </c:pt>
                <c:pt idx="56">
                  <c:v>91</c:v>
                </c:pt>
                <c:pt idx="57">
                  <c:v>93</c:v>
                </c:pt>
                <c:pt idx="58">
                  <c:v>95</c:v>
                </c:pt>
                <c:pt idx="59">
                  <c:v>96</c:v>
                </c:pt>
                <c:pt idx="60">
                  <c:v>98</c:v>
                </c:pt>
                <c:pt idx="61">
                  <c:v>100</c:v>
                </c:pt>
                <c:pt idx="62">
                  <c:v>102</c:v>
                </c:pt>
                <c:pt idx="63">
                  <c:v>103</c:v>
                </c:pt>
                <c:pt idx="64">
                  <c:v>105</c:v>
                </c:pt>
                <c:pt idx="65">
                  <c:v>107</c:v>
                </c:pt>
                <c:pt idx="66">
                  <c:v>109</c:v>
                </c:pt>
                <c:pt idx="67">
                  <c:v>111</c:v>
                </c:pt>
                <c:pt idx="68">
                  <c:v>113</c:v>
                </c:pt>
                <c:pt idx="69">
                  <c:v>114</c:v>
                </c:pt>
                <c:pt idx="70">
                  <c:v>116</c:v>
                </c:pt>
                <c:pt idx="71">
                  <c:v>118</c:v>
                </c:pt>
                <c:pt idx="72">
                  <c:v>120</c:v>
                </c:pt>
                <c:pt idx="73">
                  <c:v>122</c:v>
                </c:pt>
                <c:pt idx="74">
                  <c:v>124</c:v>
                </c:pt>
                <c:pt idx="75">
                  <c:v>126</c:v>
                </c:pt>
                <c:pt idx="76">
                  <c:v>128</c:v>
                </c:pt>
                <c:pt idx="77">
                  <c:v>130</c:v>
                </c:pt>
                <c:pt idx="78">
                  <c:v>132</c:v>
                </c:pt>
                <c:pt idx="79">
                  <c:v>134</c:v>
                </c:pt>
                <c:pt idx="80">
                  <c:v>136</c:v>
                </c:pt>
                <c:pt idx="81">
                  <c:v>138</c:v>
                </c:pt>
                <c:pt idx="82">
                  <c:v>140</c:v>
                </c:pt>
                <c:pt idx="83">
                  <c:v>142</c:v>
                </c:pt>
                <c:pt idx="84">
                  <c:v>144</c:v>
                </c:pt>
                <c:pt idx="85">
                  <c:v>146</c:v>
                </c:pt>
                <c:pt idx="86">
                  <c:v>148</c:v>
                </c:pt>
                <c:pt idx="87">
                  <c:v>150</c:v>
                </c:pt>
                <c:pt idx="88">
                  <c:v>152</c:v>
                </c:pt>
                <c:pt idx="89">
                  <c:v>154</c:v>
                </c:pt>
                <c:pt idx="90">
                  <c:v>156</c:v>
                </c:pt>
                <c:pt idx="91">
                  <c:v>158</c:v>
                </c:pt>
                <c:pt idx="92">
                  <c:v>160</c:v>
                </c:pt>
                <c:pt idx="93">
                  <c:v>162</c:v>
                </c:pt>
                <c:pt idx="94">
                  <c:v>164</c:v>
                </c:pt>
                <c:pt idx="95">
                  <c:v>166</c:v>
                </c:pt>
                <c:pt idx="96">
                  <c:v>168</c:v>
                </c:pt>
                <c:pt idx="97">
                  <c:v>170</c:v>
                </c:pt>
                <c:pt idx="98">
                  <c:v>172</c:v>
                </c:pt>
                <c:pt idx="99">
                  <c:v>174</c:v>
                </c:pt>
                <c:pt idx="100">
                  <c:v>176</c:v>
                </c:pt>
                <c:pt idx="101">
                  <c:v>178</c:v>
                </c:pt>
                <c:pt idx="102">
                  <c:v>180</c:v>
                </c:pt>
                <c:pt idx="103">
                  <c:v>182</c:v>
                </c:pt>
                <c:pt idx="104">
                  <c:v>183</c:v>
                </c:pt>
                <c:pt idx="105">
                  <c:v>185</c:v>
                </c:pt>
                <c:pt idx="106">
                  <c:v>187</c:v>
                </c:pt>
                <c:pt idx="107">
                  <c:v>189</c:v>
                </c:pt>
                <c:pt idx="108">
                  <c:v>190</c:v>
                </c:pt>
                <c:pt idx="109">
                  <c:v>192</c:v>
                </c:pt>
                <c:pt idx="110">
                  <c:v>194</c:v>
                </c:pt>
                <c:pt idx="111">
                  <c:v>195</c:v>
                </c:pt>
                <c:pt idx="112">
                  <c:v>196</c:v>
                </c:pt>
                <c:pt idx="113">
                  <c:v>198</c:v>
                </c:pt>
                <c:pt idx="114">
                  <c:v>199</c:v>
                </c:pt>
                <c:pt idx="115">
                  <c:v>200</c:v>
                </c:pt>
                <c:pt idx="116">
                  <c:v>202</c:v>
                </c:pt>
                <c:pt idx="117">
                  <c:v>203</c:v>
                </c:pt>
                <c:pt idx="118">
                  <c:v>204</c:v>
                </c:pt>
                <c:pt idx="119">
                  <c:v>205</c:v>
                </c:pt>
                <c:pt idx="120">
                  <c:v>206</c:v>
                </c:pt>
                <c:pt idx="121">
                  <c:v>207</c:v>
                </c:pt>
                <c:pt idx="122">
                  <c:v>209</c:v>
                </c:pt>
                <c:pt idx="123">
                  <c:v>210</c:v>
                </c:pt>
                <c:pt idx="124">
                  <c:v>211</c:v>
                </c:pt>
                <c:pt idx="125">
                  <c:v>212</c:v>
                </c:pt>
                <c:pt idx="126">
                  <c:v>214</c:v>
                </c:pt>
                <c:pt idx="127">
                  <c:v>215</c:v>
                </c:pt>
                <c:pt idx="128">
                  <c:v>216</c:v>
                </c:pt>
                <c:pt idx="129">
                  <c:v>218</c:v>
                </c:pt>
                <c:pt idx="130">
                  <c:v>219</c:v>
                </c:pt>
                <c:pt idx="131">
                  <c:v>220</c:v>
                </c:pt>
                <c:pt idx="132">
                  <c:v>222</c:v>
                </c:pt>
                <c:pt idx="133">
                  <c:v>223</c:v>
                </c:pt>
                <c:pt idx="134">
                  <c:v>224</c:v>
                </c:pt>
                <c:pt idx="135">
                  <c:v>225</c:v>
                </c:pt>
                <c:pt idx="136">
                  <c:v>227</c:v>
                </c:pt>
                <c:pt idx="137">
                  <c:v>228</c:v>
                </c:pt>
                <c:pt idx="138">
                  <c:v>229</c:v>
                </c:pt>
                <c:pt idx="139">
                  <c:v>231</c:v>
                </c:pt>
                <c:pt idx="140">
                  <c:v>232</c:v>
                </c:pt>
                <c:pt idx="141">
                  <c:v>234</c:v>
                </c:pt>
                <c:pt idx="142">
                  <c:v>235</c:v>
                </c:pt>
                <c:pt idx="143">
                  <c:v>236</c:v>
                </c:pt>
                <c:pt idx="144">
                  <c:v>237</c:v>
                </c:pt>
                <c:pt idx="145">
                  <c:v>239</c:v>
                </c:pt>
                <c:pt idx="146">
                  <c:v>240</c:v>
                </c:pt>
                <c:pt idx="147">
                  <c:v>241</c:v>
                </c:pt>
                <c:pt idx="148">
                  <c:v>242</c:v>
                </c:pt>
                <c:pt idx="149">
                  <c:v>244</c:v>
                </c:pt>
                <c:pt idx="150">
                  <c:v>245</c:v>
                </c:pt>
                <c:pt idx="151">
                  <c:v>246</c:v>
                </c:pt>
                <c:pt idx="152">
                  <c:v>247</c:v>
                </c:pt>
                <c:pt idx="153">
                  <c:v>248</c:v>
                </c:pt>
                <c:pt idx="154">
                  <c:v>249</c:v>
                </c:pt>
                <c:pt idx="155">
                  <c:v>251</c:v>
                </c:pt>
                <c:pt idx="156">
                  <c:v>251</c:v>
                </c:pt>
                <c:pt idx="157">
                  <c:v>252</c:v>
                </c:pt>
                <c:pt idx="158">
                  <c:v>253</c:v>
                </c:pt>
                <c:pt idx="159">
                  <c:v>254</c:v>
                </c:pt>
                <c:pt idx="160">
                  <c:v>255</c:v>
                </c:pt>
                <c:pt idx="161">
                  <c:v>256</c:v>
                </c:pt>
                <c:pt idx="162">
                  <c:v>256</c:v>
                </c:pt>
                <c:pt idx="163">
                  <c:v>257</c:v>
                </c:pt>
                <c:pt idx="164">
                  <c:v>258</c:v>
                </c:pt>
                <c:pt idx="165">
                  <c:v>259</c:v>
                </c:pt>
                <c:pt idx="166">
                  <c:v>260</c:v>
                </c:pt>
                <c:pt idx="167">
                  <c:v>261</c:v>
                </c:pt>
                <c:pt idx="168">
                  <c:v>262</c:v>
                </c:pt>
                <c:pt idx="169">
                  <c:v>263</c:v>
                </c:pt>
                <c:pt idx="170">
                  <c:v>264</c:v>
                </c:pt>
                <c:pt idx="171">
                  <c:v>264</c:v>
                </c:pt>
                <c:pt idx="172">
                  <c:v>266</c:v>
                </c:pt>
                <c:pt idx="173">
                  <c:v>266</c:v>
                </c:pt>
                <c:pt idx="174">
                  <c:v>266</c:v>
                </c:pt>
                <c:pt idx="175">
                  <c:v>268</c:v>
                </c:pt>
                <c:pt idx="176">
                  <c:v>269</c:v>
                </c:pt>
                <c:pt idx="177">
                  <c:v>270</c:v>
                </c:pt>
                <c:pt idx="178">
                  <c:v>270</c:v>
                </c:pt>
                <c:pt idx="179">
                  <c:v>271</c:v>
                </c:pt>
                <c:pt idx="180">
                  <c:v>272</c:v>
                </c:pt>
                <c:pt idx="181">
                  <c:v>273</c:v>
                </c:pt>
                <c:pt idx="182">
                  <c:v>274</c:v>
                </c:pt>
                <c:pt idx="183">
                  <c:v>275</c:v>
                </c:pt>
                <c:pt idx="184">
                  <c:v>276</c:v>
                </c:pt>
                <c:pt idx="185">
                  <c:v>277</c:v>
                </c:pt>
                <c:pt idx="186">
                  <c:v>277</c:v>
                </c:pt>
                <c:pt idx="187">
                  <c:v>278</c:v>
                </c:pt>
                <c:pt idx="188">
                  <c:v>279</c:v>
                </c:pt>
                <c:pt idx="189">
                  <c:v>280</c:v>
                </c:pt>
                <c:pt idx="190">
                  <c:v>280</c:v>
                </c:pt>
                <c:pt idx="191">
                  <c:v>281</c:v>
                </c:pt>
                <c:pt idx="192">
                  <c:v>282</c:v>
                </c:pt>
                <c:pt idx="193">
                  <c:v>282</c:v>
                </c:pt>
                <c:pt idx="194">
                  <c:v>283</c:v>
                </c:pt>
                <c:pt idx="195">
                  <c:v>283</c:v>
                </c:pt>
                <c:pt idx="196">
                  <c:v>284</c:v>
                </c:pt>
                <c:pt idx="197">
                  <c:v>285</c:v>
                </c:pt>
                <c:pt idx="198">
                  <c:v>285</c:v>
                </c:pt>
                <c:pt idx="199">
                  <c:v>286</c:v>
                </c:pt>
                <c:pt idx="200">
                  <c:v>286</c:v>
                </c:pt>
                <c:pt idx="201">
                  <c:v>287</c:v>
                </c:pt>
                <c:pt idx="202">
                  <c:v>287</c:v>
                </c:pt>
                <c:pt idx="203">
                  <c:v>287</c:v>
                </c:pt>
                <c:pt idx="204">
                  <c:v>288</c:v>
                </c:pt>
                <c:pt idx="205">
                  <c:v>289</c:v>
                </c:pt>
                <c:pt idx="206">
                  <c:v>289</c:v>
                </c:pt>
                <c:pt idx="207">
                  <c:v>290</c:v>
                </c:pt>
                <c:pt idx="208">
                  <c:v>290</c:v>
                </c:pt>
                <c:pt idx="209">
                  <c:v>291</c:v>
                </c:pt>
                <c:pt idx="210">
                  <c:v>291</c:v>
                </c:pt>
                <c:pt idx="211">
                  <c:v>292</c:v>
                </c:pt>
                <c:pt idx="212">
                  <c:v>293</c:v>
                </c:pt>
                <c:pt idx="213">
                  <c:v>293</c:v>
                </c:pt>
                <c:pt idx="214">
                  <c:v>293</c:v>
                </c:pt>
                <c:pt idx="215">
                  <c:v>294</c:v>
                </c:pt>
                <c:pt idx="216">
                  <c:v>295</c:v>
                </c:pt>
                <c:pt idx="217">
                  <c:v>295</c:v>
                </c:pt>
                <c:pt idx="218">
                  <c:v>296</c:v>
                </c:pt>
                <c:pt idx="219">
                  <c:v>296</c:v>
                </c:pt>
                <c:pt idx="220">
                  <c:v>297</c:v>
                </c:pt>
                <c:pt idx="221">
                  <c:v>297</c:v>
                </c:pt>
                <c:pt idx="222">
                  <c:v>298</c:v>
                </c:pt>
                <c:pt idx="223">
                  <c:v>298</c:v>
                </c:pt>
                <c:pt idx="224">
                  <c:v>299</c:v>
                </c:pt>
                <c:pt idx="225">
                  <c:v>299</c:v>
                </c:pt>
                <c:pt idx="226">
                  <c:v>300</c:v>
                </c:pt>
                <c:pt idx="227">
                  <c:v>300</c:v>
                </c:pt>
                <c:pt idx="228">
                  <c:v>301</c:v>
                </c:pt>
                <c:pt idx="229">
                  <c:v>301</c:v>
                </c:pt>
                <c:pt idx="230">
                  <c:v>302</c:v>
                </c:pt>
                <c:pt idx="231">
                  <c:v>302</c:v>
                </c:pt>
                <c:pt idx="232">
                  <c:v>302</c:v>
                </c:pt>
                <c:pt idx="233">
                  <c:v>303</c:v>
                </c:pt>
                <c:pt idx="234">
                  <c:v>303</c:v>
                </c:pt>
                <c:pt idx="235">
                  <c:v>303</c:v>
                </c:pt>
                <c:pt idx="236">
                  <c:v>304</c:v>
                </c:pt>
                <c:pt idx="237">
                  <c:v>304</c:v>
                </c:pt>
                <c:pt idx="238">
                  <c:v>304</c:v>
                </c:pt>
                <c:pt idx="239">
                  <c:v>305</c:v>
                </c:pt>
                <c:pt idx="240">
                  <c:v>305</c:v>
                </c:pt>
                <c:pt idx="241">
                  <c:v>305</c:v>
                </c:pt>
                <c:pt idx="242">
                  <c:v>306</c:v>
                </c:pt>
                <c:pt idx="243">
                  <c:v>306</c:v>
                </c:pt>
                <c:pt idx="244">
                  <c:v>306</c:v>
                </c:pt>
                <c:pt idx="245">
                  <c:v>307</c:v>
                </c:pt>
                <c:pt idx="246">
                  <c:v>307</c:v>
                </c:pt>
                <c:pt idx="247">
                  <c:v>307</c:v>
                </c:pt>
                <c:pt idx="248">
                  <c:v>307</c:v>
                </c:pt>
                <c:pt idx="249">
                  <c:v>307</c:v>
                </c:pt>
                <c:pt idx="250">
                  <c:v>308</c:v>
                </c:pt>
                <c:pt idx="251">
                  <c:v>308</c:v>
                </c:pt>
                <c:pt idx="252">
                  <c:v>308</c:v>
                </c:pt>
                <c:pt idx="253">
                  <c:v>308</c:v>
                </c:pt>
                <c:pt idx="254">
                  <c:v>308</c:v>
                </c:pt>
                <c:pt idx="255">
                  <c:v>309</c:v>
                </c:pt>
                <c:pt idx="256">
                  <c:v>309</c:v>
                </c:pt>
                <c:pt idx="257">
                  <c:v>309</c:v>
                </c:pt>
                <c:pt idx="258">
                  <c:v>310</c:v>
                </c:pt>
                <c:pt idx="259">
                  <c:v>310</c:v>
                </c:pt>
                <c:pt idx="260">
                  <c:v>310</c:v>
                </c:pt>
                <c:pt idx="261">
                  <c:v>310</c:v>
                </c:pt>
                <c:pt idx="262">
                  <c:v>311</c:v>
                </c:pt>
                <c:pt idx="263">
                  <c:v>311</c:v>
                </c:pt>
                <c:pt idx="264">
                  <c:v>311</c:v>
                </c:pt>
                <c:pt idx="265">
                  <c:v>311</c:v>
                </c:pt>
                <c:pt idx="266">
                  <c:v>311</c:v>
                </c:pt>
                <c:pt idx="267">
                  <c:v>312</c:v>
                </c:pt>
                <c:pt idx="268">
                  <c:v>312</c:v>
                </c:pt>
                <c:pt idx="269">
                  <c:v>312</c:v>
                </c:pt>
                <c:pt idx="270">
                  <c:v>313</c:v>
                </c:pt>
                <c:pt idx="271">
                  <c:v>312</c:v>
                </c:pt>
                <c:pt idx="272">
                  <c:v>313</c:v>
                </c:pt>
                <c:pt idx="273">
                  <c:v>313</c:v>
                </c:pt>
                <c:pt idx="274">
                  <c:v>313</c:v>
                </c:pt>
                <c:pt idx="275">
                  <c:v>313</c:v>
                </c:pt>
                <c:pt idx="276">
                  <c:v>314</c:v>
                </c:pt>
                <c:pt idx="277">
                  <c:v>314</c:v>
                </c:pt>
                <c:pt idx="278">
                  <c:v>314</c:v>
                </c:pt>
                <c:pt idx="279">
                  <c:v>314</c:v>
                </c:pt>
                <c:pt idx="280">
                  <c:v>315</c:v>
                </c:pt>
                <c:pt idx="281">
                  <c:v>315</c:v>
                </c:pt>
                <c:pt idx="282">
                  <c:v>315</c:v>
                </c:pt>
                <c:pt idx="283">
                  <c:v>315</c:v>
                </c:pt>
                <c:pt idx="284">
                  <c:v>315</c:v>
                </c:pt>
                <c:pt idx="285">
                  <c:v>315</c:v>
                </c:pt>
                <c:pt idx="286">
                  <c:v>315</c:v>
                </c:pt>
                <c:pt idx="287">
                  <c:v>315</c:v>
                </c:pt>
                <c:pt idx="288">
                  <c:v>315</c:v>
                </c:pt>
                <c:pt idx="289">
                  <c:v>315</c:v>
                </c:pt>
                <c:pt idx="290">
                  <c:v>315</c:v>
                </c:pt>
                <c:pt idx="291">
                  <c:v>315</c:v>
                </c:pt>
                <c:pt idx="292">
                  <c:v>314</c:v>
                </c:pt>
                <c:pt idx="293">
                  <c:v>314</c:v>
                </c:pt>
                <c:pt idx="294">
                  <c:v>314</c:v>
                </c:pt>
                <c:pt idx="295">
                  <c:v>314</c:v>
                </c:pt>
                <c:pt idx="296">
                  <c:v>313</c:v>
                </c:pt>
                <c:pt idx="297">
                  <c:v>313</c:v>
                </c:pt>
                <c:pt idx="298">
                  <c:v>313</c:v>
                </c:pt>
                <c:pt idx="299">
                  <c:v>313</c:v>
                </c:pt>
                <c:pt idx="300">
                  <c:v>313</c:v>
                </c:pt>
                <c:pt idx="301">
                  <c:v>313</c:v>
                </c:pt>
                <c:pt idx="302">
                  <c:v>313</c:v>
                </c:pt>
                <c:pt idx="303">
                  <c:v>313</c:v>
                </c:pt>
                <c:pt idx="304">
                  <c:v>313</c:v>
                </c:pt>
                <c:pt idx="305">
                  <c:v>313</c:v>
                </c:pt>
                <c:pt idx="306">
                  <c:v>313</c:v>
                </c:pt>
                <c:pt idx="307">
                  <c:v>312</c:v>
                </c:pt>
                <c:pt idx="308">
                  <c:v>313</c:v>
                </c:pt>
                <c:pt idx="309">
                  <c:v>313</c:v>
                </c:pt>
                <c:pt idx="310">
                  <c:v>314</c:v>
                </c:pt>
                <c:pt idx="311">
                  <c:v>314</c:v>
                </c:pt>
                <c:pt idx="312">
                  <c:v>315</c:v>
                </c:pt>
                <c:pt idx="313">
                  <c:v>314</c:v>
                </c:pt>
                <c:pt idx="314">
                  <c:v>315</c:v>
                </c:pt>
                <c:pt idx="315">
                  <c:v>316</c:v>
                </c:pt>
                <c:pt idx="316">
                  <c:v>316</c:v>
                </c:pt>
                <c:pt idx="317">
                  <c:v>317</c:v>
                </c:pt>
                <c:pt idx="318">
                  <c:v>317</c:v>
                </c:pt>
                <c:pt idx="319">
                  <c:v>317</c:v>
                </c:pt>
                <c:pt idx="320">
                  <c:v>317</c:v>
                </c:pt>
                <c:pt idx="321">
                  <c:v>317</c:v>
                </c:pt>
                <c:pt idx="322">
                  <c:v>318</c:v>
                </c:pt>
                <c:pt idx="323">
                  <c:v>318</c:v>
                </c:pt>
                <c:pt idx="324">
                  <c:v>318</c:v>
                </c:pt>
                <c:pt idx="325">
                  <c:v>318</c:v>
                </c:pt>
                <c:pt idx="326">
                  <c:v>318</c:v>
                </c:pt>
                <c:pt idx="327">
                  <c:v>318</c:v>
                </c:pt>
                <c:pt idx="328">
                  <c:v>318</c:v>
                </c:pt>
                <c:pt idx="329">
                  <c:v>318</c:v>
                </c:pt>
                <c:pt idx="330">
                  <c:v>318</c:v>
                </c:pt>
                <c:pt idx="331">
                  <c:v>317</c:v>
                </c:pt>
                <c:pt idx="332">
                  <c:v>318</c:v>
                </c:pt>
                <c:pt idx="333">
                  <c:v>317</c:v>
                </c:pt>
                <c:pt idx="334">
                  <c:v>317</c:v>
                </c:pt>
                <c:pt idx="335">
                  <c:v>317</c:v>
                </c:pt>
                <c:pt idx="336">
                  <c:v>317</c:v>
                </c:pt>
                <c:pt idx="337">
                  <c:v>317</c:v>
                </c:pt>
                <c:pt idx="338">
                  <c:v>317</c:v>
                </c:pt>
                <c:pt idx="339">
                  <c:v>317</c:v>
                </c:pt>
                <c:pt idx="340">
                  <c:v>317</c:v>
                </c:pt>
                <c:pt idx="341">
                  <c:v>317</c:v>
                </c:pt>
                <c:pt idx="342">
                  <c:v>317</c:v>
                </c:pt>
                <c:pt idx="343">
                  <c:v>317</c:v>
                </c:pt>
                <c:pt idx="344">
                  <c:v>317</c:v>
                </c:pt>
                <c:pt idx="345">
                  <c:v>317</c:v>
                </c:pt>
                <c:pt idx="346">
                  <c:v>317</c:v>
                </c:pt>
                <c:pt idx="347">
                  <c:v>317</c:v>
                </c:pt>
                <c:pt idx="348">
                  <c:v>318</c:v>
                </c:pt>
                <c:pt idx="349">
                  <c:v>318</c:v>
                </c:pt>
                <c:pt idx="350">
                  <c:v>318</c:v>
                </c:pt>
                <c:pt idx="351">
                  <c:v>319</c:v>
                </c:pt>
                <c:pt idx="352">
                  <c:v>319</c:v>
                </c:pt>
                <c:pt idx="353">
                  <c:v>319</c:v>
                </c:pt>
                <c:pt idx="354">
                  <c:v>319</c:v>
                </c:pt>
                <c:pt idx="355">
                  <c:v>320</c:v>
                </c:pt>
                <c:pt idx="356">
                  <c:v>320</c:v>
                </c:pt>
                <c:pt idx="357">
                  <c:v>320</c:v>
                </c:pt>
                <c:pt idx="358">
                  <c:v>320</c:v>
                </c:pt>
                <c:pt idx="359">
                  <c:v>320</c:v>
                </c:pt>
                <c:pt idx="360">
                  <c:v>320</c:v>
                </c:pt>
                <c:pt idx="361">
                  <c:v>320</c:v>
                </c:pt>
                <c:pt idx="362">
                  <c:v>320</c:v>
                </c:pt>
                <c:pt idx="363">
                  <c:v>320</c:v>
                </c:pt>
                <c:pt idx="364">
                  <c:v>320</c:v>
                </c:pt>
                <c:pt idx="365">
                  <c:v>320</c:v>
                </c:pt>
                <c:pt idx="366">
                  <c:v>319</c:v>
                </c:pt>
                <c:pt idx="367">
                  <c:v>320</c:v>
                </c:pt>
                <c:pt idx="368">
                  <c:v>319</c:v>
                </c:pt>
                <c:pt idx="369">
                  <c:v>319</c:v>
                </c:pt>
                <c:pt idx="370">
                  <c:v>319</c:v>
                </c:pt>
                <c:pt idx="371">
                  <c:v>319</c:v>
                </c:pt>
                <c:pt idx="372">
                  <c:v>319</c:v>
                </c:pt>
                <c:pt idx="373">
                  <c:v>318</c:v>
                </c:pt>
                <c:pt idx="374">
                  <c:v>319</c:v>
                </c:pt>
                <c:pt idx="375">
                  <c:v>319</c:v>
                </c:pt>
                <c:pt idx="376">
                  <c:v>319</c:v>
                </c:pt>
                <c:pt idx="377">
                  <c:v>319</c:v>
                </c:pt>
                <c:pt idx="378">
                  <c:v>320</c:v>
                </c:pt>
                <c:pt idx="379">
                  <c:v>319</c:v>
                </c:pt>
                <c:pt idx="380">
                  <c:v>319</c:v>
                </c:pt>
                <c:pt idx="381">
                  <c:v>320</c:v>
                </c:pt>
                <c:pt idx="382">
                  <c:v>320</c:v>
                </c:pt>
                <c:pt idx="383">
                  <c:v>321</c:v>
                </c:pt>
                <c:pt idx="384">
                  <c:v>321</c:v>
                </c:pt>
                <c:pt idx="385">
                  <c:v>321</c:v>
                </c:pt>
                <c:pt idx="386">
                  <c:v>322</c:v>
                </c:pt>
                <c:pt idx="387">
                  <c:v>322</c:v>
                </c:pt>
                <c:pt idx="388">
                  <c:v>322</c:v>
                </c:pt>
                <c:pt idx="389">
                  <c:v>322</c:v>
                </c:pt>
                <c:pt idx="390">
                  <c:v>323</c:v>
                </c:pt>
                <c:pt idx="391">
                  <c:v>323</c:v>
                </c:pt>
                <c:pt idx="392">
                  <c:v>323</c:v>
                </c:pt>
                <c:pt idx="393">
                  <c:v>323</c:v>
                </c:pt>
                <c:pt idx="394">
                  <c:v>324</c:v>
                </c:pt>
                <c:pt idx="395">
                  <c:v>324</c:v>
                </c:pt>
                <c:pt idx="396">
                  <c:v>324</c:v>
                </c:pt>
                <c:pt idx="397">
                  <c:v>324</c:v>
                </c:pt>
                <c:pt idx="398">
                  <c:v>324</c:v>
                </c:pt>
                <c:pt idx="399">
                  <c:v>324</c:v>
                </c:pt>
                <c:pt idx="400">
                  <c:v>324</c:v>
                </c:pt>
                <c:pt idx="401">
                  <c:v>324</c:v>
                </c:pt>
                <c:pt idx="402">
                  <c:v>324</c:v>
                </c:pt>
                <c:pt idx="403">
                  <c:v>324</c:v>
                </c:pt>
                <c:pt idx="404">
                  <c:v>324</c:v>
                </c:pt>
                <c:pt idx="405">
                  <c:v>324</c:v>
                </c:pt>
                <c:pt idx="406">
                  <c:v>324</c:v>
                </c:pt>
                <c:pt idx="407">
                  <c:v>324</c:v>
                </c:pt>
                <c:pt idx="408">
                  <c:v>324</c:v>
                </c:pt>
                <c:pt idx="409">
                  <c:v>325</c:v>
                </c:pt>
                <c:pt idx="410">
                  <c:v>324</c:v>
                </c:pt>
                <c:pt idx="411">
                  <c:v>325</c:v>
                </c:pt>
                <c:pt idx="412">
                  <c:v>325</c:v>
                </c:pt>
                <c:pt idx="413">
                  <c:v>325</c:v>
                </c:pt>
                <c:pt idx="414">
                  <c:v>326</c:v>
                </c:pt>
                <c:pt idx="415">
                  <c:v>326</c:v>
                </c:pt>
                <c:pt idx="416">
                  <c:v>326</c:v>
                </c:pt>
                <c:pt idx="417">
                  <c:v>326</c:v>
                </c:pt>
                <c:pt idx="418">
                  <c:v>326</c:v>
                </c:pt>
                <c:pt idx="419">
                  <c:v>327</c:v>
                </c:pt>
                <c:pt idx="420">
                  <c:v>327</c:v>
                </c:pt>
                <c:pt idx="421">
                  <c:v>327</c:v>
                </c:pt>
                <c:pt idx="422">
                  <c:v>328</c:v>
                </c:pt>
                <c:pt idx="423">
                  <c:v>328</c:v>
                </c:pt>
                <c:pt idx="424">
                  <c:v>328</c:v>
                </c:pt>
                <c:pt idx="425">
                  <c:v>328</c:v>
                </c:pt>
                <c:pt idx="426">
                  <c:v>328</c:v>
                </c:pt>
                <c:pt idx="427">
                  <c:v>328</c:v>
                </c:pt>
                <c:pt idx="428">
                  <c:v>328</c:v>
                </c:pt>
                <c:pt idx="429">
                  <c:v>329</c:v>
                </c:pt>
                <c:pt idx="430">
                  <c:v>328</c:v>
                </c:pt>
                <c:pt idx="431">
                  <c:v>329</c:v>
                </c:pt>
                <c:pt idx="432">
                  <c:v>328</c:v>
                </c:pt>
                <c:pt idx="433">
                  <c:v>328</c:v>
                </c:pt>
                <c:pt idx="434">
                  <c:v>328</c:v>
                </c:pt>
                <c:pt idx="435">
                  <c:v>328</c:v>
                </c:pt>
                <c:pt idx="436">
                  <c:v>329</c:v>
                </c:pt>
                <c:pt idx="437">
                  <c:v>328</c:v>
                </c:pt>
                <c:pt idx="438">
                  <c:v>328</c:v>
                </c:pt>
                <c:pt idx="439">
                  <c:v>328</c:v>
                </c:pt>
                <c:pt idx="440">
                  <c:v>329</c:v>
                </c:pt>
                <c:pt idx="441">
                  <c:v>329</c:v>
                </c:pt>
                <c:pt idx="442">
                  <c:v>329</c:v>
                </c:pt>
                <c:pt idx="443">
                  <c:v>329</c:v>
                </c:pt>
                <c:pt idx="444">
                  <c:v>329</c:v>
                </c:pt>
                <c:pt idx="445">
                  <c:v>329</c:v>
                </c:pt>
                <c:pt idx="446">
                  <c:v>329</c:v>
                </c:pt>
                <c:pt idx="447">
                  <c:v>330</c:v>
                </c:pt>
                <c:pt idx="448">
                  <c:v>330</c:v>
                </c:pt>
                <c:pt idx="449">
                  <c:v>330</c:v>
                </c:pt>
                <c:pt idx="450">
                  <c:v>330</c:v>
                </c:pt>
                <c:pt idx="451">
                  <c:v>330</c:v>
                </c:pt>
                <c:pt idx="452">
                  <c:v>330</c:v>
                </c:pt>
                <c:pt idx="453">
                  <c:v>331</c:v>
                </c:pt>
                <c:pt idx="454">
                  <c:v>331</c:v>
                </c:pt>
                <c:pt idx="455">
                  <c:v>331</c:v>
                </c:pt>
                <c:pt idx="456">
                  <c:v>331</c:v>
                </c:pt>
                <c:pt idx="457">
                  <c:v>331</c:v>
                </c:pt>
                <c:pt idx="458">
                  <c:v>331</c:v>
                </c:pt>
                <c:pt idx="459">
                  <c:v>331</c:v>
                </c:pt>
                <c:pt idx="460">
                  <c:v>331</c:v>
                </c:pt>
                <c:pt idx="461">
                  <c:v>331</c:v>
                </c:pt>
                <c:pt idx="462">
                  <c:v>331</c:v>
                </c:pt>
                <c:pt idx="463">
                  <c:v>331</c:v>
                </c:pt>
                <c:pt idx="464">
                  <c:v>331</c:v>
                </c:pt>
                <c:pt idx="465">
                  <c:v>331</c:v>
                </c:pt>
                <c:pt idx="466">
                  <c:v>331</c:v>
                </c:pt>
                <c:pt idx="467">
                  <c:v>330</c:v>
                </c:pt>
                <c:pt idx="468">
                  <c:v>331</c:v>
                </c:pt>
                <c:pt idx="469">
                  <c:v>331</c:v>
                </c:pt>
                <c:pt idx="470">
                  <c:v>331</c:v>
                </c:pt>
                <c:pt idx="471">
                  <c:v>331</c:v>
                </c:pt>
                <c:pt idx="472">
                  <c:v>332</c:v>
                </c:pt>
                <c:pt idx="473">
                  <c:v>332</c:v>
                </c:pt>
                <c:pt idx="474">
                  <c:v>332</c:v>
                </c:pt>
                <c:pt idx="475">
                  <c:v>332</c:v>
                </c:pt>
                <c:pt idx="476">
                  <c:v>332</c:v>
                </c:pt>
                <c:pt idx="477">
                  <c:v>332</c:v>
                </c:pt>
                <c:pt idx="478">
                  <c:v>333</c:v>
                </c:pt>
                <c:pt idx="479">
                  <c:v>332</c:v>
                </c:pt>
                <c:pt idx="480">
                  <c:v>333</c:v>
                </c:pt>
                <c:pt idx="481">
                  <c:v>333</c:v>
                </c:pt>
                <c:pt idx="482">
                  <c:v>333</c:v>
                </c:pt>
                <c:pt idx="483">
                  <c:v>333</c:v>
                </c:pt>
                <c:pt idx="484">
                  <c:v>333</c:v>
                </c:pt>
                <c:pt idx="485">
                  <c:v>333</c:v>
                </c:pt>
                <c:pt idx="486">
                  <c:v>333</c:v>
                </c:pt>
                <c:pt idx="487">
                  <c:v>333</c:v>
                </c:pt>
                <c:pt idx="488">
                  <c:v>334</c:v>
                </c:pt>
                <c:pt idx="489">
                  <c:v>333</c:v>
                </c:pt>
                <c:pt idx="490">
                  <c:v>333</c:v>
                </c:pt>
                <c:pt idx="491">
                  <c:v>333</c:v>
                </c:pt>
                <c:pt idx="492">
                  <c:v>333</c:v>
                </c:pt>
                <c:pt idx="493">
                  <c:v>332</c:v>
                </c:pt>
                <c:pt idx="494">
                  <c:v>333</c:v>
                </c:pt>
                <c:pt idx="495">
                  <c:v>332</c:v>
                </c:pt>
                <c:pt idx="496">
                  <c:v>332</c:v>
                </c:pt>
                <c:pt idx="497">
                  <c:v>333</c:v>
                </c:pt>
                <c:pt idx="498">
                  <c:v>333</c:v>
                </c:pt>
                <c:pt idx="499">
                  <c:v>332</c:v>
                </c:pt>
                <c:pt idx="500">
                  <c:v>332</c:v>
                </c:pt>
                <c:pt idx="501">
                  <c:v>333</c:v>
                </c:pt>
                <c:pt idx="502">
                  <c:v>333</c:v>
                </c:pt>
                <c:pt idx="503">
                  <c:v>333</c:v>
                </c:pt>
                <c:pt idx="504">
                  <c:v>333</c:v>
                </c:pt>
                <c:pt idx="505">
                  <c:v>334</c:v>
                </c:pt>
                <c:pt idx="506">
                  <c:v>334</c:v>
                </c:pt>
                <c:pt idx="507">
                  <c:v>334</c:v>
                </c:pt>
                <c:pt idx="508">
                  <c:v>334</c:v>
                </c:pt>
                <c:pt idx="509">
                  <c:v>335</c:v>
                </c:pt>
                <c:pt idx="510">
                  <c:v>335</c:v>
                </c:pt>
                <c:pt idx="511">
                  <c:v>335</c:v>
                </c:pt>
                <c:pt idx="512">
                  <c:v>335</c:v>
                </c:pt>
                <c:pt idx="513">
                  <c:v>335</c:v>
                </c:pt>
                <c:pt idx="514">
                  <c:v>335</c:v>
                </c:pt>
                <c:pt idx="515">
                  <c:v>335</c:v>
                </c:pt>
                <c:pt idx="516">
                  <c:v>335</c:v>
                </c:pt>
                <c:pt idx="517">
                  <c:v>335</c:v>
                </c:pt>
                <c:pt idx="518">
                  <c:v>334</c:v>
                </c:pt>
                <c:pt idx="519">
                  <c:v>334</c:v>
                </c:pt>
                <c:pt idx="520">
                  <c:v>334</c:v>
                </c:pt>
                <c:pt idx="521">
                  <c:v>334</c:v>
                </c:pt>
                <c:pt idx="522">
                  <c:v>334</c:v>
                </c:pt>
                <c:pt idx="523">
                  <c:v>334</c:v>
                </c:pt>
                <c:pt idx="524">
                  <c:v>334</c:v>
                </c:pt>
                <c:pt idx="525">
                  <c:v>333</c:v>
                </c:pt>
                <c:pt idx="526">
                  <c:v>333</c:v>
                </c:pt>
                <c:pt idx="527">
                  <c:v>333</c:v>
                </c:pt>
                <c:pt idx="528">
                  <c:v>333</c:v>
                </c:pt>
                <c:pt idx="529">
                  <c:v>333</c:v>
                </c:pt>
                <c:pt idx="530">
                  <c:v>333</c:v>
                </c:pt>
                <c:pt idx="531">
                  <c:v>333</c:v>
                </c:pt>
                <c:pt idx="532">
                  <c:v>333</c:v>
                </c:pt>
                <c:pt idx="533">
                  <c:v>333</c:v>
                </c:pt>
                <c:pt idx="534">
                  <c:v>332</c:v>
                </c:pt>
                <c:pt idx="535">
                  <c:v>333</c:v>
                </c:pt>
                <c:pt idx="536">
                  <c:v>333</c:v>
                </c:pt>
                <c:pt idx="537">
                  <c:v>333</c:v>
                </c:pt>
                <c:pt idx="538">
                  <c:v>333</c:v>
                </c:pt>
                <c:pt idx="539">
                  <c:v>333</c:v>
                </c:pt>
                <c:pt idx="540">
                  <c:v>333</c:v>
                </c:pt>
                <c:pt idx="541">
                  <c:v>333</c:v>
                </c:pt>
                <c:pt idx="542">
                  <c:v>333</c:v>
                </c:pt>
                <c:pt idx="543">
                  <c:v>333</c:v>
                </c:pt>
                <c:pt idx="544">
                  <c:v>334</c:v>
                </c:pt>
                <c:pt idx="545">
                  <c:v>334</c:v>
                </c:pt>
                <c:pt idx="546">
                  <c:v>334</c:v>
                </c:pt>
                <c:pt idx="547">
                  <c:v>334</c:v>
                </c:pt>
                <c:pt idx="548">
                  <c:v>334</c:v>
                </c:pt>
                <c:pt idx="549">
                  <c:v>334</c:v>
                </c:pt>
                <c:pt idx="550">
                  <c:v>334</c:v>
                </c:pt>
                <c:pt idx="551">
                  <c:v>334</c:v>
                </c:pt>
                <c:pt idx="552">
                  <c:v>333</c:v>
                </c:pt>
                <c:pt idx="553">
                  <c:v>333</c:v>
                </c:pt>
                <c:pt idx="554">
                  <c:v>333</c:v>
                </c:pt>
                <c:pt idx="555">
                  <c:v>333</c:v>
                </c:pt>
                <c:pt idx="556">
                  <c:v>333</c:v>
                </c:pt>
                <c:pt idx="557">
                  <c:v>333</c:v>
                </c:pt>
                <c:pt idx="558">
                  <c:v>332</c:v>
                </c:pt>
                <c:pt idx="559">
                  <c:v>332</c:v>
                </c:pt>
                <c:pt idx="560">
                  <c:v>332</c:v>
                </c:pt>
                <c:pt idx="561">
                  <c:v>332</c:v>
                </c:pt>
                <c:pt idx="562">
                  <c:v>332</c:v>
                </c:pt>
                <c:pt idx="563">
                  <c:v>331</c:v>
                </c:pt>
                <c:pt idx="564">
                  <c:v>331</c:v>
                </c:pt>
                <c:pt idx="565">
                  <c:v>331</c:v>
                </c:pt>
                <c:pt idx="566">
                  <c:v>331</c:v>
                </c:pt>
                <c:pt idx="567">
                  <c:v>332</c:v>
                </c:pt>
                <c:pt idx="568">
                  <c:v>332</c:v>
                </c:pt>
                <c:pt idx="569">
                  <c:v>332</c:v>
                </c:pt>
                <c:pt idx="570">
                  <c:v>332</c:v>
                </c:pt>
                <c:pt idx="571">
                  <c:v>332</c:v>
                </c:pt>
                <c:pt idx="572">
                  <c:v>332</c:v>
                </c:pt>
                <c:pt idx="573">
                  <c:v>332</c:v>
                </c:pt>
                <c:pt idx="574">
                  <c:v>333</c:v>
                </c:pt>
                <c:pt idx="575">
                  <c:v>333</c:v>
                </c:pt>
                <c:pt idx="576">
                  <c:v>333</c:v>
                </c:pt>
                <c:pt idx="577">
                  <c:v>333</c:v>
                </c:pt>
                <c:pt idx="578">
                  <c:v>333</c:v>
                </c:pt>
                <c:pt idx="579">
                  <c:v>333</c:v>
                </c:pt>
                <c:pt idx="580">
                  <c:v>333</c:v>
                </c:pt>
                <c:pt idx="581">
                  <c:v>333</c:v>
                </c:pt>
                <c:pt idx="582">
                  <c:v>333</c:v>
                </c:pt>
                <c:pt idx="583">
                  <c:v>333</c:v>
                </c:pt>
                <c:pt idx="584">
                  <c:v>333</c:v>
                </c:pt>
                <c:pt idx="585">
                  <c:v>333</c:v>
                </c:pt>
                <c:pt idx="586">
                  <c:v>333</c:v>
                </c:pt>
                <c:pt idx="587">
                  <c:v>333</c:v>
                </c:pt>
                <c:pt idx="588">
                  <c:v>333</c:v>
                </c:pt>
                <c:pt idx="589">
                  <c:v>332</c:v>
                </c:pt>
                <c:pt idx="590">
                  <c:v>333</c:v>
                </c:pt>
                <c:pt idx="591">
                  <c:v>332</c:v>
                </c:pt>
                <c:pt idx="592">
                  <c:v>332</c:v>
                </c:pt>
                <c:pt idx="593">
                  <c:v>332</c:v>
                </c:pt>
                <c:pt idx="594">
                  <c:v>332</c:v>
                </c:pt>
                <c:pt idx="595">
                  <c:v>332</c:v>
                </c:pt>
                <c:pt idx="596">
                  <c:v>332</c:v>
                </c:pt>
                <c:pt idx="597">
                  <c:v>332</c:v>
                </c:pt>
                <c:pt idx="598">
                  <c:v>332</c:v>
                </c:pt>
                <c:pt idx="599">
                  <c:v>332</c:v>
                </c:pt>
                <c:pt idx="600">
                  <c:v>332</c:v>
                </c:pt>
                <c:pt idx="601">
                  <c:v>332</c:v>
                </c:pt>
                <c:pt idx="602">
                  <c:v>332</c:v>
                </c:pt>
                <c:pt idx="603">
                  <c:v>332</c:v>
                </c:pt>
                <c:pt idx="604">
                  <c:v>332</c:v>
                </c:pt>
                <c:pt idx="605">
                  <c:v>332</c:v>
                </c:pt>
                <c:pt idx="606">
                  <c:v>332</c:v>
                </c:pt>
                <c:pt idx="607">
                  <c:v>332</c:v>
                </c:pt>
                <c:pt idx="608">
                  <c:v>332</c:v>
                </c:pt>
                <c:pt idx="609">
                  <c:v>332</c:v>
                </c:pt>
                <c:pt idx="610">
                  <c:v>332</c:v>
                </c:pt>
                <c:pt idx="611">
                  <c:v>332</c:v>
                </c:pt>
                <c:pt idx="612">
                  <c:v>332</c:v>
                </c:pt>
                <c:pt idx="613">
                  <c:v>332</c:v>
                </c:pt>
                <c:pt idx="614">
                  <c:v>332</c:v>
                </c:pt>
                <c:pt idx="615">
                  <c:v>332</c:v>
                </c:pt>
                <c:pt idx="616">
                  <c:v>332</c:v>
                </c:pt>
                <c:pt idx="617">
                  <c:v>332</c:v>
                </c:pt>
                <c:pt idx="618">
                  <c:v>331</c:v>
                </c:pt>
                <c:pt idx="619">
                  <c:v>331</c:v>
                </c:pt>
                <c:pt idx="620">
                  <c:v>330</c:v>
                </c:pt>
                <c:pt idx="621">
                  <c:v>330</c:v>
                </c:pt>
                <c:pt idx="622">
                  <c:v>330</c:v>
                </c:pt>
                <c:pt idx="623">
                  <c:v>329</c:v>
                </c:pt>
                <c:pt idx="624">
                  <c:v>329</c:v>
                </c:pt>
                <c:pt idx="625">
                  <c:v>328</c:v>
                </c:pt>
                <c:pt idx="626">
                  <c:v>327</c:v>
                </c:pt>
                <c:pt idx="627">
                  <c:v>327</c:v>
                </c:pt>
                <c:pt idx="628">
                  <c:v>326</c:v>
                </c:pt>
                <c:pt idx="629">
                  <c:v>325</c:v>
                </c:pt>
                <c:pt idx="630">
                  <c:v>324</c:v>
                </c:pt>
                <c:pt idx="631">
                  <c:v>322</c:v>
                </c:pt>
                <c:pt idx="632">
                  <c:v>321</c:v>
                </c:pt>
                <c:pt idx="633">
                  <c:v>319</c:v>
                </c:pt>
                <c:pt idx="634">
                  <c:v>318</c:v>
                </c:pt>
                <c:pt idx="635">
                  <c:v>316</c:v>
                </c:pt>
                <c:pt idx="636">
                  <c:v>314</c:v>
                </c:pt>
                <c:pt idx="637">
                  <c:v>311</c:v>
                </c:pt>
                <c:pt idx="638">
                  <c:v>309</c:v>
                </c:pt>
                <c:pt idx="639">
                  <c:v>306</c:v>
                </c:pt>
                <c:pt idx="640">
                  <c:v>303</c:v>
                </c:pt>
                <c:pt idx="641">
                  <c:v>299</c:v>
                </c:pt>
                <c:pt idx="642">
                  <c:v>296</c:v>
                </c:pt>
                <c:pt idx="643">
                  <c:v>292</c:v>
                </c:pt>
                <c:pt idx="644">
                  <c:v>288</c:v>
                </c:pt>
                <c:pt idx="645">
                  <c:v>283</c:v>
                </c:pt>
                <c:pt idx="646">
                  <c:v>279</c:v>
                </c:pt>
                <c:pt idx="647">
                  <c:v>274</c:v>
                </c:pt>
                <c:pt idx="648">
                  <c:v>269</c:v>
                </c:pt>
                <c:pt idx="649">
                  <c:v>264</c:v>
                </c:pt>
                <c:pt idx="650">
                  <c:v>260</c:v>
                </c:pt>
                <c:pt idx="651">
                  <c:v>255</c:v>
                </c:pt>
                <c:pt idx="652">
                  <c:v>250</c:v>
                </c:pt>
                <c:pt idx="653">
                  <c:v>246</c:v>
                </c:pt>
                <c:pt idx="654">
                  <c:v>242</c:v>
                </c:pt>
                <c:pt idx="655">
                  <c:v>238</c:v>
                </c:pt>
                <c:pt idx="656">
                  <c:v>234</c:v>
                </c:pt>
                <c:pt idx="657">
                  <c:v>230</c:v>
                </c:pt>
                <c:pt idx="658">
                  <c:v>225</c:v>
                </c:pt>
                <c:pt idx="659">
                  <c:v>222</c:v>
                </c:pt>
                <c:pt idx="660">
                  <c:v>219</c:v>
                </c:pt>
                <c:pt idx="661">
                  <c:v>216</c:v>
                </c:pt>
                <c:pt idx="662">
                  <c:v>213</c:v>
                </c:pt>
                <c:pt idx="663">
                  <c:v>210</c:v>
                </c:pt>
                <c:pt idx="664">
                  <c:v>207</c:v>
                </c:pt>
                <c:pt idx="665">
                  <c:v>205</c:v>
                </c:pt>
                <c:pt idx="666">
                  <c:v>202</c:v>
                </c:pt>
                <c:pt idx="667">
                  <c:v>200</c:v>
                </c:pt>
                <c:pt idx="668">
                  <c:v>197</c:v>
                </c:pt>
                <c:pt idx="669">
                  <c:v>195</c:v>
                </c:pt>
                <c:pt idx="670">
                  <c:v>193</c:v>
                </c:pt>
                <c:pt idx="671">
                  <c:v>190</c:v>
                </c:pt>
                <c:pt idx="672">
                  <c:v>187</c:v>
                </c:pt>
                <c:pt idx="673">
                  <c:v>185</c:v>
                </c:pt>
                <c:pt idx="674">
                  <c:v>182</c:v>
                </c:pt>
                <c:pt idx="675">
                  <c:v>179</c:v>
                </c:pt>
                <c:pt idx="676">
                  <c:v>176</c:v>
                </c:pt>
                <c:pt idx="677">
                  <c:v>173</c:v>
                </c:pt>
                <c:pt idx="678">
                  <c:v>170</c:v>
                </c:pt>
                <c:pt idx="679">
                  <c:v>166</c:v>
                </c:pt>
                <c:pt idx="680">
                  <c:v>162</c:v>
                </c:pt>
                <c:pt idx="681">
                  <c:v>158</c:v>
                </c:pt>
                <c:pt idx="682">
                  <c:v>154</c:v>
                </c:pt>
                <c:pt idx="683">
                  <c:v>150</c:v>
                </c:pt>
                <c:pt idx="684">
                  <c:v>146</c:v>
                </c:pt>
                <c:pt idx="685">
                  <c:v>141</c:v>
                </c:pt>
                <c:pt idx="686">
                  <c:v>137</c:v>
                </c:pt>
                <c:pt idx="687">
                  <c:v>132</c:v>
                </c:pt>
                <c:pt idx="688">
                  <c:v>128</c:v>
                </c:pt>
                <c:pt idx="689">
                  <c:v>123</c:v>
                </c:pt>
                <c:pt idx="690">
                  <c:v>118</c:v>
                </c:pt>
                <c:pt idx="691">
                  <c:v>114</c:v>
                </c:pt>
                <c:pt idx="692">
                  <c:v>110</c:v>
                </c:pt>
                <c:pt idx="693">
                  <c:v>105</c:v>
                </c:pt>
                <c:pt idx="694">
                  <c:v>101</c:v>
                </c:pt>
                <c:pt idx="695">
                  <c:v>96</c:v>
                </c:pt>
                <c:pt idx="696">
                  <c:v>93</c:v>
                </c:pt>
                <c:pt idx="697">
                  <c:v>89</c:v>
                </c:pt>
                <c:pt idx="698">
                  <c:v>85</c:v>
                </c:pt>
                <c:pt idx="699">
                  <c:v>81</c:v>
                </c:pt>
                <c:pt idx="700">
                  <c:v>78</c:v>
                </c:pt>
                <c:pt idx="701">
                  <c:v>75</c:v>
                </c:pt>
                <c:pt idx="702">
                  <c:v>72</c:v>
                </c:pt>
                <c:pt idx="703">
                  <c:v>69</c:v>
                </c:pt>
                <c:pt idx="704">
                  <c:v>67</c:v>
                </c:pt>
                <c:pt idx="705">
                  <c:v>64</c:v>
                </c:pt>
                <c:pt idx="706">
                  <c:v>62</c:v>
                </c:pt>
                <c:pt idx="707">
                  <c:v>60</c:v>
                </c:pt>
                <c:pt idx="708">
                  <c:v>58</c:v>
                </c:pt>
                <c:pt idx="709">
                  <c:v>57</c:v>
                </c:pt>
                <c:pt idx="710">
                  <c:v>56</c:v>
                </c:pt>
                <c:pt idx="711">
                  <c:v>54</c:v>
                </c:pt>
                <c:pt idx="712">
                  <c:v>53</c:v>
                </c:pt>
                <c:pt idx="713">
                  <c:v>52</c:v>
                </c:pt>
                <c:pt idx="714">
                  <c:v>51</c:v>
                </c:pt>
                <c:pt idx="715">
                  <c:v>51</c:v>
                </c:pt>
                <c:pt idx="716">
                  <c:v>50</c:v>
                </c:pt>
                <c:pt idx="717">
                  <c:v>50</c:v>
                </c:pt>
                <c:pt idx="718">
                  <c:v>49</c:v>
                </c:pt>
                <c:pt idx="719">
                  <c:v>48</c:v>
                </c:pt>
                <c:pt idx="720">
                  <c:v>48</c:v>
                </c:pt>
                <c:pt idx="721">
                  <c:v>48</c:v>
                </c:pt>
                <c:pt idx="722">
                  <c:v>47</c:v>
                </c:pt>
                <c:pt idx="723">
                  <c:v>47</c:v>
                </c:pt>
                <c:pt idx="724">
                  <c:v>47</c:v>
                </c:pt>
                <c:pt idx="725">
                  <c:v>46</c:v>
                </c:pt>
                <c:pt idx="726">
                  <c:v>46</c:v>
                </c:pt>
                <c:pt idx="727">
                  <c:v>45</c:v>
                </c:pt>
                <c:pt idx="728">
                  <c:v>45</c:v>
                </c:pt>
                <c:pt idx="729">
                  <c:v>44</c:v>
                </c:pt>
                <c:pt idx="730">
                  <c:v>44</c:v>
                </c:pt>
                <c:pt idx="731">
                  <c:v>43</c:v>
                </c:pt>
                <c:pt idx="732">
                  <c:v>43</c:v>
                </c:pt>
                <c:pt idx="733">
                  <c:v>42</c:v>
                </c:pt>
                <c:pt idx="734">
                  <c:v>42</c:v>
                </c:pt>
                <c:pt idx="735">
                  <c:v>41</c:v>
                </c:pt>
                <c:pt idx="736">
                  <c:v>41</c:v>
                </c:pt>
                <c:pt idx="737">
                  <c:v>40</c:v>
                </c:pt>
                <c:pt idx="738">
                  <c:v>39</c:v>
                </c:pt>
                <c:pt idx="739">
                  <c:v>39</c:v>
                </c:pt>
                <c:pt idx="740">
                  <c:v>38</c:v>
                </c:pt>
                <c:pt idx="741">
                  <c:v>37</c:v>
                </c:pt>
                <c:pt idx="742">
                  <c:v>37</c:v>
                </c:pt>
                <c:pt idx="743">
                  <c:v>35</c:v>
                </c:pt>
                <c:pt idx="744">
                  <c:v>35</c:v>
                </c:pt>
                <c:pt idx="745">
                  <c:v>35</c:v>
                </c:pt>
                <c:pt idx="746">
                  <c:v>34</c:v>
                </c:pt>
                <c:pt idx="747">
                  <c:v>34</c:v>
                </c:pt>
                <c:pt idx="748">
                  <c:v>33</c:v>
                </c:pt>
                <c:pt idx="749">
                  <c:v>32</c:v>
                </c:pt>
                <c:pt idx="750">
                  <c:v>31</c:v>
                </c:pt>
                <c:pt idx="751">
                  <c:v>31</c:v>
                </c:pt>
                <c:pt idx="752">
                  <c:v>30</c:v>
                </c:pt>
                <c:pt idx="753">
                  <c:v>30</c:v>
                </c:pt>
                <c:pt idx="754">
                  <c:v>29</c:v>
                </c:pt>
                <c:pt idx="755">
                  <c:v>28</c:v>
                </c:pt>
                <c:pt idx="756">
                  <c:v>28</c:v>
                </c:pt>
                <c:pt idx="757">
                  <c:v>27</c:v>
                </c:pt>
                <c:pt idx="758">
                  <c:v>26</c:v>
                </c:pt>
                <c:pt idx="759">
                  <c:v>26</c:v>
                </c:pt>
                <c:pt idx="760">
                  <c:v>24</c:v>
                </c:pt>
                <c:pt idx="761">
                  <c:v>24</c:v>
                </c:pt>
                <c:pt idx="762">
                  <c:v>23</c:v>
                </c:pt>
                <c:pt idx="763">
                  <c:v>22</c:v>
                </c:pt>
                <c:pt idx="764">
                  <c:v>22</c:v>
                </c:pt>
                <c:pt idx="765">
                  <c:v>21</c:v>
                </c:pt>
                <c:pt idx="766">
                  <c:v>20</c:v>
                </c:pt>
                <c:pt idx="767">
                  <c:v>19</c:v>
                </c:pt>
                <c:pt idx="768">
                  <c:v>18</c:v>
                </c:pt>
                <c:pt idx="769">
                  <c:v>18</c:v>
                </c:pt>
                <c:pt idx="770">
                  <c:v>17</c:v>
                </c:pt>
                <c:pt idx="771">
                  <c:v>16</c:v>
                </c:pt>
                <c:pt idx="772">
                  <c:v>16</c:v>
                </c:pt>
                <c:pt idx="773">
                  <c:v>15</c:v>
                </c:pt>
                <c:pt idx="774">
                  <c:v>15</c:v>
                </c:pt>
                <c:pt idx="775">
                  <c:v>14</c:v>
                </c:pt>
                <c:pt idx="776">
                  <c:v>14</c:v>
                </c:pt>
                <c:pt idx="777">
                  <c:v>13</c:v>
                </c:pt>
                <c:pt idx="778">
                  <c:v>13</c:v>
                </c:pt>
                <c:pt idx="779">
                  <c:v>13</c:v>
                </c:pt>
                <c:pt idx="780">
                  <c:v>12</c:v>
                </c:pt>
                <c:pt idx="781">
                  <c:v>12</c:v>
                </c:pt>
                <c:pt idx="782">
                  <c:v>12</c:v>
                </c:pt>
                <c:pt idx="783">
                  <c:v>11</c:v>
                </c:pt>
                <c:pt idx="784">
                  <c:v>11</c:v>
                </c:pt>
                <c:pt idx="785">
                  <c:v>11</c:v>
                </c:pt>
                <c:pt idx="786">
                  <c:v>10</c:v>
                </c:pt>
                <c:pt idx="787">
                  <c:v>10</c:v>
                </c:pt>
                <c:pt idx="788">
                  <c:v>10</c:v>
                </c:pt>
                <c:pt idx="789">
                  <c:v>10</c:v>
                </c:pt>
                <c:pt idx="790">
                  <c:v>10</c:v>
                </c:pt>
                <c:pt idx="791">
                  <c:v>10</c:v>
                </c:pt>
                <c:pt idx="792">
                  <c:v>9</c:v>
                </c:pt>
                <c:pt idx="793">
                  <c:v>9</c:v>
                </c:pt>
                <c:pt idx="794">
                  <c:v>9</c:v>
                </c:pt>
                <c:pt idx="795">
                  <c:v>9</c:v>
                </c:pt>
                <c:pt idx="796">
                  <c:v>9</c:v>
                </c:pt>
                <c:pt idx="797">
                  <c:v>9</c:v>
                </c:pt>
                <c:pt idx="798">
                  <c:v>9</c:v>
                </c:pt>
                <c:pt idx="799">
                  <c:v>9</c:v>
                </c:pt>
                <c:pt idx="800">
                  <c:v>8</c:v>
                </c:pt>
                <c:pt idx="801">
                  <c:v>8</c:v>
                </c:pt>
                <c:pt idx="802">
                  <c:v>8</c:v>
                </c:pt>
                <c:pt idx="803">
                  <c:v>8</c:v>
                </c:pt>
                <c:pt idx="804">
                  <c:v>8</c:v>
                </c:pt>
                <c:pt idx="805">
                  <c:v>8</c:v>
                </c:pt>
                <c:pt idx="806">
                  <c:v>8</c:v>
                </c:pt>
                <c:pt idx="807">
                  <c:v>8</c:v>
                </c:pt>
                <c:pt idx="808">
                  <c:v>8</c:v>
                </c:pt>
                <c:pt idx="809">
                  <c:v>7</c:v>
                </c:pt>
                <c:pt idx="810">
                  <c:v>8</c:v>
                </c:pt>
                <c:pt idx="811">
                  <c:v>8</c:v>
                </c:pt>
                <c:pt idx="812">
                  <c:v>7</c:v>
                </c:pt>
                <c:pt idx="813">
                  <c:v>7</c:v>
                </c:pt>
                <c:pt idx="814">
                  <c:v>7</c:v>
                </c:pt>
                <c:pt idx="815">
                  <c:v>7</c:v>
                </c:pt>
                <c:pt idx="816">
                  <c:v>7</c:v>
                </c:pt>
                <c:pt idx="817">
                  <c:v>7</c:v>
                </c:pt>
                <c:pt idx="818">
                  <c:v>7</c:v>
                </c:pt>
                <c:pt idx="819">
                  <c:v>7</c:v>
                </c:pt>
                <c:pt idx="820">
                  <c:v>7</c:v>
                </c:pt>
                <c:pt idx="821">
                  <c:v>6</c:v>
                </c:pt>
                <c:pt idx="822">
                  <c:v>7</c:v>
                </c:pt>
                <c:pt idx="823">
                  <c:v>6</c:v>
                </c:pt>
                <c:pt idx="824">
                  <c:v>6</c:v>
                </c:pt>
                <c:pt idx="825">
                  <c:v>6</c:v>
                </c:pt>
                <c:pt idx="826">
                  <c:v>6</c:v>
                </c:pt>
                <c:pt idx="827">
                  <c:v>6</c:v>
                </c:pt>
                <c:pt idx="828">
                  <c:v>6</c:v>
                </c:pt>
                <c:pt idx="829">
                  <c:v>6</c:v>
                </c:pt>
                <c:pt idx="830">
                  <c:v>5</c:v>
                </c:pt>
                <c:pt idx="831">
                  <c:v>5</c:v>
                </c:pt>
                <c:pt idx="832">
                  <c:v>5</c:v>
                </c:pt>
                <c:pt idx="833">
                  <c:v>4</c:v>
                </c:pt>
                <c:pt idx="834">
                  <c:v>4</c:v>
                </c:pt>
                <c:pt idx="835">
                  <c:v>4</c:v>
                </c:pt>
                <c:pt idx="836">
                  <c:v>4</c:v>
                </c:pt>
                <c:pt idx="837">
                  <c:v>4</c:v>
                </c:pt>
                <c:pt idx="838">
                  <c:v>4</c:v>
                </c:pt>
                <c:pt idx="839">
                  <c:v>3</c:v>
                </c:pt>
                <c:pt idx="840">
                  <c:v>3</c:v>
                </c:pt>
                <c:pt idx="841">
                  <c:v>3</c:v>
                </c:pt>
                <c:pt idx="842">
                  <c:v>3</c:v>
                </c:pt>
                <c:pt idx="843">
                  <c:v>2</c:v>
                </c:pt>
                <c:pt idx="844">
                  <c:v>2</c:v>
                </c:pt>
                <c:pt idx="845">
                  <c:v>2</c:v>
                </c:pt>
                <c:pt idx="846">
                  <c:v>2</c:v>
                </c:pt>
                <c:pt idx="847">
                  <c:v>2</c:v>
                </c:pt>
                <c:pt idx="848">
                  <c:v>1</c:v>
                </c:pt>
                <c:pt idx="849">
                  <c:v>1</c:v>
                </c:pt>
                <c:pt idx="850">
                  <c:v>1</c:v>
                </c:pt>
                <c:pt idx="851">
                  <c:v>1</c:v>
                </c:pt>
                <c:pt idx="852">
                  <c:v>1</c:v>
                </c:pt>
                <c:pt idx="853">
                  <c:v>0</c:v>
                </c:pt>
                <c:pt idx="854">
                  <c:v>0</c:v>
                </c:pt>
                <c:pt idx="855">
                  <c:v>0</c:v>
                </c:pt>
                <c:pt idx="856">
                  <c:v>0</c:v>
                </c:pt>
              </c:numCache>
            </c:numRef>
          </c:yVal>
          <c:smooth val="1"/>
          <c:extLst>
            <c:ext xmlns:c16="http://schemas.microsoft.com/office/drawing/2014/chart" uri="{C3380CC4-5D6E-409C-BE32-E72D297353CC}">
              <c16:uniqueId val="{00000000-A81C-47F7-BEF9-A32567A7A3BB}"/>
            </c:ext>
          </c:extLst>
        </c:ser>
        <c:dLbls>
          <c:showLegendKey val="0"/>
          <c:showVal val="0"/>
          <c:showCatName val="0"/>
          <c:showSerName val="0"/>
          <c:showPercent val="0"/>
          <c:showBubbleSize val="0"/>
        </c:dLbls>
        <c:axId val="154599808"/>
        <c:axId val="154641152"/>
      </c:scatterChart>
      <c:valAx>
        <c:axId val="154599808"/>
        <c:scaling>
          <c:orientation val="minMax"/>
          <c:max val="1800"/>
        </c:scaling>
        <c:delete val="0"/>
        <c:axPos val="b"/>
        <c:title>
          <c:tx>
            <c:rich>
              <a:bodyPr/>
              <a:lstStyle/>
              <a:p>
                <a:pPr>
                  <a:defRPr sz="1828" b="0" i="0" u="none" strike="noStrike" baseline="0">
                    <a:solidFill>
                      <a:srgbClr val="000000"/>
                    </a:solidFill>
                    <a:latin typeface="Arial CE"/>
                    <a:ea typeface="Arial CE"/>
                    <a:cs typeface="Arial CE"/>
                  </a:defRPr>
                </a:pPr>
                <a:r>
                  <a:rPr lang="hu-HU" dirty="0" smtClean="0"/>
                  <a:t>Idő </a:t>
                </a:r>
                <a:r>
                  <a:rPr lang="hu-HU" dirty="0"/>
                  <a:t>(</a:t>
                </a:r>
                <a:r>
                  <a:rPr lang="hu-HU" dirty="0" err="1"/>
                  <a:t>ms</a:t>
                </a:r>
                <a:r>
                  <a:rPr lang="hu-HU" dirty="0"/>
                  <a:t>)</a:t>
                </a:r>
              </a:p>
            </c:rich>
          </c:tx>
          <c:layout>
            <c:manualLayout>
              <c:xMode val="edge"/>
              <c:yMode val="edge"/>
              <c:x val="0.47652173913043488"/>
              <c:y val="0.91552511415525117"/>
            </c:manualLayout>
          </c:layout>
          <c:overlay val="0"/>
          <c:spPr>
            <a:noFill/>
            <a:ln w="38693">
              <a:noFill/>
            </a:ln>
          </c:spPr>
        </c:title>
        <c:numFmt formatCode="General" sourceLinked="1"/>
        <c:majorTickMark val="out"/>
        <c:minorTickMark val="none"/>
        <c:tickLblPos val="nextTo"/>
        <c:spPr>
          <a:ln w="4837">
            <a:solidFill>
              <a:srgbClr val="000000"/>
            </a:solidFill>
            <a:prstDash val="solid"/>
          </a:ln>
        </c:spPr>
        <c:txPr>
          <a:bodyPr rot="0" vert="horz"/>
          <a:lstStyle/>
          <a:p>
            <a:pPr>
              <a:defRPr sz="1828" b="0" i="0" u="none" strike="noStrike" baseline="0">
                <a:solidFill>
                  <a:srgbClr val="000000"/>
                </a:solidFill>
                <a:latin typeface="Arial CE"/>
                <a:ea typeface="Arial CE"/>
                <a:cs typeface="Arial CE"/>
              </a:defRPr>
            </a:pPr>
            <a:endParaRPr lang="hu-HU"/>
          </a:p>
        </c:txPr>
        <c:crossAx val="154641152"/>
        <c:crosses val="autoZero"/>
        <c:crossBetween val="midCat"/>
        <c:majorUnit val="200"/>
      </c:valAx>
      <c:valAx>
        <c:axId val="154641152"/>
        <c:scaling>
          <c:orientation val="minMax"/>
          <c:min val="0"/>
        </c:scaling>
        <c:delete val="0"/>
        <c:axPos val="l"/>
        <c:title>
          <c:tx>
            <c:rich>
              <a:bodyPr/>
              <a:lstStyle/>
              <a:p>
                <a:pPr>
                  <a:defRPr sz="1828" b="0" i="0" u="none" strike="noStrike" baseline="0">
                    <a:solidFill>
                      <a:srgbClr val="000000"/>
                    </a:solidFill>
                    <a:latin typeface="Arial CE"/>
                    <a:ea typeface="Arial CE"/>
                    <a:cs typeface="Arial CE"/>
                  </a:defRPr>
                </a:pPr>
                <a:r>
                  <a:rPr lang="hu-HU" dirty="0" smtClean="0"/>
                  <a:t>Forgatónyomaték</a:t>
                </a:r>
                <a:r>
                  <a:rPr lang="hu-HU" baseline="0" dirty="0" smtClean="0"/>
                  <a:t> </a:t>
                </a:r>
                <a:r>
                  <a:rPr lang="hu-HU" dirty="0" smtClean="0"/>
                  <a:t>(Nm</a:t>
                </a:r>
                <a:r>
                  <a:rPr lang="hu-HU" dirty="0"/>
                  <a:t>)</a:t>
                </a:r>
              </a:p>
            </c:rich>
          </c:tx>
          <c:layout>
            <c:manualLayout>
              <c:xMode val="edge"/>
              <c:yMode val="edge"/>
              <c:x val="5.8953377935715805E-3"/>
              <c:y val="0.2218660140436326"/>
            </c:manualLayout>
          </c:layout>
          <c:overlay val="0"/>
          <c:spPr>
            <a:noFill/>
            <a:ln w="38693">
              <a:noFill/>
            </a:ln>
          </c:spPr>
        </c:title>
        <c:numFmt formatCode="General" sourceLinked="1"/>
        <c:majorTickMark val="out"/>
        <c:minorTickMark val="none"/>
        <c:tickLblPos val="nextTo"/>
        <c:spPr>
          <a:ln w="4837">
            <a:solidFill>
              <a:srgbClr val="000000"/>
            </a:solidFill>
            <a:prstDash val="solid"/>
          </a:ln>
        </c:spPr>
        <c:txPr>
          <a:bodyPr rot="0" vert="horz"/>
          <a:lstStyle/>
          <a:p>
            <a:pPr>
              <a:defRPr sz="1828" b="0" i="0" u="none" strike="noStrike" baseline="0">
                <a:solidFill>
                  <a:srgbClr val="000000"/>
                </a:solidFill>
                <a:latin typeface="Arial CE"/>
                <a:ea typeface="Arial CE"/>
                <a:cs typeface="Arial CE"/>
              </a:defRPr>
            </a:pPr>
            <a:endParaRPr lang="hu-HU"/>
          </a:p>
        </c:txPr>
        <c:crossAx val="154599808"/>
        <c:crosses val="autoZero"/>
        <c:crossBetween val="midCat"/>
      </c:valAx>
      <c:spPr>
        <a:noFill/>
        <a:ln w="38693">
          <a:noFill/>
        </a:ln>
      </c:spPr>
    </c:plotArea>
    <c:plotVisOnly val="1"/>
    <c:dispBlanksAs val="gap"/>
    <c:showDLblsOverMax val="0"/>
  </c:chart>
  <c:spPr>
    <a:solidFill>
      <a:srgbClr val="C0C0C0"/>
    </a:solidFill>
    <a:ln>
      <a:noFill/>
    </a:ln>
  </c:spPr>
  <c:txPr>
    <a:bodyPr/>
    <a:lstStyle/>
    <a:p>
      <a:pPr>
        <a:defRPr sz="1828" b="0" i="0" u="none" strike="noStrike" baseline="0">
          <a:solidFill>
            <a:srgbClr val="000000"/>
          </a:solidFill>
          <a:latin typeface="Arial CE"/>
          <a:ea typeface="Arial CE"/>
          <a:cs typeface="Arial CE"/>
        </a:defRPr>
      </a:pPr>
      <a:endParaRPr lang="hu-H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216216216216317"/>
          <c:y val="9.0090090090091057E-2"/>
          <c:w val="0.77297297297297363"/>
          <c:h val="0.64414414414414789"/>
        </c:manualLayout>
      </c:layout>
      <c:scatterChart>
        <c:scatterStyle val="smoothMarker"/>
        <c:varyColors val="0"/>
        <c:ser>
          <c:idx val="0"/>
          <c:order val="0"/>
          <c:tx>
            <c:strRef>
              <c:f>[1]Munka1!$B$1</c:f>
              <c:strCache>
                <c:ptCount val="1"/>
                <c:pt idx="0">
                  <c:v>Nyomaték[Nm]</c:v>
                </c:pt>
              </c:strCache>
            </c:strRef>
          </c:tx>
          <c:spPr>
            <a:ln w="18350">
              <a:solidFill>
                <a:srgbClr val="FF0000"/>
              </a:solidFill>
              <a:prstDash val="solid"/>
            </a:ln>
          </c:spPr>
          <c:marker>
            <c:symbol val="none"/>
          </c:marker>
          <c:xVal>
            <c:numRef>
              <c:f>[1]Munka1!$A$2:$A$2750</c:f>
              <c:numCache>
                <c:formatCode>General</c:formatCode>
                <c:ptCount val="2749"/>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pt idx="755">
                  <c:v>1510</c:v>
                </c:pt>
                <c:pt idx="756">
                  <c:v>1512</c:v>
                </c:pt>
                <c:pt idx="757">
                  <c:v>1514</c:v>
                </c:pt>
                <c:pt idx="758">
                  <c:v>1516</c:v>
                </c:pt>
                <c:pt idx="759">
                  <c:v>1518</c:v>
                </c:pt>
                <c:pt idx="760">
                  <c:v>1520</c:v>
                </c:pt>
                <c:pt idx="761">
                  <c:v>1522</c:v>
                </c:pt>
                <c:pt idx="762">
                  <c:v>1524</c:v>
                </c:pt>
                <c:pt idx="763">
                  <c:v>1526</c:v>
                </c:pt>
                <c:pt idx="764">
                  <c:v>1528</c:v>
                </c:pt>
                <c:pt idx="765">
                  <c:v>1530</c:v>
                </c:pt>
                <c:pt idx="766">
                  <c:v>1532</c:v>
                </c:pt>
                <c:pt idx="767">
                  <c:v>1534</c:v>
                </c:pt>
                <c:pt idx="768">
                  <c:v>1536</c:v>
                </c:pt>
                <c:pt idx="769">
                  <c:v>1538</c:v>
                </c:pt>
                <c:pt idx="770">
                  <c:v>1540</c:v>
                </c:pt>
                <c:pt idx="771">
                  <c:v>1542</c:v>
                </c:pt>
                <c:pt idx="772">
                  <c:v>1544</c:v>
                </c:pt>
                <c:pt idx="773">
                  <c:v>1546</c:v>
                </c:pt>
                <c:pt idx="774">
                  <c:v>1548</c:v>
                </c:pt>
                <c:pt idx="775">
                  <c:v>1550</c:v>
                </c:pt>
                <c:pt idx="776">
                  <c:v>1552</c:v>
                </c:pt>
                <c:pt idx="777">
                  <c:v>1554</c:v>
                </c:pt>
                <c:pt idx="778">
                  <c:v>1556</c:v>
                </c:pt>
                <c:pt idx="779">
                  <c:v>1558</c:v>
                </c:pt>
                <c:pt idx="780">
                  <c:v>1560</c:v>
                </c:pt>
                <c:pt idx="781">
                  <c:v>1562</c:v>
                </c:pt>
                <c:pt idx="782">
                  <c:v>1564</c:v>
                </c:pt>
                <c:pt idx="783">
                  <c:v>1566</c:v>
                </c:pt>
                <c:pt idx="784">
                  <c:v>1568</c:v>
                </c:pt>
                <c:pt idx="785">
                  <c:v>1570</c:v>
                </c:pt>
                <c:pt idx="786">
                  <c:v>1572</c:v>
                </c:pt>
                <c:pt idx="787">
                  <c:v>1574</c:v>
                </c:pt>
                <c:pt idx="788">
                  <c:v>1576</c:v>
                </c:pt>
                <c:pt idx="789">
                  <c:v>1578</c:v>
                </c:pt>
                <c:pt idx="790">
                  <c:v>1580</c:v>
                </c:pt>
                <c:pt idx="791">
                  <c:v>1582</c:v>
                </c:pt>
                <c:pt idx="792">
                  <c:v>1584</c:v>
                </c:pt>
                <c:pt idx="793">
                  <c:v>1586</c:v>
                </c:pt>
                <c:pt idx="794">
                  <c:v>1588</c:v>
                </c:pt>
                <c:pt idx="795">
                  <c:v>1590</c:v>
                </c:pt>
                <c:pt idx="796">
                  <c:v>1592</c:v>
                </c:pt>
                <c:pt idx="797">
                  <c:v>1594</c:v>
                </c:pt>
                <c:pt idx="798">
                  <c:v>1596</c:v>
                </c:pt>
                <c:pt idx="799">
                  <c:v>1598</c:v>
                </c:pt>
                <c:pt idx="800">
                  <c:v>1600</c:v>
                </c:pt>
                <c:pt idx="801">
                  <c:v>1602</c:v>
                </c:pt>
                <c:pt idx="802">
                  <c:v>1604</c:v>
                </c:pt>
                <c:pt idx="803">
                  <c:v>1606</c:v>
                </c:pt>
                <c:pt idx="804">
                  <c:v>1608</c:v>
                </c:pt>
                <c:pt idx="805">
                  <c:v>1610</c:v>
                </c:pt>
                <c:pt idx="806">
                  <c:v>1612</c:v>
                </c:pt>
                <c:pt idx="807">
                  <c:v>1614</c:v>
                </c:pt>
                <c:pt idx="808">
                  <c:v>1616</c:v>
                </c:pt>
                <c:pt idx="809">
                  <c:v>1618</c:v>
                </c:pt>
                <c:pt idx="810">
                  <c:v>1620</c:v>
                </c:pt>
                <c:pt idx="811">
                  <c:v>1622</c:v>
                </c:pt>
                <c:pt idx="812">
                  <c:v>1624</c:v>
                </c:pt>
                <c:pt idx="813">
                  <c:v>1626</c:v>
                </c:pt>
                <c:pt idx="814">
                  <c:v>1628</c:v>
                </c:pt>
                <c:pt idx="815">
                  <c:v>1630</c:v>
                </c:pt>
                <c:pt idx="816">
                  <c:v>1632</c:v>
                </c:pt>
                <c:pt idx="817">
                  <c:v>1634</c:v>
                </c:pt>
                <c:pt idx="818">
                  <c:v>1636</c:v>
                </c:pt>
                <c:pt idx="819">
                  <c:v>1638</c:v>
                </c:pt>
                <c:pt idx="820">
                  <c:v>1640</c:v>
                </c:pt>
                <c:pt idx="821">
                  <c:v>1642</c:v>
                </c:pt>
                <c:pt idx="822">
                  <c:v>1644</c:v>
                </c:pt>
                <c:pt idx="823">
                  <c:v>1646</c:v>
                </c:pt>
                <c:pt idx="824">
                  <c:v>1648</c:v>
                </c:pt>
                <c:pt idx="825">
                  <c:v>1650</c:v>
                </c:pt>
                <c:pt idx="826">
                  <c:v>1652</c:v>
                </c:pt>
                <c:pt idx="827">
                  <c:v>1654</c:v>
                </c:pt>
                <c:pt idx="828">
                  <c:v>1656</c:v>
                </c:pt>
                <c:pt idx="829">
                  <c:v>1658</c:v>
                </c:pt>
                <c:pt idx="830">
                  <c:v>1660</c:v>
                </c:pt>
                <c:pt idx="831">
                  <c:v>1662</c:v>
                </c:pt>
                <c:pt idx="832">
                  <c:v>1664</c:v>
                </c:pt>
                <c:pt idx="833">
                  <c:v>1666</c:v>
                </c:pt>
                <c:pt idx="834">
                  <c:v>1668</c:v>
                </c:pt>
                <c:pt idx="835">
                  <c:v>1670</c:v>
                </c:pt>
                <c:pt idx="836">
                  <c:v>1672</c:v>
                </c:pt>
                <c:pt idx="837">
                  <c:v>1674</c:v>
                </c:pt>
                <c:pt idx="838">
                  <c:v>1676</c:v>
                </c:pt>
                <c:pt idx="839">
                  <c:v>1678</c:v>
                </c:pt>
                <c:pt idx="840">
                  <c:v>1680</c:v>
                </c:pt>
                <c:pt idx="841">
                  <c:v>1682</c:v>
                </c:pt>
                <c:pt idx="842">
                  <c:v>1684</c:v>
                </c:pt>
                <c:pt idx="843">
                  <c:v>1686</c:v>
                </c:pt>
                <c:pt idx="844">
                  <c:v>1688</c:v>
                </c:pt>
                <c:pt idx="845">
                  <c:v>1690</c:v>
                </c:pt>
                <c:pt idx="846">
                  <c:v>1692</c:v>
                </c:pt>
                <c:pt idx="847">
                  <c:v>1694</c:v>
                </c:pt>
                <c:pt idx="848">
                  <c:v>1696</c:v>
                </c:pt>
                <c:pt idx="849">
                  <c:v>1698</c:v>
                </c:pt>
                <c:pt idx="850">
                  <c:v>1700</c:v>
                </c:pt>
                <c:pt idx="851">
                  <c:v>1702</c:v>
                </c:pt>
                <c:pt idx="852">
                  <c:v>1704</c:v>
                </c:pt>
                <c:pt idx="853">
                  <c:v>1706</c:v>
                </c:pt>
                <c:pt idx="854">
                  <c:v>1708</c:v>
                </c:pt>
                <c:pt idx="855">
                  <c:v>1710</c:v>
                </c:pt>
                <c:pt idx="856">
                  <c:v>1712</c:v>
                </c:pt>
                <c:pt idx="857">
                  <c:v>1714</c:v>
                </c:pt>
                <c:pt idx="858">
                  <c:v>1716</c:v>
                </c:pt>
                <c:pt idx="859">
                  <c:v>1718</c:v>
                </c:pt>
                <c:pt idx="860">
                  <c:v>1720</c:v>
                </c:pt>
                <c:pt idx="861">
                  <c:v>1722</c:v>
                </c:pt>
                <c:pt idx="862">
                  <c:v>1724</c:v>
                </c:pt>
                <c:pt idx="863">
                  <c:v>1726</c:v>
                </c:pt>
                <c:pt idx="864">
                  <c:v>1728</c:v>
                </c:pt>
                <c:pt idx="865">
                  <c:v>1730</c:v>
                </c:pt>
                <c:pt idx="866">
                  <c:v>1732</c:v>
                </c:pt>
                <c:pt idx="867">
                  <c:v>1734</c:v>
                </c:pt>
                <c:pt idx="868">
                  <c:v>1736</c:v>
                </c:pt>
                <c:pt idx="869">
                  <c:v>1738</c:v>
                </c:pt>
                <c:pt idx="870">
                  <c:v>1740</c:v>
                </c:pt>
                <c:pt idx="871">
                  <c:v>1742</c:v>
                </c:pt>
                <c:pt idx="872">
                  <c:v>1744</c:v>
                </c:pt>
                <c:pt idx="873">
                  <c:v>1746</c:v>
                </c:pt>
                <c:pt idx="874">
                  <c:v>1748</c:v>
                </c:pt>
                <c:pt idx="875">
                  <c:v>1750</c:v>
                </c:pt>
                <c:pt idx="876">
                  <c:v>1752</c:v>
                </c:pt>
                <c:pt idx="877">
                  <c:v>1754</c:v>
                </c:pt>
                <c:pt idx="878">
                  <c:v>1756</c:v>
                </c:pt>
                <c:pt idx="879">
                  <c:v>1758</c:v>
                </c:pt>
                <c:pt idx="880">
                  <c:v>1760</c:v>
                </c:pt>
                <c:pt idx="881">
                  <c:v>1762</c:v>
                </c:pt>
                <c:pt idx="882">
                  <c:v>1764</c:v>
                </c:pt>
                <c:pt idx="883">
                  <c:v>1766</c:v>
                </c:pt>
                <c:pt idx="884">
                  <c:v>1768</c:v>
                </c:pt>
                <c:pt idx="885">
                  <c:v>1770</c:v>
                </c:pt>
                <c:pt idx="886">
                  <c:v>1772</c:v>
                </c:pt>
                <c:pt idx="887">
                  <c:v>1774</c:v>
                </c:pt>
                <c:pt idx="888">
                  <c:v>1776</c:v>
                </c:pt>
                <c:pt idx="889">
                  <c:v>1778</c:v>
                </c:pt>
                <c:pt idx="890">
                  <c:v>1780</c:v>
                </c:pt>
                <c:pt idx="891">
                  <c:v>1782</c:v>
                </c:pt>
                <c:pt idx="892">
                  <c:v>1784</c:v>
                </c:pt>
                <c:pt idx="893">
                  <c:v>1786</c:v>
                </c:pt>
                <c:pt idx="894">
                  <c:v>1788</c:v>
                </c:pt>
                <c:pt idx="895">
                  <c:v>1790</c:v>
                </c:pt>
                <c:pt idx="896">
                  <c:v>1792</c:v>
                </c:pt>
                <c:pt idx="897">
                  <c:v>1794</c:v>
                </c:pt>
                <c:pt idx="898">
                  <c:v>1796</c:v>
                </c:pt>
                <c:pt idx="899">
                  <c:v>1798</c:v>
                </c:pt>
                <c:pt idx="900">
                  <c:v>1800</c:v>
                </c:pt>
                <c:pt idx="901">
                  <c:v>1802</c:v>
                </c:pt>
                <c:pt idx="902">
                  <c:v>1804</c:v>
                </c:pt>
                <c:pt idx="903">
                  <c:v>1806</c:v>
                </c:pt>
                <c:pt idx="904">
                  <c:v>1808</c:v>
                </c:pt>
                <c:pt idx="905">
                  <c:v>1810</c:v>
                </c:pt>
                <c:pt idx="906">
                  <c:v>1812</c:v>
                </c:pt>
                <c:pt idx="907">
                  <c:v>1814</c:v>
                </c:pt>
                <c:pt idx="908">
                  <c:v>1816</c:v>
                </c:pt>
                <c:pt idx="909">
                  <c:v>1818</c:v>
                </c:pt>
                <c:pt idx="910">
                  <c:v>1820</c:v>
                </c:pt>
                <c:pt idx="911">
                  <c:v>1822</c:v>
                </c:pt>
                <c:pt idx="912">
                  <c:v>1824</c:v>
                </c:pt>
                <c:pt idx="913">
                  <c:v>1826</c:v>
                </c:pt>
                <c:pt idx="914">
                  <c:v>1828</c:v>
                </c:pt>
                <c:pt idx="915">
                  <c:v>1830</c:v>
                </c:pt>
                <c:pt idx="916">
                  <c:v>1832</c:v>
                </c:pt>
                <c:pt idx="917">
                  <c:v>1834</c:v>
                </c:pt>
                <c:pt idx="918">
                  <c:v>1836</c:v>
                </c:pt>
                <c:pt idx="919">
                  <c:v>1838</c:v>
                </c:pt>
                <c:pt idx="920">
                  <c:v>1840</c:v>
                </c:pt>
                <c:pt idx="921">
                  <c:v>1842</c:v>
                </c:pt>
                <c:pt idx="922">
                  <c:v>1844</c:v>
                </c:pt>
                <c:pt idx="923">
                  <c:v>1846</c:v>
                </c:pt>
                <c:pt idx="924">
                  <c:v>1848</c:v>
                </c:pt>
                <c:pt idx="925">
                  <c:v>1850</c:v>
                </c:pt>
                <c:pt idx="926">
                  <c:v>1852</c:v>
                </c:pt>
                <c:pt idx="927">
                  <c:v>1854</c:v>
                </c:pt>
                <c:pt idx="928">
                  <c:v>1856</c:v>
                </c:pt>
                <c:pt idx="929">
                  <c:v>1858</c:v>
                </c:pt>
                <c:pt idx="930">
                  <c:v>1860</c:v>
                </c:pt>
                <c:pt idx="931">
                  <c:v>1862</c:v>
                </c:pt>
                <c:pt idx="932">
                  <c:v>1864</c:v>
                </c:pt>
                <c:pt idx="933">
                  <c:v>1866</c:v>
                </c:pt>
                <c:pt idx="934">
                  <c:v>1868</c:v>
                </c:pt>
                <c:pt idx="935">
                  <c:v>1870</c:v>
                </c:pt>
                <c:pt idx="936">
                  <c:v>1872</c:v>
                </c:pt>
                <c:pt idx="937">
                  <c:v>1874</c:v>
                </c:pt>
                <c:pt idx="938">
                  <c:v>1876</c:v>
                </c:pt>
                <c:pt idx="939">
                  <c:v>1878</c:v>
                </c:pt>
                <c:pt idx="940">
                  <c:v>1880</c:v>
                </c:pt>
                <c:pt idx="941">
                  <c:v>1882</c:v>
                </c:pt>
                <c:pt idx="942">
                  <c:v>1884</c:v>
                </c:pt>
                <c:pt idx="943">
                  <c:v>1886</c:v>
                </c:pt>
                <c:pt idx="944">
                  <c:v>1888</c:v>
                </c:pt>
                <c:pt idx="945">
                  <c:v>1890</c:v>
                </c:pt>
                <c:pt idx="946">
                  <c:v>1892</c:v>
                </c:pt>
                <c:pt idx="947">
                  <c:v>1894</c:v>
                </c:pt>
                <c:pt idx="948">
                  <c:v>1896</c:v>
                </c:pt>
                <c:pt idx="949">
                  <c:v>1898</c:v>
                </c:pt>
                <c:pt idx="950">
                  <c:v>1900</c:v>
                </c:pt>
                <c:pt idx="951">
                  <c:v>1902</c:v>
                </c:pt>
                <c:pt idx="952">
                  <c:v>1904</c:v>
                </c:pt>
                <c:pt idx="953">
                  <c:v>1906</c:v>
                </c:pt>
                <c:pt idx="954">
                  <c:v>1908</c:v>
                </c:pt>
                <c:pt idx="955">
                  <c:v>1910</c:v>
                </c:pt>
                <c:pt idx="956">
                  <c:v>1912</c:v>
                </c:pt>
                <c:pt idx="957">
                  <c:v>1914</c:v>
                </c:pt>
                <c:pt idx="958">
                  <c:v>1916</c:v>
                </c:pt>
                <c:pt idx="959">
                  <c:v>1918</c:v>
                </c:pt>
                <c:pt idx="960">
                  <c:v>1920</c:v>
                </c:pt>
                <c:pt idx="961">
                  <c:v>1922</c:v>
                </c:pt>
                <c:pt idx="962">
                  <c:v>1924</c:v>
                </c:pt>
                <c:pt idx="963">
                  <c:v>1926</c:v>
                </c:pt>
                <c:pt idx="964">
                  <c:v>1928</c:v>
                </c:pt>
                <c:pt idx="965">
                  <c:v>1930</c:v>
                </c:pt>
                <c:pt idx="966">
                  <c:v>1932</c:v>
                </c:pt>
                <c:pt idx="967">
                  <c:v>1934</c:v>
                </c:pt>
                <c:pt idx="968">
                  <c:v>1936</c:v>
                </c:pt>
                <c:pt idx="969">
                  <c:v>1938</c:v>
                </c:pt>
                <c:pt idx="970">
                  <c:v>1940</c:v>
                </c:pt>
                <c:pt idx="971">
                  <c:v>1942</c:v>
                </c:pt>
                <c:pt idx="972">
                  <c:v>1944</c:v>
                </c:pt>
                <c:pt idx="973">
                  <c:v>1946</c:v>
                </c:pt>
                <c:pt idx="974">
                  <c:v>1948</c:v>
                </c:pt>
                <c:pt idx="975">
                  <c:v>1950</c:v>
                </c:pt>
                <c:pt idx="976">
                  <c:v>1952</c:v>
                </c:pt>
                <c:pt idx="977">
                  <c:v>1954</c:v>
                </c:pt>
                <c:pt idx="978">
                  <c:v>1956</c:v>
                </c:pt>
                <c:pt idx="979">
                  <c:v>1958</c:v>
                </c:pt>
                <c:pt idx="980">
                  <c:v>1960</c:v>
                </c:pt>
                <c:pt idx="981">
                  <c:v>1962</c:v>
                </c:pt>
                <c:pt idx="982">
                  <c:v>1964</c:v>
                </c:pt>
                <c:pt idx="983">
                  <c:v>1966</c:v>
                </c:pt>
                <c:pt idx="984">
                  <c:v>1968</c:v>
                </c:pt>
                <c:pt idx="985">
                  <c:v>1970</c:v>
                </c:pt>
                <c:pt idx="986">
                  <c:v>1972</c:v>
                </c:pt>
                <c:pt idx="987">
                  <c:v>1974</c:v>
                </c:pt>
                <c:pt idx="988">
                  <c:v>1976</c:v>
                </c:pt>
                <c:pt idx="989">
                  <c:v>1978</c:v>
                </c:pt>
                <c:pt idx="990">
                  <c:v>1980</c:v>
                </c:pt>
                <c:pt idx="991">
                  <c:v>1982</c:v>
                </c:pt>
                <c:pt idx="992">
                  <c:v>1984</c:v>
                </c:pt>
                <c:pt idx="993">
                  <c:v>1986</c:v>
                </c:pt>
                <c:pt idx="994">
                  <c:v>1988</c:v>
                </c:pt>
                <c:pt idx="995">
                  <c:v>1990</c:v>
                </c:pt>
                <c:pt idx="996">
                  <c:v>1992</c:v>
                </c:pt>
                <c:pt idx="997">
                  <c:v>1994</c:v>
                </c:pt>
                <c:pt idx="998">
                  <c:v>1996</c:v>
                </c:pt>
                <c:pt idx="999">
                  <c:v>1998</c:v>
                </c:pt>
                <c:pt idx="1000">
                  <c:v>2000</c:v>
                </c:pt>
                <c:pt idx="1001">
                  <c:v>2002</c:v>
                </c:pt>
                <c:pt idx="1002">
                  <c:v>2004</c:v>
                </c:pt>
                <c:pt idx="1003">
                  <c:v>2006</c:v>
                </c:pt>
                <c:pt idx="1004">
                  <c:v>2008</c:v>
                </c:pt>
                <c:pt idx="1005">
                  <c:v>2010</c:v>
                </c:pt>
                <c:pt idx="1006">
                  <c:v>2012</c:v>
                </c:pt>
                <c:pt idx="1007">
                  <c:v>2014</c:v>
                </c:pt>
                <c:pt idx="1008">
                  <c:v>2016</c:v>
                </c:pt>
                <c:pt idx="1009">
                  <c:v>2018</c:v>
                </c:pt>
                <c:pt idx="1010">
                  <c:v>2020</c:v>
                </c:pt>
                <c:pt idx="1011">
                  <c:v>2022</c:v>
                </c:pt>
                <c:pt idx="1012">
                  <c:v>2024</c:v>
                </c:pt>
                <c:pt idx="1013">
                  <c:v>2026</c:v>
                </c:pt>
                <c:pt idx="1014">
                  <c:v>2028</c:v>
                </c:pt>
                <c:pt idx="1015">
                  <c:v>2030</c:v>
                </c:pt>
                <c:pt idx="1016">
                  <c:v>2032</c:v>
                </c:pt>
                <c:pt idx="1017">
                  <c:v>2034</c:v>
                </c:pt>
                <c:pt idx="1018">
                  <c:v>2036</c:v>
                </c:pt>
                <c:pt idx="1019">
                  <c:v>2038</c:v>
                </c:pt>
                <c:pt idx="1020">
                  <c:v>2040</c:v>
                </c:pt>
                <c:pt idx="1021">
                  <c:v>2042</c:v>
                </c:pt>
                <c:pt idx="1022">
                  <c:v>2044</c:v>
                </c:pt>
                <c:pt idx="1023">
                  <c:v>2046</c:v>
                </c:pt>
                <c:pt idx="1024">
                  <c:v>2048</c:v>
                </c:pt>
                <c:pt idx="1025">
                  <c:v>2050</c:v>
                </c:pt>
                <c:pt idx="1026">
                  <c:v>2052</c:v>
                </c:pt>
                <c:pt idx="1027">
                  <c:v>2054</c:v>
                </c:pt>
                <c:pt idx="1028">
                  <c:v>2056</c:v>
                </c:pt>
                <c:pt idx="1029">
                  <c:v>2058</c:v>
                </c:pt>
                <c:pt idx="1030">
                  <c:v>2060</c:v>
                </c:pt>
                <c:pt idx="1031">
                  <c:v>2062</c:v>
                </c:pt>
                <c:pt idx="1032">
                  <c:v>2064</c:v>
                </c:pt>
                <c:pt idx="1033">
                  <c:v>2066</c:v>
                </c:pt>
                <c:pt idx="1034">
                  <c:v>2068</c:v>
                </c:pt>
                <c:pt idx="1035">
                  <c:v>2070</c:v>
                </c:pt>
                <c:pt idx="1036">
                  <c:v>2072</c:v>
                </c:pt>
                <c:pt idx="1037">
                  <c:v>2074</c:v>
                </c:pt>
                <c:pt idx="1038">
                  <c:v>2076</c:v>
                </c:pt>
                <c:pt idx="1039">
                  <c:v>2078</c:v>
                </c:pt>
                <c:pt idx="1040">
                  <c:v>2080</c:v>
                </c:pt>
                <c:pt idx="1041">
                  <c:v>2082</c:v>
                </c:pt>
                <c:pt idx="1042">
                  <c:v>2084</c:v>
                </c:pt>
                <c:pt idx="1043">
                  <c:v>2086</c:v>
                </c:pt>
                <c:pt idx="1044">
                  <c:v>2088</c:v>
                </c:pt>
                <c:pt idx="1045">
                  <c:v>2090</c:v>
                </c:pt>
                <c:pt idx="1046">
                  <c:v>2092</c:v>
                </c:pt>
                <c:pt idx="1047">
                  <c:v>2094</c:v>
                </c:pt>
                <c:pt idx="1048">
                  <c:v>2096</c:v>
                </c:pt>
                <c:pt idx="1049">
                  <c:v>2098</c:v>
                </c:pt>
                <c:pt idx="1050">
                  <c:v>2100</c:v>
                </c:pt>
                <c:pt idx="1051">
                  <c:v>2102</c:v>
                </c:pt>
                <c:pt idx="1052">
                  <c:v>2104</c:v>
                </c:pt>
                <c:pt idx="1053">
                  <c:v>2106</c:v>
                </c:pt>
                <c:pt idx="1054">
                  <c:v>2108</c:v>
                </c:pt>
                <c:pt idx="1055">
                  <c:v>2110</c:v>
                </c:pt>
                <c:pt idx="1056">
                  <c:v>2112</c:v>
                </c:pt>
                <c:pt idx="1057">
                  <c:v>2114</c:v>
                </c:pt>
                <c:pt idx="1058">
                  <c:v>2116</c:v>
                </c:pt>
                <c:pt idx="1059">
                  <c:v>2118</c:v>
                </c:pt>
                <c:pt idx="1060">
                  <c:v>2120</c:v>
                </c:pt>
                <c:pt idx="1061">
                  <c:v>2122</c:v>
                </c:pt>
                <c:pt idx="1062">
                  <c:v>2124</c:v>
                </c:pt>
                <c:pt idx="1063">
                  <c:v>2126</c:v>
                </c:pt>
                <c:pt idx="1064">
                  <c:v>2128</c:v>
                </c:pt>
                <c:pt idx="1065">
                  <c:v>2130</c:v>
                </c:pt>
                <c:pt idx="1066">
                  <c:v>2132</c:v>
                </c:pt>
                <c:pt idx="1067">
                  <c:v>2134</c:v>
                </c:pt>
                <c:pt idx="1068">
                  <c:v>2136</c:v>
                </c:pt>
                <c:pt idx="1069">
                  <c:v>2138</c:v>
                </c:pt>
                <c:pt idx="1070">
                  <c:v>2140</c:v>
                </c:pt>
                <c:pt idx="1071">
                  <c:v>2142</c:v>
                </c:pt>
                <c:pt idx="1072">
                  <c:v>2144</c:v>
                </c:pt>
                <c:pt idx="1073">
                  <c:v>2146</c:v>
                </c:pt>
                <c:pt idx="1074">
                  <c:v>2148</c:v>
                </c:pt>
                <c:pt idx="1075">
                  <c:v>2150</c:v>
                </c:pt>
                <c:pt idx="1076">
                  <c:v>2152</c:v>
                </c:pt>
                <c:pt idx="1077">
                  <c:v>2154</c:v>
                </c:pt>
                <c:pt idx="1078">
                  <c:v>2156</c:v>
                </c:pt>
                <c:pt idx="1079">
                  <c:v>2158</c:v>
                </c:pt>
                <c:pt idx="1080">
                  <c:v>2160</c:v>
                </c:pt>
                <c:pt idx="1081">
                  <c:v>2162</c:v>
                </c:pt>
                <c:pt idx="1082">
                  <c:v>2164</c:v>
                </c:pt>
                <c:pt idx="1083">
                  <c:v>2166</c:v>
                </c:pt>
                <c:pt idx="1084">
                  <c:v>2168</c:v>
                </c:pt>
                <c:pt idx="1085">
                  <c:v>2170</c:v>
                </c:pt>
                <c:pt idx="1086">
                  <c:v>2172</c:v>
                </c:pt>
                <c:pt idx="1087">
                  <c:v>2174</c:v>
                </c:pt>
                <c:pt idx="1088">
                  <c:v>2176</c:v>
                </c:pt>
                <c:pt idx="1089">
                  <c:v>2178</c:v>
                </c:pt>
                <c:pt idx="1090">
                  <c:v>2180</c:v>
                </c:pt>
                <c:pt idx="1091">
                  <c:v>2182</c:v>
                </c:pt>
                <c:pt idx="1092">
                  <c:v>2184</c:v>
                </c:pt>
                <c:pt idx="1093">
                  <c:v>2186</c:v>
                </c:pt>
                <c:pt idx="1094">
                  <c:v>2188</c:v>
                </c:pt>
                <c:pt idx="1095">
                  <c:v>2190</c:v>
                </c:pt>
                <c:pt idx="1096">
                  <c:v>2192</c:v>
                </c:pt>
                <c:pt idx="1097">
                  <c:v>2194</c:v>
                </c:pt>
                <c:pt idx="1098">
                  <c:v>2196</c:v>
                </c:pt>
                <c:pt idx="1099">
                  <c:v>2198</c:v>
                </c:pt>
                <c:pt idx="1100">
                  <c:v>2200</c:v>
                </c:pt>
                <c:pt idx="1101">
                  <c:v>2202</c:v>
                </c:pt>
                <c:pt idx="1102">
                  <c:v>2204</c:v>
                </c:pt>
                <c:pt idx="1103">
                  <c:v>2206</c:v>
                </c:pt>
                <c:pt idx="1104">
                  <c:v>2208</c:v>
                </c:pt>
                <c:pt idx="1105">
                  <c:v>2210</c:v>
                </c:pt>
                <c:pt idx="1106">
                  <c:v>2212</c:v>
                </c:pt>
                <c:pt idx="1107">
                  <c:v>2214</c:v>
                </c:pt>
                <c:pt idx="1108">
                  <c:v>2216</c:v>
                </c:pt>
                <c:pt idx="1109">
                  <c:v>2218</c:v>
                </c:pt>
                <c:pt idx="1110">
                  <c:v>2220</c:v>
                </c:pt>
                <c:pt idx="1111">
                  <c:v>2222</c:v>
                </c:pt>
                <c:pt idx="1112">
                  <c:v>2224</c:v>
                </c:pt>
                <c:pt idx="1113">
                  <c:v>2226</c:v>
                </c:pt>
                <c:pt idx="1114">
                  <c:v>2228</c:v>
                </c:pt>
                <c:pt idx="1115">
                  <c:v>2230</c:v>
                </c:pt>
                <c:pt idx="1116">
                  <c:v>2232</c:v>
                </c:pt>
                <c:pt idx="1117">
                  <c:v>2234</c:v>
                </c:pt>
                <c:pt idx="1118">
                  <c:v>2236</c:v>
                </c:pt>
                <c:pt idx="1119">
                  <c:v>2238</c:v>
                </c:pt>
                <c:pt idx="1120">
                  <c:v>2240</c:v>
                </c:pt>
                <c:pt idx="1121">
                  <c:v>2242</c:v>
                </c:pt>
                <c:pt idx="1122">
                  <c:v>2244</c:v>
                </c:pt>
                <c:pt idx="1123">
                  <c:v>2246</c:v>
                </c:pt>
                <c:pt idx="1124">
                  <c:v>2248</c:v>
                </c:pt>
                <c:pt idx="1125">
                  <c:v>2250</c:v>
                </c:pt>
                <c:pt idx="1126">
                  <c:v>2252</c:v>
                </c:pt>
                <c:pt idx="1127">
                  <c:v>2254</c:v>
                </c:pt>
                <c:pt idx="1128">
                  <c:v>2256</c:v>
                </c:pt>
                <c:pt idx="1129">
                  <c:v>2258</c:v>
                </c:pt>
                <c:pt idx="1130">
                  <c:v>2260</c:v>
                </c:pt>
                <c:pt idx="1131">
                  <c:v>2262</c:v>
                </c:pt>
                <c:pt idx="1132">
                  <c:v>2264</c:v>
                </c:pt>
                <c:pt idx="1133">
                  <c:v>2266</c:v>
                </c:pt>
                <c:pt idx="1134">
                  <c:v>2268</c:v>
                </c:pt>
                <c:pt idx="1135">
                  <c:v>2270</c:v>
                </c:pt>
                <c:pt idx="1136">
                  <c:v>2272</c:v>
                </c:pt>
                <c:pt idx="1137">
                  <c:v>2274</c:v>
                </c:pt>
                <c:pt idx="1138">
                  <c:v>2276</c:v>
                </c:pt>
                <c:pt idx="1139">
                  <c:v>2278</c:v>
                </c:pt>
                <c:pt idx="1140">
                  <c:v>2280</c:v>
                </c:pt>
                <c:pt idx="1141">
                  <c:v>2282</c:v>
                </c:pt>
                <c:pt idx="1142">
                  <c:v>2284</c:v>
                </c:pt>
                <c:pt idx="1143">
                  <c:v>2286</c:v>
                </c:pt>
                <c:pt idx="1144">
                  <c:v>2288</c:v>
                </c:pt>
                <c:pt idx="1145">
                  <c:v>2290</c:v>
                </c:pt>
                <c:pt idx="1146">
                  <c:v>2292</c:v>
                </c:pt>
                <c:pt idx="1147">
                  <c:v>2294</c:v>
                </c:pt>
                <c:pt idx="1148">
                  <c:v>2296</c:v>
                </c:pt>
                <c:pt idx="1149">
                  <c:v>2298</c:v>
                </c:pt>
                <c:pt idx="1150">
                  <c:v>2300</c:v>
                </c:pt>
                <c:pt idx="1151">
                  <c:v>2302</c:v>
                </c:pt>
                <c:pt idx="1152">
                  <c:v>2304</c:v>
                </c:pt>
                <c:pt idx="1153">
                  <c:v>2306</c:v>
                </c:pt>
                <c:pt idx="1154">
                  <c:v>2308</c:v>
                </c:pt>
                <c:pt idx="1155">
                  <c:v>2310</c:v>
                </c:pt>
                <c:pt idx="1156">
                  <c:v>2312</c:v>
                </c:pt>
                <c:pt idx="1157">
                  <c:v>2314</c:v>
                </c:pt>
                <c:pt idx="1158">
                  <c:v>2316</c:v>
                </c:pt>
                <c:pt idx="1159">
                  <c:v>2318</c:v>
                </c:pt>
                <c:pt idx="1160">
                  <c:v>2320</c:v>
                </c:pt>
                <c:pt idx="1161">
                  <c:v>2322</c:v>
                </c:pt>
                <c:pt idx="1162">
                  <c:v>2324</c:v>
                </c:pt>
                <c:pt idx="1163">
                  <c:v>2326</c:v>
                </c:pt>
                <c:pt idx="1164">
                  <c:v>2328</c:v>
                </c:pt>
                <c:pt idx="1165">
                  <c:v>2330</c:v>
                </c:pt>
                <c:pt idx="1166">
                  <c:v>2332</c:v>
                </c:pt>
                <c:pt idx="1167">
                  <c:v>2334</c:v>
                </c:pt>
                <c:pt idx="1168">
                  <c:v>2336</c:v>
                </c:pt>
                <c:pt idx="1169">
                  <c:v>2338</c:v>
                </c:pt>
                <c:pt idx="1170">
                  <c:v>2340</c:v>
                </c:pt>
                <c:pt idx="1171">
                  <c:v>2342</c:v>
                </c:pt>
                <c:pt idx="1172">
                  <c:v>2344</c:v>
                </c:pt>
                <c:pt idx="1173">
                  <c:v>2346</c:v>
                </c:pt>
                <c:pt idx="1174">
                  <c:v>2348</c:v>
                </c:pt>
                <c:pt idx="1175">
                  <c:v>2350</c:v>
                </c:pt>
                <c:pt idx="1176">
                  <c:v>2352</c:v>
                </c:pt>
                <c:pt idx="1177">
                  <c:v>2354</c:v>
                </c:pt>
                <c:pt idx="1178">
                  <c:v>2356</c:v>
                </c:pt>
                <c:pt idx="1179">
                  <c:v>2358</c:v>
                </c:pt>
                <c:pt idx="1180">
                  <c:v>2360</c:v>
                </c:pt>
                <c:pt idx="1181">
                  <c:v>2362</c:v>
                </c:pt>
                <c:pt idx="1182">
                  <c:v>2364</c:v>
                </c:pt>
                <c:pt idx="1183">
                  <c:v>2366</c:v>
                </c:pt>
                <c:pt idx="1184">
                  <c:v>2368</c:v>
                </c:pt>
                <c:pt idx="1185">
                  <c:v>2370</c:v>
                </c:pt>
                <c:pt idx="1186">
                  <c:v>2372</c:v>
                </c:pt>
                <c:pt idx="1187">
                  <c:v>2374</c:v>
                </c:pt>
                <c:pt idx="1188">
                  <c:v>2376</c:v>
                </c:pt>
                <c:pt idx="1189">
                  <c:v>2378</c:v>
                </c:pt>
                <c:pt idx="1190">
                  <c:v>2380</c:v>
                </c:pt>
                <c:pt idx="1191">
                  <c:v>2382</c:v>
                </c:pt>
                <c:pt idx="1192">
                  <c:v>2384</c:v>
                </c:pt>
                <c:pt idx="1193">
                  <c:v>2386</c:v>
                </c:pt>
                <c:pt idx="1194">
                  <c:v>2388</c:v>
                </c:pt>
                <c:pt idx="1195">
                  <c:v>2390</c:v>
                </c:pt>
                <c:pt idx="1196">
                  <c:v>2392</c:v>
                </c:pt>
                <c:pt idx="1197">
                  <c:v>2394</c:v>
                </c:pt>
                <c:pt idx="1198">
                  <c:v>2396</c:v>
                </c:pt>
                <c:pt idx="1199">
                  <c:v>2398</c:v>
                </c:pt>
                <c:pt idx="1200">
                  <c:v>2400</c:v>
                </c:pt>
                <c:pt idx="1201">
                  <c:v>2402</c:v>
                </c:pt>
                <c:pt idx="1202">
                  <c:v>2404</c:v>
                </c:pt>
                <c:pt idx="1203">
                  <c:v>2406</c:v>
                </c:pt>
                <c:pt idx="1204">
                  <c:v>2408</c:v>
                </c:pt>
                <c:pt idx="1205">
                  <c:v>2410</c:v>
                </c:pt>
                <c:pt idx="1206">
                  <c:v>2412</c:v>
                </c:pt>
                <c:pt idx="1207">
                  <c:v>2414</c:v>
                </c:pt>
                <c:pt idx="1208">
                  <c:v>2416</c:v>
                </c:pt>
                <c:pt idx="1209">
                  <c:v>2418</c:v>
                </c:pt>
                <c:pt idx="1210">
                  <c:v>2420</c:v>
                </c:pt>
                <c:pt idx="1211">
                  <c:v>2422</c:v>
                </c:pt>
                <c:pt idx="1212">
                  <c:v>2424</c:v>
                </c:pt>
                <c:pt idx="1213">
                  <c:v>2426</c:v>
                </c:pt>
                <c:pt idx="1214">
                  <c:v>2428</c:v>
                </c:pt>
                <c:pt idx="1215">
                  <c:v>2430</c:v>
                </c:pt>
                <c:pt idx="1216">
                  <c:v>2432</c:v>
                </c:pt>
                <c:pt idx="1217">
                  <c:v>2434</c:v>
                </c:pt>
                <c:pt idx="1218">
                  <c:v>2436</c:v>
                </c:pt>
                <c:pt idx="1219">
                  <c:v>2438</c:v>
                </c:pt>
                <c:pt idx="1220">
                  <c:v>2440</c:v>
                </c:pt>
                <c:pt idx="1221">
                  <c:v>2442</c:v>
                </c:pt>
                <c:pt idx="1222">
                  <c:v>2444</c:v>
                </c:pt>
                <c:pt idx="1223">
                  <c:v>2446</c:v>
                </c:pt>
                <c:pt idx="1224">
                  <c:v>2448</c:v>
                </c:pt>
                <c:pt idx="1225">
                  <c:v>2450</c:v>
                </c:pt>
                <c:pt idx="1226">
                  <c:v>2452</c:v>
                </c:pt>
                <c:pt idx="1227">
                  <c:v>2454</c:v>
                </c:pt>
                <c:pt idx="1228">
                  <c:v>2456</c:v>
                </c:pt>
                <c:pt idx="1229">
                  <c:v>2458</c:v>
                </c:pt>
                <c:pt idx="1230">
                  <c:v>2460</c:v>
                </c:pt>
                <c:pt idx="1231">
                  <c:v>2462</c:v>
                </c:pt>
                <c:pt idx="1232">
                  <c:v>2464</c:v>
                </c:pt>
                <c:pt idx="1233">
                  <c:v>2466</c:v>
                </c:pt>
                <c:pt idx="1234">
                  <c:v>2468</c:v>
                </c:pt>
                <c:pt idx="1235">
                  <c:v>2470</c:v>
                </c:pt>
                <c:pt idx="1236">
                  <c:v>2472</c:v>
                </c:pt>
                <c:pt idx="1237">
                  <c:v>2474</c:v>
                </c:pt>
                <c:pt idx="1238">
                  <c:v>2476</c:v>
                </c:pt>
                <c:pt idx="1239">
                  <c:v>2478</c:v>
                </c:pt>
                <c:pt idx="1240">
                  <c:v>2480</c:v>
                </c:pt>
                <c:pt idx="1241">
                  <c:v>2482</c:v>
                </c:pt>
                <c:pt idx="1242">
                  <c:v>2484</c:v>
                </c:pt>
                <c:pt idx="1243">
                  <c:v>2486</c:v>
                </c:pt>
                <c:pt idx="1244">
                  <c:v>2488</c:v>
                </c:pt>
                <c:pt idx="1245">
                  <c:v>2490</c:v>
                </c:pt>
                <c:pt idx="1246">
                  <c:v>2492</c:v>
                </c:pt>
                <c:pt idx="1247">
                  <c:v>2494</c:v>
                </c:pt>
                <c:pt idx="1248">
                  <c:v>2496</c:v>
                </c:pt>
                <c:pt idx="1249">
                  <c:v>2498</c:v>
                </c:pt>
                <c:pt idx="1250">
                  <c:v>2500</c:v>
                </c:pt>
                <c:pt idx="1251">
                  <c:v>2502</c:v>
                </c:pt>
                <c:pt idx="1252">
                  <c:v>2504</c:v>
                </c:pt>
                <c:pt idx="1253">
                  <c:v>2506</c:v>
                </c:pt>
                <c:pt idx="1254">
                  <c:v>2508</c:v>
                </c:pt>
                <c:pt idx="1255">
                  <c:v>2510</c:v>
                </c:pt>
                <c:pt idx="1256">
                  <c:v>2512</c:v>
                </c:pt>
                <c:pt idx="1257">
                  <c:v>2514</c:v>
                </c:pt>
                <c:pt idx="1258">
                  <c:v>2516</c:v>
                </c:pt>
                <c:pt idx="1259">
                  <c:v>2518</c:v>
                </c:pt>
                <c:pt idx="1260">
                  <c:v>2520</c:v>
                </c:pt>
                <c:pt idx="1261">
                  <c:v>2522</c:v>
                </c:pt>
                <c:pt idx="1262">
                  <c:v>2524</c:v>
                </c:pt>
                <c:pt idx="1263">
                  <c:v>2526</c:v>
                </c:pt>
                <c:pt idx="1264">
                  <c:v>2528</c:v>
                </c:pt>
                <c:pt idx="1265">
                  <c:v>2530</c:v>
                </c:pt>
                <c:pt idx="1266">
                  <c:v>2532</c:v>
                </c:pt>
                <c:pt idx="1267">
                  <c:v>2534</c:v>
                </c:pt>
                <c:pt idx="1268">
                  <c:v>2536</c:v>
                </c:pt>
                <c:pt idx="1269">
                  <c:v>2538</c:v>
                </c:pt>
                <c:pt idx="1270">
                  <c:v>2540</c:v>
                </c:pt>
                <c:pt idx="1271">
                  <c:v>2542</c:v>
                </c:pt>
                <c:pt idx="1272">
                  <c:v>2544</c:v>
                </c:pt>
                <c:pt idx="1273">
                  <c:v>2546</c:v>
                </c:pt>
                <c:pt idx="1274">
                  <c:v>2548</c:v>
                </c:pt>
                <c:pt idx="1275">
                  <c:v>2550</c:v>
                </c:pt>
                <c:pt idx="1276">
                  <c:v>2552</c:v>
                </c:pt>
                <c:pt idx="1277">
                  <c:v>2554</c:v>
                </c:pt>
                <c:pt idx="1278">
                  <c:v>2556</c:v>
                </c:pt>
                <c:pt idx="1279">
                  <c:v>2558</c:v>
                </c:pt>
                <c:pt idx="1280">
                  <c:v>2560</c:v>
                </c:pt>
                <c:pt idx="1281">
                  <c:v>2562</c:v>
                </c:pt>
                <c:pt idx="1282">
                  <c:v>2564</c:v>
                </c:pt>
                <c:pt idx="1283">
                  <c:v>2566</c:v>
                </c:pt>
                <c:pt idx="1284">
                  <c:v>2568</c:v>
                </c:pt>
                <c:pt idx="1285">
                  <c:v>2570</c:v>
                </c:pt>
                <c:pt idx="1286">
                  <c:v>2572</c:v>
                </c:pt>
                <c:pt idx="1287">
                  <c:v>2574</c:v>
                </c:pt>
                <c:pt idx="1288">
                  <c:v>2576</c:v>
                </c:pt>
                <c:pt idx="1289">
                  <c:v>2578</c:v>
                </c:pt>
                <c:pt idx="1290">
                  <c:v>2580</c:v>
                </c:pt>
                <c:pt idx="1291">
                  <c:v>2582</c:v>
                </c:pt>
                <c:pt idx="1292">
                  <c:v>2584</c:v>
                </c:pt>
                <c:pt idx="1293">
                  <c:v>2586</c:v>
                </c:pt>
                <c:pt idx="1294">
                  <c:v>2588</c:v>
                </c:pt>
                <c:pt idx="1295">
                  <c:v>2590</c:v>
                </c:pt>
                <c:pt idx="1296">
                  <c:v>2592</c:v>
                </c:pt>
                <c:pt idx="1297">
                  <c:v>2594</c:v>
                </c:pt>
                <c:pt idx="1298">
                  <c:v>2596</c:v>
                </c:pt>
                <c:pt idx="1299">
                  <c:v>2598</c:v>
                </c:pt>
                <c:pt idx="1300">
                  <c:v>2600</c:v>
                </c:pt>
                <c:pt idx="1301">
                  <c:v>2602</c:v>
                </c:pt>
                <c:pt idx="1302">
                  <c:v>2604</c:v>
                </c:pt>
                <c:pt idx="1303">
                  <c:v>2606</c:v>
                </c:pt>
                <c:pt idx="1304">
                  <c:v>2608</c:v>
                </c:pt>
                <c:pt idx="1305">
                  <c:v>2610</c:v>
                </c:pt>
                <c:pt idx="1306">
                  <c:v>2612</c:v>
                </c:pt>
                <c:pt idx="1307">
                  <c:v>2614</c:v>
                </c:pt>
                <c:pt idx="1308">
                  <c:v>2616</c:v>
                </c:pt>
                <c:pt idx="1309">
                  <c:v>2618</c:v>
                </c:pt>
                <c:pt idx="1310">
                  <c:v>2620</c:v>
                </c:pt>
                <c:pt idx="1311">
                  <c:v>2622</c:v>
                </c:pt>
                <c:pt idx="1312">
                  <c:v>2624</c:v>
                </c:pt>
                <c:pt idx="1313">
                  <c:v>2626</c:v>
                </c:pt>
                <c:pt idx="1314">
                  <c:v>2628</c:v>
                </c:pt>
                <c:pt idx="1315">
                  <c:v>2630</c:v>
                </c:pt>
                <c:pt idx="1316">
                  <c:v>2632</c:v>
                </c:pt>
                <c:pt idx="1317">
                  <c:v>2634</c:v>
                </c:pt>
                <c:pt idx="1318">
                  <c:v>2636</c:v>
                </c:pt>
                <c:pt idx="1319">
                  <c:v>2638</c:v>
                </c:pt>
                <c:pt idx="1320">
                  <c:v>2640</c:v>
                </c:pt>
                <c:pt idx="1321">
                  <c:v>2642</c:v>
                </c:pt>
                <c:pt idx="1322">
                  <c:v>2644</c:v>
                </c:pt>
                <c:pt idx="1323">
                  <c:v>2646</c:v>
                </c:pt>
                <c:pt idx="1324">
                  <c:v>2648</c:v>
                </c:pt>
                <c:pt idx="1325">
                  <c:v>2650</c:v>
                </c:pt>
                <c:pt idx="1326">
                  <c:v>2652</c:v>
                </c:pt>
                <c:pt idx="1327">
                  <c:v>2654</c:v>
                </c:pt>
                <c:pt idx="1328">
                  <c:v>2656</c:v>
                </c:pt>
                <c:pt idx="1329">
                  <c:v>2658</c:v>
                </c:pt>
                <c:pt idx="1330">
                  <c:v>2660</c:v>
                </c:pt>
                <c:pt idx="1331">
                  <c:v>2662</c:v>
                </c:pt>
                <c:pt idx="1332">
                  <c:v>2664</c:v>
                </c:pt>
                <c:pt idx="1333">
                  <c:v>2666</c:v>
                </c:pt>
                <c:pt idx="1334">
                  <c:v>2668</c:v>
                </c:pt>
                <c:pt idx="1335">
                  <c:v>2670</c:v>
                </c:pt>
                <c:pt idx="1336">
                  <c:v>2672</c:v>
                </c:pt>
                <c:pt idx="1337">
                  <c:v>2674</c:v>
                </c:pt>
                <c:pt idx="1338">
                  <c:v>2676</c:v>
                </c:pt>
                <c:pt idx="1339">
                  <c:v>2678</c:v>
                </c:pt>
                <c:pt idx="1340">
                  <c:v>2680</c:v>
                </c:pt>
                <c:pt idx="1341">
                  <c:v>2682</c:v>
                </c:pt>
                <c:pt idx="1342">
                  <c:v>2684</c:v>
                </c:pt>
                <c:pt idx="1343">
                  <c:v>2686</c:v>
                </c:pt>
                <c:pt idx="1344">
                  <c:v>2688</c:v>
                </c:pt>
                <c:pt idx="1345">
                  <c:v>2690</c:v>
                </c:pt>
                <c:pt idx="1346">
                  <c:v>2692</c:v>
                </c:pt>
                <c:pt idx="1347">
                  <c:v>2694</c:v>
                </c:pt>
                <c:pt idx="1348">
                  <c:v>2696</c:v>
                </c:pt>
                <c:pt idx="1349">
                  <c:v>2698</c:v>
                </c:pt>
                <c:pt idx="1350">
                  <c:v>2700</c:v>
                </c:pt>
                <c:pt idx="1351">
                  <c:v>2702</c:v>
                </c:pt>
                <c:pt idx="1352">
                  <c:v>2704</c:v>
                </c:pt>
                <c:pt idx="1353">
                  <c:v>2706</c:v>
                </c:pt>
                <c:pt idx="1354">
                  <c:v>2708</c:v>
                </c:pt>
                <c:pt idx="1355">
                  <c:v>2710</c:v>
                </c:pt>
                <c:pt idx="1356">
                  <c:v>2712</c:v>
                </c:pt>
                <c:pt idx="1357">
                  <c:v>2714</c:v>
                </c:pt>
                <c:pt idx="1358">
                  <c:v>2716</c:v>
                </c:pt>
                <c:pt idx="1359">
                  <c:v>2718</c:v>
                </c:pt>
                <c:pt idx="1360">
                  <c:v>2720</c:v>
                </c:pt>
                <c:pt idx="1361">
                  <c:v>2722</c:v>
                </c:pt>
                <c:pt idx="1362">
                  <c:v>2724</c:v>
                </c:pt>
                <c:pt idx="1363">
                  <c:v>2726</c:v>
                </c:pt>
                <c:pt idx="1364">
                  <c:v>2728</c:v>
                </c:pt>
                <c:pt idx="1365">
                  <c:v>2730</c:v>
                </c:pt>
                <c:pt idx="1366">
                  <c:v>2732</c:v>
                </c:pt>
                <c:pt idx="1367">
                  <c:v>2734</c:v>
                </c:pt>
                <c:pt idx="1368">
                  <c:v>2736</c:v>
                </c:pt>
                <c:pt idx="1369">
                  <c:v>2738</c:v>
                </c:pt>
                <c:pt idx="1370">
                  <c:v>2740</c:v>
                </c:pt>
                <c:pt idx="1371">
                  <c:v>2742</c:v>
                </c:pt>
                <c:pt idx="1372">
                  <c:v>2744</c:v>
                </c:pt>
                <c:pt idx="1373">
                  <c:v>2746</c:v>
                </c:pt>
                <c:pt idx="1374">
                  <c:v>2748</c:v>
                </c:pt>
                <c:pt idx="1375">
                  <c:v>2750</c:v>
                </c:pt>
                <c:pt idx="1376">
                  <c:v>2752</c:v>
                </c:pt>
                <c:pt idx="1377">
                  <c:v>2754</c:v>
                </c:pt>
                <c:pt idx="1378">
                  <c:v>2756</c:v>
                </c:pt>
                <c:pt idx="1379">
                  <c:v>2758</c:v>
                </c:pt>
                <c:pt idx="1380">
                  <c:v>2760</c:v>
                </c:pt>
                <c:pt idx="1381">
                  <c:v>2762</c:v>
                </c:pt>
                <c:pt idx="1382">
                  <c:v>2764</c:v>
                </c:pt>
                <c:pt idx="1383">
                  <c:v>2766</c:v>
                </c:pt>
                <c:pt idx="1384">
                  <c:v>2768</c:v>
                </c:pt>
                <c:pt idx="1385">
                  <c:v>2770</c:v>
                </c:pt>
                <c:pt idx="1386">
                  <c:v>2772</c:v>
                </c:pt>
                <c:pt idx="1387">
                  <c:v>2774</c:v>
                </c:pt>
                <c:pt idx="1388">
                  <c:v>2776</c:v>
                </c:pt>
                <c:pt idx="1389">
                  <c:v>2778</c:v>
                </c:pt>
                <c:pt idx="1390">
                  <c:v>2780</c:v>
                </c:pt>
                <c:pt idx="1391">
                  <c:v>2782</c:v>
                </c:pt>
                <c:pt idx="1392">
                  <c:v>2784</c:v>
                </c:pt>
                <c:pt idx="1393">
                  <c:v>2786</c:v>
                </c:pt>
                <c:pt idx="1394">
                  <c:v>2788</c:v>
                </c:pt>
                <c:pt idx="1395">
                  <c:v>2790</c:v>
                </c:pt>
                <c:pt idx="1396">
                  <c:v>2792</c:v>
                </c:pt>
                <c:pt idx="1397">
                  <c:v>2794</c:v>
                </c:pt>
                <c:pt idx="1398">
                  <c:v>2796</c:v>
                </c:pt>
                <c:pt idx="1399">
                  <c:v>2798</c:v>
                </c:pt>
                <c:pt idx="1400">
                  <c:v>2800</c:v>
                </c:pt>
                <c:pt idx="1401">
                  <c:v>2802</c:v>
                </c:pt>
                <c:pt idx="1402">
                  <c:v>2804</c:v>
                </c:pt>
                <c:pt idx="1403">
                  <c:v>2806</c:v>
                </c:pt>
                <c:pt idx="1404">
                  <c:v>2808</c:v>
                </c:pt>
                <c:pt idx="1405">
                  <c:v>2810</c:v>
                </c:pt>
                <c:pt idx="1406">
                  <c:v>2812</c:v>
                </c:pt>
                <c:pt idx="1407">
                  <c:v>2814</c:v>
                </c:pt>
                <c:pt idx="1408">
                  <c:v>2816</c:v>
                </c:pt>
                <c:pt idx="1409">
                  <c:v>2818</c:v>
                </c:pt>
                <c:pt idx="1410">
                  <c:v>2820</c:v>
                </c:pt>
                <c:pt idx="1411">
                  <c:v>2822</c:v>
                </c:pt>
                <c:pt idx="1412">
                  <c:v>2824</c:v>
                </c:pt>
                <c:pt idx="1413">
                  <c:v>2826</c:v>
                </c:pt>
                <c:pt idx="1414">
                  <c:v>2828</c:v>
                </c:pt>
                <c:pt idx="1415">
                  <c:v>2830</c:v>
                </c:pt>
                <c:pt idx="1416">
                  <c:v>2832</c:v>
                </c:pt>
                <c:pt idx="1417">
                  <c:v>2834</c:v>
                </c:pt>
                <c:pt idx="1418">
                  <c:v>2836</c:v>
                </c:pt>
                <c:pt idx="1419">
                  <c:v>2838</c:v>
                </c:pt>
                <c:pt idx="1420">
                  <c:v>2840</c:v>
                </c:pt>
                <c:pt idx="1421">
                  <c:v>2842</c:v>
                </c:pt>
                <c:pt idx="1422">
                  <c:v>2844</c:v>
                </c:pt>
                <c:pt idx="1423">
                  <c:v>2846</c:v>
                </c:pt>
                <c:pt idx="1424">
                  <c:v>2848</c:v>
                </c:pt>
                <c:pt idx="1425">
                  <c:v>2850</c:v>
                </c:pt>
                <c:pt idx="1426">
                  <c:v>2852</c:v>
                </c:pt>
                <c:pt idx="1427">
                  <c:v>2854</c:v>
                </c:pt>
                <c:pt idx="1428">
                  <c:v>2856</c:v>
                </c:pt>
                <c:pt idx="1429">
                  <c:v>2858</c:v>
                </c:pt>
                <c:pt idx="1430">
                  <c:v>2860</c:v>
                </c:pt>
                <c:pt idx="1431">
                  <c:v>2862</c:v>
                </c:pt>
                <c:pt idx="1432">
                  <c:v>2864</c:v>
                </c:pt>
                <c:pt idx="1433">
                  <c:v>2866</c:v>
                </c:pt>
                <c:pt idx="1434">
                  <c:v>2868</c:v>
                </c:pt>
                <c:pt idx="1435">
                  <c:v>2870</c:v>
                </c:pt>
                <c:pt idx="1436">
                  <c:v>2872</c:v>
                </c:pt>
                <c:pt idx="1437">
                  <c:v>2874</c:v>
                </c:pt>
                <c:pt idx="1438">
                  <c:v>2876</c:v>
                </c:pt>
                <c:pt idx="1439">
                  <c:v>2878</c:v>
                </c:pt>
                <c:pt idx="1440">
                  <c:v>2880</c:v>
                </c:pt>
                <c:pt idx="1441">
                  <c:v>2882</c:v>
                </c:pt>
                <c:pt idx="1442">
                  <c:v>2884</c:v>
                </c:pt>
                <c:pt idx="1443">
                  <c:v>2886</c:v>
                </c:pt>
                <c:pt idx="1444">
                  <c:v>2888</c:v>
                </c:pt>
                <c:pt idx="1445">
                  <c:v>2890</c:v>
                </c:pt>
                <c:pt idx="1446">
                  <c:v>2892</c:v>
                </c:pt>
                <c:pt idx="1447">
                  <c:v>2894</c:v>
                </c:pt>
                <c:pt idx="1448">
                  <c:v>2896</c:v>
                </c:pt>
                <c:pt idx="1449">
                  <c:v>2898</c:v>
                </c:pt>
                <c:pt idx="1450">
                  <c:v>2900</c:v>
                </c:pt>
                <c:pt idx="1451">
                  <c:v>2902</c:v>
                </c:pt>
                <c:pt idx="1452">
                  <c:v>2904</c:v>
                </c:pt>
                <c:pt idx="1453">
                  <c:v>2906</c:v>
                </c:pt>
                <c:pt idx="1454">
                  <c:v>2908</c:v>
                </c:pt>
                <c:pt idx="1455">
                  <c:v>2910</c:v>
                </c:pt>
                <c:pt idx="1456">
                  <c:v>2912</c:v>
                </c:pt>
                <c:pt idx="1457">
                  <c:v>2914</c:v>
                </c:pt>
                <c:pt idx="1458">
                  <c:v>2916</c:v>
                </c:pt>
                <c:pt idx="1459">
                  <c:v>2918</c:v>
                </c:pt>
                <c:pt idx="1460">
                  <c:v>2920</c:v>
                </c:pt>
                <c:pt idx="1461">
                  <c:v>2922</c:v>
                </c:pt>
                <c:pt idx="1462">
                  <c:v>2924</c:v>
                </c:pt>
                <c:pt idx="1463">
                  <c:v>2926</c:v>
                </c:pt>
                <c:pt idx="1464">
                  <c:v>2928</c:v>
                </c:pt>
                <c:pt idx="1465">
                  <c:v>2930</c:v>
                </c:pt>
                <c:pt idx="1466">
                  <c:v>2932</c:v>
                </c:pt>
                <c:pt idx="1467">
                  <c:v>2934</c:v>
                </c:pt>
                <c:pt idx="1468">
                  <c:v>2936</c:v>
                </c:pt>
                <c:pt idx="1469">
                  <c:v>2938</c:v>
                </c:pt>
                <c:pt idx="1470">
                  <c:v>2940</c:v>
                </c:pt>
                <c:pt idx="1471">
                  <c:v>2942</c:v>
                </c:pt>
                <c:pt idx="1472">
                  <c:v>2944</c:v>
                </c:pt>
                <c:pt idx="1473">
                  <c:v>2946</c:v>
                </c:pt>
                <c:pt idx="1474">
                  <c:v>2948</c:v>
                </c:pt>
                <c:pt idx="1475">
                  <c:v>2950</c:v>
                </c:pt>
                <c:pt idx="1476">
                  <c:v>2952</c:v>
                </c:pt>
                <c:pt idx="1477">
                  <c:v>2954</c:v>
                </c:pt>
                <c:pt idx="1478">
                  <c:v>2956</c:v>
                </c:pt>
                <c:pt idx="1479">
                  <c:v>2958</c:v>
                </c:pt>
                <c:pt idx="1480">
                  <c:v>2960</c:v>
                </c:pt>
                <c:pt idx="1481">
                  <c:v>2962</c:v>
                </c:pt>
                <c:pt idx="1482">
                  <c:v>2964</c:v>
                </c:pt>
                <c:pt idx="1483">
                  <c:v>2966</c:v>
                </c:pt>
                <c:pt idx="1484">
                  <c:v>2968</c:v>
                </c:pt>
                <c:pt idx="1485">
                  <c:v>2970</c:v>
                </c:pt>
                <c:pt idx="1486">
                  <c:v>2972</c:v>
                </c:pt>
                <c:pt idx="1487">
                  <c:v>2974</c:v>
                </c:pt>
                <c:pt idx="1488">
                  <c:v>2976</c:v>
                </c:pt>
                <c:pt idx="1489">
                  <c:v>2978</c:v>
                </c:pt>
                <c:pt idx="1490">
                  <c:v>2980</c:v>
                </c:pt>
                <c:pt idx="1491">
                  <c:v>2982</c:v>
                </c:pt>
                <c:pt idx="1492">
                  <c:v>2984</c:v>
                </c:pt>
                <c:pt idx="1493">
                  <c:v>2986</c:v>
                </c:pt>
                <c:pt idx="1494">
                  <c:v>2988</c:v>
                </c:pt>
                <c:pt idx="1495">
                  <c:v>2990</c:v>
                </c:pt>
                <c:pt idx="1496">
                  <c:v>2992</c:v>
                </c:pt>
                <c:pt idx="1497">
                  <c:v>2994</c:v>
                </c:pt>
                <c:pt idx="1498">
                  <c:v>2996</c:v>
                </c:pt>
                <c:pt idx="1499">
                  <c:v>2998</c:v>
                </c:pt>
                <c:pt idx="1500">
                  <c:v>3000</c:v>
                </c:pt>
                <c:pt idx="1501">
                  <c:v>3002</c:v>
                </c:pt>
                <c:pt idx="1502">
                  <c:v>3004</c:v>
                </c:pt>
                <c:pt idx="1503">
                  <c:v>3006</c:v>
                </c:pt>
                <c:pt idx="1504">
                  <c:v>3008</c:v>
                </c:pt>
                <c:pt idx="1505">
                  <c:v>3010</c:v>
                </c:pt>
                <c:pt idx="1506">
                  <c:v>3012</c:v>
                </c:pt>
                <c:pt idx="1507">
                  <c:v>3014</c:v>
                </c:pt>
                <c:pt idx="1508">
                  <c:v>3016</c:v>
                </c:pt>
                <c:pt idx="1509">
                  <c:v>3018</c:v>
                </c:pt>
                <c:pt idx="1510">
                  <c:v>3020</c:v>
                </c:pt>
                <c:pt idx="1511">
                  <c:v>3022</c:v>
                </c:pt>
                <c:pt idx="1512">
                  <c:v>3024</c:v>
                </c:pt>
                <c:pt idx="1513">
                  <c:v>3026</c:v>
                </c:pt>
                <c:pt idx="1514">
                  <c:v>3028</c:v>
                </c:pt>
                <c:pt idx="1515">
                  <c:v>3030</c:v>
                </c:pt>
                <c:pt idx="1516">
                  <c:v>3032</c:v>
                </c:pt>
                <c:pt idx="1517">
                  <c:v>3034</c:v>
                </c:pt>
                <c:pt idx="1518">
                  <c:v>3036</c:v>
                </c:pt>
                <c:pt idx="1519">
                  <c:v>3038</c:v>
                </c:pt>
                <c:pt idx="1520">
                  <c:v>3040</c:v>
                </c:pt>
                <c:pt idx="1521">
                  <c:v>3042</c:v>
                </c:pt>
                <c:pt idx="1522">
                  <c:v>3044</c:v>
                </c:pt>
                <c:pt idx="1523">
                  <c:v>3046</c:v>
                </c:pt>
                <c:pt idx="1524">
                  <c:v>3048</c:v>
                </c:pt>
                <c:pt idx="1525">
                  <c:v>3050</c:v>
                </c:pt>
                <c:pt idx="1526">
                  <c:v>3052</c:v>
                </c:pt>
                <c:pt idx="1527">
                  <c:v>3054</c:v>
                </c:pt>
                <c:pt idx="1528">
                  <c:v>3056</c:v>
                </c:pt>
                <c:pt idx="1529">
                  <c:v>3058</c:v>
                </c:pt>
                <c:pt idx="1530">
                  <c:v>3060</c:v>
                </c:pt>
                <c:pt idx="1531">
                  <c:v>3062</c:v>
                </c:pt>
                <c:pt idx="1532">
                  <c:v>3064</c:v>
                </c:pt>
                <c:pt idx="1533">
                  <c:v>3066</c:v>
                </c:pt>
                <c:pt idx="1534">
                  <c:v>3068</c:v>
                </c:pt>
                <c:pt idx="1535">
                  <c:v>3070</c:v>
                </c:pt>
                <c:pt idx="1536">
                  <c:v>3072</c:v>
                </c:pt>
                <c:pt idx="1537">
                  <c:v>3074</c:v>
                </c:pt>
                <c:pt idx="1538">
                  <c:v>3076</c:v>
                </c:pt>
                <c:pt idx="1539">
                  <c:v>3078</c:v>
                </c:pt>
                <c:pt idx="1540">
                  <c:v>3080</c:v>
                </c:pt>
                <c:pt idx="1541">
                  <c:v>3082</c:v>
                </c:pt>
                <c:pt idx="1542">
                  <c:v>3084</c:v>
                </c:pt>
                <c:pt idx="1543">
                  <c:v>3086</c:v>
                </c:pt>
                <c:pt idx="1544">
                  <c:v>3088</c:v>
                </c:pt>
                <c:pt idx="1545">
                  <c:v>3090</c:v>
                </c:pt>
                <c:pt idx="1546">
                  <c:v>3092</c:v>
                </c:pt>
                <c:pt idx="1547">
                  <c:v>3094</c:v>
                </c:pt>
                <c:pt idx="1548">
                  <c:v>3096</c:v>
                </c:pt>
                <c:pt idx="1549">
                  <c:v>3098</c:v>
                </c:pt>
                <c:pt idx="1550">
                  <c:v>3100</c:v>
                </c:pt>
                <c:pt idx="1551">
                  <c:v>3102</c:v>
                </c:pt>
                <c:pt idx="1552">
                  <c:v>3104</c:v>
                </c:pt>
                <c:pt idx="1553">
                  <c:v>3106</c:v>
                </c:pt>
                <c:pt idx="1554">
                  <c:v>3108</c:v>
                </c:pt>
                <c:pt idx="1555">
                  <c:v>3110</c:v>
                </c:pt>
                <c:pt idx="1556">
                  <c:v>3112</c:v>
                </c:pt>
                <c:pt idx="1557">
                  <c:v>3114</c:v>
                </c:pt>
                <c:pt idx="1558">
                  <c:v>3116</c:v>
                </c:pt>
                <c:pt idx="1559">
                  <c:v>3118</c:v>
                </c:pt>
                <c:pt idx="1560">
                  <c:v>3120</c:v>
                </c:pt>
                <c:pt idx="1561">
                  <c:v>3122</c:v>
                </c:pt>
                <c:pt idx="1562">
                  <c:v>3124</c:v>
                </c:pt>
                <c:pt idx="1563">
                  <c:v>3126</c:v>
                </c:pt>
                <c:pt idx="1564">
                  <c:v>3128</c:v>
                </c:pt>
                <c:pt idx="1565">
                  <c:v>3130</c:v>
                </c:pt>
                <c:pt idx="1566">
                  <c:v>3132</c:v>
                </c:pt>
                <c:pt idx="1567">
                  <c:v>3134</c:v>
                </c:pt>
                <c:pt idx="1568">
                  <c:v>3136</c:v>
                </c:pt>
                <c:pt idx="1569">
                  <c:v>3138</c:v>
                </c:pt>
                <c:pt idx="1570">
                  <c:v>3140</c:v>
                </c:pt>
                <c:pt idx="1571">
                  <c:v>3142</c:v>
                </c:pt>
                <c:pt idx="1572">
                  <c:v>3144</c:v>
                </c:pt>
                <c:pt idx="1573">
                  <c:v>3146</c:v>
                </c:pt>
                <c:pt idx="1574">
                  <c:v>3148</c:v>
                </c:pt>
                <c:pt idx="1575">
                  <c:v>3150</c:v>
                </c:pt>
                <c:pt idx="1576">
                  <c:v>3152</c:v>
                </c:pt>
                <c:pt idx="1577">
                  <c:v>3154</c:v>
                </c:pt>
                <c:pt idx="1578">
                  <c:v>3156</c:v>
                </c:pt>
                <c:pt idx="1579">
                  <c:v>3158</c:v>
                </c:pt>
                <c:pt idx="1580">
                  <c:v>3160</c:v>
                </c:pt>
                <c:pt idx="1581">
                  <c:v>3162</c:v>
                </c:pt>
                <c:pt idx="1582">
                  <c:v>3164</c:v>
                </c:pt>
                <c:pt idx="1583">
                  <c:v>3166</c:v>
                </c:pt>
                <c:pt idx="1584">
                  <c:v>3168</c:v>
                </c:pt>
                <c:pt idx="1585">
                  <c:v>3170</c:v>
                </c:pt>
                <c:pt idx="1586">
                  <c:v>3172</c:v>
                </c:pt>
                <c:pt idx="1587">
                  <c:v>3174</c:v>
                </c:pt>
                <c:pt idx="1588">
                  <c:v>3176</c:v>
                </c:pt>
                <c:pt idx="1589">
                  <c:v>3178</c:v>
                </c:pt>
                <c:pt idx="1590">
                  <c:v>3180</c:v>
                </c:pt>
                <c:pt idx="1591">
                  <c:v>3182</c:v>
                </c:pt>
                <c:pt idx="1592">
                  <c:v>3184</c:v>
                </c:pt>
                <c:pt idx="1593">
                  <c:v>3186</c:v>
                </c:pt>
                <c:pt idx="1594">
                  <c:v>3188</c:v>
                </c:pt>
                <c:pt idx="1595">
                  <c:v>3190</c:v>
                </c:pt>
                <c:pt idx="1596">
                  <c:v>3192</c:v>
                </c:pt>
                <c:pt idx="1597">
                  <c:v>3194</c:v>
                </c:pt>
                <c:pt idx="1598">
                  <c:v>3196</c:v>
                </c:pt>
                <c:pt idx="1599">
                  <c:v>3198</c:v>
                </c:pt>
                <c:pt idx="1600">
                  <c:v>3200</c:v>
                </c:pt>
                <c:pt idx="1601">
                  <c:v>3202</c:v>
                </c:pt>
                <c:pt idx="1602">
                  <c:v>3204</c:v>
                </c:pt>
                <c:pt idx="1603">
                  <c:v>3206</c:v>
                </c:pt>
                <c:pt idx="1604">
                  <c:v>3208</c:v>
                </c:pt>
                <c:pt idx="1605">
                  <c:v>3210</c:v>
                </c:pt>
                <c:pt idx="1606">
                  <c:v>3212</c:v>
                </c:pt>
                <c:pt idx="1607">
                  <c:v>3214</c:v>
                </c:pt>
                <c:pt idx="1608">
                  <c:v>3216</c:v>
                </c:pt>
                <c:pt idx="1609">
                  <c:v>3218</c:v>
                </c:pt>
                <c:pt idx="1610">
                  <c:v>3220</c:v>
                </c:pt>
                <c:pt idx="1611">
                  <c:v>3222</c:v>
                </c:pt>
                <c:pt idx="1612">
                  <c:v>3224</c:v>
                </c:pt>
                <c:pt idx="1613">
                  <c:v>3226</c:v>
                </c:pt>
                <c:pt idx="1614">
                  <c:v>3228</c:v>
                </c:pt>
                <c:pt idx="1615">
                  <c:v>3230</c:v>
                </c:pt>
                <c:pt idx="1616">
                  <c:v>3232</c:v>
                </c:pt>
                <c:pt idx="1617">
                  <c:v>3234</c:v>
                </c:pt>
                <c:pt idx="1618">
                  <c:v>3236</c:v>
                </c:pt>
                <c:pt idx="1619">
                  <c:v>3238</c:v>
                </c:pt>
                <c:pt idx="1620">
                  <c:v>3240</c:v>
                </c:pt>
                <c:pt idx="1621">
                  <c:v>3242</c:v>
                </c:pt>
                <c:pt idx="1622">
                  <c:v>3244</c:v>
                </c:pt>
                <c:pt idx="1623">
                  <c:v>3246</c:v>
                </c:pt>
                <c:pt idx="1624">
                  <c:v>3248</c:v>
                </c:pt>
                <c:pt idx="1625">
                  <c:v>3250</c:v>
                </c:pt>
                <c:pt idx="1626">
                  <c:v>3252</c:v>
                </c:pt>
                <c:pt idx="1627">
                  <c:v>3254</c:v>
                </c:pt>
                <c:pt idx="1628">
                  <c:v>3256</c:v>
                </c:pt>
                <c:pt idx="1629">
                  <c:v>3258</c:v>
                </c:pt>
                <c:pt idx="1630">
                  <c:v>3260</c:v>
                </c:pt>
                <c:pt idx="1631">
                  <c:v>3262</c:v>
                </c:pt>
                <c:pt idx="1632">
                  <c:v>3264</c:v>
                </c:pt>
                <c:pt idx="1633">
                  <c:v>3266</c:v>
                </c:pt>
                <c:pt idx="1634">
                  <c:v>3268</c:v>
                </c:pt>
                <c:pt idx="1635">
                  <c:v>3270</c:v>
                </c:pt>
                <c:pt idx="1636">
                  <c:v>3272</c:v>
                </c:pt>
                <c:pt idx="1637">
                  <c:v>3274</c:v>
                </c:pt>
                <c:pt idx="1638">
                  <c:v>3276</c:v>
                </c:pt>
                <c:pt idx="1639">
                  <c:v>3278</c:v>
                </c:pt>
                <c:pt idx="1640">
                  <c:v>3280</c:v>
                </c:pt>
                <c:pt idx="1641">
                  <c:v>3282</c:v>
                </c:pt>
                <c:pt idx="1642">
                  <c:v>3284</c:v>
                </c:pt>
                <c:pt idx="1643">
                  <c:v>3286</c:v>
                </c:pt>
                <c:pt idx="1644">
                  <c:v>3288</c:v>
                </c:pt>
                <c:pt idx="1645">
                  <c:v>3290</c:v>
                </c:pt>
                <c:pt idx="1646">
                  <c:v>3292</c:v>
                </c:pt>
                <c:pt idx="1647">
                  <c:v>3294</c:v>
                </c:pt>
                <c:pt idx="1648">
                  <c:v>3296</c:v>
                </c:pt>
                <c:pt idx="1649">
                  <c:v>3298</c:v>
                </c:pt>
                <c:pt idx="1650">
                  <c:v>3300</c:v>
                </c:pt>
                <c:pt idx="1651">
                  <c:v>3302</c:v>
                </c:pt>
                <c:pt idx="1652">
                  <c:v>3304</c:v>
                </c:pt>
                <c:pt idx="1653">
                  <c:v>3306</c:v>
                </c:pt>
                <c:pt idx="1654">
                  <c:v>3308</c:v>
                </c:pt>
                <c:pt idx="1655">
                  <c:v>3310</c:v>
                </c:pt>
                <c:pt idx="1656">
                  <c:v>3312</c:v>
                </c:pt>
                <c:pt idx="1657">
                  <c:v>3314</c:v>
                </c:pt>
                <c:pt idx="1658">
                  <c:v>3316</c:v>
                </c:pt>
                <c:pt idx="1659">
                  <c:v>3318</c:v>
                </c:pt>
                <c:pt idx="1660">
                  <c:v>3320</c:v>
                </c:pt>
                <c:pt idx="1661">
                  <c:v>3322</c:v>
                </c:pt>
                <c:pt idx="1662">
                  <c:v>3324</c:v>
                </c:pt>
                <c:pt idx="1663">
                  <c:v>3326</c:v>
                </c:pt>
                <c:pt idx="1664">
                  <c:v>3328</c:v>
                </c:pt>
                <c:pt idx="1665">
                  <c:v>3330</c:v>
                </c:pt>
                <c:pt idx="1666">
                  <c:v>3332</c:v>
                </c:pt>
                <c:pt idx="1667">
                  <c:v>3334</c:v>
                </c:pt>
                <c:pt idx="1668">
                  <c:v>3336</c:v>
                </c:pt>
                <c:pt idx="1669">
                  <c:v>3338</c:v>
                </c:pt>
                <c:pt idx="1670">
                  <c:v>3340</c:v>
                </c:pt>
                <c:pt idx="1671">
                  <c:v>3342</c:v>
                </c:pt>
                <c:pt idx="1672">
                  <c:v>3344</c:v>
                </c:pt>
                <c:pt idx="1673">
                  <c:v>3346</c:v>
                </c:pt>
                <c:pt idx="1674">
                  <c:v>3348</c:v>
                </c:pt>
                <c:pt idx="1675">
                  <c:v>3350</c:v>
                </c:pt>
                <c:pt idx="1676">
                  <c:v>3352</c:v>
                </c:pt>
                <c:pt idx="1677">
                  <c:v>3354</c:v>
                </c:pt>
                <c:pt idx="1678">
                  <c:v>3356</c:v>
                </c:pt>
                <c:pt idx="1679">
                  <c:v>3358</c:v>
                </c:pt>
                <c:pt idx="1680">
                  <c:v>3360</c:v>
                </c:pt>
                <c:pt idx="1681">
                  <c:v>3362</c:v>
                </c:pt>
                <c:pt idx="1682">
                  <c:v>3364</c:v>
                </c:pt>
                <c:pt idx="1683">
                  <c:v>3366</c:v>
                </c:pt>
                <c:pt idx="1684">
                  <c:v>3368</c:v>
                </c:pt>
                <c:pt idx="1685">
                  <c:v>3370</c:v>
                </c:pt>
                <c:pt idx="1686">
                  <c:v>3372</c:v>
                </c:pt>
                <c:pt idx="1687">
                  <c:v>3374</c:v>
                </c:pt>
                <c:pt idx="1688">
                  <c:v>3376</c:v>
                </c:pt>
                <c:pt idx="1689">
                  <c:v>3378</c:v>
                </c:pt>
                <c:pt idx="1690">
                  <c:v>3380</c:v>
                </c:pt>
                <c:pt idx="1691">
                  <c:v>3382</c:v>
                </c:pt>
                <c:pt idx="1692">
                  <c:v>3384</c:v>
                </c:pt>
                <c:pt idx="1693">
                  <c:v>3386</c:v>
                </c:pt>
                <c:pt idx="1694">
                  <c:v>3388</c:v>
                </c:pt>
                <c:pt idx="1695">
                  <c:v>3390</c:v>
                </c:pt>
                <c:pt idx="1696">
                  <c:v>3392</c:v>
                </c:pt>
                <c:pt idx="1697">
                  <c:v>3394</c:v>
                </c:pt>
                <c:pt idx="1698">
                  <c:v>3396</c:v>
                </c:pt>
                <c:pt idx="1699">
                  <c:v>3398</c:v>
                </c:pt>
                <c:pt idx="1700">
                  <c:v>3400</c:v>
                </c:pt>
                <c:pt idx="1701">
                  <c:v>3402</c:v>
                </c:pt>
                <c:pt idx="1702">
                  <c:v>3404</c:v>
                </c:pt>
                <c:pt idx="1703">
                  <c:v>3406</c:v>
                </c:pt>
                <c:pt idx="1704">
                  <c:v>3408</c:v>
                </c:pt>
                <c:pt idx="1705">
                  <c:v>3410</c:v>
                </c:pt>
                <c:pt idx="1706">
                  <c:v>3412</c:v>
                </c:pt>
                <c:pt idx="1707">
                  <c:v>3414</c:v>
                </c:pt>
                <c:pt idx="1708">
                  <c:v>3416</c:v>
                </c:pt>
                <c:pt idx="1709">
                  <c:v>3418</c:v>
                </c:pt>
                <c:pt idx="1710">
                  <c:v>3420</c:v>
                </c:pt>
                <c:pt idx="1711">
                  <c:v>3422</c:v>
                </c:pt>
                <c:pt idx="1712">
                  <c:v>3424</c:v>
                </c:pt>
                <c:pt idx="1713">
                  <c:v>3426</c:v>
                </c:pt>
                <c:pt idx="1714">
                  <c:v>3428</c:v>
                </c:pt>
                <c:pt idx="1715">
                  <c:v>3430</c:v>
                </c:pt>
                <c:pt idx="1716">
                  <c:v>3432</c:v>
                </c:pt>
                <c:pt idx="1717">
                  <c:v>3434</c:v>
                </c:pt>
                <c:pt idx="1718">
                  <c:v>3436</c:v>
                </c:pt>
                <c:pt idx="1719">
                  <c:v>3438</c:v>
                </c:pt>
                <c:pt idx="1720">
                  <c:v>3440</c:v>
                </c:pt>
                <c:pt idx="1721">
                  <c:v>3442</c:v>
                </c:pt>
                <c:pt idx="1722">
                  <c:v>3444</c:v>
                </c:pt>
                <c:pt idx="1723">
                  <c:v>3446</c:v>
                </c:pt>
                <c:pt idx="1724">
                  <c:v>3448</c:v>
                </c:pt>
                <c:pt idx="1725">
                  <c:v>3450</c:v>
                </c:pt>
                <c:pt idx="1726">
                  <c:v>3452</c:v>
                </c:pt>
                <c:pt idx="1727">
                  <c:v>3454</c:v>
                </c:pt>
                <c:pt idx="1728">
                  <c:v>3456</c:v>
                </c:pt>
                <c:pt idx="1729">
                  <c:v>3458</c:v>
                </c:pt>
                <c:pt idx="1730">
                  <c:v>3460</c:v>
                </c:pt>
                <c:pt idx="1731">
                  <c:v>3462</c:v>
                </c:pt>
                <c:pt idx="1732">
                  <c:v>3464</c:v>
                </c:pt>
                <c:pt idx="1733">
                  <c:v>3466</c:v>
                </c:pt>
                <c:pt idx="1734">
                  <c:v>3468</c:v>
                </c:pt>
                <c:pt idx="1735">
                  <c:v>3470</c:v>
                </c:pt>
                <c:pt idx="1736">
                  <c:v>3472</c:v>
                </c:pt>
                <c:pt idx="1737">
                  <c:v>3474</c:v>
                </c:pt>
                <c:pt idx="1738">
                  <c:v>3476</c:v>
                </c:pt>
                <c:pt idx="1739">
                  <c:v>3478</c:v>
                </c:pt>
                <c:pt idx="1740">
                  <c:v>3480</c:v>
                </c:pt>
                <c:pt idx="1741">
                  <c:v>3482</c:v>
                </c:pt>
                <c:pt idx="1742">
                  <c:v>3484</c:v>
                </c:pt>
                <c:pt idx="1743">
                  <c:v>3486</c:v>
                </c:pt>
                <c:pt idx="1744">
                  <c:v>3488</c:v>
                </c:pt>
                <c:pt idx="1745">
                  <c:v>3490</c:v>
                </c:pt>
                <c:pt idx="1746">
                  <c:v>3492</c:v>
                </c:pt>
                <c:pt idx="1747">
                  <c:v>3494</c:v>
                </c:pt>
                <c:pt idx="1748">
                  <c:v>3496</c:v>
                </c:pt>
                <c:pt idx="1749">
                  <c:v>3498</c:v>
                </c:pt>
                <c:pt idx="1750">
                  <c:v>3500</c:v>
                </c:pt>
                <c:pt idx="1751">
                  <c:v>3502</c:v>
                </c:pt>
                <c:pt idx="1752">
                  <c:v>3504</c:v>
                </c:pt>
                <c:pt idx="1753">
                  <c:v>3506</c:v>
                </c:pt>
                <c:pt idx="1754">
                  <c:v>3508</c:v>
                </c:pt>
                <c:pt idx="1755">
                  <c:v>3510</c:v>
                </c:pt>
                <c:pt idx="1756">
                  <c:v>3512</c:v>
                </c:pt>
                <c:pt idx="1757">
                  <c:v>3514</c:v>
                </c:pt>
                <c:pt idx="1758">
                  <c:v>3516</c:v>
                </c:pt>
                <c:pt idx="1759">
                  <c:v>3518</c:v>
                </c:pt>
                <c:pt idx="1760">
                  <c:v>3520</c:v>
                </c:pt>
                <c:pt idx="1761">
                  <c:v>3522</c:v>
                </c:pt>
                <c:pt idx="1762">
                  <c:v>3524</c:v>
                </c:pt>
                <c:pt idx="1763">
                  <c:v>3526</c:v>
                </c:pt>
                <c:pt idx="1764">
                  <c:v>3528</c:v>
                </c:pt>
                <c:pt idx="1765">
                  <c:v>3530</c:v>
                </c:pt>
                <c:pt idx="1766">
                  <c:v>3532</c:v>
                </c:pt>
                <c:pt idx="1767">
                  <c:v>3534</c:v>
                </c:pt>
                <c:pt idx="1768">
                  <c:v>3536</c:v>
                </c:pt>
                <c:pt idx="1769">
                  <c:v>3538</c:v>
                </c:pt>
                <c:pt idx="1770">
                  <c:v>3540</c:v>
                </c:pt>
                <c:pt idx="1771">
                  <c:v>3542</c:v>
                </c:pt>
                <c:pt idx="1772">
                  <c:v>3544</c:v>
                </c:pt>
                <c:pt idx="1773">
                  <c:v>3546</c:v>
                </c:pt>
                <c:pt idx="1774">
                  <c:v>3548</c:v>
                </c:pt>
                <c:pt idx="1775">
                  <c:v>3550</c:v>
                </c:pt>
                <c:pt idx="1776">
                  <c:v>3552</c:v>
                </c:pt>
                <c:pt idx="1777">
                  <c:v>3554</c:v>
                </c:pt>
                <c:pt idx="1778">
                  <c:v>3556</c:v>
                </c:pt>
                <c:pt idx="1779">
                  <c:v>3558</c:v>
                </c:pt>
                <c:pt idx="1780">
                  <c:v>3560</c:v>
                </c:pt>
                <c:pt idx="1781">
                  <c:v>3562</c:v>
                </c:pt>
                <c:pt idx="1782">
                  <c:v>3564</c:v>
                </c:pt>
                <c:pt idx="1783">
                  <c:v>3566</c:v>
                </c:pt>
                <c:pt idx="1784">
                  <c:v>3568</c:v>
                </c:pt>
                <c:pt idx="1785">
                  <c:v>3570</c:v>
                </c:pt>
                <c:pt idx="1786">
                  <c:v>3572</c:v>
                </c:pt>
                <c:pt idx="1787">
                  <c:v>3574</c:v>
                </c:pt>
                <c:pt idx="1788">
                  <c:v>3576</c:v>
                </c:pt>
                <c:pt idx="1789">
                  <c:v>3578</c:v>
                </c:pt>
                <c:pt idx="1790">
                  <c:v>3580</c:v>
                </c:pt>
                <c:pt idx="1791">
                  <c:v>3582</c:v>
                </c:pt>
                <c:pt idx="1792">
                  <c:v>3584</c:v>
                </c:pt>
                <c:pt idx="1793">
                  <c:v>3586</c:v>
                </c:pt>
                <c:pt idx="1794">
                  <c:v>3588</c:v>
                </c:pt>
                <c:pt idx="1795">
                  <c:v>3590</c:v>
                </c:pt>
                <c:pt idx="1796">
                  <c:v>3592</c:v>
                </c:pt>
                <c:pt idx="1797">
                  <c:v>3594</c:v>
                </c:pt>
                <c:pt idx="1798">
                  <c:v>3596</c:v>
                </c:pt>
                <c:pt idx="1799">
                  <c:v>3598</c:v>
                </c:pt>
                <c:pt idx="1800">
                  <c:v>3600</c:v>
                </c:pt>
                <c:pt idx="1801">
                  <c:v>3602</c:v>
                </c:pt>
                <c:pt idx="1802">
                  <c:v>3604</c:v>
                </c:pt>
                <c:pt idx="1803">
                  <c:v>3606</c:v>
                </c:pt>
                <c:pt idx="1804">
                  <c:v>3608</c:v>
                </c:pt>
                <c:pt idx="1805">
                  <c:v>3610</c:v>
                </c:pt>
                <c:pt idx="1806">
                  <c:v>3612</c:v>
                </c:pt>
                <c:pt idx="1807">
                  <c:v>3614</c:v>
                </c:pt>
                <c:pt idx="1808">
                  <c:v>3616</c:v>
                </c:pt>
                <c:pt idx="1809">
                  <c:v>3618</c:v>
                </c:pt>
                <c:pt idx="1810">
                  <c:v>3620</c:v>
                </c:pt>
                <c:pt idx="1811">
                  <c:v>3622</c:v>
                </c:pt>
                <c:pt idx="1812">
                  <c:v>3624</c:v>
                </c:pt>
                <c:pt idx="1813">
                  <c:v>3626</c:v>
                </c:pt>
                <c:pt idx="1814">
                  <c:v>3628</c:v>
                </c:pt>
                <c:pt idx="1815">
                  <c:v>3630</c:v>
                </c:pt>
                <c:pt idx="1816">
                  <c:v>3632</c:v>
                </c:pt>
                <c:pt idx="1817">
                  <c:v>3634</c:v>
                </c:pt>
                <c:pt idx="1818">
                  <c:v>3636</c:v>
                </c:pt>
                <c:pt idx="1819">
                  <c:v>3638</c:v>
                </c:pt>
                <c:pt idx="1820">
                  <c:v>3640</c:v>
                </c:pt>
                <c:pt idx="1821">
                  <c:v>3642</c:v>
                </c:pt>
                <c:pt idx="1822">
                  <c:v>3644</c:v>
                </c:pt>
                <c:pt idx="1823">
                  <c:v>3646</c:v>
                </c:pt>
                <c:pt idx="1824">
                  <c:v>3648</c:v>
                </c:pt>
                <c:pt idx="1825">
                  <c:v>3650</c:v>
                </c:pt>
                <c:pt idx="1826">
                  <c:v>3652</c:v>
                </c:pt>
                <c:pt idx="1827">
                  <c:v>3654</c:v>
                </c:pt>
                <c:pt idx="1828">
                  <c:v>3656</c:v>
                </c:pt>
                <c:pt idx="1829">
                  <c:v>3658</c:v>
                </c:pt>
                <c:pt idx="1830">
                  <c:v>3660</c:v>
                </c:pt>
                <c:pt idx="1831">
                  <c:v>3662</c:v>
                </c:pt>
                <c:pt idx="1832">
                  <c:v>3664</c:v>
                </c:pt>
                <c:pt idx="1833">
                  <c:v>3666</c:v>
                </c:pt>
                <c:pt idx="1834">
                  <c:v>3668</c:v>
                </c:pt>
                <c:pt idx="1835">
                  <c:v>3670</c:v>
                </c:pt>
                <c:pt idx="1836">
                  <c:v>3672</c:v>
                </c:pt>
                <c:pt idx="1837">
                  <c:v>3674</c:v>
                </c:pt>
                <c:pt idx="1838">
                  <c:v>3676</c:v>
                </c:pt>
                <c:pt idx="1839">
                  <c:v>3678</c:v>
                </c:pt>
                <c:pt idx="1840">
                  <c:v>3680</c:v>
                </c:pt>
                <c:pt idx="1841">
                  <c:v>3682</c:v>
                </c:pt>
                <c:pt idx="1842">
                  <c:v>3684</c:v>
                </c:pt>
                <c:pt idx="1843">
                  <c:v>3686</c:v>
                </c:pt>
                <c:pt idx="1844">
                  <c:v>3688</c:v>
                </c:pt>
                <c:pt idx="1845">
                  <c:v>3690</c:v>
                </c:pt>
                <c:pt idx="1846">
                  <c:v>3692</c:v>
                </c:pt>
                <c:pt idx="1847">
                  <c:v>3694</c:v>
                </c:pt>
                <c:pt idx="1848">
                  <c:v>3696</c:v>
                </c:pt>
                <c:pt idx="1849">
                  <c:v>3698</c:v>
                </c:pt>
                <c:pt idx="1850">
                  <c:v>3700</c:v>
                </c:pt>
                <c:pt idx="1851">
                  <c:v>3702</c:v>
                </c:pt>
                <c:pt idx="1852">
                  <c:v>3704</c:v>
                </c:pt>
                <c:pt idx="1853">
                  <c:v>3706</c:v>
                </c:pt>
                <c:pt idx="1854">
                  <c:v>3708</c:v>
                </c:pt>
                <c:pt idx="1855">
                  <c:v>3710</c:v>
                </c:pt>
                <c:pt idx="1856">
                  <c:v>3712</c:v>
                </c:pt>
                <c:pt idx="1857">
                  <c:v>3714</c:v>
                </c:pt>
                <c:pt idx="1858">
                  <c:v>3716</c:v>
                </c:pt>
                <c:pt idx="1859">
                  <c:v>3718</c:v>
                </c:pt>
                <c:pt idx="1860">
                  <c:v>3720</c:v>
                </c:pt>
                <c:pt idx="1861">
                  <c:v>3722</c:v>
                </c:pt>
                <c:pt idx="1862">
                  <c:v>3724</c:v>
                </c:pt>
                <c:pt idx="1863">
                  <c:v>3726</c:v>
                </c:pt>
                <c:pt idx="1864">
                  <c:v>3728</c:v>
                </c:pt>
                <c:pt idx="1865">
                  <c:v>3730</c:v>
                </c:pt>
                <c:pt idx="1866">
                  <c:v>3732</c:v>
                </c:pt>
                <c:pt idx="1867">
                  <c:v>3734</c:v>
                </c:pt>
                <c:pt idx="1868">
                  <c:v>3736</c:v>
                </c:pt>
                <c:pt idx="1869">
                  <c:v>3738</c:v>
                </c:pt>
                <c:pt idx="1870">
                  <c:v>3740</c:v>
                </c:pt>
                <c:pt idx="1871">
                  <c:v>3742</c:v>
                </c:pt>
                <c:pt idx="1872">
                  <c:v>3744</c:v>
                </c:pt>
                <c:pt idx="1873">
                  <c:v>3746</c:v>
                </c:pt>
                <c:pt idx="1874">
                  <c:v>3748</c:v>
                </c:pt>
                <c:pt idx="1875">
                  <c:v>3750</c:v>
                </c:pt>
                <c:pt idx="1876">
                  <c:v>3752</c:v>
                </c:pt>
                <c:pt idx="1877">
                  <c:v>3754</c:v>
                </c:pt>
                <c:pt idx="1878">
                  <c:v>3756</c:v>
                </c:pt>
                <c:pt idx="1879">
                  <c:v>3758</c:v>
                </c:pt>
                <c:pt idx="1880">
                  <c:v>3760</c:v>
                </c:pt>
                <c:pt idx="1881">
                  <c:v>3762</c:v>
                </c:pt>
                <c:pt idx="1882">
                  <c:v>3764</c:v>
                </c:pt>
                <c:pt idx="1883">
                  <c:v>3766</c:v>
                </c:pt>
                <c:pt idx="1884">
                  <c:v>3768</c:v>
                </c:pt>
                <c:pt idx="1885">
                  <c:v>3770</c:v>
                </c:pt>
                <c:pt idx="1886">
                  <c:v>3772</c:v>
                </c:pt>
                <c:pt idx="1887">
                  <c:v>3774</c:v>
                </c:pt>
                <c:pt idx="1888">
                  <c:v>3776</c:v>
                </c:pt>
                <c:pt idx="1889">
                  <c:v>3778</c:v>
                </c:pt>
                <c:pt idx="1890">
                  <c:v>3780</c:v>
                </c:pt>
                <c:pt idx="1891">
                  <c:v>3782</c:v>
                </c:pt>
                <c:pt idx="1892">
                  <c:v>3784</c:v>
                </c:pt>
                <c:pt idx="1893">
                  <c:v>3786</c:v>
                </c:pt>
                <c:pt idx="1894">
                  <c:v>3788</c:v>
                </c:pt>
                <c:pt idx="1895">
                  <c:v>3790</c:v>
                </c:pt>
                <c:pt idx="1896">
                  <c:v>3792</c:v>
                </c:pt>
                <c:pt idx="1897">
                  <c:v>3794</c:v>
                </c:pt>
                <c:pt idx="1898">
                  <c:v>3796</c:v>
                </c:pt>
                <c:pt idx="1899">
                  <c:v>3798</c:v>
                </c:pt>
                <c:pt idx="1900">
                  <c:v>3800</c:v>
                </c:pt>
                <c:pt idx="1901">
                  <c:v>3802</c:v>
                </c:pt>
                <c:pt idx="1902">
                  <c:v>3804</c:v>
                </c:pt>
                <c:pt idx="1903">
                  <c:v>3806</c:v>
                </c:pt>
                <c:pt idx="1904">
                  <c:v>3808</c:v>
                </c:pt>
                <c:pt idx="1905">
                  <c:v>3810</c:v>
                </c:pt>
                <c:pt idx="1906">
                  <c:v>3812</c:v>
                </c:pt>
                <c:pt idx="1907">
                  <c:v>3814</c:v>
                </c:pt>
                <c:pt idx="1908">
                  <c:v>3816</c:v>
                </c:pt>
                <c:pt idx="1909">
                  <c:v>3818</c:v>
                </c:pt>
                <c:pt idx="1910">
                  <c:v>3820</c:v>
                </c:pt>
                <c:pt idx="1911">
                  <c:v>3822</c:v>
                </c:pt>
                <c:pt idx="1912">
                  <c:v>3824</c:v>
                </c:pt>
                <c:pt idx="1913">
                  <c:v>3826</c:v>
                </c:pt>
                <c:pt idx="1914">
                  <c:v>3828</c:v>
                </c:pt>
                <c:pt idx="1915">
                  <c:v>3830</c:v>
                </c:pt>
                <c:pt idx="1916">
                  <c:v>3832</c:v>
                </c:pt>
                <c:pt idx="1917">
                  <c:v>3834</c:v>
                </c:pt>
                <c:pt idx="1918">
                  <c:v>3836</c:v>
                </c:pt>
                <c:pt idx="1919">
                  <c:v>3838</c:v>
                </c:pt>
                <c:pt idx="1920">
                  <c:v>3840</c:v>
                </c:pt>
                <c:pt idx="1921">
                  <c:v>3842</c:v>
                </c:pt>
                <c:pt idx="1922">
                  <c:v>3844</c:v>
                </c:pt>
                <c:pt idx="1923">
                  <c:v>3846</c:v>
                </c:pt>
                <c:pt idx="1924">
                  <c:v>3848</c:v>
                </c:pt>
                <c:pt idx="1925">
                  <c:v>3850</c:v>
                </c:pt>
                <c:pt idx="1926">
                  <c:v>3852</c:v>
                </c:pt>
                <c:pt idx="1927">
                  <c:v>3854</c:v>
                </c:pt>
                <c:pt idx="1928">
                  <c:v>3856</c:v>
                </c:pt>
                <c:pt idx="1929">
                  <c:v>3858</c:v>
                </c:pt>
                <c:pt idx="1930">
                  <c:v>3860</c:v>
                </c:pt>
                <c:pt idx="1931">
                  <c:v>3862</c:v>
                </c:pt>
                <c:pt idx="1932">
                  <c:v>3864</c:v>
                </c:pt>
                <c:pt idx="1933">
                  <c:v>3866</c:v>
                </c:pt>
                <c:pt idx="1934">
                  <c:v>3868</c:v>
                </c:pt>
                <c:pt idx="1935">
                  <c:v>3870</c:v>
                </c:pt>
                <c:pt idx="1936">
                  <c:v>3872</c:v>
                </c:pt>
                <c:pt idx="1937">
                  <c:v>3874</c:v>
                </c:pt>
                <c:pt idx="1938">
                  <c:v>3876</c:v>
                </c:pt>
                <c:pt idx="1939">
                  <c:v>3878</c:v>
                </c:pt>
                <c:pt idx="1940">
                  <c:v>3880</c:v>
                </c:pt>
                <c:pt idx="1941">
                  <c:v>3882</c:v>
                </c:pt>
                <c:pt idx="1942">
                  <c:v>3884</c:v>
                </c:pt>
                <c:pt idx="1943">
                  <c:v>3886</c:v>
                </c:pt>
                <c:pt idx="1944">
                  <c:v>3888</c:v>
                </c:pt>
                <c:pt idx="1945">
                  <c:v>3890</c:v>
                </c:pt>
                <c:pt idx="1946">
                  <c:v>3892</c:v>
                </c:pt>
                <c:pt idx="1947">
                  <c:v>3894</c:v>
                </c:pt>
                <c:pt idx="1948">
                  <c:v>3896</c:v>
                </c:pt>
                <c:pt idx="1949">
                  <c:v>3898</c:v>
                </c:pt>
                <c:pt idx="1950">
                  <c:v>3900</c:v>
                </c:pt>
                <c:pt idx="1951">
                  <c:v>3902</c:v>
                </c:pt>
                <c:pt idx="1952">
                  <c:v>3904</c:v>
                </c:pt>
                <c:pt idx="1953">
                  <c:v>3906</c:v>
                </c:pt>
                <c:pt idx="1954">
                  <c:v>3908</c:v>
                </c:pt>
                <c:pt idx="1955">
                  <c:v>3910</c:v>
                </c:pt>
                <c:pt idx="1956">
                  <c:v>3912</c:v>
                </c:pt>
                <c:pt idx="1957">
                  <c:v>3914</c:v>
                </c:pt>
                <c:pt idx="1958">
                  <c:v>3916</c:v>
                </c:pt>
                <c:pt idx="1959">
                  <c:v>3918</c:v>
                </c:pt>
                <c:pt idx="1960">
                  <c:v>3920</c:v>
                </c:pt>
                <c:pt idx="1961">
                  <c:v>3922</c:v>
                </c:pt>
                <c:pt idx="1962">
                  <c:v>3924</c:v>
                </c:pt>
                <c:pt idx="1963">
                  <c:v>3926</c:v>
                </c:pt>
                <c:pt idx="1964">
                  <c:v>3928</c:v>
                </c:pt>
                <c:pt idx="1965">
                  <c:v>3930</c:v>
                </c:pt>
                <c:pt idx="1966">
                  <c:v>3932</c:v>
                </c:pt>
                <c:pt idx="1967">
                  <c:v>3934</c:v>
                </c:pt>
                <c:pt idx="1968">
                  <c:v>3936</c:v>
                </c:pt>
                <c:pt idx="1969">
                  <c:v>3938</c:v>
                </c:pt>
                <c:pt idx="1970">
                  <c:v>3940</c:v>
                </c:pt>
                <c:pt idx="1971">
                  <c:v>3942</c:v>
                </c:pt>
                <c:pt idx="1972">
                  <c:v>3944</c:v>
                </c:pt>
                <c:pt idx="1973">
                  <c:v>3946</c:v>
                </c:pt>
                <c:pt idx="1974">
                  <c:v>3948</c:v>
                </c:pt>
                <c:pt idx="1975">
                  <c:v>3950</c:v>
                </c:pt>
                <c:pt idx="1976">
                  <c:v>3952</c:v>
                </c:pt>
                <c:pt idx="1977">
                  <c:v>3954</c:v>
                </c:pt>
                <c:pt idx="1978">
                  <c:v>3956</c:v>
                </c:pt>
                <c:pt idx="1979">
                  <c:v>3958</c:v>
                </c:pt>
                <c:pt idx="1980">
                  <c:v>3960</c:v>
                </c:pt>
                <c:pt idx="1981">
                  <c:v>3962</c:v>
                </c:pt>
                <c:pt idx="1982">
                  <c:v>3964</c:v>
                </c:pt>
                <c:pt idx="1983">
                  <c:v>3966</c:v>
                </c:pt>
                <c:pt idx="1984">
                  <c:v>3968</c:v>
                </c:pt>
                <c:pt idx="1985">
                  <c:v>3970</c:v>
                </c:pt>
                <c:pt idx="1986">
                  <c:v>3972</c:v>
                </c:pt>
                <c:pt idx="1987">
                  <c:v>3974</c:v>
                </c:pt>
                <c:pt idx="1988">
                  <c:v>3976</c:v>
                </c:pt>
                <c:pt idx="1989">
                  <c:v>3978</c:v>
                </c:pt>
                <c:pt idx="1990">
                  <c:v>3980</c:v>
                </c:pt>
                <c:pt idx="1991">
                  <c:v>3982</c:v>
                </c:pt>
                <c:pt idx="1992">
                  <c:v>3984</c:v>
                </c:pt>
                <c:pt idx="1993">
                  <c:v>3986</c:v>
                </c:pt>
                <c:pt idx="1994">
                  <c:v>3988</c:v>
                </c:pt>
                <c:pt idx="1995">
                  <c:v>3990</c:v>
                </c:pt>
                <c:pt idx="1996">
                  <c:v>3992</c:v>
                </c:pt>
                <c:pt idx="1997">
                  <c:v>3994</c:v>
                </c:pt>
                <c:pt idx="1998">
                  <c:v>3996</c:v>
                </c:pt>
                <c:pt idx="1999">
                  <c:v>3998</c:v>
                </c:pt>
                <c:pt idx="2000">
                  <c:v>4000</c:v>
                </c:pt>
                <c:pt idx="2001">
                  <c:v>4002</c:v>
                </c:pt>
                <c:pt idx="2002">
                  <c:v>4004</c:v>
                </c:pt>
                <c:pt idx="2003">
                  <c:v>4006</c:v>
                </c:pt>
                <c:pt idx="2004">
                  <c:v>4008</c:v>
                </c:pt>
                <c:pt idx="2005">
                  <c:v>4010</c:v>
                </c:pt>
                <c:pt idx="2006">
                  <c:v>4012</c:v>
                </c:pt>
                <c:pt idx="2007">
                  <c:v>4014</c:v>
                </c:pt>
                <c:pt idx="2008">
                  <c:v>4016</c:v>
                </c:pt>
                <c:pt idx="2009">
                  <c:v>4018</c:v>
                </c:pt>
                <c:pt idx="2010">
                  <c:v>4020</c:v>
                </c:pt>
                <c:pt idx="2011">
                  <c:v>4022</c:v>
                </c:pt>
                <c:pt idx="2012">
                  <c:v>4024</c:v>
                </c:pt>
                <c:pt idx="2013">
                  <c:v>4026</c:v>
                </c:pt>
                <c:pt idx="2014">
                  <c:v>4028</c:v>
                </c:pt>
                <c:pt idx="2015">
                  <c:v>4030</c:v>
                </c:pt>
                <c:pt idx="2016">
                  <c:v>4032</c:v>
                </c:pt>
                <c:pt idx="2017">
                  <c:v>4034</c:v>
                </c:pt>
                <c:pt idx="2018">
                  <c:v>4036</c:v>
                </c:pt>
                <c:pt idx="2019">
                  <c:v>4038</c:v>
                </c:pt>
                <c:pt idx="2020">
                  <c:v>4040</c:v>
                </c:pt>
                <c:pt idx="2021">
                  <c:v>4042</c:v>
                </c:pt>
                <c:pt idx="2022">
                  <c:v>4044</c:v>
                </c:pt>
                <c:pt idx="2023">
                  <c:v>4046</c:v>
                </c:pt>
                <c:pt idx="2024">
                  <c:v>4048</c:v>
                </c:pt>
                <c:pt idx="2025">
                  <c:v>4050</c:v>
                </c:pt>
                <c:pt idx="2026">
                  <c:v>4052</c:v>
                </c:pt>
                <c:pt idx="2027">
                  <c:v>4054</c:v>
                </c:pt>
                <c:pt idx="2028">
                  <c:v>4056</c:v>
                </c:pt>
                <c:pt idx="2029">
                  <c:v>4058</c:v>
                </c:pt>
                <c:pt idx="2030">
                  <c:v>4060</c:v>
                </c:pt>
                <c:pt idx="2031">
                  <c:v>4062</c:v>
                </c:pt>
                <c:pt idx="2032">
                  <c:v>4064</c:v>
                </c:pt>
                <c:pt idx="2033">
                  <c:v>4066</c:v>
                </c:pt>
                <c:pt idx="2034">
                  <c:v>4068</c:v>
                </c:pt>
                <c:pt idx="2035">
                  <c:v>4070</c:v>
                </c:pt>
                <c:pt idx="2036">
                  <c:v>4072</c:v>
                </c:pt>
                <c:pt idx="2037">
                  <c:v>4074</c:v>
                </c:pt>
                <c:pt idx="2038">
                  <c:v>4076</c:v>
                </c:pt>
                <c:pt idx="2039">
                  <c:v>4078</c:v>
                </c:pt>
                <c:pt idx="2040">
                  <c:v>4080</c:v>
                </c:pt>
                <c:pt idx="2041">
                  <c:v>4082</c:v>
                </c:pt>
                <c:pt idx="2042">
                  <c:v>4084</c:v>
                </c:pt>
                <c:pt idx="2043">
                  <c:v>4086</c:v>
                </c:pt>
                <c:pt idx="2044">
                  <c:v>4088</c:v>
                </c:pt>
                <c:pt idx="2045">
                  <c:v>4090</c:v>
                </c:pt>
                <c:pt idx="2046">
                  <c:v>4092</c:v>
                </c:pt>
                <c:pt idx="2047">
                  <c:v>4094</c:v>
                </c:pt>
                <c:pt idx="2048">
                  <c:v>4096</c:v>
                </c:pt>
                <c:pt idx="2049">
                  <c:v>4098</c:v>
                </c:pt>
                <c:pt idx="2050">
                  <c:v>4100</c:v>
                </c:pt>
                <c:pt idx="2051">
                  <c:v>4102</c:v>
                </c:pt>
                <c:pt idx="2052">
                  <c:v>4104</c:v>
                </c:pt>
                <c:pt idx="2053">
                  <c:v>4106</c:v>
                </c:pt>
                <c:pt idx="2054">
                  <c:v>4108</c:v>
                </c:pt>
                <c:pt idx="2055">
                  <c:v>4110</c:v>
                </c:pt>
                <c:pt idx="2056">
                  <c:v>4112</c:v>
                </c:pt>
                <c:pt idx="2057">
                  <c:v>4114</c:v>
                </c:pt>
                <c:pt idx="2058">
                  <c:v>4116</c:v>
                </c:pt>
                <c:pt idx="2059">
                  <c:v>4118</c:v>
                </c:pt>
                <c:pt idx="2060">
                  <c:v>4120</c:v>
                </c:pt>
                <c:pt idx="2061">
                  <c:v>4122</c:v>
                </c:pt>
                <c:pt idx="2062">
                  <c:v>4124</c:v>
                </c:pt>
                <c:pt idx="2063">
                  <c:v>4126</c:v>
                </c:pt>
                <c:pt idx="2064">
                  <c:v>4128</c:v>
                </c:pt>
                <c:pt idx="2065">
                  <c:v>4130</c:v>
                </c:pt>
                <c:pt idx="2066">
                  <c:v>4132</c:v>
                </c:pt>
                <c:pt idx="2067">
                  <c:v>4134</c:v>
                </c:pt>
                <c:pt idx="2068">
                  <c:v>4136</c:v>
                </c:pt>
                <c:pt idx="2069">
                  <c:v>4138</c:v>
                </c:pt>
                <c:pt idx="2070">
                  <c:v>4140</c:v>
                </c:pt>
                <c:pt idx="2071">
                  <c:v>4142</c:v>
                </c:pt>
                <c:pt idx="2072">
                  <c:v>4144</c:v>
                </c:pt>
                <c:pt idx="2073">
                  <c:v>4146</c:v>
                </c:pt>
                <c:pt idx="2074">
                  <c:v>4148</c:v>
                </c:pt>
                <c:pt idx="2075">
                  <c:v>4150</c:v>
                </c:pt>
                <c:pt idx="2076">
                  <c:v>4152</c:v>
                </c:pt>
                <c:pt idx="2077">
                  <c:v>4154</c:v>
                </c:pt>
                <c:pt idx="2078">
                  <c:v>4156</c:v>
                </c:pt>
                <c:pt idx="2079">
                  <c:v>4158</c:v>
                </c:pt>
                <c:pt idx="2080">
                  <c:v>4160</c:v>
                </c:pt>
                <c:pt idx="2081">
                  <c:v>4162</c:v>
                </c:pt>
                <c:pt idx="2082">
                  <c:v>4164</c:v>
                </c:pt>
                <c:pt idx="2083">
                  <c:v>4166</c:v>
                </c:pt>
                <c:pt idx="2084">
                  <c:v>4168</c:v>
                </c:pt>
                <c:pt idx="2085">
                  <c:v>4170</c:v>
                </c:pt>
                <c:pt idx="2086">
                  <c:v>4172</c:v>
                </c:pt>
                <c:pt idx="2087">
                  <c:v>4174</c:v>
                </c:pt>
                <c:pt idx="2088">
                  <c:v>4176</c:v>
                </c:pt>
                <c:pt idx="2089">
                  <c:v>4178</c:v>
                </c:pt>
                <c:pt idx="2090">
                  <c:v>4180</c:v>
                </c:pt>
                <c:pt idx="2091">
                  <c:v>4182</c:v>
                </c:pt>
                <c:pt idx="2092">
                  <c:v>4184</c:v>
                </c:pt>
                <c:pt idx="2093">
                  <c:v>4186</c:v>
                </c:pt>
                <c:pt idx="2094">
                  <c:v>4188</c:v>
                </c:pt>
                <c:pt idx="2095">
                  <c:v>4190</c:v>
                </c:pt>
                <c:pt idx="2096">
                  <c:v>4192</c:v>
                </c:pt>
                <c:pt idx="2097">
                  <c:v>4194</c:v>
                </c:pt>
                <c:pt idx="2098">
                  <c:v>4196</c:v>
                </c:pt>
                <c:pt idx="2099">
                  <c:v>4198</c:v>
                </c:pt>
                <c:pt idx="2100">
                  <c:v>4200</c:v>
                </c:pt>
                <c:pt idx="2101">
                  <c:v>4202</c:v>
                </c:pt>
                <c:pt idx="2102">
                  <c:v>4204</c:v>
                </c:pt>
                <c:pt idx="2103">
                  <c:v>4206</c:v>
                </c:pt>
                <c:pt idx="2104">
                  <c:v>4208</c:v>
                </c:pt>
                <c:pt idx="2105">
                  <c:v>4210</c:v>
                </c:pt>
                <c:pt idx="2106">
                  <c:v>4212</c:v>
                </c:pt>
                <c:pt idx="2107">
                  <c:v>4214</c:v>
                </c:pt>
                <c:pt idx="2108">
                  <c:v>4216</c:v>
                </c:pt>
                <c:pt idx="2109">
                  <c:v>4218</c:v>
                </c:pt>
                <c:pt idx="2110">
                  <c:v>4220</c:v>
                </c:pt>
                <c:pt idx="2111">
                  <c:v>4222</c:v>
                </c:pt>
                <c:pt idx="2112">
                  <c:v>4224</c:v>
                </c:pt>
                <c:pt idx="2113">
                  <c:v>4226</c:v>
                </c:pt>
                <c:pt idx="2114">
                  <c:v>4228</c:v>
                </c:pt>
                <c:pt idx="2115">
                  <c:v>4230</c:v>
                </c:pt>
                <c:pt idx="2116">
                  <c:v>4232</c:v>
                </c:pt>
                <c:pt idx="2117">
                  <c:v>4234</c:v>
                </c:pt>
                <c:pt idx="2118">
                  <c:v>4236</c:v>
                </c:pt>
                <c:pt idx="2119">
                  <c:v>4238</c:v>
                </c:pt>
                <c:pt idx="2120">
                  <c:v>4240</c:v>
                </c:pt>
                <c:pt idx="2121">
                  <c:v>4242</c:v>
                </c:pt>
                <c:pt idx="2122">
                  <c:v>4244</c:v>
                </c:pt>
                <c:pt idx="2123">
                  <c:v>4246</c:v>
                </c:pt>
                <c:pt idx="2124">
                  <c:v>4248</c:v>
                </c:pt>
                <c:pt idx="2125">
                  <c:v>4250</c:v>
                </c:pt>
                <c:pt idx="2126">
                  <c:v>4252</c:v>
                </c:pt>
                <c:pt idx="2127">
                  <c:v>4254</c:v>
                </c:pt>
                <c:pt idx="2128">
                  <c:v>4256</c:v>
                </c:pt>
                <c:pt idx="2129">
                  <c:v>4258</c:v>
                </c:pt>
                <c:pt idx="2130">
                  <c:v>4260</c:v>
                </c:pt>
                <c:pt idx="2131">
                  <c:v>4262</c:v>
                </c:pt>
                <c:pt idx="2132">
                  <c:v>4264</c:v>
                </c:pt>
                <c:pt idx="2133">
                  <c:v>4266</c:v>
                </c:pt>
                <c:pt idx="2134">
                  <c:v>4268</c:v>
                </c:pt>
                <c:pt idx="2135">
                  <c:v>4270</c:v>
                </c:pt>
                <c:pt idx="2136">
                  <c:v>4272</c:v>
                </c:pt>
                <c:pt idx="2137">
                  <c:v>4274</c:v>
                </c:pt>
                <c:pt idx="2138">
                  <c:v>4276</c:v>
                </c:pt>
                <c:pt idx="2139">
                  <c:v>4278</c:v>
                </c:pt>
                <c:pt idx="2140">
                  <c:v>4280</c:v>
                </c:pt>
                <c:pt idx="2141">
                  <c:v>4282</c:v>
                </c:pt>
                <c:pt idx="2142">
                  <c:v>4284</c:v>
                </c:pt>
                <c:pt idx="2143">
                  <c:v>4286</c:v>
                </c:pt>
                <c:pt idx="2144">
                  <c:v>4288</c:v>
                </c:pt>
                <c:pt idx="2145">
                  <c:v>4290</c:v>
                </c:pt>
                <c:pt idx="2146">
                  <c:v>4292</c:v>
                </c:pt>
                <c:pt idx="2147">
                  <c:v>4294</c:v>
                </c:pt>
                <c:pt idx="2148">
                  <c:v>4296</c:v>
                </c:pt>
                <c:pt idx="2149">
                  <c:v>4298</c:v>
                </c:pt>
                <c:pt idx="2150">
                  <c:v>4300</c:v>
                </c:pt>
                <c:pt idx="2151">
                  <c:v>4302</c:v>
                </c:pt>
                <c:pt idx="2152">
                  <c:v>4304</c:v>
                </c:pt>
                <c:pt idx="2153">
                  <c:v>4306</c:v>
                </c:pt>
                <c:pt idx="2154">
                  <c:v>4308</c:v>
                </c:pt>
                <c:pt idx="2155">
                  <c:v>4310</c:v>
                </c:pt>
                <c:pt idx="2156">
                  <c:v>4312</c:v>
                </c:pt>
                <c:pt idx="2157">
                  <c:v>4314</c:v>
                </c:pt>
                <c:pt idx="2158">
                  <c:v>4316</c:v>
                </c:pt>
                <c:pt idx="2159">
                  <c:v>4318</c:v>
                </c:pt>
                <c:pt idx="2160">
                  <c:v>4320</c:v>
                </c:pt>
                <c:pt idx="2161">
                  <c:v>4322</c:v>
                </c:pt>
                <c:pt idx="2162">
                  <c:v>4324</c:v>
                </c:pt>
                <c:pt idx="2163">
                  <c:v>4326</c:v>
                </c:pt>
                <c:pt idx="2164">
                  <c:v>4328</c:v>
                </c:pt>
                <c:pt idx="2165">
                  <c:v>4330</c:v>
                </c:pt>
                <c:pt idx="2166">
                  <c:v>4332</c:v>
                </c:pt>
                <c:pt idx="2167">
                  <c:v>4334</c:v>
                </c:pt>
                <c:pt idx="2168">
                  <c:v>4336</c:v>
                </c:pt>
                <c:pt idx="2169">
                  <c:v>4338</c:v>
                </c:pt>
                <c:pt idx="2170">
                  <c:v>4340</c:v>
                </c:pt>
                <c:pt idx="2171">
                  <c:v>4342</c:v>
                </c:pt>
                <c:pt idx="2172">
                  <c:v>4344</c:v>
                </c:pt>
                <c:pt idx="2173">
                  <c:v>4346</c:v>
                </c:pt>
                <c:pt idx="2174">
                  <c:v>4348</c:v>
                </c:pt>
                <c:pt idx="2175">
                  <c:v>4350</c:v>
                </c:pt>
                <c:pt idx="2176">
                  <c:v>4352</c:v>
                </c:pt>
                <c:pt idx="2177">
                  <c:v>4354</c:v>
                </c:pt>
                <c:pt idx="2178">
                  <c:v>4356</c:v>
                </c:pt>
                <c:pt idx="2179">
                  <c:v>4358</c:v>
                </c:pt>
                <c:pt idx="2180">
                  <c:v>4360</c:v>
                </c:pt>
                <c:pt idx="2181">
                  <c:v>4362</c:v>
                </c:pt>
                <c:pt idx="2182">
                  <c:v>4364</c:v>
                </c:pt>
                <c:pt idx="2183">
                  <c:v>4366</c:v>
                </c:pt>
                <c:pt idx="2184">
                  <c:v>4368</c:v>
                </c:pt>
                <c:pt idx="2185">
                  <c:v>4370</c:v>
                </c:pt>
                <c:pt idx="2186">
                  <c:v>4372</c:v>
                </c:pt>
                <c:pt idx="2187">
                  <c:v>4374</c:v>
                </c:pt>
                <c:pt idx="2188">
                  <c:v>4376</c:v>
                </c:pt>
                <c:pt idx="2189">
                  <c:v>4378</c:v>
                </c:pt>
                <c:pt idx="2190">
                  <c:v>4380</c:v>
                </c:pt>
                <c:pt idx="2191">
                  <c:v>4382</c:v>
                </c:pt>
                <c:pt idx="2192">
                  <c:v>4384</c:v>
                </c:pt>
                <c:pt idx="2193">
                  <c:v>4386</c:v>
                </c:pt>
                <c:pt idx="2194">
                  <c:v>4388</c:v>
                </c:pt>
                <c:pt idx="2195">
                  <c:v>4390</c:v>
                </c:pt>
                <c:pt idx="2196">
                  <c:v>4392</c:v>
                </c:pt>
                <c:pt idx="2197">
                  <c:v>4394</c:v>
                </c:pt>
                <c:pt idx="2198">
                  <c:v>4396</c:v>
                </c:pt>
                <c:pt idx="2199">
                  <c:v>4398</c:v>
                </c:pt>
                <c:pt idx="2200">
                  <c:v>4400</c:v>
                </c:pt>
                <c:pt idx="2201">
                  <c:v>4402</c:v>
                </c:pt>
                <c:pt idx="2202">
                  <c:v>4404</c:v>
                </c:pt>
                <c:pt idx="2203">
                  <c:v>4406</c:v>
                </c:pt>
                <c:pt idx="2204">
                  <c:v>4408</c:v>
                </c:pt>
                <c:pt idx="2205">
                  <c:v>4410</c:v>
                </c:pt>
                <c:pt idx="2206">
                  <c:v>4412</c:v>
                </c:pt>
                <c:pt idx="2207">
                  <c:v>4414</c:v>
                </c:pt>
                <c:pt idx="2208">
                  <c:v>4416</c:v>
                </c:pt>
                <c:pt idx="2209">
                  <c:v>4418</c:v>
                </c:pt>
                <c:pt idx="2210">
                  <c:v>4420</c:v>
                </c:pt>
                <c:pt idx="2211">
                  <c:v>4422</c:v>
                </c:pt>
                <c:pt idx="2212">
                  <c:v>4424</c:v>
                </c:pt>
                <c:pt idx="2213">
                  <c:v>4426</c:v>
                </c:pt>
                <c:pt idx="2214">
                  <c:v>4428</c:v>
                </c:pt>
                <c:pt idx="2215">
                  <c:v>4430</c:v>
                </c:pt>
                <c:pt idx="2216">
                  <c:v>4432</c:v>
                </c:pt>
                <c:pt idx="2217">
                  <c:v>4434</c:v>
                </c:pt>
                <c:pt idx="2218">
                  <c:v>4436</c:v>
                </c:pt>
                <c:pt idx="2219">
                  <c:v>4438</c:v>
                </c:pt>
                <c:pt idx="2220">
                  <c:v>4440</c:v>
                </c:pt>
                <c:pt idx="2221">
                  <c:v>4442</c:v>
                </c:pt>
                <c:pt idx="2222">
                  <c:v>4444</c:v>
                </c:pt>
                <c:pt idx="2223">
                  <c:v>4446</c:v>
                </c:pt>
                <c:pt idx="2224">
                  <c:v>4448</c:v>
                </c:pt>
                <c:pt idx="2225">
                  <c:v>4450</c:v>
                </c:pt>
                <c:pt idx="2226">
                  <c:v>4452</c:v>
                </c:pt>
                <c:pt idx="2227">
                  <c:v>4454</c:v>
                </c:pt>
                <c:pt idx="2228">
                  <c:v>4456</c:v>
                </c:pt>
                <c:pt idx="2229">
                  <c:v>4458</c:v>
                </c:pt>
                <c:pt idx="2230">
                  <c:v>4460</c:v>
                </c:pt>
                <c:pt idx="2231">
                  <c:v>4462</c:v>
                </c:pt>
                <c:pt idx="2232">
                  <c:v>4464</c:v>
                </c:pt>
                <c:pt idx="2233">
                  <c:v>4466</c:v>
                </c:pt>
                <c:pt idx="2234">
                  <c:v>4468</c:v>
                </c:pt>
                <c:pt idx="2235">
                  <c:v>4470</c:v>
                </c:pt>
                <c:pt idx="2236">
                  <c:v>4472</c:v>
                </c:pt>
                <c:pt idx="2237">
                  <c:v>4474</c:v>
                </c:pt>
                <c:pt idx="2238">
                  <c:v>4476</c:v>
                </c:pt>
                <c:pt idx="2239">
                  <c:v>4478</c:v>
                </c:pt>
                <c:pt idx="2240">
                  <c:v>4480</c:v>
                </c:pt>
                <c:pt idx="2241">
                  <c:v>4482</c:v>
                </c:pt>
                <c:pt idx="2242">
                  <c:v>4484</c:v>
                </c:pt>
                <c:pt idx="2243">
                  <c:v>4486</c:v>
                </c:pt>
                <c:pt idx="2244">
                  <c:v>4488</c:v>
                </c:pt>
                <c:pt idx="2245">
                  <c:v>4490</c:v>
                </c:pt>
                <c:pt idx="2246">
                  <c:v>4492</c:v>
                </c:pt>
                <c:pt idx="2247">
                  <c:v>4494</c:v>
                </c:pt>
                <c:pt idx="2248">
                  <c:v>4496</c:v>
                </c:pt>
                <c:pt idx="2249">
                  <c:v>4498</c:v>
                </c:pt>
                <c:pt idx="2250">
                  <c:v>4500</c:v>
                </c:pt>
                <c:pt idx="2251">
                  <c:v>4502</c:v>
                </c:pt>
                <c:pt idx="2252">
                  <c:v>4504</c:v>
                </c:pt>
                <c:pt idx="2253">
                  <c:v>4506</c:v>
                </c:pt>
                <c:pt idx="2254">
                  <c:v>4508</c:v>
                </c:pt>
                <c:pt idx="2255">
                  <c:v>4510</c:v>
                </c:pt>
                <c:pt idx="2256">
                  <c:v>4512</c:v>
                </c:pt>
                <c:pt idx="2257">
                  <c:v>4514</c:v>
                </c:pt>
                <c:pt idx="2258">
                  <c:v>4516</c:v>
                </c:pt>
                <c:pt idx="2259">
                  <c:v>4518</c:v>
                </c:pt>
                <c:pt idx="2260">
                  <c:v>4520</c:v>
                </c:pt>
                <c:pt idx="2261">
                  <c:v>4522</c:v>
                </c:pt>
                <c:pt idx="2262">
                  <c:v>4524</c:v>
                </c:pt>
                <c:pt idx="2263">
                  <c:v>4526</c:v>
                </c:pt>
                <c:pt idx="2264">
                  <c:v>4528</c:v>
                </c:pt>
                <c:pt idx="2265">
                  <c:v>4530</c:v>
                </c:pt>
                <c:pt idx="2266">
                  <c:v>4532</c:v>
                </c:pt>
                <c:pt idx="2267">
                  <c:v>4534</c:v>
                </c:pt>
                <c:pt idx="2268">
                  <c:v>4536</c:v>
                </c:pt>
                <c:pt idx="2269">
                  <c:v>4538</c:v>
                </c:pt>
                <c:pt idx="2270">
                  <c:v>4540</c:v>
                </c:pt>
                <c:pt idx="2271">
                  <c:v>4542</c:v>
                </c:pt>
                <c:pt idx="2272">
                  <c:v>4544</c:v>
                </c:pt>
                <c:pt idx="2273">
                  <c:v>4546</c:v>
                </c:pt>
                <c:pt idx="2274">
                  <c:v>4548</c:v>
                </c:pt>
                <c:pt idx="2275">
                  <c:v>4550</c:v>
                </c:pt>
                <c:pt idx="2276">
                  <c:v>4552</c:v>
                </c:pt>
                <c:pt idx="2277">
                  <c:v>4554</c:v>
                </c:pt>
                <c:pt idx="2278">
                  <c:v>4556</c:v>
                </c:pt>
                <c:pt idx="2279">
                  <c:v>4558</c:v>
                </c:pt>
                <c:pt idx="2280">
                  <c:v>4560</c:v>
                </c:pt>
                <c:pt idx="2281">
                  <c:v>4562</c:v>
                </c:pt>
                <c:pt idx="2282">
                  <c:v>4564</c:v>
                </c:pt>
                <c:pt idx="2283">
                  <c:v>4566</c:v>
                </c:pt>
                <c:pt idx="2284">
                  <c:v>4568</c:v>
                </c:pt>
                <c:pt idx="2285">
                  <c:v>4570</c:v>
                </c:pt>
                <c:pt idx="2286">
                  <c:v>4572</c:v>
                </c:pt>
                <c:pt idx="2287">
                  <c:v>4574</c:v>
                </c:pt>
                <c:pt idx="2288">
                  <c:v>4576</c:v>
                </c:pt>
                <c:pt idx="2289">
                  <c:v>4578</c:v>
                </c:pt>
                <c:pt idx="2290">
                  <c:v>4580</c:v>
                </c:pt>
                <c:pt idx="2291">
                  <c:v>4582</c:v>
                </c:pt>
                <c:pt idx="2292">
                  <c:v>4584</c:v>
                </c:pt>
                <c:pt idx="2293">
                  <c:v>4586</c:v>
                </c:pt>
                <c:pt idx="2294">
                  <c:v>4588</c:v>
                </c:pt>
                <c:pt idx="2295">
                  <c:v>4590</c:v>
                </c:pt>
                <c:pt idx="2296">
                  <c:v>4592</c:v>
                </c:pt>
                <c:pt idx="2297">
                  <c:v>4594</c:v>
                </c:pt>
                <c:pt idx="2298">
                  <c:v>4596</c:v>
                </c:pt>
                <c:pt idx="2299">
                  <c:v>4598</c:v>
                </c:pt>
                <c:pt idx="2300">
                  <c:v>4600</c:v>
                </c:pt>
                <c:pt idx="2301">
                  <c:v>4602</c:v>
                </c:pt>
                <c:pt idx="2302">
                  <c:v>4604</c:v>
                </c:pt>
                <c:pt idx="2303">
                  <c:v>4606</c:v>
                </c:pt>
                <c:pt idx="2304">
                  <c:v>4608</c:v>
                </c:pt>
                <c:pt idx="2305">
                  <c:v>4610</c:v>
                </c:pt>
                <c:pt idx="2306">
                  <c:v>4612</c:v>
                </c:pt>
                <c:pt idx="2307">
                  <c:v>4614</c:v>
                </c:pt>
                <c:pt idx="2308">
                  <c:v>4616</c:v>
                </c:pt>
                <c:pt idx="2309">
                  <c:v>4618</c:v>
                </c:pt>
                <c:pt idx="2310">
                  <c:v>4620</c:v>
                </c:pt>
                <c:pt idx="2311">
                  <c:v>4622</c:v>
                </c:pt>
                <c:pt idx="2312">
                  <c:v>4624</c:v>
                </c:pt>
                <c:pt idx="2313">
                  <c:v>4626</c:v>
                </c:pt>
                <c:pt idx="2314">
                  <c:v>4628</c:v>
                </c:pt>
                <c:pt idx="2315">
                  <c:v>4630</c:v>
                </c:pt>
                <c:pt idx="2316">
                  <c:v>4632</c:v>
                </c:pt>
                <c:pt idx="2317">
                  <c:v>4634</c:v>
                </c:pt>
                <c:pt idx="2318">
                  <c:v>4636</c:v>
                </c:pt>
                <c:pt idx="2319">
                  <c:v>4638</c:v>
                </c:pt>
                <c:pt idx="2320">
                  <c:v>4640</c:v>
                </c:pt>
                <c:pt idx="2321">
                  <c:v>4642</c:v>
                </c:pt>
                <c:pt idx="2322">
                  <c:v>4644</c:v>
                </c:pt>
                <c:pt idx="2323">
                  <c:v>4646</c:v>
                </c:pt>
                <c:pt idx="2324">
                  <c:v>4648</c:v>
                </c:pt>
                <c:pt idx="2325">
                  <c:v>4650</c:v>
                </c:pt>
                <c:pt idx="2326">
                  <c:v>4652</c:v>
                </c:pt>
                <c:pt idx="2327">
                  <c:v>4654</c:v>
                </c:pt>
                <c:pt idx="2328">
                  <c:v>4656</c:v>
                </c:pt>
                <c:pt idx="2329">
                  <c:v>4658</c:v>
                </c:pt>
                <c:pt idx="2330">
                  <c:v>4660</c:v>
                </c:pt>
                <c:pt idx="2331">
                  <c:v>4662</c:v>
                </c:pt>
                <c:pt idx="2332">
                  <c:v>4664</c:v>
                </c:pt>
                <c:pt idx="2333">
                  <c:v>4666</c:v>
                </c:pt>
                <c:pt idx="2334">
                  <c:v>4668</c:v>
                </c:pt>
                <c:pt idx="2335">
                  <c:v>4670</c:v>
                </c:pt>
                <c:pt idx="2336">
                  <c:v>4672</c:v>
                </c:pt>
                <c:pt idx="2337">
                  <c:v>4674</c:v>
                </c:pt>
                <c:pt idx="2338">
                  <c:v>4676</c:v>
                </c:pt>
                <c:pt idx="2339">
                  <c:v>4678</c:v>
                </c:pt>
                <c:pt idx="2340">
                  <c:v>4680</c:v>
                </c:pt>
                <c:pt idx="2341">
                  <c:v>4682</c:v>
                </c:pt>
                <c:pt idx="2342">
                  <c:v>4684</c:v>
                </c:pt>
                <c:pt idx="2343">
                  <c:v>4686</c:v>
                </c:pt>
                <c:pt idx="2344">
                  <c:v>4688</c:v>
                </c:pt>
                <c:pt idx="2345">
                  <c:v>4690</c:v>
                </c:pt>
                <c:pt idx="2346">
                  <c:v>4692</c:v>
                </c:pt>
                <c:pt idx="2347">
                  <c:v>4694</c:v>
                </c:pt>
                <c:pt idx="2348">
                  <c:v>4696</c:v>
                </c:pt>
                <c:pt idx="2349">
                  <c:v>4698</c:v>
                </c:pt>
                <c:pt idx="2350">
                  <c:v>4700</c:v>
                </c:pt>
                <c:pt idx="2351">
                  <c:v>4702</c:v>
                </c:pt>
                <c:pt idx="2352">
                  <c:v>4704</c:v>
                </c:pt>
                <c:pt idx="2353">
                  <c:v>4706</c:v>
                </c:pt>
                <c:pt idx="2354">
                  <c:v>4708</c:v>
                </c:pt>
                <c:pt idx="2355">
                  <c:v>4710</c:v>
                </c:pt>
                <c:pt idx="2356">
                  <c:v>4712</c:v>
                </c:pt>
                <c:pt idx="2357">
                  <c:v>4714</c:v>
                </c:pt>
                <c:pt idx="2358">
                  <c:v>4716</c:v>
                </c:pt>
                <c:pt idx="2359">
                  <c:v>4718</c:v>
                </c:pt>
                <c:pt idx="2360">
                  <c:v>4720</c:v>
                </c:pt>
                <c:pt idx="2361">
                  <c:v>4722</c:v>
                </c:pt>
                <c:pt idx="2362">
                  <c:v>4724</c:v>
                </c:pt>
                <c:pt idx="2363">
                  <c:v>4726</c:v>
                </c:pt>
                <c:pt idx="2364">
                  <c:v>4728</c:v>
                </c:pt>
                <c:pt idx="2365">
                  <c:v>4730</c:v>
                </c:pt>
                <c:pt idx="2366">
                  <c:v>4732</c:v>
                </c:pt>
                <c:pt idx="2367">
                  <c:v>4734</c:v>
                </c:pt>
                <c:pt idx="2368">
                  <c:v>4736</c:v>
                </c:pt>
                <c:pt idx="2369">
                  <c:v>4738</c:v>
                </c:pt>
                <c:pt idx="2370">
                  <c:v>4740</c:v>
                </c:pt>
                <c:pt idx="2371">
                  <c:v>4742</c:v>
                </c:pt>
                <c:pt idx="2372">
                  <c:v>4744</c:v>
                </c:pt>
                <c:pt idx="2373">
                  <c:v>4746</c:v>
                </c:pt>
                <c:pt idx="2374">
                  <c:v>4748</c:v>
                </c:pt>
                <c:pt idx="2375">
                  <c:v>4750</c:v>
                </c:pt>
                <c:pt idx="2376">
                  <c:v>4752</c:v>
                </c:pt>
                <c:pt idx="2377">
                  <c:v>4754</c:v>
                </c:pt>
                <c:pt idx="2378">
                  <c:v>4756</c:v>
                </c:pt>
                <c:pt idx="2379">
                  <c:v>4758</c:v>
                </c:pt>
                <c:pt idx="2380">
                  <c:v>4760</c:v>
                </c:pt>
                <c:pt idx="2381">
                  <c:v>4762</c:v>
                </c:pt>
                <c:pt idx="2382">
                  <c:v>4764</c:v>
                </c:pt>
                <c:pt idx="2383">
                  <c:v>4766</c:v>
                </c:pt>
                <c:pt idx="2384">
                  <c:v>4768</c:v>
                </c:pt>
                <c:pt idx="2385">
                  <c:v>4770</c:v>
                </c:pt>
                <c:pt idx="2386">
                  <c:v>4772</c:v>
                </c:pt>
                <c:pt idx="2387">
                  <c:v>4774</c:v>
                </c:pt>
                <c:pt idx="2388">
                  <c:v>4776</c:v>
                </c:pt>
                <c:pt idx="2389">
                  <c:v>4778</c:v>
                </c:pt>
                <c:pt idx="2390">
                  <c:v>4780</c:v>
                </c:pt>
                <c:pt idx="2391">
                  <c:v>4782</c:v>
                </c:pt>
                <c:pt idx="2392">
                  <c:v>4784</c:v>
                </c:pt>
                <c:pt idx="2393">
                  <c:v>4786</c:v>
                </c:pt>
                <c:pt idx="2394">
                  <c:v>4788</c:v>
                </c:pt>
                <c:pt idx="2395">
                  <c:v>4790</c:v>
                </c:pt>
                <c:pt idx="2396">
                  <c:v>4792</c:v>
                </c:pt>
                <c:pt idx="2397">
                  <c:v>4794</c:v>
                </c:pt>
                <c:pt idx="2398">
                  <c:v>4796</c:v>
                </c:pt>
                <c:pt idx="2399">
                  <c:v>4798</c:v>
                </c:pt>
                <c:pt idx="2400">
                  <c:v>4800</c:v>
                </c:pt>
                <c:pt idx="2401">
                  <c:v>4802</c:v>
                </c:pt>
                <c:pt idx="2402">
                  <c:v>4804</c:v>
                </c:pt>
                <c:pt idx="2403">
                  <c:v>4806</c:v>
                </c:pt>
                <c:pt idx="2404">
                  <c:v>4808</c:v>
                </c:pt>
                <c:pt idx="2405">
                  <c:v>4810</c:v>
                </c:pt>
                <c:pt idx="2406">
                  <c:v>4812</c:v>
                </c:pt>
                <c:pt idx="2407">
                  <c:v>4814</c:v>
                </c:pt>
                <c:pt idx="2408">
                  <c:v>4816</c:v>
                </c:pt>
                <c:pt idx="2409">
                  <c:v>4818</c:v>
                </c:pt>
                <c:pt idx="2410">
                  <c:v>4820</c:v>
                </c:pt>
                <c:pt idx="2411">
                  <c:v>4822</c:v>
                </c:pt>
                <c:pt idx="2412">
                  <c:v>4824</c:v>
                </c:pt>
                <c:pt idx="2413">
                  <c:v>4826</c:v>
                </c:pt>
                <c:pt idx="2414">
                  <c:v>4828</c:v>
                </c:pt>
                <c:pt idx="2415">
                  <c:v>4830</c:v>
                </c:pt>
                <c:pt idx="2416">
                  <c:v>4832</c:v>
                </c:pt>
                <c:pt idx="2417">
                  <c:v>4834</c:v>
                </c:pt>
                <c:pt idx="2418">
                  <c:v>4836</c:v>
                </c:pt>
                <c:pt idx="2419">
                  <c:v>4838</c:v>
                </c:pt>
                <c:pt idx="2420">
                  <c:v>4840</c:v>
                </c:pt>
                <c:pt idx="2421">
                  <c:v>4842</c:v>
                </c:pt>
                <c:pt idx="2422">
                  <c:v>4844</c:v>
                </c:pt>
                <c:pt idx="2423">
                  <c:v>4846</c:v>
                </c:pt>
                <c:pt idx="2424">
                  <c:v>4848</c:v>
                </c:pt>
                <c:pt idx="2425">
                  <c:v>4850</c:v>
                </c:pt>
                <c:pt idx="2426">
                  <c:v>4852</c:v>
                </c:pt>
                <c:pt idx="2427">
                  <c:v>4854</c:v>
                </c:pt>
                <c:pt idx="2428">
                  <c:v>4856</c:v>
                </c:pt>
                <c:pt idx="2429">
                  <c:v>4858</c:v>
                </c:pt>
                <c:pt idx="2430">
                  <c:v>4860</c:v>
                </c:pt>
                <c:pt idx="2431">
                  <c:v>4862</c:v>
                </c:pt>
                <c:pt idx="2432">
                  <c:v>4864</c:v>
                </c:pt>
                <c:pt idx="2433">
                  <c:v>4866</c:v>
                </c:pt>
                <c:pt idx="2434">
                  <c:v>4868</c:v>
                </c:pt>
                <c:pt idx="2435">
                  <c:v>4870</c:v>
                </c:pt>
                <c:pt idx="2436">
                  <c:v>4872</c:v>
                </c:pt>
                <c:pt idx="2437">
                  <c:v>4874</c:v>
                </c:pt>
                <c:pt idx="2438">
                  <c:v>4876</c:v>
                </c:pt>
                <c:pt idx="2439">
                  <c:v>4878</c:v>
                </c:pt>
                <c:pt idx="2440">
                  <c:v>4880</c:v>
                </c:pt>
                <c:pt idx="2441">
                  <c:v>4882</c:v>
                </c:pt>
                <c:pt idx="2442">
                  <c:v>4884</c:v>
                </c:pt>
                <c:pt idx="2443">
                  <c:v>4886</c:v>
                </c:pt>
                <c:pt idx="2444">
                  <c:v>4888</c:v>
                </c:pt>
                <c:pt idx="2445">
                  <c:v>4890</c:v>
                </c:pt>
                <c:pt idx="2446">
                  <c:v>4892</c:v>
                </c:pt>
                <c:pt idx="2447">
                  <c:v>4894</c:v>
                </c:pt>
                <c:pt idx="2448">
                  <c:v>4896</c:v>
                </c:pt>
                <c:pt idx="2449">
                  <c:v>4898</c:v>
                </c:pt>
                <c:pt idx="2450">
                  <c:v>4900</c:v>
                </c:pt>
                <c:pt idx="2451">
                  <c:v>4902</c:v>
                </c:pt>
                <c:pt idx="2452">
                  <c:v>4904</c:v>
                </c:pt>
                <c:pt idx="2453">
                  <c:v>4906</c:v>
                </c:pt>
                <c:pt idx="2454">
                  <c:v>4908</c:v>
                </c:pt>
                <c:pt idx="2455">
                  <c:v>4910</c:v>
                </c:pt>
                <c:pt idx="2456">
                  <c:v>4912</c:v>
                </c:pt>
                <c:pt idx="2457">
                  <c:v>4914</c:v>
                </c:pt>
                <c:pt idx="2458">
                  <c:v>4916</c:v>
                </c:pt>
                <c:pt idx="2459">
                  <c:v>4918</c:v>
                </c:pt>
                <c:pt idx="2460">
                  <c:v>4920</c:v>
                </c:pt>
                <c:pt idx="2461">
                  <c:v>4922</c:v>
                </c:pt>
                <c:pt idx="2462">
                  <c:v>4924</c:v>
                </c:pt>
                <c:pt idx="2463">
                  <c:v>4926</c:v>
                </c:pt>
                <c:pt idx="2464">
                  <c:v>4928</c:v>
                </c:pt>
                <c:pt idx="2465">
                  <c:v>4930</c:v>
                </c:pt>
                <c:pt idx="2466">
                  <c:v>4932</c:v>
                </c:pt>
                <c:pt idx="2467">
                  <c:v>4934</c:v>
                </c:pt>
                <c:pt idx="2468">
                  <c:v>4936</c:v>
                </c:pt>
                <c:pt idx="2469">
                  <c:v>4938</c:v>
                </c:pt>
                <c:pt idx="2470">
                  <c:v>4940</c:v>
                </c:pt>
                <c:pt idx="2471">
                  <c:v>4942</c:v>
                </c:pt>
                <c:pt idx="2472">
                  <c:v>4944</c:v>
                </c:pt>
                <c:pt idx="2473">
                  <c:v>4946</c:v>
                </c:pt>
                <c:pt idx="2474">
                  <c:v>4948</c:v>
                </c:pt>
                <c:pt idx="2475">
                  <c:v>4950</c:v>
                </c:pt>
                <c:pt idx="2476">
                  <c:v>4952</c:v>
                </c:pt>
                <c:pt idx="2477">
                  <c:v>4954</c:v>
                </c:pt>
                <c:pt idx="2478">
                  <c:v>4956</c:v>
                </c:pt>
                <c:pt idx="2479">
                  <c:v>4958</c:v>
                </c:pt>
                <c:pt idx="2480">
                  <c:v>4960</c:v>
                </c:pt>
                <c:pt idx="2481">
                  <c:v>4962</c:v>
                </c:pt>
                <c:pt idx="2482">
                  <c:v>4964</c:v>
                </c:pt>
                <c:pt idx="2483">
                  <c:v>4966</c:v>
                </c:pt>
                <c:pt idx="2484">
                  <c:v>4968</c:v>
                </c:pt>
                <c:pt idx="2485">
                  <c:v>4970</c:v>
                </c:pt>
                <c:pt idx="2486">
                  <c:v>4972</c:v>
                </c:pt>
                <c:pt idx="2487">
                  <c:v>4974</c:v>
                </c:pt>
                <c:pt idx="2488">
                  <c:v>4976</c:v>
                </c:pt>
                <c:pt idx="2489">
                  <c:v>4978</c:v>
                </c:pt>
                <c:pt idx="2490">
                  <c:v>4980</c:v>
                </c:pt>
                <c:pt idx="2491">
                  <c:v>4982</c:v>
                </c:pt>
                <c:pt idx="2492">
                  <c:v>4984</c:v>
                </c:pt>
                <c:pt idx="2493">
                  <c:v>4986</c:v>
                </c:pt>
                <c:pt idx="2494">
                  <c:v>4988</c:v>
                </c:pt>
                <c:pt idx="2495">
                  <c:v>4990</c:v>
                </c:pt>
                <c:pt idx="2496">
                  <c:v>4992</c:v>
                </c:pt>
                <c:pt idx="2497">
                  <c:v>4994</c:v>
                </c:pt>
                <c:pt idx="2498">
                  <c:v>4996</c:v>
                </c:pt>
                <c:pt idx="2499">
                  <c:v>4998</c:v>
                </c:pt>
                <c:pt idx="2500">
                  <c:v>5000</c:v>
                </c:pt>
                <c:pt idx="2501">
                  <c:v>5002</c:v>
                </c:pt>
                <c:pt idx="2502">
                  <c:v>5004</c:v>
                </c:pt>
                <c:pt idx="2503">
                  <c:v>5006</c:v>
                </c:pt>
                <c:pt idx="2504">
                  <c:v>5008</c:v>
                </c:pt>
                <c:pt idx="2505">
                  <c:v>5010</c:v>
                </c:pt>
                <c:pt idx="2506">
                  <c:v>5012</c:v>
                </c:pt>
                <c:pt idx="2507">
                  <c:v>5014</c:v>
                </c:pt>
                <c:pt idx="2508">
                  <c:v>5016</c:v>
                </c:pt>
                <c:pt idx="2509">
                  <c:v>5018</c:v>
                </c:pt>
                <c:pt idx="2510">
                  <c:v>5020</c:v>
                </c:pt>
                <c:pt idx="2511">
                  <c:v>5022</c:v>
                </c:pt>
                <c:pt idx="2512">
                  <c:v>5024</c:v>
                </c:pt>
                <c:pt idx="2513">
                  <c:v>5026</c:v>
                </c:pt>
                <c:pt idx="2514">
                  <c:v>5028</c:v>
                </c:pt>
                <c:pt idx="2515">
                  <c:v>5030</c:v>
                </c:pt>
                <c:pt idx="2516">
                  <c:v>5032</c:v>
                </c:pt>
                <c:pt idx="2517">
                  <c:v>5034</c:v>
                </c:pt>
                <c:pt idx="2518">
                  <c:v>5036</c:v>
                </c:pt>
                <c:pt idx="2519">
                  <c:v>5038</c:v>
                </c:pt>
                <c:pt idx="2520">
                  <c:v>5040</c:v>
                </c:pt>
                <c:pt idx="2521">
                  <c:v>5042</c:v>
                </c:pt>
                <c:pt idx="2522">
                  <c:v>5044</c:v>
                </c:pt>
                <c:pt idx="2523">
                  <c:v>5046</c:v>
                </c:pt>
                <c:pt idx="2524">
                  <c:v>5048</c:v>
                </c:pt>
                <c:pt idx="2525">
                  <c:v>5050</c:v>
                </c:pt>
                <c:pt idx="2526">
                  <c:v>5052</c:v>
                </c:pt>
                <c:pt idx="2527">
                  <c:v>5054</c:v>
                </c:pt>
                <c:pt idx="2528">
                  <c:v>5056</c:v>
                </c:pt>
                <c:pt idx="2529">
                  <c:v>5058</c:v>
                </c:pt>
                <c:pt idx="2530">
                  <c:v>5060</c:v>
                </c:pt>
                <c:pt idx="2531">
                  <c:v>5062</c:v>
                </c:pt>
                <c:pt idx="2532">
                  <c:v>5064</c:v>
                </c:pt>
                <c:pt idx="2533">
                  <c:v>5066</c:v>
                </c:pt>
                <c:pt idx="2534">
                  <c:v>5068</c:v>
                </c:pt>
                <c:pt idx="2535">
                  <c:v>5070</c:v>
                </c:pt>
                <c:pt idx="2536">
                  <c:v>5072</c:v>
                </c:pt>
                <c:pt idx="2537">
                  <c:v>5074</c:v>
                </c:pt>
                <c:pt idx="2538">
                  <c:v>5076</c:v>
                </c:pt>
                <c:pt idx="2539">
                  <c:v>5078</c:v>
                </c:pt>
                <c:pt idx="2540">
                  <c:v>5080</c:v>
                </c:pt>
                <c:pt idx="2541">
                  <c:v>5082</c:v>
                </c:pt>
                <c:pt idx="2542">
                  <c:v>5084</c:v>
                </c:pt>
                <c:pt idx="2543">
                  <c:v>5086</c:v>
                </c:pt>
                <c:pt idx="2544">
                  <c:v>5088</c:v>
                </c:pt>
                <c:pt idx="2545">
                  <c:v>5090</c:v>
                </c:pt>
                <c:pt idx="2546">
                  <c:v>5092</c:v>
                </c:pt>
                <c:pt idx="2547">
                  <c:v>5094</c:v>
                </c:pt>
                <c:pt idx="2548">
                  <c:v>5096</c:v>
                </c:pt>
                <c:pt idx="2549">
                  <c:v>5098</c:v>
                </c:pt>
                <c:pt idx="2550">
                  <c:v>5100</c:v>
                </c:pt>
                <c:pt idx="2551">
                  <c:v>5102</c:v>
                </c:pt>
                <c:pt idx="2552">
                  <c:v>5104</c:v>
                </c:pt>
                <c:pt idx="2553">
                  <c:v>5106</c:v>
                </c:pt>
                <c:pt idx="2554">
                  <c:v>5108</c:v>
                </c:pt>
                <c:pt idx="2555">
                  <c:v>5110</c:v>
                </c:pt>
                <c:pt idx="2556">
                  <c:v>5112</c:v>
                </c:pt>
                <c:pt idx="2557">
                  <c:v>5114</c:v>
                </c:pt>
                <c:pt idx="2558">
                  <c:v>5116</c:v>
                </c:pt>
                <c:pt idx="2559">
                  <c:v>5118</c:v>
                </c:pt>
                <c:pt idx="2560">
                  <c:v>5120</c:v>
                </c:pt>
                <c:pt idx="2561">
                  <c:v>5122</c:v>
                </c:pt>
                <c:pt idx="2562">
                  <c:v>5124</c:v>
                </c:pt>
                <c:pt idx="2563">
                  <c:v>5126</c:v>
                </c:pt>
                <c:pt idx="2564">
                  <c:v>5128</c:v>
                </c:pt>
                <c:pt idx="2565">
                  <c:v>5130</c:v>
                </c:pt>
                <c:pt idx="2566">
                  <c:v>5132</c:v>
                </c:pt>
                <c:pt idx="2567">
                  <c:v>5134</c:v>
                </c:pt>
                <c:pt idx="2568">
                  <c:v>5136</c:v>
                </c:pt>
                <c:pt idx="2569">
                  <c:v>5138</c:v>
                </c:pt>
                <c:pt idx="2570">
                  <c:v>5140</c:v>
                </c:pt>
                <c:pt idx="2571">
                  <c:v>5142</c:v>
                </c:pt>
                <c:pt idx="2572">
                  <c:v>5144</c:v>
                </c:pt>
                <c:pt idx="2573">
                  <c:v>5146</c:v>
                </c:pt>
                <c:pt idx="2574">
                  <c:v>5148</c:v>
                </c:pt>
                <c:pt idx="2575">
                  <c:v>5150</c:v>
                </c:pt>
                <c:pt idx="2576">
                  <c:v>5152</c:v>
                </c:pt>
                <c:pt idx="2577">
                  <c:v>5154</c:v>
                </c:pt>
                <c:pt idx="2578">
                  <c:v>5156</c:v>
                </c:pt>
                <c:pt idx="2579">
                  <c:v>5158</c:v>
                </c:pt>
                <c:pt idx="2580">
                  <c:v>5160</c:v>
                </c:pt>
                <c:pt idx="2581">
                  <c:v>5162</c:v>
                </c:pt>
                <c:pt idx="2582">
                  <c:v>5164</c:v>
                </c:pt>
                <c:pt idx="2583">
                  <c:v>5166</c:v>
                </c:pt>
                <c:pt idx="2584">
                  <c:v>5168</c:v>
                </c:pt>
                <c:pt idx="2585">
                  <c:v>5170</c:v>
                </c:pt>
                <c:pt idx="2586">
                  <c:v>5172</c:v>
                </c:pt>
                <c:pt idx="2587">
                  <c:v>5174</c:v>
                </c:pt>
                <c:pt idx="2588">
                  <c:v>5176</c:v>
                </c:pt>
                <c:pt idx="2589">
                  <c:v>5178</c:v>
                </c:pt>
                <c:pt idx="2590">
                  <c:v>5180</c:v>
                </c:pt>
                <c:pt idx="2591">
                  <c:v>5182</c:v>
                </c:pt>
                <c:pt idx="2592">
                  <c:v>5184</c:v>
                </c:pt>
                <c:pt idx="2593">
                  <c:v>5186</c:v>
                </c:pt>
                <c:pt idx="2594">
                  <c:v>5188</c:v>
                </c:pt>
                <c:pt idx="2595">
                  <c:v>5190</c:v>
                </c:pt>
                <c:pt idx="2596">
                  <c:v>5192</c:v>
                </c:pt>
                <c:pt idx="2597">
                  <c:v>5194</c:v>
                </c:pt>
                <c:pt idx="2598">
                  <c:v>5196</c:v>
                </c:pt>
                <c:pt idx="2599">
                  <c:v>5198</c:v>
                </c:pt>
                <c:pt idx="2600">
                  <c:v>5200</c:v>
                </c:pt>
                <c:pt idx="2601">
                  <c:v>5202</c:v>
                </c:pt>
                <c:pt idx="2602">
                  <c:v>5204</c:v>
                </c:pt>
                <c:pt idx="2603">
                  <c:v>5206</c:v>
                </c:pt>
                <c:pt idx="2604">
                  <c:v>5208</c:v>
                </c:pt>
                <c:pt idx="2605">
                  <c:v>5210</c:v>
                </c:pt>
                <c:pt idx="2606">
                  <c:v>5212</c:v>
                </c:pt>
                <c:pt idx="2607">
                  <c:v>5214</c:v>
                </c:pt>
                <c:pt idx="2608">
                  <c:v>5216</c:v>
                </c:pt>
                <c:pt idx="2609">
                  <c:v>5218</c:v>
                </c:pt>
                <c:pt idx="2610">
                  <c:v>5220</c:v>
                </c:pt>
                <c:pt idx="2611">
                  <c:v>5222</c:v>
                </c:pt>
                <c:pt idx="2612">
                  <c:v>5224</c:v>
                </c:pt>
                <c:pt idx="2613">
                  <c:v>5226</c:v>
                </c:pt>
                <c:pt idx="2614">
                  <c:v>5228</c:v>
                </c:pt>
                <c:pt idx="2615">
                  <c:v>5230</c:v>
                </c:pt>
                <c:pt idx="2616">
                  <c:v>5232</c:v>
                </c:pt>
                <c:pt idx="2617">
                  <c:v>5234</c:v>
                </c:pt>
                <c:pt idx="2618">
                  <c:v>5236</c:v>
                </c:pt>
                <c:pt idx="2619">
                  <c:v>5238</c:v>
                </c:pt>
                <c:pt idx="2620">
                  <c:v>5240</c:v>
                </c:pt>
                <c:pt idx="2621">
                  <c:v>5242</c:v>
                </c:pt>
                <c:pt idx="2622">
                  <c:v>5244</c:v>
                </c:pt>
                <c:pt idx="2623">
                  <c:v>5246</c:v>
                </c:pt>
                <c:pt idx="2624">
                  <c:v>5248</c:v>
                </c:pt>
                <c:pt idx="2625">
                  <c:v>5250</c:v>
                </c:pt>
                <c:pt idx="2626">
                  <c:v>5252</c:v>
                </c:pt>
                <c:pt idx="2627">
                  <c:v>5254</c:v>
                </c:pt>
                <c:pt idx="2628">
                  <c:v>5256</c:v>
                </c:pt>
                <c:pt idx="2629">
                  <c:v>5258</c:v>
                </c:pt>
                <c:pt idx="2630">
                  <c:v>5260</c:v>
                </c:pt>
                <c:pt idx="2631">
                  <c:v>5262</c:v>
                </c:pt>
                <c:pt idx="2632">
                  <c:v>5264</c:v>
                </c:pt>
                <c:pt idx="2633">
                  <c:v>5266</c:v>
                </c:pt>
                <c:pt idx="2634">
                  <c:v>5268</c:v>
                </c:pt>
                <c:pt idx="2635">
                  <c:v>5270</c:v>
                </c:pt>
                <c:pt idx="2636">
                  <c:v>5272</c:v>
                </c:pt>
                <c:pt idx="2637">
                  <c:v>5274</c:v>
                </c:pt>
                <c:pt idx="2638">
                  <c:v>5276</c:v>
                </c:pt>
                <c:pt idx="2639">
                  <c:v>5278</c:v>
                </c:pt>
                <c:pt idx="2640">
                  <c:v>5280</c:v>
                </c:pt>
                <c:pt idx="2641">
                  <c:v>5282</c:v>
                </c:pt>
                <c:pt idx="2642">
                  <c:v>5284</c:v>
                </c:pt>
                <c:pt idx="2643">
                  <c:v>5286</c:v>
                </c:pt>
                <c:pt idx="2644">
                  <c:v>5288</c:v>
                </c:pt>
                <c:pt idx="2645">
                  <c:v>5290</c:v>
                </c:pt>
                <c:pt idx="2646">
                  <c:v>5292</c:v>
                </c:pt>
                <c:pt idx="2647">
                  <c:v>5294</c:v>
                </c:pt>
                <c:pt idx="2648">
                  <c:v>5296</c:v>
                </c:pt>
                <c:pt idx="2649">
                  <c:v>5298</c:v>
                </c:pt>
                <c:pt idx="2650">
                  <c:v>5300</c:v>
                </c:pt>
                <c:pt idx="2651">
                  <c:v>5302</c:v>
                </c:pt>
                <c:pt idx="2652">
                  <c:v>5304</c:v>
                </c:pt>
                <c:pt idx="2653">
                  <c:v>5306</c:v>
                </c:pt>
                <c:pt idx="2654">
                  <c:v>5308</c:v>
                </c:pt>
                <c:pt idx="2655">
                  <c:v>5310</c:v>
                </c:pt>
                <c:pt idx="2656">
                  <c:v>5312</c:v>
                </c:pt>
                <c:pt idx="2657">
                  <c:v>5314</c:v>
                </c:pt>
                <c:pt idx="2658">
                  <c:v>5316</c:v>
                </c:pt>
                <c:pt idx="2659">
                  <c:v>5318</c:v>
                </c:pt>
                <c:pt idx="2660">
                  <c:v>5320</c:v>
                </c:pt>
                <c:pt idx="2661">
                  <c:v>5322</c:v>
                </c:pt>
                <c:pt idx="2662">
                  <c:v>5324</c:v>
                </c:pt>
                <c:pt idx="2663">
                  <c:v>5326</c:v>
                </c:pt>
                <c:pt idx="2664">
                  <c:v>5328</c:v>
                </c:pt>
                <c:pt idx="2665">
                  <c:v>5330</c:v>
                </c:pt>
                <c:pt idx="2666">
                  <c:v>5332</c:v>
                </c:pt>
                <c:pt idx="2667">
                  <c:v>5334</c:v>
                </c:pt>
                <c:pt idx="2668">
                  <c:v>5336</c:v>
                </c:pt>
                <c:pt idx="2669">
                  <c:v>5338</c:v>
                </c:pt>
                <c:pt idx="2670">
                  <c:v>5340</c:v>
                </c:pt>
                <c:pt idx="2671">
                  <c:v>5342</c:v>
                </c:pt>
                <c:pt idx="2672">
                  <c:v>5344</c:v>
                </c:pt>
                <c:pt idx="2673">
                  <c:v>5346</c:v>
                </c:pt>
                <c:pt idx="2674">
                  <c:v>5348</c:v>
                </c:pt>
                <c:pt idx="2675">
                  <c:v>5350</c:v>
                </c:pt>
                <c:pt idx="2676">
                  <c:v>5352</c:v>
                </c:pt>
                <c:pt idx="2677">
                  <c:v>5354</c:v>
                </c:pt>
                <c:pt idx="2678">
                  <c:v>5356</c:v>
                </c:pt>
                <c:pt idx="2679">
                  <c:v>5358</c:v>
                </c:pt>
                <c:pt idx="2680">
                  <c:v>5360</c:v>
                </c:pt>
                <c:pt idx="2681">
                  <c:v>5362</c:v>
                </c:pt>
                <c:pt idx="2682">
                  <c:v>5364</c:v>
                </c:pt>
                <c:pt idx="2683">
                  <c:v>5366</c:v>
                </c:pt>
                <c:pt idx="2684">
                  <c:v>5368</c:v>
                </c:pt>
                <c:pt idx="2685">
                  <c:v>5370</c:v>
                </c:pt>
                <c:pt idx="2686">
                  <c:v>5372</c:v>
                </c:pt>
                <c:pt idx="2687">
                  <c:v>5374</c:v>
                </c:pt>
                <c:pt idx="2688">
                  <c:v>5376</c:v>
                </c:pt>
                <c:pt idx="2689">
                  <c:v>5378</c:v>
                </c:pt>
                <c:pt idx="2690">
                  <c:v>5380</c:v>
                </c:pt>
                <c:pt idx="2691">
                  <c:v>5382</c:v>
                </c:pt>
                <c:pt idx="2692">
                  <c:v>5384</c:v>
                </c:pt>
                <c:pt idx="2693">
                  <c:v>5386</c:v>
                </c:pt>
                <c:pt idx="2694">
                  <c:v>5388</c:v>
                </c:pt>
                <c:pt idx="2695">
                  <c:v>5390</c:v>
                </c:pt>
                <c:pt idx="2696">
                  <c:v>5392</c:v>
                </c:pt>
                <c:pt idx="2697">
                  <c:v>5394</c:v>
                </c:pt>
                <c:pt idx="2698">
                  <c:v>5396</c:v>
                </c:pt>
                <c:pt idx="2699">
                  <c:v>5398</c:v>
                </c:pt>
                <c:pt idx="2700">
                  <c:v>5400</c:v>
                </c:pt>
                <c:pt idx="2701">
                  <c:v>5402</c:v>
                </c:pt>
                <c:pt idx="2702">
                  <c:v>5404</c:v>
                </c:pt>
                <c:pt idx="2703">
                  <c:v>5406</c:v>
                </c:pt>
                <c:pt idx="2704">
                  <c:v>5408</c:v>
                </c:pt>
                <c:pt idx="2705">
                  <c:v>5410</c:v>
                </c:pt>
                <c:pt idx="2706">
                  <c:v>5412</c:v>
                </c:pt>
                <c:pt idx="2707">
                  <c:v>5414</c:v>
                </c:pt>
                <c:pt idx="2708">
                  <c:v>5416</c:v>
                </c:pt>
                <c:pt idx="2709">
                  <c:v>5418</c:v>
                </c:pt>
                <c:pt idx="2710">
                  <c:v>5420</c:v>
                </c:pt>
                <c:pt idx="2711">
                  <c:v>5422</c:v>
                </c:pt>
                <c:pt idx="2712">
                  <c:v>5424</c:v>
                </c:pt>
                <c:pt idx="2713">
                  <c:v>5426</c:v>
                </c:pt>
                <c:pt idx="2714">
                  <c:v>5428</c:v>
                </c:pt>
                <c:pt idx="2715">
                  <c:v>5430</c:v>
                </c:pt>
                <c:pt idx="2716">
                  <c:v>5432</c:v>
                </c:pt>
                <c:pt idx="2717">
                  <c:v>5434</c:v>
                </c:pt>
                <c:pt idx="2718">
                  <c:v>5436</c:v>
                </c:pt>
                <c:pt idx="2719">
                  <c:v>5438</c:v>
                </c:pt>
                <c:pt idx="2720">
                  <c:v>5440</c:v>
                </c:pt>
                <c:pt idx="2721">
                  <c:v>5442</c:v>
                </c:pt>
                <c:pt idx="2722">
                  <c:v>5444</c:v>
                </c:pt>
                <c:pt idx="2723">
                  <c:v>5446</c:v>
                </c:pt>
                <c:pt idx="2724">
                  <c:v>5448</c:v>
                </c:pt>
                <c:pt idx="2725">
                  <c:v>5450</c:v>
                </c:pt>
                <c:pt idx="2726">
                  <c:v>5452</c:v>
                </c:pt>
                <c:pt idx="2727">
                  <c:v>5454</c:v>
                </c:pt>
                <c:pt idx="2728">
                  <c:v>5456</c:v>
                </c:pt>
                <c:pt idx="2729">
                  <c:v>5458</c:v>
                </c:pt>
                <c:pt idx="2730">
                  <c:v>5460</c:v>
                </c:pt>
                <c:pt idx="2731">
                  <c:v>5462</c:v>
                </c:pt>
                <c:pt idx="2732">
                  <c:v>5464</c:v>
                </c:pt>
                <c:pt idx="2733">
                  <c:v>5466</c:v>
                </c:pt>
                <c:pt idx="2734">
                  <c:v>5468</c:v>
                </c:pt>
                <c:pt idx="2735">
                  <c:v>5470</c:v>
                </c:pt>
                <c:pt idx="2736">
                  <c:v>5472</c:v>
                </c:pt>
                <c:pt idx="2737">
                  <c:v>5474</c:v>
                </c:pt>
                <c:pt idx="2738">
                  <c:v>5476</c:v>
                </c:pt>
                <c:pt idx="2739">
                  <c:v>5478</c:v>
                </c:pt>
                <c:pt idx="2740">
                  <c:v>5480</c:v>
                </c:pt>
                <c:pt idx="2741">
                  <c:v>5482</c:v>
                </c:pt>
                <c:pt idx="2742">
                  <c:v>5484</c:v>
                </c:pt>
                <c:pt idx="2743">
                  <c:v>5486</c:v>
                </c:pt>
                <c:pt idx="2744">
                  <c:v>5488</c:v>
                </c:pt>
                <c:pt idx="2745">
                  <c:v>5490</c:v>
                </c:pt>
                <c:pt idx="2746">
                  <c:v>5492</c:v>
                </c:pt>
                <c:pt idx="2747">
                  <c:v>5494</c:v>
                </c:pt>
                <c:pt idx="2748">
                  <c:v>5496</c:v>
                </c:pt>
              </c:numCache>
            </c:numRef>
          </c:xVal>
          <c:yVal>
            <c:numRef>
              <c:f>[1]Munka1!$B$2:$B$2750</c:f>
              <c:numCache>
                <c:formatCode>General</c:formatCode>
                <c:ptCount val="2749"/>
                <c:pt idx="0">
                  <c:v>7</c:v>
                </c:pt>
                <c:pt idx="1">
                  <c:v>7</c:v>
                </c:pt>
                <c:pt idx="2">
                  <c:v>7</c:v>
                </c:pt>
                <c:pt idx="3">
                  <c:v>7</c:v>
                </c:pt>
                <c:pt idx="4">
                  <c:v>7</c:v>
                </c:pt>
                <c:pt idx="5">
                  <c:v>7</c:v>
                </c:pt>
                <c:pt idx="6">
                  <c:v>7</c:v>
                </c:pt>
                <c:pt idx="7">
                  <c:v>7</c:v>
                </c:pt>
                <c:pt idx="8">
                  <c:v>7</c:v>
                </c:pt>
                <c:pt idx="9">
                  <c:v>7</c:v>
                </c:pt>
                <c:pt idx="10">
                  <c:v>7</c:v>
                </c:pt>
                <c:pt idx="11">
                  <c:v>7</c:v>
                </c:pt>
                <c:pt idx="12">
                  <c:v>7</c:v>
                </c:pt>
                <c:pt idx="13">
                  <c:v>7</c:v>
                </c:pt>
                <c:pt idx="14">
                  <c:v>7</c:v>
                </c:pt>
                <c:pt idx="15">
                  <c:v>7</c:v>
                </c:pt>
                <c:pt idx="16">
                  <c:v>7</c:v>
                </c:pt>
                <c:pt idx="17">
                  <c:v>7</c:v>
                </c:pt>
                <c:pt idx="18">
                  <c:v>7</c:v>
                </c:pt>
                <c:pt idx="19">
                  <c:v>7</c:v>
                </c:pt>
                <c:pt idx="20">
                  <c:v>7</c:v>
                </c:pt>
                <c:pt idx="21">
                  <c:v>7</c:v>
                </c:pt>
                <c:pt idx="22">
                  <c:v>7</c:v>
                </c:pt>
                <c:pt idx="23">
                  <c:v>7</c:v>
                </c:pt>
                <c:pt idx="24">
                  <c:v>7</c:v>
                </c:pt>
                <c:pt idx="25">
                  <c:v>7</c:v>
                </c:pt>
                <c:pt idx="26">
                  <c:v>7</c:v>
                </c:pt>
                <c:pt idx="27">
                  <c:v>7</c:v>
                </c:pt>
                <c:pt idx="28">
                  <c:v>7</c:v>
                </c:pt>
                <c:pt idx="29">
                  <c:v>7</c:v>
                </c:pt>
                <c:pt idx="30">
                  <c:v>7</c:v>
                </c:pt>
                <c:pt idx="31">
                  <c:v>7</c:v>
                </c:pt>
                <c:pt idx="32">
                  <c:v>7</c:v>
                </c:pt>
                <c:pt idx="33">
                  <c:v>7</c:v>
                </c:pt>
                <c:pt idx="34">
                  <c:v>7</c:v>
                </c:pt>
                <c:pt idx="35">
                  <c:v>7</c:v>
                </c:pt>
                <c:pt idx="36">
                  <c:v>7</c:v>
                </c:pt>
                <c:pt idx="37">
                  <c:v>7</c:v>
                </c:pt>
                <c:pt idx="38">
                  <c:v>7</c:v>
                </c:pt>
                <c:pt idx="39">
                  <c:v>7</c:v>
                </c:pt>
                <c:pt idx="40">
                  <c:v>7</c:v>
                </c:pt>
                <c:pt idx="41">
                  <c:v>7</c:v>
                </c:pt>
                <c:pt idx="42">
                  <c:v>7</c:v>
                </c:pt>
                <c:pt idx="43">
                  <c:v>7</c:v>
                </c:pt>
                <c:pt idx="44">
                  <c:v>7</c:v>
                </c:pt>
                <c:pt idx="45">
                  <c:v>6</c:v>
                </c:pt>
                <c:pt idx="46">
                  <c:v>7</c:v>
                </c:pt>
                <c:pt idx="47">
                  <c:v>7</c:v>
                </c:pt>
                <c:pt idx="48">
                  <c:v>7</c:v>
                </c:pt>
                <c:pt idx="49">
                  <c:v>7</c:v>
                </c:pt>
                <c:pt idx="50">
                  <c:v>7</c:v>
                </c:pt>
                <c:pt idx="51">
                  <c:v>7</c:v>
                </c:pt>
                <c:pt idx="52">
                  <c:v>7</c:v>
                </c:pt>
                <c:pt idx="53">
                  <c:v>7</c:v>
                </c:pt>
                <c:pt idx="54">
                  <c:v>6</c:v>
                </c:pt>
                <c:pt idx="55">
                  <c:v>7</c:v>
                </c:pt>
                <c:pt idx="56">
                  <c:v>7</c:v>
                </c:pt>
                <c:pt idx="57">
                  <c:v>7</c:v>
                </c:pt>
                <c:pt idx="58">
                  <c:v>7</c:v>
                </c:pt>
                <c:pt idx="59">
                  <c:v>7</c:v>
                </c:pt>
                <c:pt idx="60">
                  <c:v>7</c:v>
                </c:pt>
                <c:pt idx="61">
                  <c:v>7</c:v>
                </c:pt>
                <c:pt idx="62">
                  <c:v>7</c:v>
                </c:pt>
                <c:pt idx="63">
                  <c:v>7</c:v>
                </c:pt>
                <c:pt idx="64">
                  <c:v>7</c:v>
                </c:pt>
                <c:pt idx="65">
                  <c:v>7</c:v>
                </c:pt>
                <c:pt idx="66">
                  <c:v>7</c:v>
                </c:pt>
                <c:pt idx="67">
                  <c:v>7</c:v>
                </c:pt>
                <c:pt idx="68">
                  <c:v>7</c:v>
                </c:pt>
                <c:pt idx="69">
                  <c:v>7</c:v>
                </c:pt>
                <c:pt idx="70">
                  <c:v>7</c:v>
                </c:pt>
                <c:pt idx="71">
                  <c:v>7</c:v>
                </c:pt>
                <c:pt idx="72">
                  <c:v>7</c:v>
                </c:pt>
                <c:pt idx="73">
                  <c:v>7</c:v>
                </c:pt>
                <c:pt idx="74">
                  <c:v>7</c:v>
                </c:pt>
                <c:pt idx="75">
                  <c:v>7</c:v>
                </c:pt>
                <c:pt idx="76">
                  <c:v>7</c:v>
                </c:pt>
                <c:pt idx="77">
                  <c:v>7</c:v>
                </c:pt>
                <c:pt idx="78">
                  <c:v>7</c:v>
                </c:pt>
                <c:pt idx="79">
                  <c:v>7</c:v>
                </c:pt>
                <c:pt idx="80">
                  <c:v>7</c:v>
                </c:pt>
                <c:pt idx="81">
                  <c:v>7</c:v>
                </c:pt>
                <c:pt idx="82">
                  <c:v>7</c:v>
                </c:pt>
                <c:pt idx="83">
                  <c:v>7</c:v>
                </c:pt>
                <c:pt idx="84">
                  <c:v>7</c:v>
                </c:pt>
                <c:pt idx="85">
                  <c:v>7</c:v>
                </c:pt>
                <c:pt idx="86">
                  <c:v>7</c:v>
                </c:pt>
                <c:pt idx="87">
                  <c:v>7</c:v>
                </c:pt>
                <c:pt idx="88">
                  <c:v>7</c:v>
                </c:pt>
                <c:pt idx="89">
                  <c:v>7</c:v>
                </c:pt>
                <c:pt idx="90">
                  <c:v>7</c:v>
                </c:pt>
                <c:pt idx="91">
                  <c:v>7</c:v>
                </c:pt>
                <c:pt idx="92">
                  <c:v>7</c:v>
                </c:pt>
                <c:pt idx="93">
                  <c:v>7</c:v>
                </c:pt>
                <c:pt idx="94">
                  <c:v>7</c:v>
                </c:pt>
                <c:pt idx="95">
                  <c:v>7</c:v>
                </c:pt>
                <c:pt idx="96">
                  <c:v>7</c:v>
                </c:pt>
                <c:pt idx="97">
                  <c:v>7</c:v>
                </c:pt>
                <c:pt idx="98">
                  <c:v>7</c:v>
                </c:pt>
                <c:pt idx="99">
                  <c:v>7</c:v>
                </c:pt>
                <c:pt idx="100">
                  <c:v>7</c:v>
                </c:pt>
                <c:pt idx="101">
                  <c:v>7</c:v>
                </c:pt>
                <c:pt idx="102">
                  <c:v>7</c:v>
                </c:pt>
                <c:pt idx="103">
                  <c:v>7</c:v>
                </c:pt>
                <c:pt idx="104">
                  <c:v>7</c:v>
                </c:pt>
                <c:pt idx="105">
                  <c:v>7</c:v>
                </c:pt>
                <c:pt idx="106">
                  <c:v>7</c:v>
                </c:pt>
                <c:pt idx="107">
                  <c:v>7</c:v>
                </c:pt>
                <c:pt idx="108">
                  <c:v>7</c:v>
                </c:pt>
                <c:pt idx="109">
                  <c:v>7</c:v>
                </c:pt>
                <c:pt idx="110">
                  <c:v>7</c:v>
                </c:pt>
                <c:pt idx="111">
                  <c:v>7</c:v>
                </c:pt>
                <c:pt idx="112">
                  <c:v>7</c:v>
                </c:pt>
                <c:pt idx="113">
                  <c:v>7</c:v>
                </c:pt>
                <c:pt idx="114">
                  <c:v>6</c:v>
                </c:pt>
                <c:pt idx="115">
                  <c:v>7</c:v>
                </c:pt>
                <c:pt idx="116">
                  <c:v>7</c:v>
                </c:pt>
                <c:pt idx="117">
                  <c:v>7</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6</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7</c:v>
                </c:pt>
                <c:pt idx="147">
                  <c:v>7</c:v>
                </c:pt>
                <c:pt idx="148">
                  <c:v>7</c:v>
                </c:pt>
                <c:pt idx="149">
                  <c:v>7</c:v>
                </c:pt>
                <c:pt idx="150">
                  <c:v>7</c:v>
                </c:pt>
                <c:pt idx="151">
                  <c:v>7</c:v>
                </c:pt>
                <c:pt idx="152">
                  <c:v>6</c:v>
                </c:pt>
                <c:pt idx="153">
                  <c:v>7</c:v>
                </c:pt>
                <c:pt idx="154">
                  <c:v>7</c:v>
                </c:pt>
                <c:pt idx="155">
                  <c:v>7</c:v>
                </c:pt>
                <c:pt idx="156">
                  <c:v>7</c:v>
                </c:pt>
                <c:pt idx="157">
                  <c:v>7</c:v>
                </c:pt>
                <c:pt idx="158">
                  <c:v>7</c:v>
                </c:pt>
                <c:pt idx="159">
                  <c:v>7</c:v>
                </c:pt>
                <c:pt idx="160">
                  <c:v>7</c:v>
                </c:pt>
                <c:pt idx="161">
                  <c:v>7</c:v>
                </c:pt>
                <c:pt idx="162">
                  <c:v>6</c:v>
                </c:pt>
                <c:pt idx="163">
                  <c:v>7</c:v>
                </c:pt>
                <c:pt idx="164">
                  <c:v>7</c:v>
                </c:pt>
                <c:pt idx="165">
                  <c:v>7</c:v>
                </c:pt>
                <c:pt idx="166">
                  <c:v>7</c:v>
                </c:pt>
                <c:pt idx="167">
                  <c:v>7</c:v>
                </c:pt>
                <c:pt idx="168">
                  <c:v>7</c:v>
                </c:pt>
                <c:pt idx="169">
                  <c:v>7</c:v>
                </c:pt>
                <c:pt idx="170">
                  <c:v>7</c:v>
                </c:pt>
                <c:pt idx="171">
                  <c:v>6</c:v>
                </c:pt>
                <c:pt idx="172">
                  <c:v>7</c:v>
                </c:pt>
                <c:pt idx="173">
                  <c:v>7</c:v>
                </c:pt>
                <c:pt idx="174">
                  <c:v>7</c:v>
                </c:pt>
                <c:pt idx="175">
                  <c:v>7</c:v>
                </c:pt>
                <c:pt idx="176">
                  <c:v>7</c:v>
                </c:pt>
                <c:pt idx="177">
                  <c:v>7</c:v>
                </c:pt>
                <c:pt idx="178">
                  <c:v>7</c:v>
                </c:pt>
                <c:pt idx="179">
                  <c:v>7</c:v>
                </c:pt>
                <c:pt idx="180">
                  <c:v>7</c:v>
                </c:pt>
                <c:pt idx="181">
                  <c:v>6</c:v>
                </c:pt>
                <c:pt idx="182">
                  <c:v>6</c:v>
                </c:pt>
                <c:pt idx="183">
                  <c:v>7</c:v>
                </c:pt>
                <c:pt idx="184">
                  <c:v>7</c:v>
                </c:pt>
                <c:pt idx="185">
                  <c:v>7</c:v>
                </c:pt>
                <c:pt idx="186">
                  <c:v>7</c:v>
                </c:pt>
                <c:pt idx="187">
                  <c:v>7</c:v>
                </c:pt>
                <c:pt idx="188">
                  <c:v>7</c:v>
                </c:pt>
                <c:pt idx="189">
                  <c:v>7</c:v>
                </c:pt>
                <c:pt idx="190">
                  <c:v>7</c:v>
                </c:pt>
                <c:pt idx="191">
                  <c:v>6</c:v>
                </c:pt>
                <c:pt idx="192">
                  <c:v>7</c:v>
                </c:pt>
                <c:pt idx="193">
                  <c:v>6</c:v>
                </c:pt>
                <c:pt idx="194">
                  <c:v>7</c:v>
                </c:pt>
                <c:pt idx="195">
                  <c:v>7</c:v>
                </c:pt>
                <c:pt idx="196">
                  <c:v>7</c:v>
                </c:pt>
                <c:pt idx="197">
                  <c:v>7</c:v>
                </c:pt>
                <c:pt idx="198">
                  <c:v>7</c:v>
                </c:pt>
                <c:pt idx="199">
                  <c:v>6</c:v>
                </c:pt>
                <c:pt idx="200">
                  <c:v>6</c:v>
                </c:pt>
                <c:pt idx="201">
                  <c:v>6</c:v>
                </c:pt>
                <c:pt idx="202">
                  <c:v>7</c:v>
                </c:pt>
                <c:pt idx="203">
                  <c:v>7</c:v>
                </c:pt>
                <c:pt idx="204">
                  <c:v>7</c:v>
                </c:pt>
                <c:pt idx="205">
                  <c:v>7</c:v>
                </c:pt>
                <c:pt idx="206">
                  <c:v>7</c:v>
                </c:pt>
                <c:pt idx="207">
                  <c:v>7</c:v>
                </c:pt>
                <c:pt idx="208">
                  <c:v>7</c:v>
                </c:pt>
                <c:pt idx="209">
                  <c:v>7</c:v>
                </c:pt>
                <c:pt idx="210">
                  <c:v>6</c:v>
                </c:pt>
                <c:pt idx="211">
                  <c:v>6</c:v>
                </c:pt>
                <c:pt idx="212">
                  <c:v>6</c:v>
                </c:pt>
                <c:pt idx="213">
                  <c:v>7</c:v>
                </c:pt>
                <c:pt idx="214">
                  <c:v>7</c:v>
                </c:pt>
                <c:pt idx="215">
                  <c:v>6</c:v>
                </c:pt>
                <c:pt idx="216">
                  <c:v>7</c:v>
                </c:pt>
                <c:pt idx="217">
                  <c:v>7</c:v>
                </c:pt>
                <c:pt idx="218">
                  <c:v>6</c:v>
                </c:pt>
                <c:pt idx="219">
                  <c:v>6</c:v>
                </c:pt>
                <c:pt idx="220">
                  <c:v>6</c:v>
                </c:pt>
                <c:pt idx="221">
                  <c:v>6</c:v>
                </c:pt>
                <c:pt idx="222">
                  <c:v>6</c:v>
                </c:pt>
                <c:pt idx="223">
                  <c:v>6</c:v>
                </c:pt>
                <c:pt idx="224">
                  <c:v>7</c:v>
                </c:pt>
                <c:pt idx="225">
                  <c:v>7</c:v>
                </c:pt>
                <c:pt idx="226">
                  <c:v>7</c:v>
                </c:pt>
                <c:pt idx="227">
                  <c:v>7</c:v>
                </c:pt>
                <c:pt idx="228">
                  <c:v>6</c:v>
                </c:pt>
                <c:pt idx="229">
                  <c:v>6</c:v>
                </c:pt>
                <c:pt idx="230">
                  <c:v>6</c:v>
                </c:pt>
                <c:pt idx="231">
                  <c:v>6</c:v>
                </c:pt>
                <c:pt idx="232">
                  <c:v>6</c:v>
                </c:pt>
                <c:pt idx="233">
                  <c:v>7</c:v>
                </c:pt>
                <c:pt idx="234">
                  <c:v>6</c:v>
                </c:pt>
                <c:pt idx="235">
                  <c:v>7</c:v>
                </c:pt>
                <c:pt idx="236">
                  <c:v>7</c:v>
                </c:pt>
                <c:pt idx="237">
                  <c:v>7</c:v>
                </c:pt>
                <c:pt idx="238">
                  <c:v>6</c:v>
                </c:pt>
                <c:pt idx="239">
                  <c:v>6</c:v>
                </c:pt>
                <c:pt idx="240">
                  <c:v>6</c:v>
                </c:pt>
                <c:pt idx="241">
                  <c:v>6</c:v>
                </c:pt>
                <c:pt idx="242">
                  <c:v>6</c:v>
                </c:pt>
                <c:pt idx="243">
                  <c:v>7</c:v>
                </c:pt>
                <c:pt idx="244">
                  <c:v>7</c:v>
                </c:pt>
                <c:pt idx="245">
                  <c:v>7</c:v>
                </c:pt>
                <c:pt idx="246">
                  <c:v>7</c:v>
                </c:pt>
                <c:pt idx="247">
                  <c:v>6</c:v>
                </c:pt>
                <c:pt idx="248">
                  <c:v>6</c:v>
                </c:pt>
                <c:pt idx="249">
                  <c:v>6</c:v>
                </c:pt>
                <c:pt idx="250">
                  <c:v>6</c:v>
                </c:pt>
                <c:pt idx="251">
                  <c:v>7</c:v>
                </c:pt>
                <c:pt idx="252">
                  <c:v>7</c:v>
                </c:pt>
                <c:pt idx="253">
                  <c:v>7</c:v>
                </c:pt>
                <c:pt idx="254">
                  <c:v>7</c:v>
                </c:pt>
                <c:pt idx="255">
                  <c:v>7</c:v>
                </c:pt>
                <c:pt idx="256">
                  <c:v>7</c:v>
                </c:pt>
                <c:pt idx="257">
                  <c:v>6</c:v>
                </c:pt>
                <c:pt idx="258">
                  <c:v>6</c:v>
                </c:pt>
                <c:pt idx="259">
                  <c:v>6</c:v>
                </c:pt>
                <c:pt idx="260">
                  <c:v>6</c:v>
                </c:pt>
                <c:pt idx="261">
                  <c:v>7</c:v>
                </c:pt>
                <c:pt idx="262">
                  <c:v>7</c:v>
                </c:pt>
                <c:pt idx="263">
                  <c:v>7</c:v>
                </c:pt>
                <c:pt idx="264">
                  <c:v>7</c:v>
                </c:pt>
                <c:pt idx="265">
                  <c:v>6</c:v>
                </c:pt>
                <c:pt idx="266">
                  <c:v>6</c:v>
                </c:pt>
                <c:pt idx="267">
                  <c:v>6</c:v>
                </c:pt>
                <c:pt idx="268">
                  <c:v>6</c:v>
                </c:pt>
                <c:pt idx="269">
                  <c:v>7</c:v>
                </c:pt>
                <c:pt idx="270">
                  <c:v>7</c:v>
                </c:pt>
                <c:pt idx="271">
                  <c:v>7</c:v>
                </c:pt>
                <c:pt idx="272">
                  <c:v>7</c:v>
                </c:pt>
                <c:pt idx="273">
                  <c:v>7</c:v>
                </c:pt>
                <c:pt idx="274">
                  <c:v>7</c:v>
                </c:pt>
                <c:pt idx="275">
                  <c:v>6</c:v>
                </c:pt>
                <c:pt idx="276">
                  <c:v>6</c:v>
                </c:pt>
                <c:pt idx="277">
                  <c:v>6</c:v>
                </c:pt>
                <c:pt idx="278">
                  <c:v>7</c:v>
                </c:pt>
                <c:pt idx="279">
                  <c:v>6</c:v>
                </c:pt>
                <c:pt idx="280">
                  <c:v>6</c:v>
                </c:pt>
                <c:pt idx="281">
                  <c:v>7</c:v>
                </c:pt>
                <c:pt idx="282">
                  <c:v>7</c:v>
                </c:pt>
                <c:pt idx="283">
                  <c:v>7</c:v>
                </c:pt>
                <c:pt idx="284">
                  <c:v>6</c:v>
                </c:pt>
                <c:pt idx="285">
                  <c:v>6</c:v>
                </c:pt>
                <c:pt idx="286">
                  <c:v>6</c:v>
                </c:pt>
                <c:pt idx="287">
                  <c:v>6</c:v>
                </c:pt>
                <c:pt idx="288">
                  <c:v>6</c:v>
                </c:pt>
                <c:pt idx="289">
                  <c:v>6</c:v>
                </c:pt>
                <c:pt idx="290">
                  <c:v>6</c:v>
                </c:pt>
                <c:pt idx="291">
                  <c:v>7</c:v>
                </c:pt>
                <c:pt idx="292">
                  <c:v>7</c:v>
                </c:pt>
                <c:pt idx="293">
                  <c:v>6</c:v>
                </c:pt>
                <c:pt idx="294">
                  <c:v>6</c:v>
                </c:pt>
                <c:pt idx="295">
                  <c:v>6</c:v>
                </c:pt>
                <c:pt idx="296">
                  <c:v>6</c:v>
                </c:pt>
                <c:pt idx="297">
                  <c:v>6</c:v>
                </c:pt>
                <c:pt idx="298">
                  <c:v>6</c:v>
                </c:pt>
                <c:pt idx="299">
                  <c:v>6</c:v>
                </c:pt>
                <c:pt idx="300">
                  <c:v>6</c:v>
                </c:pt>
                <c:pt idx="301">
                  <c:v>6</c:v>
                </c:pt>
                <c:pt idx="302">
                  <c:v>6</c:v>
                </c:pt>
                <c:pt idx="303">
                  <c:v>6</c:v>
                </c:pt>
                <c:pt idx="304">
                  <c:v>6</c:v>
                </c:pt>
                <c:pt idx="305">
                  <c:v>6</c:v>
                </c:pt>
                <c:pt idx="306">
                  <c:v>6</c:v>
                </c:pt>
                <c:pt idx="307">
                  <c:v>6</c:v>
                </c:pt>
                <c:pt idx="308">
                  <c:v>6</c:v>
                </c:pt>
                <c:pt idx="309">
                  <c:v>6</c:v>
                </c:pt>
                <c:pt idx="310">
                  <c:v>6</c:v>
                </c:pt>
                <c:pt idx="311">
                  <c:v>6</c:v>
                </c:pt>
                <c:pt idx="312">
                  <c:v>7</c:v>
                </c:pt>
                <c:pt idx="313">
                  <c:v>7</c:v>
                </c:pt>
                <c:pt idx="314">
                  <c:v>6</c:v>
                </c:pt>
                <c:pt idx="315">
                  <c:v>6</c:v>
                </c:pt>
                <c:pt idx="316">
                  <c:v>6</c:v>
                </c:pt>
                <c:pt idx="317">
                  <c:v>6</c:v>
                </c:pt>
                <c:pt idx="318">
                  <c:v>6</c:v>
                </c:pt>
                <c:pt idx="319">
                  <c:v>6</c:v>
                </c:pt>
                <c:pt idx="320">
                  <c:v>6</c:v>
                </c:pt>
                <c:pt idx="321">
                  <c:v>7</c:v>
                </c:pt>
                <c:pt idx="322">
                  <c:v>6</c:v>
                </c:pt>
                <c:pt idx="323">
                  <c:v>7</c:v>
                </c:pt>
                <c:pt idx="324">
                  <c:v>6</c:v>
                </c:pt>
                <c:pt idx="325">
                  <c:v>6</c:v>
                </c:pt>
                <c:pt idx="326">
                  <c:v>6</c:v>
                </c:pt>
                <c:pt idx="327">
                  <c:v>6</c:v>
                </c:pt>
                <c:pt idx="328">
                  <c:v>6</c:v>
                </c:pt>
                <c:pt idx="329">
                  <c:v>7</c:v>
                </c:pt>
                <c:pt idx="330">
                  <c:v>7</c:v>
                </c:pt>
                <c:pt idx="331">
                  <c:v>7</c:v>
                </c:pt>
                <c:pt idx="332">
                  <c:v>7</c:v>
                </c:pt>
                <c:pt idx="333">
                  <c:v>6</c:v>
                </c:pt>
                <c:pt idx="334">
                  <c:v>6</c:v>
                </c:pt>
                <c:pt idx="335">
                  <c:v>6</c:v>
                </c:pt>
                <c:pt idx="336">
                  <c:v>6</c:v>
                </c:pt>
                <c:pt idx="337">
                  <c:v>6</c:v>
                </c:pt>
                <c:pt idx="338">
                  <c:v>6</c:v>
                </c:pt>
                <c:pt idx="339">
                  <c:v>6</c:v>
                </c:pt>
                <c:pt idx="340">
                  <c:v>6</c:v>
                </c:pt>
                <c:pt idx="341">
                  <c:v>7</c:v>
                </c:pt>
                <c:pt idx="342">
                  <c:v>7</c:v>
                </c:pt>
                <c:pt idx="343">
                  <c:v>6</c:v>
                </c:pt>
                <c:pt idx="344">
                  <c:v>6</c:v>
                </c:pt>
                <c:pt idx="345">
                  <c:v>6</c:v>
                </c:pt>
                <c:pt idx="346">
                  <c:v>6</c:v>
                </c:pt>
                <c:pt idx="347">
                  <c:v>6</c:v>
                </c:pt>
                <c:pt idx="348">
                  <c:v>6</c:v>
                </c:pt>
                <c:pt idx="349">
                  <c:v>6</c:v>
                </c:pt>
                <c:pt idx="350">
                  <c:v>6</c:v>
                </c:pt>
                <c:pt idx="351">
                  <c:v>7</c:v>
                </c:pt>
                <c:pt idx="352">
                  <c:v>6</c:v>
                </c:pt>
                <c:pt idx="353">
                  <c:v>6</c:v>
                </c:pt>
                <c:pt idx="354">
                  <c:v>7</c:v>
                </c:pt>
                <c:pt idx="355">
                  <c:v>6</c:v>
                </c:pt>
                <c:pt idx="356">
                  <c:v>6</c:v>
                </c:pt>
                <c:pt idx="357">
                  <c:v>6</c:v>
                </c:pt>
                <c:pt idx="358">
                  <c:v>6</c:v>
                </c:pt>
                <c:pt idx="359">
                  <c:v>7</c:v>
                </c:pt>
                <c:pt idx="360">
                  <c:v>7</c:v>
                </c:pt>
                <c:pt idx="361">
                  <c:v>7</c:v>
                </c:pt>
                <c:pt idx="362">
                  <c:v>7</c:v>
                </c:pt>
                <c:pt idx="363">
                  <c:v>7</c:v>
                </c:pt>
                <c:pt idx="364">
                  <c:v>7</c:v>
                </c:pt>
                <c:pt idx="365">
                  <c:v>7</c:v>
                </c:pt>
                <c:pt idx="366">
                  <c:v>6</c:v>
                </c:pt>
                <c:pt idx="367">
                  <c:v>7</c:v>
                </c:pt>
                <c:pt idx="368">
                  <c:v>7</c:v>
                </c:pt>
                <c:pt idx="369">
                  <c:v>7</c:v>
                </c:pt>
                <c:pt idx="370">
                  <c:v>7</c:v>
                </c:pt>
                <c:pt idx="371">
                  <c:v>7</c:v>
                </c:pt>
                <c:pt idx="372">
                  <c:v>7</c:v>
                </c:pt>
                <c:pt idx="373">
                  <c:v>7</c:v>
                </c:pt>
                <c:pt idx="374">
                  <c:v>7</c:v>
                </c:pt>
                <c:pt idx="375">
                  <c:v>7</c:v>
                </c:pt>
                <c:pt idx="376">
                  <c:v>7</c:v>
                </c:pt>
                <c:pt idx="377">
                  <c:v>7</c:v>
                </c:pt>
                <c:pt idx="378">
                  <c:v>7</c:v>
                </c:pt>
                <c:pt idx="379">
                  <c:v>7</c:v>
                </c:pt>
                <c:pt idx="380">
                  <c:v>7</c:v>
                </c:pt>
                <c:pt idx="381">
                  <c:v>7</c:v>
                </c:pt>
                <c:pt idx="382">
                  <c:v>7</c:v>
                </c:pt>
                <c:pt idx="383">
                  <c:v>7</c:v>
                </c:pt>
                <c:pt idx="384">
                  <c:v>7</c:v>
                </c:pt>
                <c:pt idx="385">
                  <c:v>7</c:v>
                </c:pt>
                <c:pt idx="386">
                  <c:v>7</c:v>
                </c:pt>
                <c:pt idx="387">
                  <c:v>7</c:v>
                </c:pt>
                <c:pt idx="388">
                  <c:v>7</c:v>
                </c:pt>
                <c:pt idx="389">
                  <c:v>7</c:v>
                </c:pt>
                <c:pt idx="390">
                  <c:v>8</c:v>
                </c:pt>
                <c:pt idx="391">
                  <c:v>7</c:v>
                </c:pt>
                <c:pt idx="392">
                  <c:v>7</c:v>
                </c:pt>
                <c:pt idx="393">
                  <c:v>7</c:v>
                </c:pt>
                <c:pt idx="394">
                  <c:v>7</c:v>
                </c:pt>
                <c:pt idx="395">
                  <c:v>7</c:v>
                </c:pt>
                <c:pt idx="396">
                  <c:v>7</c:v>
                </c:pt>
                <c:pt idx="397">
                  <c:v>7</c:v>
                </c:pt>
                <c:pt idx="398">
                  <c:v>7</c:v>
                </c:pt>
                <c:pt idx="399">
                  <c:v>7</c:v>
                </c:pt>
                <c:pt idx="400">
                  <c:v>7</c:v>
                </c:pt>
                <c:pt idx="401">
                  <c:v>7</c:v>
                </c:pt>
                <c:pt idx="402">
                  <c:v>7</c:v>
                </c:pt>
                <c:pt idx="403">
                  <c:v>7</c:v>
                </c:pt>
                <c:pt idx="404">
                  <c:v>7</c:v>
                </c:pt>
                <c:pt idx="405">
                  <c:v>7</c:v>
                </c:pt>
                <c:pt idx="406">
                  <c:v>7</c:v>
                </c:pt>
                <c:pt idx="407">
                  <c:v>7</c:v>
                </c:pt>
                <c:pt idx="408">
                  <c:v>7</c:v>
                </c:pt>
                <c:pt idx="409">
                  <c:v>8</c:v>
                </c:pt>
                <c:pt idx="410">
                  <c:v>8</c:v>
                </c:pt>
                <c:pt idx="411">
                  <c:v>7</c:v>
                </c:pt>
                <c:pt idx="412">
                  <c:v>7</c:v>
                </c:pt>
                <c:pt idx="413">
                  <c:v>7</c:v>
                </c:pt>
                <c:pt idx="414">
                  <c:v>7</c:v>
                </c:pt>
                <c:pt idx="415">
                  <c:v>7</c:v>
                </c:pt>
                <c:pt idx="416">
                  <c:v>7</c:v>
                </c:pt>
                <c:pt idx="417">
                  <c:v>8</c:v>
                </c:pt>
                <c:pt idx="418">
                  <c:v>8</c:v>
                </c:pt>
                <c:pt idx="419">
                  <c:v>7</c:v>
                </c:pt>
                <c:pt idx="420">
                  <c:v>7</c:v>
                </c:pt>
                <c:pt idx="421">
                  <c:v>7</c:v>
                </c:pt>
                <c:pt idx="422">
                  <c:v>7</c:v>
                </c:pt>
                <c:pt idx="423">
                  <c:v>7</c:v>
                </c:pt>
                <c:pt idx="424">
                  <c:v>7</c:v>
                </c:pt>
                <c:pt idx="425">
                  <c:v>7</c:v>
                </c:pt>
                <c:pt idx="426">
                  <c:v>7</c:v>
                </c:pt>
                <c:pt idx="427">
                  <c:v>8</c:v>
                </c:pt>
                <c:pt idx="428">
                  <c:v>8</c:v>
                </c:pt>
                <c:pt idx="429">
                  <c:v>8</c:v>
                </c:pt>
                <c:pt idx="430">
                  <c:v>8</c:v>
                </c:pt>
                <c:pt idx="431">
                  <c:v>8</c:v>
                </c:pt>
                <c:pt idx="432">
                  <c:v>8</c:v>
                </c:pt>
                <c:pt idx="433">
                  <c:v>8</c:v>
                </c:pt>
                <c:pt idx="434">
                  <c:v>8</c:v>
                </c:pt>
                <c:pt idx="435">
                  <c:v>8</c:v>
                </c:pt>
                <c:pt idx="436">
                  <c:v>8</c:v>
                </c:pt>
                <c:pt idx="437">
                  <c:v>8</c:v>
                </c:pt>
                <c:pt idx="438">
                  <c:v>8</c:v>
                </c:pt>
                <c:pt idx="439">
                  <c:v>8</c:v>
                </c:pt>
                <c:pt idx="440">
                  <c:v>8</c:v>
                </c:pt>
                <c:pt idx="441">
                  <c:v>8</c:v>
                </c:pt>
                <c:pt idx="442">
                  <c:v>8</c:v>
                </c:pt>
                <c:pt idx="443">
                  <c:v>8</c:v>
                </c:pt>
                <c:pt idx="444">
                  <c:v>8</c:v>
                </c:pt>
                <c:pt idx="445">
                  <c:v>8</c:v>
                </c:pt>
                <c:pt idx="446">
                  <c:v>8</c:v>
                </c:pt>
                <c:pt idx="447">
                  <c:v>8</c:v>
                </c:pt>
                <c:pt idx="448">
                  <c:v>8</c:v>
                </c:pt>
                <c:pt idx="449">
                  <c:v>8</c:v>
                </c:pt>
                <c:pt idx="450">
                  <c:v>8</c:v>
                </c:pt>
                <c:pt idx="451">
                  <c:v>8</c:v>
                </c:pt>
                <c:pt idx="452">
                  <c:v>8</c:v>
                </c:pt>
                <c:pt idx="453">
                  <c:v>8</c:v>
                </c:pt>
                <c:pt idx="454">
                  <c:v>8</c:v>
                </c:pt>
                <c:pt idx="455">
                  <c:v>8</c:v>
                </c:pt>
                <c:pt idx="456">
                  <c:v>8</c:v>
                </c:pt>
                <c:pt idx="457">
                  <c:v>9</c:v>
                </c:pt>
                <c:pt idx="458">
                  <c:v>9</c:v>
                </c:pt>
                <c:pt idx="459">
                  <c:v>9</c:v>
                </c:pt>
                <c:pt idx="460">
                  <c:v>8</c:v>
                </c:pt>
                <c:pt idx="461">
                  <c:v>9</c:v>
                </c:pt>
                <c:pt idx="462">
                  <c:v>8</c:v>
                </c:pt>
                <c:pt idx="463">
                  <c:v>8</c:v>
                </c:pt>
                <c:pt idx="464">
                  <c:v>8</c:v>
                </c:pt>
                <c:pt idx="465">
                  <c:v>8</c:v>
                </c:pt>
                <c:pt idx="466">
                  <c:v>9</c:v>
                </c:pt>
                <c:pt idx="467">
                  <c:v>9</c:v>
                </c:pt>
                <c:pt idx="468">
                  <c:v>9</c:v>
                </c:pt>
                <c:pt idx="469">
                  <c:v>9</c:v>
                </c:pt>
                <c:pt idx="470">
                  <c:v>9</c:v>
                </c:pt>
                <c:pt idx="471">
                  <c:v>8</c:v>
                </c:pt>
                <c:pt idx="472">
                  <c:v>9</c:v>
                </c:pt>
                <c:pt idx="473">
                  <c:v>8</c:v>
                </c:pt>
                <c:pt idx="474">
                  <c:v>9</c:v>
                </c:pt>
                <c:pt idx="475">
                  <c:v>9</c:v>
                </c:pt>
                <c:pt idx="476">
                  <c:v>9</c:v>
                </c:pt>
                <c:pt idx="477">
                  <c:v>9</c:v>
                </c:pt>
                <c:pt idx="478">
                  <c:v>9</c:v>
                </c:pt>
                <c:pt idx="479">
                  <c:v>9</c:v>
                </c:pt>
                <c:pt idx="480">
                  <c:v>9</c:v>
                </c:pt>
                <c:pt idx="481">
                  <c:v>9</c:v>
                </c:pt>
                <c:pt idx="482">
                  <c:v>9</c:v>
                </c:pt>
                <c:pt idx="483">
                  <c:v>9</c:v>
                </c:pt>
                <c:pt idx="484">
                  <c:v>9</c:v>
                </c:pt>
                <c:pt idx="485">
                  <c:v>9</c:v>
                </c:pt>
                <c:pt idx="486">
                  <c:v>9</c:v>
                </c:pt>
                <c:pt idx="487">
                  <c:v>9</c:v>
                </c:pt>
                <c:pt idx="488">
                  <c:v>9</c:v>
                </c:pt>
                <c:pt idx="489">
                  <c:v>9</c:v>
                </c:pt>
                <c:pt idx="490">
                  <c:v>9</c:v>
                </c:pt>
                <c:pt idx="491">
                  <c:v>9</c:v>
                </c:pt>
                <c:pt idx="492">
                  <c:v>9</c:v>
                </c:pt>
                <c:pt idx="493">
                  <c:v>9</c:v>
                </c:pt>
                <c:pt idx="494">
                  <c:v>9</c:v>
                </c:pt>
                <c:pt idx="495">
                  <c:v>9</c:v>
                </c:pt>
                <c:pt idx="496">
                  <c:v>9</c:v>
                </c:pt>
                <c:pt idx="497">
                  <c:v>10</c:v>
                </c:pt>
                <c:pt idx="498">
                  <c:v>9</c:v>
                </c:pt>
                <c:pt idx="499">
                  <c:v>9</c:v>
                </c:pt>
                <c:pt idx="500">
                  <c:v>9</c:v>
                </c:pt>
                <c:pt idx="501">
                  <c:v>9</c:v>
                </c:pt>
                <c:pt idx="502">
                  <c:v>9</c:v>
                </c:pt>
                <c:pt idx="503">
                  <c:v>9</c:v>
                </c:pt>
                <c:pt idx="504">
                  <c:v>9</c:v>
                </c:pt>
                <c:pt idx="505">
                  <c:v>9</c:v>
                </c:pt>
                <c:pt idx="506">
                  <c:v>10</c:v>
                </c:pt>
                <c:pt idx="507">
                  <c:v>10</c:v>
                </c:pt>
                <c:pt idx="508">
                  <c:v>9</c:v>
                </c:pt>
                <c:pt idx="509">
                  <c:v>9</c:v>
                </c:pt>
                <c:pt idx="510">
                  <c:v>9</c:v>
                </c:pt>
                <c:pt idx="511">
                  <c:v>9</c:v>
                </c:pt>
                <c:pt idx="512">
                  <c:v>9</c:v>
                </c:pt>
                <c:pt idx="513">
                  <c:v>9</c:v>
                </c:pt>
                <c:pt idx="514">
                  <c:v>9</c:v>
                </c:pt>
                <c:pt idx="515">
                  <c:v>9</c:v>
                </c:pt>
                <c:pt idx="516">
                  <c:v>9</c:v>
                </c:pt>
                <c:pt idx="517">
                  <c:v>9</c:v>
                </c:pt>
                <c:pt idx="518">
                  <c:v>9</c:v>
                </c:pt>
                <c:pt idx="519">
                  <c:v>9</c:v>
                </c:pt>
                <c:pt idx="520">
                  <c:v>9</c:v>
                </c:pt>
                <c:pt idx="521">
                  <c:v>9</c:v>
                </c:pt>
                <c:pt idx="522">
                  <c:v>8</c:v>
                </c:pt>
                <c:pt idx="523">
                  <c:v>9</c:v>
                </c:pt>
                <c:pt idx="524">
                  <c:v>8</c:v>
                </c:pt>
                <c:pt idx="525">
                  <c:v>8</c:v>
                </c:pt>
                <c:pt idx="526">
                  <c:v>8</c:v>
                </c:pt>
                <c:pt idx="527">
                  <c:v>8</c:v>
                </c:pt>
                <c:pt idx="528">
                  <c:v>8</c:v>
                </c:pt>
                <c:pt idx="529">
                  <c:v>8</c:v>
                </c:pt>
                <c:pt idx="530">
                  <c:v>8</c:v>
                </c:pt>
                <c:pt idx="531">
                  <c:v>8</c:v>
                </c:pt>
                <c:pt idx="532">
                  <c:v>8</c:v>
                </c:pt>
                <c:pt idx="533">
                  <c:v>8</c:v>
                </c:pt>
                <c:pt idx="534">
                  <c:v>8</c:v>
                </c:pt>
                <c:pt idx="535">
                  <c:v>8</c:v>
                </c:pt>
                <c:pt idx="536">
                  <c:v>8</c:v>
                </c:pt>
                <c:pt idx="537">
                  <c:v>8</c:v>
                </c:pt>
                <c:pt idx="538">
                  <c:v>8</c:v>
                </c:pt>
                <c:pt idx="539">
                  <c:v>8</c:v>
                </c:pt>
                <c:pt idx="540">
                  <c:v>8</c:v>
                </c:pt>
                <c:pt idx="541">
                  <c:v>8</c:v>
                </c:pt>
                <c:pt idx="542">
                  <c:v>8</c:v>
                </c:pt>
                <c:pt idx="543">
                  <c:v>9</c:v>
                </c:pt>
                <c:pt idx="544">
                  <c:v>9</c:v>
                </c:pt>
                <c:pt idx="545">
                  <c:v>9</c:v>
                </c:pt>
                <c:pt idx="546">
                  <c:v>10</c:v>
                </c:pt>
                <c:pt idx="547">
                  <c:v>10</c:v>
                </c:pt>
                <c:pt idx="548">
                  <c:v>11</c:v>
                </c:pt>
                <c:pt idx="549">
                  <c:v>11</c:v>
                </c:pt>
                <c:pt idx="550">
                  <c:v>11</c:v>
                </c:pt>
                <c:pt idx="551">
                  <c:v>12</c:v>
                </c:pt>
                <c:pt idx="552">
                  <c:v>13</c:v>
                </c:pt>
                <c:pt idx="553">
                  <c:v>13</c:v>
                </c:pt>
                <c:pt idx="554">
                  <c:v>15</c:v>
                </c:pt>
                <c:pt idx="555">
                  <c:v>16</c:v>
                </c:pt>
                <c:pt idx="556">
                  <c:v>17</c:v>
                </c:pt>
                <c:pt idx="557">
                  <c:v>19</c:v>
                </c:pt>
                <c:pt idx="558">
                  <c:v>20</c:v>
                </c:pt>
                <c:pt idx="559">
                  <c:v>22</c:v>
                </c:pt>
                <c:pt idx="560">
                  <c:v>24</c:v>
                </c:pt>
                <c:pt idx="561">
                  <c:v>26</c:v>
                </c:pt>
                <c:pt idx="562">
                  <c:v>29</c:v>
                </c:pt>
                <c:pt idx="563">
                  <c:v>32</c:v>
                </c:pt>
                <c:pt idx="564">
                  <c:v>35</c:v>
                </c:pt>
                <c:pt idx="565">
                  <c:v>38</c:v>
                </c:pt>
                <c:pt idx="566">
                  <c:v>41</c:v>
                </c:pt>
                <c:pt idx="567">
                  <c:v>44</c:v>
                </c:pt>
                <c:pt idx="568">
                  <c:v>47</c:v>
                </c:pt>
                <c:pt idx="569">
                  <c:v>51</c:v>
                </c:pt>
                <c:pt idx="570">
                  <c:v>55</c:v>
                </c:pt>
                <c:pt idx="571">
                  <c:v>58</c:v>
                </c:pt>
                <c:pt idx="572">
                  <c:v>62</c:v>
                </c:pt>
                <c:pt idx="573">
                  <c:v>66</c:v>
                </c:pt>
                <c:pt idx="574">
                  <c:v>70</c:v>
                </c:pt>
                <c:pt idx="575">
                  <c:v>74</c:v>
                </c:pt>
                <c:pt idx="576">
                  <c:v>78</c:v>
                </c:pt>
                <c:pt idx="577">
                  <c:v>81</c:v>
                </c:pt>
                <c:pt idx="578">
                  <c:v>85</c:v>
                </c:pt>
                <c:pt idx="579">
                  <c:v>89</c:v>
                </c:pt>
                <c:pt idx="580">
                  <c:v>93</c:v>
                </c:pt>
                <c:pt idx="581">
                  <c:v>97</c:v>
                </c:pt>
                <c:pt idx="582">
                  <c:v>102</c:v>
                </c:pt>
                <c:pt idx="583">
                  <c:v>106</c:v>
                </c:pt>
                <c:pt idx="584">
                  <c:v>110</c:v>
                </c:pt>
                <c:pt idx="585">
                  <c:v>114</c:v>
                </c:pt>
                <c:pt idx="586">
                  <c:v>119</c:v>
                </c:pt>
                <c:pt idx="587">
                  <c:v>123</c:v>
                </c:pt>
                <c:pt idx="588">
                  <c:v>126</c:v>
                </c:pt>
                <c:pt idx="589">
                  <c:v>130</c:v>
                </c:pt>
                <c:pt idx="590">
                  <c:v>133</c:v>
                </c:pt>
                <c:pt idx="591">
                  <c:v>137</c:v>
                </c:pt>
                <c:pt idx="592">
                  <c:v>140</c:v>
                </c:pt>
                <c:pt idx="593">
                  <c:v>142</c:v>
                </c:pt>
                <c:pt idx="594">
                  <c:v>144</c:v>
                </c:pt>
                <c:pt idx="595">
                  <c:v>145</c:v>
                </c:pt>
                <c:pt idx="596">
                  <c:v>147</c:v>
                </c:pt>
                <c:pt idx="597">
                  <c:v>148</c:v>
                </c:pt>
                <c:pt idx="598">
                  <c:v>149</c:v>
                </c:pt>
                <c:pt idx="599">
                  <c:v>149</c:v>
                </c:pt>
                <c:pt idx="600">
                  <c:v>150</c:v>
                </c:pt>
                <c:pt idx="601">
                  <c:v>151</c:v>
                </c:pt>
                <c:pt idx="602">
                  <c:v>152</c:v>
                </c:pt>
                <c:pt idx="603">
                  <c:v>152</c:v>
                </c:pt>
                <c:pt idx="604">
                  <c:v>153</c:v>
                </c:pt>
                <c:pt idx="605">
                  <c:v>154</c:v>
                </c:pt>
                <c:pt idx="606">
                  <c:v>155</c:v>
                </c:pt>
                <c:pt idx="607">
                  <c:v>156</c:v>
                </c:pt>
                <c:pt idx="608">
                  <c:v>157</c:v>
                </c:pt>
                <c:pt idx="609">
                  <c:v>158</c:v>
                </c:pt>
                <c:pt idx="610">
                  <c:v>159</c:v>
                </c:pt>
                <c:pt idx="611">
                  <c:v>161</c:v>
                </c:pt>
                <c:pt idx="612">
                  <c:v>162</c:v>
                </c:pt>
                <c:pt idx="613">
                  <c:v>163</c:v>
                </c:pt>
                <c:pt idx="614">
                  <c:v>165</c:v>
                </c:pt>
                <c:pt idx="615">
                  <c:v>167</c:v>
                </c:pt>
                <c:pt idx="616">
                  <c:v>169</c:v>
                </c:pt>
                <c:pt idx="617">
                  <c:v>170</c:v>
                </c:pt>
                <c:pt idx="618">
                  <c:v>171</c:v>
                </c:pt>
                <c:pt idx="619">
                  <c:v>173</c:v>
                </c:pt>
                <c:pt idx="620">
                  <c:v>176</c:v>
                </c:pt>
                <c:pt idx="621">
                  <c:v>178</c:v>
                </c:pt>
                <c:pt idx="622">
                  <c:v>179</c:v>
                </c:pt>
                <c:pt idx="623">
                  <c:v>181</c:v>
                </c:pt>
                <c:pt idx="624">
                  <c:v>183</c:v>
                </c:pt>
                <c:pt idx="625">
                  <c:v>186</c:v>
                </c:pt>
                <c:pt idx="626">
                  <c:v>188</c:v>
                </c:pt>
                <c:pt idx="627">
                  <c:v>190</c:v>
                </c:pt>
                <c:pt idx="628">
                  <c:v>191</c:v>
                </c:pt>
                <c:pt idx="629">
                  <c:v>194</c:v>
                </c:pt>
                <c:pt idx="630">
                  <c:v>195</c:v>
                </c:pt>
                <c:pt idx="631">
                  <c:v>197</c:v>
                </c:pt>
                <c:pt idx="632">
                  <c:v>198</c:v>
                </c:pt>
                <c:pt idx="633">
                  <c:v>200</c:v>
                </c:pt>
                <c:pt idx="634">
                  <c:v>202</c:v>
                </c:pt>
                <c:pt idx="635">
                  <c:v>203</c:v>
                </c:pt>
                <c:pt idx="636">
                  <c:v>204</c:v>
                </c:pt>
                <c:pt idx="637">
                  <c:v>204</c:v>
                </c:pt>
                <c:pt idx="638">
                  <c:v>205</c:v>
                </c:pt>
                <c:pt idx="639">
                  <c:v>205</c:v>
                </c:pt>
                <c:pt idx="640">
                  <c:v>206</c:v>
                </c:pt>
                <c:pt idx="641">
                  <c:v>207</c:v>
                </c:pt>
                <c:pt idx="642">
                  <c:v>207</c:v>
                </c:pt>
                <c:pt idx="643">
                  <c:v>207</c:v>
                </c:pt>
                <c:pt idx="644">
                  <c:v>208</c:v>
                </c:pt>
                <c:pt idx="645">
                  <c:v>209</c:v>
                </c:pt>
                <c:pt idx="646">
                  <c:v>210</c:v>
                </c:pt>
                <c:pt idx="647">
                  <c:v>210</c:v>
                </c:pt>
                <c:pt idx="648">
                  <c:v>210</c:v>
                </c:pt>
                <c:pt idx="649">
                  <c:v>211</c:v>
                </c:pt>
                <c:pt idx="650">
                  <c:v>212</c:v>
                </c:pt>
                <c:pt idx="651">
                  <c:v>212</c:v>
                </c:pt>
                <c:pt idx="652">
                  <c:v>213</c:v>
                </c:pt>
                <c:pt idx="653">
                  <c:v>213</c:v>
                </c:pt>
                <c:pt idx="654">
                  <c:v>214</c:v>
                </c:pt>
                <c:pt idx="655">
                  <c:v>215</c:v>
                </c:pt>
                <c:pt idx="656">
                  <c:v>215</c:v>
                </c:pt>
                <c:pt idx="657">
                  <c:v>215</c:v>
                </c:pt>
                <c:pt idx="658">
                  <c:v>215</c:v>
                </c:pt>
                <c:pt idx="659">
                  <c:v>216</c:v>
                </c:pt>
                <c:pt idx="660">
                  <c:v>216</c:v>
                </c:pt>
                <c:pt idx="661">
                  <c:v>216</c:v>
                </c:pt>
                <c:pt idx="662">
                  <c:v>216</c:v>
                </c:pt>
                <c:pt idx="663">
                  <c:v>216</c:v>
                </c:pt>
                <c:pt idx="664">
                  <c:v>217</c:v>
                </c:pt>
                <c:pt idx="665">
                  <c:v>217</c:v>
                </c:pt>
                <c:pt idx="666">
                  <c:v>217</c:v>
                </c:pt>
                <c:pt idx="667">
                  <c:v>217</c:v>
                </c:pt>
                <c:pt idx="668">
                  <c:v>217</c:v>
                </c:pt>
                <c:pt idx="669">
                  <c:v>218</c:v>
                </c:pt>
                <c:pt idx="670">
                  <c:v>217</c:v>
                </c:pt>
                <c:pt idx="671">
                  <c:v>218</c:v>
                </c:pt>
                <c:pt idx="672">
                  <c:v>217</c:v>
                </c:pt>
                <c:pt idx="673">
                  <c:v>218</c:v>
                </c:pt>
                <c:pt idx="674">
                  <c:v>218</c:v>
                </c:pt>
                <c:pt idx="675">
                  <c:v>218</c:v>
                </c:pt>
                <c:pt idx="676">
                  <c:v>218</c:v>
                </c:pt>
                <c:pt idx="677">
                  <c:v>218</c:v>
                </c:pt>
                <c:pt idx="678">
                  <c:v>218</c:v>
                </c:pt>
                <c:pt idx="679">
                  <c:v>219</c:v>
                </c:pt>
                <c:pt idx="680">
                  <c:v>219</c:v>
                </c:pt>
                <c:pt idx="681">
                  <c:v>219</c:v>
                </c:pt>
                <c:pt idx="682">
                  <c:v>219</c:v>
                </c:pt>
                <c:pt idx="683">
                  <c:v>220</c:v>
                </c:pt>
                <c:pt idx="684">
                  <c:v>220</c:v>
                </c:pt>
                <c:pt idx="685">
                  <c:v>221</c:v>
                </c:pt>
                <c:pt idx="686">
                  <c:v>221</c:v>
                </c:pt>
                <c:pt idx="687">
                  <c:v>221</c:v>
                </c:pt>
                <c:pt idx="688">
                  <c:v>222</c:v>
                </c:pt>
                <c:pt idx="689">
                  <c:v>222</c:v>
                </c:pt>
                <c:pt idx="690">
                  <c:v>222</c:v>
                </c:pt>
                <c:pt idx="691">
                  <c:v>223</c:v>
                </c:pt>
                <c:pt idx="692">
                  <c:v>223</c:v>
                </c:pt>
                <c:pt idx="693">
                  <c:v>223</c:v>
                </c:pt>
                <c:pt idx="694">
                  <c:v>224</c:v>
                </c:pt>
                <c:pt idx="695">
                  <c:v>224</c:v>
                </c:pt>
                <c:pt idx="696">
                  <c:v>224</c:v>
                </c:pt>
                <c:pt idx="697">
                  <c:v>224</c:v>
                </c:pt>
                <c:pt idx="698">
                  <c:v>225</c:v>
                </c:pt>
                <c:pt idx="699">
                  <c:v>225</c:v>
                </c:pt>
                <c:pt idx="700">
                  <c:v>225</c:v>
                </c:pt>
                <c:pt idx="701">
                  <c:v>224</c:v>
                </c:pt>
                <c:pt idx="702">
                  <c:v>225</c:v>
                </c:pt>
                <c:pt idx="703">
                  <c:v>225</c:v>
                </c:pt>
                <c:pt idx="704">
                  <c:v>225</c:v>
                </c:pt>
                <c:pt idx="705">
                  <c:v>225</c:v>
                </c:pt>
                <c:pt idx="706">
                  <c:v>224</c:v>
                </c:pt>
                <c:pt idx="707">
                  <c:v>225</c:v>
                </c:pt>
                <c:pt idx="708">
                  <c:v>225</c:v>
                </c:pt>
                <c:pt idx="709">
                  <c:v>225</c:v>
                </c:pt>
                <c:pt idx="710">
                  <c:v>225</c:v>
                </c:pt>
                <c:pt idx="711">
                  <c:v>225</c:v>
                </c:pt>
                <c:pt idx="712">
                  <c:v>225</c:v>
                </c:pt>
                <c:pt idx="713">
                  <c:v>226</c:v>
                </c:pt>
                <c:pt idx="714">
                  <c:v>226</c:v>
                </c:pt>
                <c:pt idx="715">
                  <c:v>226</c:v>
                </c:pt>
                <c:pt idx="716">
                  <c:v>226</c:v>
                </c:pt>
                <c:pt idx="717">
                  <c:v>226</c:v>
                </c:pt>
                <c:pt idx="718">
                  <c:v>226</c:v>
                </c:pt>
                <c:pt idx="719">
                  <c:v>226</c:v>
                </c:pt>
                <c:pt idx="720">
                  <c:v>226</c:v>
                </c:pt>
                <c:pt idx="721">
                  <c:v>226</c:v>
                </c:pt>
                <c:pt idx="722">
                  <c:v>226</c:v>
                </c:pt>
                <c:pt idx="723">
                  <c:v>227</c:v>
                </c:pt>
                <c:pt idx="724">
                  <c:v>227</c:v>
                </c:pt>
                <c:pt idx="725">
                  <c:v>227</c:v>
                </c:pt>
                <c:pt idx="726">
                  <c:v>227</c:v>
                </c:pt>
                <c:pt idx="727">
                  <c:v>227</c:v>
                </c:pt>
                <c:pt idx="728">
                  <c:v>228</c:v>
                </c:pt>
                <c:pt idx="729">
                  <c:v>228</c:v>
                </c:pt>
                <c:pt idx="730">
                  <c:v>228</c:v>
                </c:pt>
                <c:pt idx="731">
                  <c:v>228</c:v>
                </c:pt>
                <c:pt idx="732">
                  <c:v>229</c:v>
                </c:pt>
                <c:pt idx="733">
                  <c:v>229</c:v>
                </c:pt>
                <c:pt idx="734">
                  <c:v>229</c:v>
                </c:pt>
                <c:pt idx="735">
                  <c:v>229</c:v>
                </c:pt>
                <c:pt idx="736">
                  <c:v>228</c:v>
                </c:pt>
                <c:pt idx="737">
                  <c:v>229</c:v>
                </c:pt>
                <c:pt idx="738">
                  <c:v>229</c:v>
                </c:pt>
                <c:pt idx="739">
                  <c:v>229</c:v>
                </c:pt>
                <c:pt idx="740">
                  <c:v>229</c:v>
                </c:pt>
                <c:pt idx="741">
                  <c:v>229</c:v>
                </c:pt>
                <c:pt idx="742">
                  <c:v>229</c:v>
                </c:pt>
                <c:pt idx="743">
                  <c:v>229</c:v>
                </c:pt>
                <c:pt idx="744">
                  <c:v>230</c:v>
                </c:pt>
                <c:pt idx="745">
                  <c:v>229</c:v>
                </c:pt>
                <c:pt idx="746">
                  <c:v>229</c:v>
                </c:pt>
                <c:pt idx="747">
                  <c:v>229</c:v>
                </c:pt>
                <c:pt idx="748">
                  <c:v>230</c:v>
                </c:pt>
                <c:pt idx="749">
                  <c:v>229</c:v>
                </c:pt>
                <c:pt idx="750">
                  <c:v>229</c:v>
                </c:pt>
                <c:pt idx="751">
                  <c:v>229</c:v>
                </c:pt>
                <c:pt idx="752">
                  <c:v>229</c:v>
                </c:pt>
                <c:pt idx="753">
                  <c:v>229</c:v>
                </c:pt>
                <c:pt idx="754">
                  <c:v>229</c:v>
                </c:pt>
                <c:pt idx="755">
                  <c:v>229</c:v>
                </c:pt>
                <c:pt idx="756">
                  <c:v>229</c:v>
                </c:pt>
                <c:pt idx="757">
                  <c:v>230</c:v>
                </c:pt>
                <c:pt idx="758">
                  <c:v>229</c:v>
                </c:pt>
                <c:pt idx="759">
                  <c:v>229</c:v>
                </c:pt>
                <c:pt idx="760">
                  <c:v>229</c:v>
                </c:pt>
                <c:pt idx="761">
                  <c:v>230</c:v>
                </c:pt>
                <c:pt idx="762">
                  <c:v>230</c:v>
                </c:pt>
                <c:pt idx="763">
                  <c:v>230</c:v>
                </c:pt>
                <c:pt idx="764">
                  <c:v>230</c:v>
                </c:pt>
                <c:pt idx="765">
                  <c:v>230</c:v>
                </c:pt>
                <c:pt idx="766">
                  <c:v>231</c:v>
                </c:pt>
                <c:pt idx="767">
                  <c:v>231</c:v>
                </c:pt>
                <c:pt idx="768">
                  <c:v>231</c:v>
                </c:pt>
                <c:pt idx="769">
                  <c:v>231</c:v>
                </c:pt>
                <c:pt idx="770">
                  <c:v>231</c:v>
                </c:pt>
                <c:pt idx="771">
                  <c:v>232</c:v>
                </c:pt>
                <c:pt idx="772">
                  <c:v>232</c:v>
                </c:pt>
                <c:pt idx="773">
                  <c:v>232</c:v>
                </c:pt>
                <c:pt idx="774">
                  <c:v>232</c:v>
                </c:pt>
                <c:pt idx="775">
                  <c:v>231</c:v>
                </c:pt>
                <c:pt idx="776">
                  <c:v>232</c:v>
                </c:pt>
                <c:pt idx="777">
                  <c:v>232</c:v>
                </c:pt>
                <c:pt idx="778">
                  <c:v>232</c:v>
                </c:pt>
                <c:pt idx="779">
                  <c:v>232</c:v>
                </c:pt>
                <c:pt idx="780">
                  <c:v>232</c:v>
                </c:pt>
                <c:pt idx="781">
                  <c:v>232</c:v>
                </c:pt>
                <c:pt idx="782">
                  <c:v>232</c:v>
                </c:pt>
                <c:pt idx="783">
                  <c:v>232</c:v>
                </c:pt>
                <c:pt idx="784">
                  <c:v>232</c:v>
                </c:pt>
                <c:pt idx="785">
                  <c:v>232</c:v>
                </c:pt>
                <c:pt idx="786">
                  <c:v>232</c:v>
                </c:pt>
                <c:pt idx="787">
                  <c:v>232</c:v>
                </c:pt>
                <c:pt idx="788">
                  <c:v>232</c:v>
                </c:pt>
                <c:pt idx="789">
                  <c:v>231</c:v>
                </c:pt>
                <c:pt idx="790">
                  <c:v>232</c:v>
                </c:pt>
                <c:pt idx="791">
                  <c:v>232</c:v>
                </c:pt>
                <c:pt idx="792">
                  <c:v>232</c:v>
                </c:pt>
                <c:pt idx="793">
                  <c:v>232</c:v>
                </c:pt>
                <c:pt idx="794">
                  <c:v>232</c:v>
                </c:pt>
                <c:pt idx="795">
                  <c:v>232</c:v>
                </c:pt>
                <c:pt idx="796">
                  <c:v>232</c:v>
                </c:pt>
                <c:pt idx="797">
                  <c:v>232</c:v>
                </c:pt>
                <c:pt idx="798">
                  <c:v>232</c:v>
                </c:pt>
                <c:pt idx="799">
                  <c:v>232</c:v>
                </c:pt>
                <c:pt idx="800">
                  <c:v>232</c:v>
                </c:pt>
                <c:pt idx="801">
                  <c:v>232</c:v>
                </c:pt>
                <c:pt idx="802">
                  <c:v>232</c:v>
                </c:pt>
                <c:pt idx="803">
                  <c:v>232</c:v>
                </c:pt>
                <c:pt idx="804">
                  <c:v>231</c:v>
                </c:pt>
                <c:pt idx="805">
                  <c:v>232</c:v>
                </c:pt>
                <c:pt idx="806">
                  <c:v>232</c:v>
                </c:pt>
                <c:pt idx="807">
                  <c:v>232</c:v>
                </c:pt>
                <c:pt idx="808">
                  <c:v>232</c:v>
                </c:pt>
                <c:pt idx="809">
                  <c:v>231</c:v>
                </c:pt>
                <c:pt idx="810">
                  <c:v>232</c:v>
                </c:pt>
                <c:pt idx="811">
                  <c:v>232</c:v>
                </c:pt>
                <c:pt idx="812">
                  <c:v>232</c:v>
                </c:pt>
                <c:pt idx="813">
                  <c:v>231</c:v>
                </c:pt>
                <c:pt idx="814">
                  <c:v>231</c:v>
                </c:pt>
                <c:pt idx="815">
                  <c:v>232</c:v>
                </c:pt>
                <c:pt idx="816">
                  <c:v>231</c:v>
                </c:pt>
                <c:pt idx="817">
                  <c:v>231</c:v>
                </c:pt>
                <c:pt idx="818">
                  <c:v>231</c:v>
                </c:pt>
                <c:pt idx="819">
                  <c:v>231</c:v>
                </c:pt>
                <c:pt idx="820">
                  <c:v>231</c:v>
                </c:pt>
                <c:pt idx="821">
                  <c:v>231</c:v>
                </c:pt>
                <c:pt idx="822">
                  <c:v>231</c:v>
                </c:pt>
                <c:pt idx="823">
                  <c:v>230</c:v>
                </c:pt>
                <c:pt idx="824">
                  <c:v>230</c:v>
                </c:pt>
                <c:pt idx="825">
                  <c:v>230</c:v>
                </c:pt>
                <c:pt idx="826">
                  <c:v>231</c:v>
                </c:pt>
                <c:pt idx="827">
                  <c:v>230</c:v>
                </c:pt>
                <c:pt idx="828">
                  <c:v>230</c:v>
                </c:pt>
                <c:pt idx="829">
                  <c:v>230</c:v>
                </c:pt>
                <c:pt idx="830">
                  <c:v>230</c:v>
                </c:pt>
                <c:pt idx="831">
                  <c:v>230</c:v>
                </c:pt>
                <c:pt idx="832">
                  <c:v>230</c:v>
                </c:pt>
                <c:pt idx="833">
                  <c:v>230</c:v>
                </c:pt>
                <c:pt idx="834">
                  <c:v>230</c:v>
                </c:pt>
                <c:pt idx="835">
                  <c:v>230</c:v>
                </c:pt>
                <c:pt idx="836">
                  <c:v>230</c:v>
                </c:pt>
                <c:pt idx="837">
                  <c:v>230</c:v>
                </c:pt>
                <c:pt idx="838">
                  <c:v>230</c:v>
                </c:pt>
                <c:pt idx="839">
                  <c:v>230</c:v>
                </c:pt>
                <c:pt idx="840">
                  <c:v>231</c:v>
                </c:pt>
                <c:pt idx="841">
                  <c:v>231</c:v>
                </c:pt>
                <c:pt idx="842">
                  <c:v>231</c:v>
                </c:pt>
                <c:pt idx="843">
                  <c:v>231</c:v>
                </c:pt>
                <c:pt idx="844">
                  <c:v>231</c:v>
                </c:pt>
                <c:pt idx="845">
                  <c:v>231</c:v>
                </c:pt>
                <c:pt idx="846">
                  <c:v>231</c:v>
                </c:pt>
                <c:pt idx="847">
                  <c:v>231</c:v>
                </c:pt>
                <c:pt idx="848">
                  <c:v>231</c:v>
                </c:pt>
                <c:pt idx="849">
                  <c:v>232</c:v>
                </c:pt>
                <c:pt idx="850">
                  <c:v>232</c:v>
                </c:pt>
                <c:pt idx="851">
                  <c:v>232</c:v>
                </c:pt>
                <c:pt idx="852">
                  <c:v>232</c:v>
                </c:pt>
                <c:pt idx="853">
                  <c:v>231</c:v>
                </c:pt>
                <c:pt idx="854">
                  <c:v>232</c:v>
                </c:pt>
                <c:pt idx="855">
                  <c:v>232</c:v>
                </c:pt>
                <c:pt idx="856">
                  <c:v>231</c:v>
                </c:pt>
                <c:pt idx="857">
                  <c:v>231</c:v>
                </c:pt>
                <c:pt idx="858">
                  <c:v>231</c:v>
                </c:pt>
                <c:pt idx="859">
                  <c:v>231</c:v>
                </c:pt>
                <c:pt idx="860">
                  <c:v>231</c:v>
                </c:pt>
                <c:pt idx="861">
                  <c:v>231</c:v>
                </c:pt>
                <c:pt idx="862">
                  <c:v>230</c:v>
                </c:pt>
                <c:pt idx="863">
                  <c:v>230</c:v>
                </c:pt>
                <c:pt idx="864">
                  <c:v>230</c:v>
                </c:pt>
                <c:pt idx="865">
                  <c:v>230</c:v>
                </c:pt>
                <c:pt idx="866">
                  <c:v>230</c:v>
                </c:pt>
                <c:pt idx="867">
                  <c:v>229</c:v>
                </c:pt>
                <c:pt idx="868">
                  <c:v>229</c:v>
                </c:pt>
                <c:pt idx="869">
                  <c:v>230</c:v>
                </c:pt>
                <c:pt idx="870">
                  <c:v>230</c:v>
                </c:pt>
                <c:pt idx="871">
                  <c:v>229</c:v>
                </c:pt>
                <c:pt idx="872">
                  <c:v>229</c:v>
                </c:pt>
                <c:pt idx="873">
                  <c:v>229</c:v>
                </c:pt>
                <c:pt idx="874">
                  <c:v>229</c:v>
                </c:pt>
                <c:pt idx="875">
                  <c:v>229</c:v>
                </c:pt>
                <c:pt idx="876">
                  <c:v>229</c:v>
                </c:pt>
                <c:pt idx="877">
                  <c:v>229</c:v>
                </c:pt>
                <c:pt idx="878">
                  <c:v>229</c:v>
                </c:pt>
                <c:pt idx="879">
                  <c:v>229</c:v>
                </c:pt>
                <c:pt idx="880">
                  <c:v>229</c:v>
                </c:pt>
                <c:pt idx="881">
                  <c:v>229</c:v>
                </c:pt>
                <c:pt idx="882">
                  <c:v>229</c:v>
                </c:pt>
                <c:pt idx="883">
                  <c:v>229</c:v>
                </c:pt>
                <c:pt idx="884">
                  <c:v>229</c:v>
                </c:pt>
                <c:pt idx="885">
                  <c:v>229</c:v>
                </c:pt>
                <c:pt idx="886">
                  <c:v>229</c:v>
                </c:pt>
                <c:pt idx="887">
                  <c:v>229</c:v>
                </c:pt>
                <c:pt idx="888">
                  <c:v>229</c:v>
                </c:pt>
                <c:pt idx="889">
                  <c:v>229</c:v>
                </c:pt>
                <c:pt idx="890">
                  <c:v>229</c:v>
                </c:pt>
                <c:pt idx="891">
                  <c:v>229</c:v>
                </c:pt>
                <c:pt idx="892">
                  <c:v>229</c:v>
                </c:pt>
                <c:pt idx="893">
                  <c:v>229</c:v>
                </c:pt>
                <c:pt idx="894">
                  <c:v>230</c:v>
                </c:pt>
                <c:pt idx="895">
                  <c:v>230</c:v>
                </c:pt>
                <c:pt idx="896">
                  <c:v>230</c:v>
                </c:pt>
                <c:pt idx="897">
                  <c:v>229</c:v>
                </c:pt>
                <c:pt idx="898">
                  <c:v>230</c:v>
                </c:pt>
                <c:pt idx="899">
                  <c:v>230</c:v>
                </c:pt>
                <c:pt idx="900">
                  <c:v>230</c:v>
                </c:pt>
                <c:pt idx="901">
                  <c:v>230</c:v>
                </c:pt>
                <c:pt idx="902">
                  <c:v>230</c:v>
                </c:pt>
                <c:pt idx="903">
                  <c:v>230</c:v>
                </c:pt>
                <c:pt idx="904">
                  <c:v>231</c:v>
                </c:pt>
                <c:pt idx="905">
                  <c:v>230</c:v>
                </c:pt>
                <c:pt idx="906">
                  <c:v>230</c:v>
                </c:pt>
                <c:pt idx="907">
                  <c:v>230</c:v>
                </c:pt>
                <c:pt idx="908">
                  <c:v>230</c:v>
                </c:pt>
                <c:pt idx="909">
                  <c:v>230</c:v>
                </c:pt>
                <c:pt idx="910">
                  <c:v>230</c:v>
                </c:pt>
                <c:pt idx="911">
                  <c:v>230</c:v>
                </c:pt>
                <c:pt idx="912">
                  <c:v>230</c:v>
                </c:pt>
                <c:pt idx="913">
                  <c:v>230</c:v>
                </c:pt>
                <c:pt idx="914">
                  <c:v>230</c:v>
                </c:pt>
                <c:pt idx="915">
                  <c:v>230</c:v>
                </c:pt>
                <c:pt idx="916">
                  <c:v>229</c:v>
                </c:pt>
                <c:pt idx="917">
                  <c:v>229</c:v>
                </c:pt>
                <c:pt idx="918">
                  <c:v>229</c:v>
                </c:pt>
                <c:pt idx="919">
                  <c:v>229</c:v>
                </c:pt>
                <c:pt idx="920">
                  <c:v>229</c:v>
                </c:pt>
                <c:pt idx="921">
                  <c:v>228</c:v>
                </c:pt>
                <c:pt idx="922">
                  <c:v>228</c:v>
                </c:pt>
                <c:pt idx="923">
                  <c:v>228</c:v>
                </c:pt>
                <c:pt idx="924">
                  <c:v>228</c:v>
                </c:pt>
                <c:pt idx="925">
                  <c:v>228</c:v>
                </c:pt>
                <c:pt idx="926">
                  <c:v>227</c:v>
                </c:pt>
                <c:pt idx="927">
                  <c:v>228</c:v>
                </c:pt>
                <c:pt idx="928">
                  <c:v>228</c:v>
                </c:pt>
                <c:pt idx="929">
                  <c:v>228</c:v>
                </c:pt>
                <c:pt idx="930">
                  <c:v>227</c:v>
                </c:pt>
                <c:pt idx="931">
                  <c:v>227</c:v>
                </c:pt>
                <c:pt idx="932">
                  <c:v>228</c:v>
                </c:pt>
                <c:pt idx="933">
                  <c:v>228</c:v>
                </c:pt>
                <c:pt idx="934">
                  <c:v>228</c:v>
                </c:pt>
                <c:pt idx="935">
                  <c:v>227</c:v>
                </c:pt>
                <c:pt idx="936">
                  <c:v>227</c:v>
                </c:pt>
                <c:pt idx="937">
                  <c:v>227</c:v>
                </c:pt>
                <c:pt idx="938">
                  <c:v>228</c:v>
                </c:pt>
                <c:pt idx="939">
                  <c:v>228</c:v>
                </c:pt>
                <c:pt idx="940">
                  <c:v>227</c:v>
                </c:pt>
                <c:pt idx="941">
                  <c:v>227</c:v>
                </c:pt>
                <c:pt idx="942">
                  <c:v>227</c:v>
                </c:pt>
                <c:pt idx="943">
                  <c:v>228</c:v>
                </c:pt>
                <c:pt idx="944">
                  <c:v>227</c:v>
                </c:pt>
                <c:pt idx="945">
                  <c:v>227</c:v>
                </c:pt>
                <c:pt idx="946">
                  <c:v>227</c:v>
                </c:pt>
                <c:pt idx="947">
                  <c:v>227</c:v>
                </c:pt>
                <c:pt idx="948">
                  <c:v>227</c:v>
                </c:pt>
                <c:pt idx="949">
                  <c:v>227</c:v>
                </c:pt>
                <c:pt idx="950">
                  <c:v>227</c:v>
                </c:pt>
                <c:pt idx="951">
                  <c:v>227</c:v>
                </c:pt>
                <c:pt idx="952">
                  <c:v>227</c:v>
                </c:pt>
                <c:pt idx="953">
                  <c:v>227</c:v>
                </c:pt>
                <c:pt idx="954">
                  <c:v>227</c:v>
                </c:pt>
                <c:pt idx="955">
                  <c:v>227</c:v>
                </c:pt>
                <c:pt idx="956">
                  <c:v>227</c:v>
                </c:pt>
                <c:pt idx="957">
                  <c:v>227</c:v>
                </c:pt>
                <c:pt idx="958">
                  <c:v>228</c:v>
                </c:pt>
                <c:pt idx="959">
                  <c:v>227</c:v>
                </c:pt>
                <c:pt idx="960">
                  <c:v>227</c:v>
                </c:pt>
                <c:pt idx="961">
                  <c:v>227</c:v>
                </c:pt>
                <c:pt idx="962">
                  <c:v>228</c:v>
                </c:pt>
                <c:pt idx="963">
                  <c:v>228</c:v>
                </c:pt>
                <c:pt idx="964">
                  <c:v>227</c:v>
                </c:pt>
                <c:pt idx="965">
                  <c:v>227</c:v>
                </c:pt>
                <c:pt idx="966">
                  <c:v>227</c:v>
                </c:pt>
                <c:pt idx="967">
                  <c:v>227</c:v>
                </c:pt>
                <c:pt idx="968">
                  <c:v>227</c:v>
                </c:pt>
                <c:pt idx="969">
                  <c:v>227</c:v>
                </c:pt>
                <c:pt idx="970">
                  <c:v>227</c:v>
                </c:pt>
                <c:pt idx="971">
                  <c:v>227</c:v>
                </c:pt>
                <c:pt idx="972">
                  <c:v>227</c:v>
                </c:pt>
                <c:pt idx="973">
                  <c:v>227</c:v>
                </c:pt>
                <c:pt idx="974">
                  <c:v>226</c:v>
                </c:pt>
                <c:pt idx="975">
                  <c:v>226</c:v>
                </c:pt>
                <c:pt idx="976">
                  <c:v>226</c:v>
                </c:pt>
                <c:pt idx="977">
                  <c:v>227</c:v>
                </c:pt>
                <c:pt idx="978">
                  <c:v>226</c:v>
                </c:pt>
                <c:pt idx="979">
                  <c:v>226</c:v>
                </c:pt>
                <c:pt idx="980">
                  <c:v>226</c:v>
                </c:pt>
                <c:pt idx="981">
                  <c:v>226</c:v>
                </c:pt>
                <c:pt idx="982">
                  <c:v>226</c:v>
                </c:pt>
                <c:pt idx="983">
                  <c:v>226</c:v>
                </c:pt>
                <c:pt idx="984">
                  <c:v>225</c:v>
                </c:pt>
                <c:pt idx="985">
                  <c:v>225</c:v>
                </c:pt>
                <c:pt idx="986">
                  <c:v>226</c:v>
                </c:pt>
                <c:pt idx="987">
                  <c:v>226</c:v>
                </c:pt>
                <c:pt idx="988">
                  <c:v>225</c:v>
                </c:pt>
                <c:pt idx="989">
                  <c:v>225</c:v>
                </c:pt>
                <c:pt idx="990">
                  <c:v>225</c:v>
                </c:pt>
                <c:pt idx="991">
                  <c:v>225</c:v>
                </c:pt>
                <c:pt idx="992">
                  <c:v>225</c:v>
                </c:pt>
                <c:pt idx="993">
                  <c:v>225</c:v>
                </c:pt>
                <c:pt idx="994">
                  <c:v>224</c:v>
                </c:pt>
                <c:pt idx="995">
                  <c:v>224</c:v>
                </c:pt>
                <c:pt idx="996">
                  <c:v>224</c:v>
                </c:pt>
                <c:pt idx="997">
                  <c:v>224</c:v>
                </c:pt>
                <c:pt idx="998">
                  <c:v>224</c:v>
                </c:pt>
                <c:pt idx="999">
                  <c:v>223</c:v>
                </c:pt>
                <c:pt idx="1000">
                  <c:v>223</c:v>
                </c:pt>
                <c:pt idx="1001">
                  <c:v>223</c:v>
                </c:pt>
                <c:pt idx="1002">
                  <c:v>223</c:v>
                </c:pt>
                <c:pt idx="1003">
                  <c:v>223</c:v>
                </c:pt>
                <c:pt idx="1004">
                  <c:v>223</c:v>
                </c:pt>
                <c:pt idx="1005">
                  <c:v>223</c:v>
                </c:pt>
                <c:pt idx="1006">
                  <c:v>223</c:v>
                </c:pt>
                <c:pt idx="1007">
                  <c:v>223</c:v>
                </c:pt>
                <c:pt idx="1008">
                  <c:v>223</c:v>
                </c:pt>
                <c:pt idx="1009">
                  <c:v>222</c:v>
                </c:pt>
                <c:pt idx="1010">
                  <c:v>223</c:v>
                </c:pt>
                <c:pt idx="1011">
                  <c:v>223</c:v>
                </c:pt>
                <c:pt idx="1012">
                  <c:v>223</c:v>
                </c:pt>
                <c:pt idx="1013">
                  <c:v>223</c:v>
                </c:pt>
                <c:pt idx="1014">
                  <c:v>222</c:v>
                </c:pt>
                <c:pt idx="1015">
                  <c:v>223</c:v>
                </c:pt>
                <c:pt idx="1016">
                  <c:v>223</c:v>
                </c:pt>
                <c:pt idx="1017">
                  <c:v>223</c:v>
                </c:pt>
                <c:pt idx="1018">
                  <c:v>223</c:v>
                </c:pt>
                <c:pt idx="1019">
                  <c:v>223</c:v>
                </c:pt>
                <c:pt idx="1020">
                  <c:v>223</c:v>
                </c:pt>
                <c:pt idx="1021">
                  <c:v>223</c:v>
                </c:pt>
                <c:pt idx="1022">
                  <c:v>223</c:v>
                </c:pt>
                <c:pt idx="1023">
                  <c:v>222</c:v>
                </c:pt>
                <c:pt idx="1024">
                  <c:v>222</c:v>
                </c:pt>
                <c:pt idx="1025">
                  <c:v>223</c:v>
                </c:pt>
                <c:pt idx="1026">
                  <c:v>223</c:v>
                </c:pt>
                <c:pt idx="1027">
                  <c:v>222</c:v>
                </c:pt>
                <c:pt idx="1028">
                  <c:v>222</c:v>
                </c:pt>
                <c:pt idx="1029">
                  <c:v>222</c:v>
                </c:pt>
                <c:pt idx="1030">
                  <c:v>222</c:v>
                </c:pt>
                <c:pt idx="1031">
                  <c:v>222</c:v>
                </c:pt>
                <c:pt idx="1032">
                  <c:v>222</c:v>
                </c:pt>
                <c:pt idx="1033">
                  <c:v>221</c:v>
                </c:pt>
                <c:pt idx="1034">
                  <c:v>221</c:v>
                </c:pt>
                <c:pt idx="1035">
                  <c:v>222</c:v>
                </c:pt>
                <c:pt idx="1036">
                  <c:v>222</c:v>
                </c:pt>
                <c:pt idx="1037">
                  <c:v>221</c:v>
                </c:pt>
                <c:pt idx="1038">
                  <c:v>221</c:v>
                </c:pt>
                <c:pt idx="1039">
                  <c:v>221</c:v>
                </c:pt>
                <c:pt idx="1040">
                  <c:v>221</c:v>
                </c:pt>
                <c:pt idx="1041">
                  <c:v>221</c:v>
                </c:pt>
                <c:pt idx="1042">
                  <c:v>221</c:v>
                </c:pt>
                <c:pt idx="1043">
                  <c:v>221</c:v>
                </c:pt>
                <c:pt idx="1044">
                  <c:v>221</c:v>
                </c:pt>
                <c:pt idx="1045">
                  <c:v>221</c:v>
                </c:pt>
                <c:pt idx="1046">
                  <c:v>221</c:v>
                </c:pt>
                <c:pt idx="1047">
                  <c:v>221</c:v>
                </c:pt>
                <c:pt idx="1048">
                  <c:v>221</c:v>
                </c:pt>
                <c:pt idx="1049">
                  <c:v>221</c:v>
                </c:pt>
                <c:pt idx="1050">
                  <c:v>222</c:v>
                </c:pt>
                <c:pt idx="1051">
                  <c:v>221</c:v>
                </c:pt>
                <c:pt idx="1052">
                  <c:v>221</c:v>
                </c:pt>
                <c:pt idx="1053">
                  <c:v>221</c:v>
                </c:pt>
                <c:pt idx="1054">
                  <c:v>221</c:v>
                </c:pt>
                <c:pt idx="1055">
                  <c:v>222</c:v>
                </c:pt>
                <c:pt idx="1056">
                  <c:v>222</c:v>
                </c:pt>
                <c:pt idx="1057">
                  <c:v>221</c:v>
                </c:pt>
                <c:pt idx="1058">
                  <c:v>221</c:v>
                </c:pt>
                <c:pt idx="1059">
                  <c:v>221</c:v>
                </c:pt>
                <c:pt idx="1060">
                  <c:v>221</c:v>
                </c:pt>
                <c:pt idx="1061">
                  <c:v>221</c:v>
                </c:pt>
                <c:pt idx="1062">
                  <c:v>221</c:v>
                </c:pt>
                <c:pt idx="1063">
                  <c:v>220</c:v>
                </c:pt>
                <c:pt idx="1064">
                  <c:v>221</c:v>
                </c:pt>
                <c:pt idx="1065">
                  <c:v>221</c:v>
                </c:pt>
                <c:pt idx="1066">
                  <c:v>221</c:v>
                </c:pt>
                <c:pt idx="1067">
                  <c:v>220</c:v>
                </c:pt>
                <c:pt idx="1068">
                  <c:v>220</c:v>
                </c:pt>
                <c:pt idx="1069">
                  <c:v>220</c:v>
                </c:pt>
                <c:pt idx="1070">
                  <c:v>221</c:v>
                </c:pt>
                <c:pt idx="1071">
                  <c:v>220</c:v>
                </c:pt>
                <c:pt idx="1072">
                  <c:v>220</c:v>
                </c:pt>
                <c:pt idx="1073">
                  <c:v>220</c:v>
                </c:pt>
                <c:pt idx="1074">
                  <c:v>220</c:v>
                </c:pt>
                <c:pt idx="1075">
                  <c:v>220</c:v>
                </c:pt>
                <c:pt idx="1076">
                  <c:v>220</c:v>
                </c:pt>
                <c:pt idx="1077">
                  <c:v>220</c:v>
                </c:pt>
                <c:pt idx="1078">
                  <c:v>219</c:v>
                </c:pt>
                <c:pt idx="1079">
                  <c:v>219</c:v>
                </c:pt>
                <c:pt idx="1080">
                  <c:v>220</c:v>
                </c:pt>
                <c:pt idx="1081">
                  <c:v>220</c:v>
                </c:pt>
                <c:pt idx="1082">
                  <c:v>219</c:v>
                </c:pt>
                <c:pt idx="1083">
                  <c:v>219</c:v>
                </c:pt>
                <c:pt idx="1084">
                  <c:v>220</c:v>
                </c:pt>
                <c:pt idx="1085">
                  <c:v>220</c:v>
                </c:pt>
                <c:pt idx="1086">
                  <c:v>219</c:v>
                </c:pt>
                <c:pt idx="1087">
                  <c:v>219</c:v>
                </c:pt>
                <c:pt idx="1088">
                  <c:v>219</c:v>
                </c:pt>
                <c:pt idx="1089">
                  <c:v>219</c:v>
                </c:pt>
                <c:pt idx="1090">
                  <c:v>220</c:v>
                </c:pt>
                <c:pt idx="1091">
                  <c:v>219</c:v>
                </c:pt>
                <c:pt idx="1092">
                  <c:v>219</c:v>
                </c:pt>
                <c:pt idx="1093">
                  <c:v>220</c:v>
                </c:pt>
                <c:pt idx="1094">
                  <c:v>220</c:v>
                </c:pt>
                <c:pt idx="1095">
                  <c:v>219</c:v>
                </c:pt>
                <c:pt idx="1096">
                  <c:v>219</c:v>
                </c:pt>
                <c:pt idx="1097">
                  <c:v>219</c:v>
                </c:pt>
                <c:pt idx="1098">
                  <c:v>219</c:v>
                </c:pt>
                <c:pt idx="1099">
                  <c:v>219</c:v>
                </c:pt>
                <c:pt idx="1100">
                  <c:v>219</c:v>
                </c:pt>
                <c:pt idx="1101">
                  <c:v>219</c:v>
                </c:pt>
                <c:pt idx="1102">
                  <c:v>218</c:v>
                </c:pt>
                <c:pt idx="1103">
                  <c:v>219</c:v>
                </c:pt>
                <c:pt idx="1104">
                  <c:v>219</c:v>
                </c:pt>
                <c:pt idx="1105">
                  <c:v>219</c:v>
                </c:pt>
                <c:pt idx="1106">
                  <c:v>218</c:v>
                </c:pt>
                <c:pt idx="1107">
                  <c:v>218</c:v>
                </c:pt>
                <c:pt idx="1108">
                  <c:v>219</c:v>
                </c:pt>
                <c:pt idx="1109">
                  <c:v>219</c:v>
                </c:pt>
                <c:pt idx="1110">
                  <c:v>218</c:v>
                </c:pt>
                <c:pt idx="1111">
                  <c:v>218</c:v>
                </c:pt>
                <c:pt idx="1112">
                  <c:v>218</c:v>
                </c:pt>
                <c:pt idx="1113">
                  <c:v>218</c:v>
                </c:pt>
                <c:pt idx="1114">
                  <c:v>218</c:v>
                </c:pt>
                <c:pt idx="1115">
                  <c:v>218</c:v>
                </c:pt>
                <c:pt idx="1116">
                  <c:v>218</c:v>
                </c:pt>
                <c:pt idx="1117">
                  <c:v>218</c:v>
                </c:pt>
                <c:pt idx="1118">
                  <c:v>218</c:v>
                </c:pt>
                <c:pt idx="1119">
                  <c:v>218</c:v>
                </c:pt>
                <c:pt idx="1120">
                  <c:v>218</c:v>
                </c:pt>
                <c:pt idx="1121">
                  <c:v>218</c:v>
                </c:pt>
                <c:pt idx="1122">
                  <c:v>218</c:v>
                </c:pt>
                <c:pt idx="1123">
                  <c:v>218</c:v>
                </c:pt>
                <c:pt idx="1124">
                  <c:v>219</c:v>
                </c:pt>
                <c:pt idx="1125">
                  <c:v>219</c:v>
                </c:pt>
                <c:pt idx="1126">
                  <c:v>219</c:v>
                </c:pt>
                <c:pt idx="1127">
                  <c:v>219</c:v>
                </c:pt>
                <c:pt idx="1128">
                  <c:v>219</c:v>
                </c:pt>
                <c:pt idx="1129">
                  <c:v>219</c:v>
                </c:pt>
                <c:pt idx="1130">
                  <c:v>219</c:v>
                </c:pt>
                <c:pt idx="1131">
                  <c:v>219</c:v>
                </c:pt>
                <c:pt idx="1132">
                  <c:v>219</c:v>
                </c:pt>
                <c:pt idx="1133">
                  <c:v>220</c:v>
                </c:pt>
                <c:pt idx="1134">
                  <c:v>220</c:v>
                </c:pt>
                <c:pt idx="1135">
                  <c:v>220</c:v>
                </c:pt>
                <c:pt idx="1136">
                  <c:v>219</c:v>
                </c:pt>
                <c:pt idx="1137">
                  <c:v>220</c:v>
                </c:pt>
                <c:pt idx="1138">
                  <c:v>220</c:v>
                </c:pt>
                <c:pt idx="1139">
                  <c:v>220</c:v>
                </c:pt>
                <c:pt idx="1140">
                  <c:v>220</c:v>
                </c:pt>
                <c:pt idx="1141">
                  <c:v>220</c:v>
                </c:pt>
                <c:pt idx="1142">
                  <c:v>220</c:v>
                </c:pt>
                <c:pt idx="1143">
                  <c:v>220</c:v>
                </c:pt>
                <c:pt idx="1144">
                  <c:v>220</c:v>
                </c:pt>
                <c:pt idx="1145">
                  <c:v>220</c:v>
                </c:pt>
                <c:pt idx="1146">
                  <c:v>220</c:v>
                </c:pt>
                <c:pt idx="1147">
                  <c:v>220</c:v>
                </c:pt>
                <c:pt idx="1148">
                  <c:v>220</c:v>
                </c:pt>
                <c:pt idx="1149">
                  <c:v>220</c:v>
                </c:pt>
                <c:pt idx="1150">
                  <c:v>220</c:v>
                </c:pt>
                <c:pt idx="1151">
                  <c:v>219</c:v>
                </c:pt>
                <c:pt idx="1152">
                  <c:v>220</c:v>
                </c:pt>
                <c:pt idx="1153">
                  <c:v>220</c:v>
                </c:pt>
                <c:pt idx="1154">
                  <c:v>220</c:v>
                </c:pt>
                <c:pt idx="1155">
                  <c:v>219</c:v>
                </c:pt>
                <c:pt idx="1156">
                  <c:v>219</c:v>
                </c:pt>
                <c:pt idx="1157">
                  <c:v>220</c:v>
                </c:pt>
                <c:pt idx="1158">
                  <c:v>219</c:v>
                </c:pt>
                <c:pt idx="1159">
                  <c:v>219</c:v>
                </c:pt>
                <c:pt idx="1160">
                  <c:v>219</c:v>
                </c:pt>
                <c:pt idx="1161">
                  <c:v>219</c:v>
                </c:pt>
                <c:pt idx="1162">
                  <c:v>220</c:v>
                </c:pt>
                <c:pt idx="1163">
                  <c:v>219</c:v>
                </c:pt>
                <c:pt idx="1164">
                  <c:v>219</c:v>
                </c:pt>
                <c:pt idx="1165">
                  <c:v>219</c:v>
                </c:pt>
                <c:pt idx="1166">
                  <c:v>219</c:v>
                </c:pt>
                <c:pt idx="1167">
                  <c:v>220</c:v>
                </c:pt>
                <c:pt idx="1168">
                  <c:v>220</c:v>
                </c:pt>
                <c:pt idx="1169">
                  <c:v>220</c:v>
                </c:pt>
                <c:pt idx="1170">
                  <c:v>219</c:v>
                </c:pt>
                <c:pt idx="1171">
                  <c:v>220</c:v>
                </c:pt>
                <c:pt idx="1172">
                  <c:v>220</c:v>
                </c:pt>
                <c:pt idx="1173">
                  <c:v>221</c:v>
                </c:pt>
                <c:pt idx="1174">
                  <c:v>221</c:v>
                </c:pt>
                <c:pt idx="1175">
                  <c:v>220</c:v>
                </c:pt>
                <c:pt idx="1176">
                  <c:v>221</c:v>
                </c:pt>
                <c:pt idx="1177">
                  <c:v>221</c:v>
                </c:pt>
                <c:pt idx="1178">
                  <c:v>221</c:v>
                </c:pt>
                <c:pt idx="1179">
                  <c:v>221</c:v>
                </c:pt>
                <c:pt idx="1180">
                  <c:v>221</c:v>
                </c:pt>
                <c:pt idx="1181">
                  <c:v>221</c:v>
                </c:pt>
                <c:pt idx="1182">
                  <c:v>222</c:v>
                </c:pt>
                <c:pt idx="1183">
                  <c:v>221</c:v>
                </c:pt>
                <c:pt idx="1184">
                  <c:v>221</c:v>
                </c:pt>
                <c:pt idx="1185">
                  <c:v>221</c:v>
                </c:pt>
                <c:pt idx="1186">
                  <c:v>221</c:v>
                </c:pt>
                <c:pt idx="1187">
                  <c:v>222</c:v>
                </c:pt>
                <c:pt idx="1188">
                  <c:v>221</c:v>
                </c:pt>
                <c:pt idx="1189">
                  <c:v>221</c:v>
                </c:pt>
                <c:pt idx="1190">
                  <c:v>221</c:v>
                </c:pt>
                <c:pt idx="1191">
                  <c:v>221</c:v>
                </c:pt>
                <c:pt idx="1192">
                  <c:v>222</c:v>
                </c:pt>
                <c:pt idx="1193">
                  <c:v>221</c:v>
                </c:pt>
                <c:pt idx="1194">
                  <c:v>221</c:v>
                </c:pt>
                <c:pt idx="1195">
                  <c:v>221</c:v>
                </c:pt>
                <c:pt idx="1196">
                  <c:v>221</c:v>
                </c:pt>
                <c:pt idx="1197">
                  <c:v>221</c:v>
                </c:pt>
                <c:pt idx="1198">
                  <c:v>221</c:v>
                </c:pt>
                <c:pt idx="1199">
                  <c:v>221</c:v>
                </c:pt>
                <c:pt idx="1200">
                  <c:v>221</c:v>
                </c:pt>
                <c:pt idx="1201">
                  <c:v>221</c:v>
                </c:pt>
                <c:pt idx="1202">
                  <c:v>222</c:v>
                </c:pt>
                <c:pt idx="1203">
                  <c:v>221</c:v>
                </c:pt>
                <c:pt idx="1204">
                  <c:v>221</c:v>
                </c:pt>
                <c:pt idx="1205">
                  <c:v>221</c:v>
                </c:pt>
                <c:pt idx="1206">
                  <c:v>222</c:v>
                </c:pt>
                <c:pt idx="1207">
                  <c:v>222</c:v>
                </c:pt>
                <c:pt idx="1208">
                  <c:v>222</c:v>
                </c:pt>
                <c:pt idx="1209">
                  <c:v>222</c:v>
                </c:pt>
                <c:pt idx="1210">
                  <c:v>222</c:v>
                </c:pt>
                <c:pt idx="1211">
                  <c:v>222</c:v>
                </c:pt>
                <c:pt idx="1212">
                  <c:v>222</c:v>
                </c:pt>
                <c:pt idx="1213">
                  <c:v>222</c:v>
                </c:pt>
                <c:pt idx="1214">
                  <c:v>222</c:v>
                </c:pt>
                <c:pt idx="1215">
                  <c:v>222</c:v>
                </c:pt>
                <c:pt idx="1216">
                  <c:v>223</c:v>
                </c:pt>
                <c:pt idx="1217">
                  <c:v>223</c:v>
                </c:pt>
                <c:pt idx="1218">
                  <c:v>223</c:v>
                </c:pt>
                <c:pt idx="1219">
                  <c:v>222</c:v>
                </c:pt>
                <c:pt idx="1220">
                  <c:v>223</c:v>
                </c:pt>
                <c:pt idx="1221">
                  <c:v>223</c:v>
                </c:pt>
                <c:pt idx="1222">
                  <c:v>223</c:v>
                </c:pt>
                <c:pt idx="1223">
                  <c:v>223</c:v>
                </c:pt>
                <c:pt idx="1224">
                  <c:v>223</c:v>
                </c:pt>
                <c:pt idx="1225">
                  <c:v>223</c:v>
                </c:pt>
                <c:pt idx="1226">
                  <c:v>223</c:v>
                </c:pt>
                <c:pt idx="1227">
                  <c:v>223</c:v>
                </c:pt>
                <c:pt idx="1228">
                  <c:v>223</c:v>
                </c:pt>
                <c:pt idx="1229">
                  <c:v>222</c:v>
                </c:pt>
                <c:pt idx="1230">
                  <c:v>223</c:v>
                </c:pt>
                <c:pt idx="1231">
                  <c:v>223</c:v>
                </c:pt>
                <c:pt idx="1232">
                  <c:v>223</c:v>
                </c:pt>
                <c:pt idx="1233">
                  <c:v>223</c:v>
                </c:pt>
                <c:pt idx="1234">
                  <c:v>223</c:v>
                </c:pt>
                <c:pt idx="1235">
                  <c:v>223</c:v>
                </c:pt>
                <c:pt idx="1236">
                  <c:v>223</c:v>
                </c:pt>
                <c:pt idx="1237">
                  <c:v>223</c:v>
                </c:pt>
                <c:pt idx="1238">
                  <c:v>223</c:v>
                </c:pt>
                <c:pt idx="1239">
                  <c:v>222</c:v>
                </c:pt>
                <c:pt idx="1240">
                  <c:v>223</c:v>
                </c:pt>
                <c:pt idx="1241">
                  <c:v>223</c:v>
                </c:pt>
                <c:pt idx="1242">
                  <c:v>223</c:v>
                </c:pt>
                <c:pt idx="1243">
                  <c:v>223</c:v>
                </c:pt>
                <c:pt idx="1244">
                  <c:v>223</c:v>
                </c:pt>
                <c:pt idx="1245">
                  <c:v>223</c:v>
                </c:pt>
                <c:pt idx="1246">
                  <c:v>224</c:v>
                </c:pt>
                <c:pt idx="1247">
                  <c:v>223</c:v>
                </c:pt>
                <c:pt idx="1248">
                  <c:v>222</c:v>
                </c:pt>
                <c:pt idx="1249">
                  <c:v>223</c:v>
                </c:pt>
                <c:pt idx="1250">
                  <c:v>223</c:v>
                </c:pt>
                <c:pt idx="1251">
                  <c:v>223</c:v>
                </c:pt>
                <c:pt idx="1252">
                  <c:v>223</c:v>
                </c:pt>
                <c:pt idx="1253">
                  <c:v>222</c:v>
                </c:pt>
                <c:pt idx="1254">
                  <c:v>223</c:v>
                </c:pt>
                <c:pt idx="1255">
                  <c:v>223</c:v>
                </c:pt>
                <c:pt idx="1256">
                  <c:v>223</c:v>
                </c:pt>
                <c:pt idx="1257">
                  <c:v>223</c:v>
                </c:pt>
                <c:pt idx="1258">
                  <c:v>222</c:v>
                </c:pt>
                <c:pt idx="1259">
                  <c:v>223</c:v>
                </c:pt>
                <c:pt idx="1260">
                  <c:v>223</c:v>
                </c:pt>
                <c:pt idx="1261">
                  <c:v>223</c:v>
                </c:pt>
                <c:pt idx="1262">
                  <c:v>223</c:v>
                </c:pt>
                <c:pt idx="1263">
                  <c:v>222</c:v>
                </c:pt>
                <c:pt idx="1264">
                  <c:v>223</c:v>
                </c:pt>
                <c:pt idx="1265">
                  <c:v>223</c:v>
                </c:pt>
                <c:pt idx="1266">
                  <c:v>223</c:v>
                </c:pt>
                <c:pt idx="1267">
                  <c:v>223</c:v>
                </c:pt>
                <c:pt idx="1268">
                  <c:v>223</c:v>
                </c:pt>
                <c:pt idx="1269">
                  <c:v>223</c:v>
                </c:pt>
                <c:pt idx="1270">
                  <c:v>224</c:v>
                </c:pt>
                <c:pt idx="1271">
                  <c:v>224</c:v>
                </c:pt>
                <c:pt idx="1272">
                  <c:v>224</c:v>
                </c:pt>
                <c:pt idx="1273">
                  <c:v>223</c:v>
                </c:pt>
                <c:pt idx="1274">
                  <c:v>224</c:v>
                </c:pt>
                <c:pt idx="1275">
                  <c:v>224</c:v>
                </c:pt>
                <c:pt idx="1276">
                  <c:v>224</c:v>
                </c:pt>
                <c:pt idx="1277">
                  <c:v>224</c:v>
                </c:pt>
                <c:pt idx="1278">
                  <c:v>223</c:v>
                </c:pt>
                <c:pt idx="1279">
                  <c:v>224</c:v>
                </c:pt>
                <c:pt idx="1280">
                  <c:v>224</c:v>
                </c:pt>
                <c:pt idx="1281">
                  <c:v>224</c:v>
                </c:pt>
                <c:pt idx="1282">
                  <c:v>224</c:v>
                </c:pt>
                <c:pt idx="1283">
                  <c:v>223</c:v>
                </c:pt>
                <c:pt idx="1284">
                  <c:v>224</c:v>
                </c:pt>
                <c:pt idx="1285">
                  <c:v>224</c:v>
                </c:pt>
                <c:pt idx="1286">
                  <c:v>223</c:v>
                </c:pt>
                <c:pt idx="1287">
                  <c:v>223</c:v>
                </c:pt>
                <c:pt idx="1288">
                  <c:v>223</c:v>
                </c:pt>
                <c:pt idx="1289">
                  <c:v>223</c:v>
                </c:pt>
                <c:pt idx="1290">
                  <c:v>223</c:v>
                </c:pt>
                <c:pt idx="1291">
                  <c:v>223</c:v>
                </c:pt>
                <c:pt idx="1292">
                  <c:v>223</c:v>
                </c:pt>
                <c:pt idx="1293">
                  <c:v>223</c:v>
                </c:pt>
                <c:pt idx="1294">
                  <c:v>223</c:v>
                </c:pt>
                <c:pt idx="1295">
                  <c:v>223</c:v>
                </c:pt>
                <c:pt idx="1296">
                  <c:v>223</c:v>
                </c:pt>
                <c:pt idx="1297">
                  <c:v>223</c:v>
                </c:pt>
                <c:pt idx="1298">
                  <c:v>223</c:v>
                </c:pt>
                <c:pt idx="1299">
                  <c:v>223</c:v>
                </c:pt>
                <c:pt idx="1300">
                  <c:v>223</c:v>
                </c:pt>
                <c:pt idx="1301">
                  <c:v>223</c:v>
                </c:pt>
                <c:pt idx="1302">
                  <c:v>223</c:v>
                </c:pt>
                <c:pt idx="1303">
                  <c:v>223</c:v>
                </c:pt>
                <c:pt idx="1304">
                  <c:v>223</c:v>
                </c:pt>
                <c:pt idx="1305">
                  <c:v>223</c:v>
                </c:pt>
                <c:pt idx="1306">
                  <c:v>223</c:v>
                </c:pt>
                <c:pt idx="1307">
                  <c:v>223</c:v>
                </c:pt>
                <c:pt idx="1308">
                  <c:v>223</c:v>
                </c:pt>
                <c:pt idx="1309">
                  <c:v>223</c:v>
                </c:pt>
                <c:pt idx="1310">
                  <c:v>224</c:v>
                </c:pt>
                <c:pt idx="1311">
                  <c:v>223</c:v>
                </c:pt>
                <c:pt idx="1312">
                  <c:v>223</c:v>
                </c:pt>
                <c:pt idx="1313">
                  <c:v>223</c:v>
                </c:pt>
                <c:pt idx="1314">
                  <c:v>223</c:v>
                </c:pt>
                <c:pt idx="1315">
                  <c:v>223</c:v>
                </c:pt>
                <c:pt idx="1316">
                  <c:v>222</c:v>
                </c:pt>
                <c:pt idx="1317">
                  <c:v>222</c:v>
                </c:pt>
                <c:pt idx="1318">
                  <c:v>223</c:v>
                </c:pt>
                <c:pt idx="1319">
                  <c:v>223</c:v>
                </c:pt>
                <c:pt idx="1320">
                  <c:v>222</c:v>
                </c:pt>
                <c:pt idx="1321">
                  <c:v>222</c:v>
                </c:pt>
                <c:pt idx="1322">
                  <c:v>222</c:v>
                </c:pt>
                <c:pt idx="1323">
                  <c:v>222</c:v>
                </c:pt>
                <c:pt idx="1324">
                  <c:v>222</c:v>
                </c:pt>
                <c:pt idx="1325">
                  <c:v>221</c:v>
                </c:pt>
                <c:pt idx="1326">
                  <c:v>221</c:v>
                </c:pt>
                <c:pt idx="1327">
                  <c:v>221</c:v>
                </c:pt>
                <c:pt idx="1328">
                  <c:v>221</c:v>
                </c:pt>
                <c:pt idx="1329">
                  <c:v>221</c:v>
                </c:pt>
                <c:pt idx="1330">
                  <c:v>221</c:v>
                </c:pt>
                <c:pt idx="1331">
                  <c:v>220</c:v>
                </c:pt>
                <c:pt idx="1332">
                  <c:v>220</c:v>
                </c:pt>
                <c:pt idx="1333">
                  <c:v>220</c:v>
                </c:pt>
                <c:pt idx="1334">
                  <c:v>220</c:v>
                </c:pt>
                <c:pt idx="1335">
                  <c:v>220</c:v>
                </c:pt>
                <c:pt idx="1336">
                  <c:v>219</c:v>
                </c:pt>
                <c:pt idx="1337">
                  <c:v>219</c:v>
                </c:pt>
                <c:pt idx="1338">
                  <c:v>219</c:v>
                </c:pt>
                <c:pt idx="1339">
                  <c:v>219</c:v>
                </c:pt>
                <c:pt idx="1340">
                  <c:v>219</c:v>
                </c:pt>
                <c:pt idx="1341">
                  <c:v>218</c:v>
                </c:pt>
                <c:pt idx="1342">
                  <c:v>218</c:v>
                </c:pt>
                <c:pt idx="1343">
                  <c:v>218</c:v>
                </c:pt>
                <c:pt idx="1344">
                  <c:v>218</c:v>
                </c:pt>
                <c:pt idx="1345">
                  <c:v>217</c:v>
                </c:pt>
                <c:pt idx="1346">
                  <c:v>216</c:v>
                </c:pt>
                <c:pt idx="1347">
                  <c:v>216</c:v>
                </c:pt>
                <c:pt idx="1348">
                  <c:v>216</c:v>
                </c:pt>
                <c:pt idx="1349">
                  <c:v>215</c:v>
                </c:pt>
                <c:pt idx="1350">
                  <c:v>215</c:v>
                </c:pt>
                <c:pt idx="1351">
                  <c:v>213</c:v>
                </c:pt>
                <c:pt idx="1352">
                  <c:v>213</c:v>
                </c:pt>
                <c:pt idx="1353">
                  <c:v>213</c:v>
                </c:pt>
                <c:pt idx="1354">
                  <c:v>212</c:v>
                </c:pt>
                <c:pt idx="1355">
                  <c:v>211</c:v>
                </c:pt>
                <c:pt idx="1356">
                  <c:v>210</c:v>
                </c:pt>
                <c:pt idx="1357">
                  <c:v>209</c:v>
                </c:pt>
                <c:pt idx="1358">
                  <c:v>208</c:v>
                </c:pt>
                <c:pt idx="1359">
                  <c:v>207</c:v>
                </c:pt>
                <c:pt idx="1360">
                  <c:v>205</c:v>
                </c:pt>
                <c:pt idx="1361">
                  <c:v>204</c:v>
                </c:pt>
                <c:pt idx="1362">
                  <c:v>203</c:v>
                </c:pt>
                <c:pt idx="1363">
                  <c:v>202</c:v>
                </c:pt>
                <c:pt idx="1364">
                  <c:v>199</c:v>
                </c:pt>
                <c:pt idx="1365">
                  <c:v>197</c:v>
                </c:pt>
                <c:pt idx="1366">
                  <c:v>196</c:v>
                </c:pt>
                <c:pt idx="1367">
                  <c:v>195</c:v>
                </c:pt>
                <c:pt idx="1368">
                  <c:v>193</c:v>
                </c:pt>
                <c:pt idx="1369">
                  <c:v>191</c:v>
                </c:pt>
                <c:pt idx="1370">
                  <c:v>188</c:v>
                </c:pt>
                <c:pt idx="1371">
                  <c:v>187</c:v>
                </c:pt>
                <c:pt idx="1372">
                  <c:v>185</c:v>
                </c:pt>
                <c:pt idx="1373">
                  <c:v>184</c:v>
                </c:pt>
                <c:pt idx="1374">
                  <c:v>181</c:v>
                </c:pt>
                <c:pt idx="1375">
                  <c:v>179</c:v>
                </c:pt>
                <c:pt idx="1376">
                  <c:v>178</c:v>
                </c:pt>
                <c:pt idx="1377">
                  <c:v>176</c:v>
                </c:pt>
                <c:pt idx="1378">
                  <c:v>174</c:v>
                </c:pt>
                <c:pt idx="1379">
                  <c:v>172</c:v>
                </c:pt>
                <c:pt idx="1380">
                  <c:v>170</c:v>
                </c:pt>
                <c:pt idx="1381">
                  <c:v>168</c:v>
                </c:pt>
                <c:pt idx="1382">
                  <c:v>167</c:v>
                </c:pt>
                <c:pt idx="1383">
                  <c:v>165</c:v>
                </c:pt>
                <c:pt idx="1384">
                  <c:v>162</c:v>
                </c:pt>
                <c:pt idx="1385">
                  <c:v>160</c:v>
                </c:pt>
                <c:pt idx="1386">
                  <c:v>158</c:v>
                </c:pt>
                <c:pt idx="1387">
                  <c:v>156</c:v>
                </c:pt>
                <c:pt idx="1388">
                  <c:v>153</c:v>
                </c:pt>
                <c:pt idx="1389">
                  <c:v>151</c:v>
                </c:pt>
                <c:pt idx="1390">
                  <c:v>148</c:v>
                </c:pt>
                <c:pt idx="1391">
                  <c:v>145</c:v>
                </c:pt>
                <c:pt idx="1392">
                  <c:v>143</c:v>
                </c:pt>
                <c:pt idx="1393">
                  <c:v>139</c:v>
                </c:pt>
                <c:pt idx="1394">
                  <c:v>136</c:v>
                </c:pt>
                <c:pt idx="1395">
                  <c:v>133</c:v>
                </c:pt>
                <c:pt idx="1396">
                  <c:v>131</c:v>
                </c:pt>
                <c:pt idx="1397">
                  <c:v>128</c:v>
                </c:pt>
                <c:pt idx="1398">
                  <c:v>125</c:v>
                </c:pt>
                <c:pt idx="1399">
                  <c:v>122</c:v>
                </c:pt>
                <c:pt idx="1400">
                  <c:v>119</c:v>
                </c:pt>
                <c:pt idx="1401">
                  <c:v>116</c:v>
                </c:pt>
                <c:pt idx="1402">
                  <c:v>114</c:v>
                </c:pt>
                <c:pt idx="1403">
                  <c:v>110</c:v>
                </c:pt>
                <c:pt idx="1404">
                  <c:v>108</c:v>
                </c:pt>
                <c:pt idx="1405">
                  <c:v>105</c:v>
                </c:pt>
                <c:pt idx="1406">
                  <c:v>103</c:v>
                </c:pt>
                <c:pt idx="1407">
                  <c:v>100</c:v>
                </c:pt>
                <c:pt idx="1408">
                  <c:v>97</c:v>
                </c:pt>
                <c:pt idx="1409">
                  <c:v>95</c:v>
                </c:pt>
                <c:pt idx="1410">
                  <c:v>92</c:v>
                </c:pt>
                <c:pt idx="1411">
                  <c:v>90</c:v>
                </c:pt>
                <c:pt idx="1412">
                  <c:v>88</c:v>
                </c:pt>
                <c:pt idx="1413">
                  <c:v>85</c:v>
                </c:pt>
                <c:pt idx="1414">
                  <c:v>83</c:v>
                </c:pt>
                <c:pt idx="1415">
                  <c:v>81</c:v>
                </c:pt>
                <c:pt idx="1416">
                  <c:v>79</c:v>
                </c:pt>
                <c:pt idx="1417">
                  <c:v>77</c:v>
                </c:pt>
                <c:pt idx="1418">
                  <c:v>75</c:v>
                </c:pt>
                <c:pt idx="1419">
                  <c:v>73</c:v>
                </c:pt>
                <c:pt idx="1420">
                  <c:v>71</c:v>
                </c:pt>
                <c:pt idx="1421">
                  <c:v>69</c:v>
                </c:pt>
                <c:pt idx="1422">
                  <c:v>68</c:v>
                </c:pt>
                <c:pt idx="1423">
                  <c:v>66</c:v>
                </c:pt>
                <c:pt idx="1424">
                  <c:v>65</c:v>
                </c:pt>
                <c:pt idx="1425">
                  <c:v>64</c:v>
                </c:pt>
                <c:pt idx="1426">
                  <c:v>63</c:v>
                </c:pt>
                <c:pt idx="1427">
                  <c:v>61</c:v>
                </c:pt>
                <c:pt idx="1428">
                  <c:v>60</c:v>
                </c:pt>
                <c:pt idx="1429">
                  <c:v>59</c:v>
                </c:pt>
                <c:pt idx="1430">
                  <c:v>58</c:v>
                </c:pt>
                <c:pt idx="1431">
                  <c:v>57</c:v>
                </c:pt>
                <c:pt idx="1432">
                  <c:v>56</c:v>
                </c:pt>
                <c:pt idx="1433">
                  <c:v>55</c:v>
                </c:pt>
                <c:pt idx="1434">
                  <c:v>54</c:v>
                </c:pt>
                <c:pt idx="1435">
                  <c:v>53</c:v>
                </c:pt>
                <c:pt idx="1436">
                  <c:v>52</c:v>
                </c:pt>
                <c:pt idx="1437">
                  <c:v>51</c:v>
                </c:pt>
                <c:pt idx="1438">
                  <c:v>51</c:v>
                </c:pt>
                <c:pt idx="1439">
                  <c:v>50</c:v>
                </c:pt>
                <c:pt idx="1440">
                  <c:v>49</c:v>
                </c:pt>
                <c:pt idx="1441">
                  <c:v>48</c:v>
                </c:pt>
                <c:pt idx="1442">
                  <c:v>48</c:v>
                </c:pt>
                <c:pt idx="1443">
                  <c:v>47</c:v>
                </c:pt>
                <c:pt idx="1444">
                  <c:v>47</c:v>
                </c:pt>
                <c:pt idx="1445">
                  <c:v>46</c:v>
                </c:pt>
                <c:pt idx="1446">
                  <c:v>45</c:v>
                </c:pt>
                <c:pt idx="1447">
                  <c:v>45</c:v>
                </c:pt>
                <c:pt idx="1448">
                  <c:v>44</c:v>
                </c:pt>
                <c:pt idx="1449">
                  <c:v>43</c:v>
                </c:pt>
                <c:pt idx="1450">
                  <c:v>43</c:v>
                </c:pt>
                <c:pt idx="1451">
                  <c:v>42</c:v>
                </c:pt>
                <c:pt idx="1452">
                  <c:v>42</c:v>
                </c:pt>
                <c:pt idx="1453">
                  <c:v>41</c:v>
                </c:pt>
                <c:pt idx="1454">
                  <c:v>41</c:v>
                </c:pt>
                <c:pt idx="1455">
                  <c:v>40</c:v>
                </c:pt>
                <c:pt idx="1456">
                  <c:v>40</c:v>
                </c:pt>
                <c:pt idx="1457">
                  <c:v>39</c:v>
                </c:pt>
                <c:pt idx="1458">
                  <c:v>38</c:v>
                </c:pt>
                <c:pt idx="1459">
                  <c:v>38</c:v>
                </c:pt>
                <c:pt idx="1460">
                  <c:v>37</c:v>
                </c:pt>
                <c:pt idx="1461">
                  <c:v>37</c:v>
                </c:pt>
                <c:pt idx="1462">
                  <c:v>36</c:v>
                </c:pt>
                <c:pt idx="1463">
                  <c:v>36</c:v>
                </c:pt>
                <c:pt idx="1464">
                  <c:v>35</c:v>
                </c:pt>
                <c:pt idx="1465">
                  <c:v>35</c:v>
                </c:pt>
                <c:pt idx="1466">
                  <c:v>34</c:v>
                </c:pt>
                <c:pt idx="1467">
                  <c:v>34</c:v>
                </c:pt>
                <c:pt idx="1468">
                  <c:v>33</c:v>
                </c:pt>
                <c:pt idx="1469">
                  <c:v>32</c:v>
                </c:pt>
                <c:pt idx="1470">
                  <c:v>32</c:v>
                </c:pt>
                <c:pt idx="1471">
                  <c:v>32</c:v>
                </c:pt>
                <c:pt idx="1472">
                  <c:v>31</c:v>
                </c:pt>
                <c:pt idx="1473">
                  <c:v>31</c:v>
                </c:pt>
                <c:pt idx="1474">
                  <c:v>31</c:v>
                </c:pt>
                <c:pt idx="1475">
                  <c:v>30</c:v>
                </c:pt>
                <c:pt idx="1476">
                  <c:v>30</c:v>
                </c:pt>
                <c:pt idx="1477">
                  <c:v>30</c:v>
                </c:pt>
                <c:pt idx="1478">
                  <c:v>29</c:v>
                </c:pt>
                <c:pt idx="1479">
                  <c:v>29</c:v>
                </c:pt>
                <c:pt idx="1480">
                  <c:v>29</c:v>
                </c:pt>
                <c:pt idx="1481">
                  <c:v>28</c:v>
                </c:pt>
                <c:pt idx="1482">
                  <c:v>28</c:v>
                </c:pt>
                <c:pt idx="1483">
                  <c:v>28</c:v>
                </c:pt>
                <c:pt idx="1484">
                  <c:v>28</c:v>
                </c:pt>
                <c:pt idx="1485">
                  <c:v>27</c:v>
                </c:pt>
                <c:pt idx="1486">
                  <c:v>27</c:v>
                </c:pt>
                <c:pt idx="1487">
                  <c:v>27</c:v>
                </c:pt>
                <c:pt idx="1488">
                  <c:v>27</c:v>
                </c:pt>
                <c:pt idx="1489">
                  <c:v>26</c:v>
                </c:pt>
                <c:pt idx="1490">
                  <c:v>26</c:v>
                </c:pt>
                <c:pt idx="1491">
                  <c:v>26</c:v>
                </c:pt>
                <c:pt idx="1492">
                  <c:v>26</c:v>
                </c:pt>
                <c:pt idx="1493">
                  <c:v>26</c:v>
                </c:pt>
                <c:pt idx="1494">
                  <c:v>26</c:v>
                </c:pt>
                <c:pt idx="1495">
                  <c:v>26</c:v>
                </c:pt>
                <c:pt idx="1496">
                  <c:v>25</c:v>
                </c:pt>
                <c:pt idx="1497">
                  <c:v>25</c:v>
                </c:pt>
                <c:pt idx="1498">
                  <c:v>25</c:v>
                </c:pt>
                <c:pt idx="1499">
                  <c:v>24</c:v>
                </c:pt>
                <c:pt idx="1500">
                  <c:v>24</c:v>
                </c:pt>
                <c:pt idx="1501">
                  <c:v>24</c:v>
                </c:pt>
                <c:pt idx="1502">
                  <c:v>24</c:v>
                </c:pt>
                <c:pt idx="1503">
                  <c:v>24</c:v>
                </c:pt>
                <c:pt idx="1504">
                  <c:v>23</c:v>
                </c:pt>
                <c:pt idx="1505">
                  <c:v>23</c:v>
                </c:pt>
                <c:pt idx="1506">
                  <c:v>23</c:v>
                </c:pt>
                <c:pt idx="1507">
                  <c:v>23</c:v>
                </c:pt>
                <c:pt idx="1508">
                  <c:v>22</c:v>
                </c:pt>
                <c:pt idx="1509">
                  <c:v>22</c:v>
                </c:pt>
                <c:pt idx="1510">
                  <c:v>22</c:v>
                </c:pt>
                <c:pt idx="1511">
                  <c:v>22</c:v>
                </c:pt>
                <c:pt idx="1512">
                  <c:v>22</c:v>
                </c:pt>
                <c:pt idx="1513">
                  <c:v>22</c:v>
                </c:pt>
                <c:pt idx="1514">
                  <c:v>22</c:v>
                </c:pt>
                <c:pt idx="1515">
                  <c:v>22</c:v>
                </c:pt>
                <c:pt idx="1516">
                  <c:v>22</c:v>
                </c:pt>
                <c:pt idx="1517">
                  <c:v>21</c:v>
                </c:pt>
                <c:pt idx="1518">
                  <c:v>21</c:v>
                </c:pt>
                <c:pt idx="1519">
                  <c:v>22</c:v>
                </c:pt>
                <c:pt idx="1520">
                  <c:v>22</c:v>
                </c:pt>
                <c:pt idx="1521">
                  <c:v>21</c:v>
                </c:pt>
                <c:pt idx="1522">
                  <c:v>22</c:v>
                </c:pt>
                <c:pt idx="1523">
                  <c:v>22</c:v>
                </c:pt>
                <c:pt idx="1524">
                  <c:v>22</c:v>
                </c:pt>
                <c:pt idx="1525">
                  <c:v>21</c:v>
                </c:pt>
                <c:pt idx="1526">
                  <c:v>21</c:v>
                </c:pt>
                <c:pt idx="1527">
                  <c:v>21</c:v>
                </c:pt>
                <c:pt idx="1528">
                  <c:v>21</c:v>
                </c:pt>
                <c:pt idx="1529">
                  <c:v>22</c:v>
                </c:pt>
                <c:pt idx="1530">
                  <c:v>22</c:v>
                </c:pt>
                <c:pt idx="1531">
                  <c:v>21</c:v>
                </c:pt>
                <c:pt idx="1532">
                  <c:v>21</c:v>
                </c:pt>
                <c:pt idx="1533">
                  <c:v>21</c:v>
                </c:pt>
                <c:pt idx="1534">
                  <c:v>21</c:v>
                </c:pt>
                <c:pt idx="1535">
                  <c:v>21</c:v>
                </c:pt>
                <c:pt idx="1536">
                  <c:v>21</c:v>
                </c:pt>
                <c:pt idx="1537">
                  <c:v>21</c:v>
                </c:pt>
                <c:pt idx="1538">
                  <c:v>21</c:v>
                </c:pt>
                <c:pt idx="1539">
                  <c:v>21</c:v>
                </c:pt>
                <c:pt idx="1540">
                  <c:v>21</c:v>
                </c:pt>
                <c:pt idx="1541">
                  <c:v>21</c:v>
                </c:pt>
                <c:pt idx="1542">
                  <c:v>21</c:v>
                </c:pt>
                <c:pt idx="1543">
                  <c:v>21</c:v>
                </c:pt>
                <c:pt idx="1544">
                  <c:v>21</c:v>
                </c:pt>
                <c:pt idx="1545">
                  <c:v>21</c:v>
                </c:pt>
                <c:pt idx="1546">
                  <c:v>20</c:v>
                </c:pt>
                <c:pt idx="1547">
                  <c:v>20</c:v>
                </c:pt>
                <c:pt idx="1548">
                  <c:v>20</c:v>
                </c:pt>
                <c:pt idx="1549">
                  <c:v>20</c:v>
                </c:pt>
                <c:pt idx="1550">
                  <c:v>21</c:v>
                </c:pt>
                <c:pt idx="1551">
                  <c:v>21</c:v>
                </c:pt>
                <c:pt idx="1552">
                  <c:v>20</c:v>
                </c:pt>
                <c:pt idx="1553">
                  <c:v>20</c:v>
                </c:pt>
                <c:pt idx="1554">
                  <c:v>20</c:v>
                </c:pt>
                <c:pt idx="1555">
                  <c:v>20</c:v>
                </c:pt>
                <c:pt idx="1556">
                  <c:v>20</c:v>
                </c:pt>
                <c:pt idx="1557">
                  <c:v>20</c:v>
                </c:pt>
                <c:pt idx="1558">
                  <c:v>20</c:v>
                </c:pt>
                <c:pt idx="1559">
                  <c:v>20</c:v>
                </c:pt>
                <c:pt idx="1560">
                  <c:v>20</c:v>
                </c:pt>
                <c:pt idx="1561">
                  <c:v>20</c:v>
                </c:pt>
                <c:pt idx="1562">
                  <c:v>20</c:v>
                </c:pt>
                <c:pt idx="1563">
                  <c:v>20</c:v>
                </c:pt>
                <c:pt idx="1564">
                  <c:v>19</c:v>
                </c:pt>
                <c:pt idx="1565">
                  <c:v>19</c:v>
                </c:pt>
                <c:pt idx="1566">
                  <c:v>19</c:v>
                </c:pt>
                <c:pt idx="1567">
                  <c:v>19</c:v>
                </c:pt>
                <c:pt idx="1568">
                  <c:v>19</c:v>
                </c:pt>
                <c:pt idx="1569">
                  <c:v>19</c:v>
                </c:pt>
                <c:pt idx="1570">
                  <c:v>19</c:v>
                </c:pt>
                <c:pt idx="1571">
                  <c:v>19</c:v>
                </c:pt>
                <c:pt idx="1572">
                  <c:v>19</c:v>
                </c:pt>
                <c:pt idx="1573">
                  <c:v>19</c:v>
                </c:pt>
                <c:pt idx="1574">
                  <c:v>18</c:v>
                </c:pt>
                <c:pt idx="1575">
                  <c:v>18</c:v>
                </c:pt>
                <c:pt idx="1576">
                  <c:v>18</c:v>
                </c:pt>
                <c:pt idx="1577">
                  <c:v>18</c:v>
                </c:pt>
                <c:pt idx="1578">
                  <c:v>18</c:v>
                </c:pt>
                <c:pt idx="1579">
                  <c:v>18</c:v>
                </c:pt>
                <c:pt idx="1580">
                  <c:v>18</c:v>
                </c:pt>
                <c:pt idx="1581">
                  <c:v>19</c:v>
                </c:pt>
                <c:pt idx="1582">
                  <c:v>19</c:v>
                </c:pt>
                <c:pt idx="1583">
                  <c:v>18</c:v>
                </c:pt>
                <c:pt idx="1584">
                  <c:v>18</c:v>
                </c:pt>
                <c:pt idx="1585">
                  <c:v>18</c:v>
                </c:pt>
                <c:pt idx="1586">
                  <c:v>18</c:v>
                </c:pt>
                <c:pt idx="1587">
                  <c:v>18</c:v>
                </c:pt>
                <c:pt idx="1588">
                  <c:v>19</c:v>
                </c:pt>
                <c:pt idx="1589">
                  <c:v>19</c:v>
                </c:pt>
                <c:pt idx="1590">
                  <c:v>19</c:v>
                </c:pt>
                <c:pt idx="1591">
                  <c:v>19</c:v>
                </c:pt>
                <c:pt idx="1592">
                  <c:v>19</c:v>
                </c:pt>
                <c:pt idx="1593">
                  <c:v>19</c:v>
                </c:pt>
                <c:pt idx="1594">
                  <c:v>19</c:v>
                </c:pt>
                <c:pt idx="1595">
                  <c:v>19</c:v>
                </c:pt>
                <c:pt idx="1596">
                  <c:v>19</c:v>
                </c:pt>
                <c:pt idx="1597">
                  <c:v>19</c:v>
                </c:pt>
                <c:pt idx="1598">
                  <c:v>19</c:v>
                </c:pt>
                <c:pt idx="1599">
                  <c:v>19</c:v>
                </c:pt>
                <c:pt idx="1600">
                  <c:v>19</c:v>
                </c:pt>
                <c:pt idx="1601">
                  <c:v>19</c:v>
                </c:pt>
                <c:pt idx="1602">
                  <c:v>19</c:v>
                </c:pt>
                <c:pt idx="1603">
                  <c:v>19</c:v>
                </c:pt>
                <c:pt idx="1604">
                  <c:v>19</c:v>
                </c:pt>
                <c:pt idx="1605">
                  <c:v>19</c:v>
                </c:pt>
                <c:pt idx="1606">
                  <c:v>19</c:v>
                </c:pt>
                <c:pt idx="1607">
                  <c:v>19</c:v>
                </c:pt>
                <c:pt idx="1608">
                  <c:v>19</c:v>
                </c:pt>
                <c:pt idx="1609">
                  <c:v>19</c:v>
                </c:pt>
                <c:pt idx="1610">
                  <c:v>19</c:v>
                </c:pt>
                <c:pt idx="1611">
                  <c:v>19</c:v>
                </c:pt>
                <c:pt idx="1612">
                  <c:v>19</c:v>
                </c:pt>
                <c:pt idx="1613">
                  <c:v>19</c:v>
                </c:pt>
                <c:pt idx="1614">
                  <c:v>19</c:v>
                </c:pt>
                <c:pt idx="1615">
                  <c:v>19</c:v>
                </c:pt>
                <c:pt idx="1616">
                  <c:v>19</c:v>
                </c:pt>
                <c:pt idx="1617">
                  <c:v>19</c:v>
                </c:pt>
                <c:pt idx="1618">
                  <c:v>19</c:v>
                </c:pt>
                <c:pt idx="1619">
                  <c:v>19</c:v>
                </c:pt>
                <c:pt idx="1620">
                  <c:v>19</c:v>
                </c:pt>
                <c:pt idx="1621">
                  <c:v>19</c:v>
                </c:pt>
                <c:pt idx="1622">
                  <c:v>19</c:v>
                </c:pt>
                <c:pt idx="1623">
                  <c:v>19</c:v>
                </c:pt>
                <c:pt idx="1624">
                  <c:v>18</c:v>
                </c:pt>
                <c:pt idx="1625">
                  <c:v>18</c:v>
                </c:pt>
                <c:pt idx="1626">
                  <c:v>18</c:v>
                </c:pt>
                <c:pt idx="1627">
                  <c:v>18</c:v>
                </c:pt>
                <c:pt idx="1628">
                  <c:v>18</c:v>
                </c:pt>
                <c:pt idx="1629">
                  <c:v>18</c:v>
                </c:pt>
                <c:pt idx="1630">
                  <c:v>18</c:v>
                </c:pt>
                <c:pt idx="1631">
                  <c:v>18</c:v>
                </c:pt>
                <c:pt idx="1632">
                  <c:v>18</c:v>
                </c:pt>
                <c:pt idx="1633">
                  <c:v>18</c:v>
                </c:pt>
                <c:pt idx="1634">
                  <c:v>18</c:v>
                </c:pt>
                <c:pt idx="1635">
                  <c:v>18</c:v>
                </c:pt>
                <c:pt idx="1636">
                  <c:v>18</c:v>
                </c:pt>
                <c:pt idx="1637">
                  <c:v>18</c:v>
                </c:pt>
                <c:pt idx="1638">
                  <c:v>18</c:v>
                </c:pt>
                <c:pt idx="1639">
                  <c:v>18</c:v>
                </c:pt>
                <c:pt idx="1640">
                  <c:v>18</c:v>
                </c:pt>
                <c:pt idx="1641">
                  <c:v>18</c:v>
                </c:pt>
                <c:pt idx="1642">
                  <c:v>18</c:v>
                </c:pt>
                <c:pt idx="1643">
                  <c:v>18</c:v>
                </c:pt>
                <c:pt idx="1644">
                  <c:v>18</c:v>
                </c:pt>
                <c:pt idx="1645">
                  <c:v>18</c:v>
                </c:pt>
                <c:pt idx="1646">
                  <c:v>18</c:v>
                </c:pt>
                <c:pt idx="1647">
                  <c:v>18</c:v>
                </c:pt>
                <c:pt idx="1648">
                  <c:v>18</c:v>
                </c:pt>
                <c:pt idx="1649">
                  <c:v>18</c:v>
                </c:pt>
                <c:pt idx="1650">
                  <c:v>18</c:v>
                </c:pt>
                <c:pt idx="1651">
                  <c:v>18</c:v>
                </c:pt>
                <c:pt idx="1652">
                  <c:v>18</c:v>
                </c:pt>
                <c:pt idx="1653">
                  <c:v>18</c:v>
                </c:pt>
                <c:pt idx="1654">
                  <c:v>18</c:v>
                </c:pt>
                <c:pt idx="1655">
                  <c:v>18</c:v>
                </c:pt>
                <c:pt idx="1656">
                  <c:v>18</c:v>
                </c:pt>
                <c:pt idx="1657">
                  <c:v>18</c:v>
                </c:pt>
                <c:pt idx="1658">
                  <c:v>18</c:v>
                </c:pt>
                <c:pt idx="1659">
                  <c:v>18</c:v>
                </c:pt>
                <c:pt idx="1660">
                  <c:v>18</c:v>
                </c:pt>
                <c:pt idx="1661">
                  <c:v>18</c:v>
                </c:pt>
                <c:pt idx="1662">
                  <c:v>18</c:v>
                </c:pt>
                <c:pt idx="1663">
                  <c:v>18</c:v>
                </c:pt>
                <c:pt idx="1664">
                  <c:v>18</c:v>
                </c:pt>
                <c:pt idx="1665">
                  <c:v>18</c:v>
                </c:pt>
                <c:pt idx="1666">
                  <c:v>18</c:v>
                </c:pt>
                <c:pt idx="1667">
                  <c:v>18</c:v>
                </c:pt>
                <c:pt idx="1668">
                  <c:v>18</c:v>
                </c:pt>
                <c:pt idx="1669">
                  <c:v>18</c:v>
                </c:pt>
                <c:pt idx="1670">
                  <c:v>18</c:v>
                </c:pt>
                <c:pt idx="1671">
                  <c:v>18</c:v>
                </c:pt>
                <c:pt idx="1672">
                  <c:v>18</c:v>
                </c:pt>
                <c:pt idx="1673">
                  <c:v>18</c:v>
                </c:pt>
                <c:pt idx="1674">
                  <c:v>17</c:v>
                </c:pt>
                <c:pt idx="1675">
                  <c:v>17</c:v>
                </c:pt>
                <c:pt idx="1676">
                  <c:v>17</c:v>
                </c:pt>
                <c:pt idx="1677">
                  <c:v>17</c:v>
                </c:pt>
                <c:pt idx="1678">
                  <c:v>17</c:v>
                </c:pt>
                <c:pt idx="1679">
                  <c:v>17</c:v>
                </c:pt>
                <c:pt idx="1680">
                  <c:v>17</c:v>
                </c:pt>
                <c:pt idx="1681">
                  <c:v>17</c:v>
                </c:pt>
                <c:pt idx="1682">
                  <c:v>17</c:v>
                </c:pt>
                <c:pt idx="1683">
                  <c:v>17</c:v>
                </c:pt>
                <c:pt idx="1684">
                  <c:v>17</c:v>
                </c:pt>
                <c:pt idx="1685">
                  <c:v>17</c:v>
                </c:pt>
                <c:pt idx="1686">
                  <c:v>16</c:v>
                </c:pt>
                <c:pt idx="1687">
                  <c:v>17</c:v>
                </c:pt>
                <c:pt idx="1688">
                  <c:v>17</c:v>
                </c:pt>
                <c:pt idx="1689">
                  <c:v>17</c:v>
                </c:pt>
                <c:pt idx="1690">
                  <c:v>16</c:v>
                </c:pt>
                <c:pt idx="1691">
                  <c:v>16</c:v>
                </c:pt>
                <c:pt idx="1692">
                  <c:v>17</c:v>
                </c:pt>
                <c:pt idx="1693">
                  <c:v>16</c:v>
                </c:pt>
                <c:pt idx="1694">
                  <c:v>16</c:v>
                </c:pt>
                <c:pt idx="1695">
                  <c:v>16</c:v>
                </c:pt>
                <c:pt idx="1696">
                  <c:v>16</c:v>
                </c:pt>
                <c:pt idx="1697">
                  <c:v>16</c:v>
                </c:pt>
                <c:pt idx="1698">
                  <c:v>16</c:v>
                </c:pt>
                <c:pt idx="1699">
                  <c:v>16</c:v>
                </c:pt>
                <c:pt idx="1700">
                  <c:v>16</c:v>
                </c:pt>
                <c:pt idx="1701">
                  <c:v>16</c:v>
                </c:pt>
                <c:pt idx="1702">
                  <c:v>16</c:v>
                </c:pt>
                <c:pt idx="1703">
                  <c:v>15</c:v>
                </c:pt>
                <c:pt idx="1704">
                  <c:v>15</c:v>
                </c:pt>
                <c:pt idx="1705">
                  <c:v>16</c:v>
                </c:pt>
                <c:pt idx="1706">
                  <c:v>16</c:v>
                </c:pt>
                <c:pt idx="1707">
                  <c:v>16</c:v>
                </c:pt>
                <c:pt idx="1708">
                  <c:v>15</c:v>
                </c:pt>
                <c:pt idx="1709">
                  <c:v>16</c:v>
                </c:pt>
                <c:pt idx="1710">
                  <c:v>15</c:v>
                </c:pt>
                <c:pt idx="1711">
                  <c:v>15</c:v>
                </c:pt>
                <c:pt idx="1712">
                  <c:v>15</c:v>
                </c:pt>
                <c:pt idx="1713">
                  <c:v>15</c:v>
                </c:pt>
                <c:pt idx="1714">
                  <c:v>15</c:v>
                </c:pt>
                <c:pt idx="1715">
                  <c:v>15</c:v>
                </c:pt>
                <c:pt idx="1716">
                  <c:v>15</c:v>
                </c:pt>
                <c:pt idx="1717">
                  <c:v>15</c:v>
                </c:pt>
                <c:pt idx="1718">
                  <c:v>15</c:v>
                </c:pt>
                <c:pt idx="1719">
                  <c:v>15</c:v>
                </c:pt>
                <c:pt idx="1720">
                  <c:v>15</c:v>
                </c:pt>
                <c:pt idx="1721">
                  <c:v>15</c:v>
                </c:pt>
                <c:pt idx="1722">
                  <c:v>15</c:v>
                </c:pt>
                <c:pt idx="1723">
                  <c:v>15</c:v>
                </c:pt>
                <c:pt idx="1724">
                  <c:v>15</c:v>
                </c:pt>
                <c:pt idx="1725">
                  <c:v>15</c:v>
                </c:pt>
                <c:pt idx="1726">
                  <c:v>15</c:v>
                </c:pt>
                <c:pt idx="1727">
                  <c:v>16</c:v>
                </c:pt>
                <c:pt idx="1728">
                  <c:v>15</c:v>
                </c:pt>
                <c:pt idx="1729">
                  <c:v>15</c:v>
                </c:pt>
                <c:pt idx="1730">
                  <c:v>16</c:v>
                </c:pt>
                <c:pt idx="1731">
                  <c:v>15</c:v>
                </c:pt>
                <c:pt idx="1732">
                  <c:v>15</c:v>
                </c:pt>
                <c:pt idx="1733">
                  <c:v>15</c:v>
                </c:pt>
                <c:pt idx="1734">
                  <c:v>15</c:v>
                </c:pt>
                <c:pt idx="1735">
                  <c:v>15</c:v>
                </c:pt>
                <c:pt idx="1736">
                  <c:v>15</c:v>
                </c:pt>
                <c:pt idx="1737">
                  <c:v>15</c:v>
                </c:pt>
                <c:pt idx="1738">
                  <c:v>16</c:v>
                </c:pt>
                <c:pt idx="1739">
                  <c:v>15</c:v>
                </c:pt>
                <c:pt idx="1740">
                  <c:v>15</c:v>
                </c:pt>
                <c:pt idx="1741">
                  <c:v>15</c:v>
                </c:pt>
                <c:pt idx="1742">
                  <c:v>15</c:v>
                </c:pt>
                <c:pt idx="1743">
                  <c:v>15</c:v>
                </c:pt>
                <c:pt idx="1744">
                  <c:v>15</c:v>
                </c:pt>
                <c:pt idx="1745">
                  <c:v>15</c:v>
                </c:pt>
                <c:pt idx="1746">
                  <c:v>15</c:v>
                </c:pt>
                <c:pt idx="1747">
                  <c:v>15</c:v>
                </c:pt>
                <c:pt idx="1748">
                  <c:v>15</c:v>
                </c:pt>
                <c:pt idx="1749">
                  <c:v>15</c:v>
                </c:pt>
                <c:pt idx="1750">
                  <c:v>15</c:v>
                </c:pt>
                <c:pt idx="1751">
                  <c:v>15</c:v>
                </c:pt>
                <c:pt idx="1752">
                  <c:v>15</c:v>
                </c:pt>
                <c:pt idx="1753">
                  <c:v>15</c:v>
                </c:pt>
                <c:pt idx="1754">
                  <c:v>15</c:v>
                </c:pt>
                <c:pt idx="1755">
                  <c:v>15</c:v>
                </c:pt>
                <c:pt idx="1756">
                  <c:v>15</c:v>
                </c:pt>
                <c:pt idx="1757">
                  <c:v>15</c:v>
                </c:pt>
                <c:pt idx="1758">
                  <c:v>15</c:v>
                </c:pt>
                <c:pt idx="1759">
                  <c:v>15</c:v>
                </c:pt>
                <c:pt idx="1760">
                  <c:v>14</c:v>
                </c:pt>
                <c:pt idx="1761">
                  <c:v>14</c:v>
                </c:pt>
                <c:pt idx="1762">
                  <c:v>14</c:v>
                </c:pt>
                <c:pt idx="1763">
                  <c:v>14</c:v>
                </c:pt>
                <c:pt idx="1764">
                  <c:v>14</c:v>
                </c:pt>
                <c:pt idx="1765">
                  <c:v>14</c:v>
                </c:pt>
                <c:pt idx="1766">
                  <c:v>14</c:v>
                </c:pt>
                <c:pt idx="1767">
                  <c:v>14</c:v>
                </c:pt>
                <c:pt idx="1768">
                  <c:v>14</c:v>
                </c:pt>
                <c:pt idx="1769">
                  <c:v>14</c:v>
                </c:pt>
                <c:pt idx="1770">
                  <c:v>14</c:v>
                </c:pt>
                <c:pt idx="1771">
                  <c:v>14</c:v>
                </c:pt>
                <c:pt idx="1772">
                  <c:v>14</c:v>
                </c:pt>
                <c:pt idx="1773">
                  <c:v>14</c:v>
                </c:pt>
                <c:pt idx="1774">
                  <c:v>14</c:v>
                </c:pt>
                <c:pt idx="1775">
                  <c:v>14</c:v>
                </c:pt>
                <c:pt idx="1776">
                  <c:v>14</c:v>
                </c:pt>
                <c:pt idx="1777">
                  <c:v>14</c:v>
                </c:pt>
                <c:pt idx="1778">
                  <c:v>14</c:v>
                </c:pt>
                <c:pt idx="1779">
                  <c:v>14</c:v>
                </c:pt>
                <c:pt idx="1780">
                  <c:v>14</c:v>
                </c:pt>
                <c:pt idx="1781">
                  <c:v>13</c:v>
                </c:pt>
                <c:pt idx="1782">
                  <c:v>14</c:v>
                </c:pt>
                <c:pt idx="1783">
                  <c:v>14</c:v>
                </c:pt>
                <c:pt idx="1784">
                  <c:v>13</c:v>
                </c:pt>
                <c:pt idx="1785">
                  <c:v>14</c:v>
                </c:pt>
                <c:pt idx="1786">
                  <c:v>13</c:v>
                </c:pt>
                <c:pt idx="1787">
                  <c:v>13</c:v>
                </c:pt>
                <c:pt idx="1788">
                  <c:v>13</c:v>
                </c:pt>
                <c:pt idx="1789">
                  <c:v>13</c:v>
                </c:pt>
                <c:pt idx="1790">
                  <c:v>13</c:v>
                </c:pt>
                <c:pt idx="1791">
                  <c:v>13</c:v>
                </c:pt>
                <c:pt idx="1792">
                  <c:v>13</c:v>
                </c:pt>
                <c:pt idx="1793">
                  <c:v>13</c:v>
                </c:pt>
                <c:pt idx="1794">
                  <c:v>13</c:v>
                </c:pt>
                <c:pt idx="1795">
                  <c:v>14</c:v>
                </c:pt>
                <c:pt idx="1796">
                  <c:v>13</c:v>
                </c:pt>
                <c:pt idx="1797">
                  <c:v>13</c:v>
                </c:pt>
                <c:pt idx="1798">
                  <c:v>13</c:v>
                </c:pt>
                <c:pt idx="1799">
                  <c:v>13</c:v>
                </c:pt>
                <c:pt idx="1800">
                  <c:v>13</c:v>
                </c:pt>
                <c:pt idx="1801">
                  <c:v>13</c:v>
                </c:pt>
                <c:pt idx="1802">
                  <c:v>13</c:v>
                </c:pt>
                <c:pt idx="1803">
                  <c:v>13</c:v>
                </c:pt>
                <c:pt idx="1804">
                  <c:v>13</c:v>
                </c:pt>
                <c:pt idx="1805">
                  <c:v>13</c:v>
                </c:pt>
                <c:pt idx="1806">
                  <c:v>13</c:v>
                </c:pt>
                <c:pt idx="1807">
                  <c:v>13</c:v>
                </c:pt>
                <c:pt idx="1808">
                  <c:v>13</c:v>
                </c:pt>
                <c:pt idx="1809">
                  <c:v>13</c:v>
                </c:pt>
                <c:pt idx="1810">
                  <c:v>13</c:v>
                </c:pt>
                <c:pt idx="1811">
                  <c:v>13</c:v>
                </c:pt>
                <c:pt idx="1812">
                  <c:v>13</c:v>
                </c:pt>
                <c:pt idx="1813">
                  <c:v>13</c:v>
                </c:pt>
                <c:pt idx="1814">
                  <c:v>13</c:v>
                </c:pt>
                <c:pt idx="1815">
                  <c:v>13</c:v>
                </c:pt>
                <c:pt idx="1816">
                  <c:v>13</c:v>
                </c:pt>
                <c:pt idx="1817">
                  <c:v>13</c:v>
                </c:pt>
                <c:pt idx="1818">
                  <c:v>13</c:v>
                </c:pt>
                <c:pt idx="1819">
                  <c:v>13</c:v>
                </c:pt>
                <c:pt idx="1820">
                  <c:v>13</c:v>
                </c:pt>
                <c:pt idx="1821">
                  <c:v>13</c:v>
                </c:pt>
                <c:pt idx="1822">
                  <c:v>13</c:v>
                </c:pt>
                <c:pt idx="1823">
                  <c:v>13</c:v>
                </c:pt>
                <c:pt idx="1824">
                  <c:v>13</c:v>
                </c:pt>
                <c:pt idx="1825">
                  <c:v>13</c:v>
                </c:pt>
                <c:pt idx="1826">
                  <c:v>13</c:v>
                </c:pt>
                <c:pt idx="1827">
                  <c:v>13</c:v>
                </c:pt>
                <c:pt idx="1828">
                  <c:v>13</c:v>
                </c:pt>
                <c:pt idx="1829">
                  <c:v>13</c:v>
                </c:pt>
                <c:pt idx="1830">
                  <c:v>13</c:v>
                </c:pt>
                <c:pt idx="1831">
                  <c:v>13</c:v>
                </c:pt>
                <c:pt idx="1832">
                  <c:v>13</c:v>
                </c:pt>
                <c:pt idx="1833">
                  <c:v>13</c:v>
                </c:pt>
                <c:pt idx="1834">
                  <c:v>13</c:v>
                </c:pt>
                <c:pt idx="1835">
                  <c:v>13</c:v>
                </c:pt>
                <c:pt idx="1836">
                  <c:v>13</c:v>
                </c:pt>
                <c:pt idx="1837">
                  <c:v>13</c:v>
                </c:pt>
                <c:pt idx="1838">
                  <c:v>13</c:v>
                </c:pt>
                <c:pt idx="1839">
                  <c:v>12</c:v>
                </c:pt>
                <c:pt idx="1840">
                  <c:v>12</c:v>
                </c:pt>
                <c:pt idx="1841">
                  <c:v>12</c:v>
                </c:pt>
                <c:pt idx="1842">
                  <c:v>12</c:v>
                </c:pt>
                <c:pt idx="1843">
                  <c:v>12</c:v>
                </c:pt>
                <c:pt idx="1844">
                  <c:v>13</c:v>
                </c:pt>
                <c:pt idx="1845">
                  <c:v>12</c:v>
                </c:pt>
                <c:pt idx="1846">
                  <c:v>12</c:v>
                </c:pt>
                <c:pt idx="1847">
                  <c:v>12</c:v>
                </c:pt>
                <c:pt idx="1848">
                  <c:v>12</c:v>
                </c:pt>
                <c:pt idx="1849">
                  <c:v>12</c:v>
                </c:pt>
                <c:pt idx="1850">
                  <c:v>12</c:v>
                </c:pt>
                <c:pt idx="1851">
                  <c:v>12</c:v>
                </c:pt>
                <c:pt idx="1852">
                  <c:v>12</c:v>
                </c:pt>
                <c:pt idx="1853">
                  <c:v>12</c:v>
                </c:pt>
                <c:pt idx="1854">
                  <c:v>12</c:v>
                </c:pt>
                <c:pt idx="1855">
                  <c:v>12</c:v>
                </c:pt>
                <c:pt idx="1856">
                  <c:v>12</c:v>
                </c:pt>
                <c:pt idx="1857">
                  <c:v>12</c:v>
                </c:pt>
                <c:pt idx="1858">
                  <c:v>12</c:v>
                </c:pt>
                <c:pt idx="1859">
                  <c:v>12</c:v>
                </c:pt>
                <c:pt idx="1860">
                  <c:v>12</c:v>
                </c:pt>
                <c:pt idx="1861">
                  <c:v>12</c:v>
                </c:pt>
                <c:pt idx="1862">
                  <c:v>12</c:v>
                </c:pt>
                <c:pt idx="1863">
                  <c:v>12</c:v>
                </c:pt>
                <c:pt idx="1864">
                  <c:v>12</c:v>
                </c:pt>
                <c:pt idx="1865">
                  <c:v>12</c:v>
                </c:pt>
                <c:pt idx="1866">
                  <c:v>12</c:v>
                </c:pt>
                <c:pt idx="1867">
                  <c:v>12</c:v>
                </c:pt>
                <c:pt idx="1868">
                  <c:v>12</c:v>
                </c:pt>
                <c:pt idx="1869">
                  <c:v>12</c:v>
                </c:pt>
                <c:pt idx="1870">
                  <c:v>12</c:v>
                </c:pt>
                <c:pt idx="1871">
                  <c:v>12</c:v>
                </c:pt>
                <c:pt idx="1872">
                  <c:v>12</c:v>
                </c:pt>
                <c:pt idx="1873">
                  <c:v>12</c:v>
                </c:pt>
                <c:pt idx="1874">
                  <c:v>12</c:v>
                </c:pt>
                <c:pt idx="1875">
                  <c:v>13</c:v>
                </c:pt>
                <c:pt idx="1876">
                  <c:v>12</c:v>
                </c:pt>
                <c:pt idx="1877">
                  <c:v>12</c:v>
                </c:pt>
                <c:pt idx="1878">
                  <c:v>12</c:v>
                </c:pt>
                <c:pt idx="1879">
                  <c:v>12</c:v>
                </c:pt>
                <c:pt idx="1880">
                  <c:v>12</c:v>
                </c:pt>
                <c:pt idx="1881">
                  <c:v>12</c:v>
                </c:pt>
                <c:pt idx="1882">
                  <c:v>12</c:v>
                </c:pt>
                <c:pt idx="1883">
                  <c:v>13</c:v>
                </c:pt>
                <c:pt idx="1884">
                  <c:v>13</c:v>
                </c:pt>
                <c:pt idx="1885">
                  <c:v>12</c:v>
                </c:pt>
                <c:pt idx="1886">
                  <c:v>12</c:v>
                </c:pt>
                <c:pt idx="1887">
                  <c:v>12</c:v>
                </c:pt>
                <c:pt idx="1888">
                  <c:v>12</c:v>
                </c:pt>
                <c:pt idx="1889">
                  <c:v>12</c:v>
                </c:pt>
                <c:pt idx="1890">
                  <c:v>12</c:v>
                </c:pt>
                <c:pt idx="1891">
                  <c:v>12</c:v>
                </c:pt>
                <c:pt idx="1892">
                  <c:v>12</c:v>
                </c:pt>
                <c:pt idx="1893">
                  <c:v>12</c:v>
                </c:pt>
                <c:pt idx="1894">
                  <c:v>12</c:v>
                </c:pt>
                <c:pt idx="1895">
                  <c:v>12</c:v>
                </c:pt>
                <c:pt idx="1896">
                  <c:v>12</c:v>
                </c:pt>
                <c:pt idx="1897">
                  <c:v>12</c:v>
                </c:pt>
                <c:pt idx="1898">
                  <c:v>12</c:v>
                </c:pt>
                <c:pt idx="1899">
                  <c:v>11</c:v>
                </c:pt>
                <c:pt idx="1900">
                  <c:v>12</c:v>
                </c:pt>
                <c:pt idx="1901">
                  <c:v>12</c:v>
                </c:pt>
                <c:pt idx="1902">
                  <c:v>12</c:v>
                </c:pt>
                <c:pt idx="1903">
                  <c:v>12</c:v>
                </c:pt>
                <c:pt idx="1904">
                  <c:v>12</c:v>
                </c:pt>
                <c:pt idx="1905">
                  <c:v>12</c:v>
                </c:pt>
                <c:pt idx="1906">
                  <c:v>12</c:v>
                </c:pt>
                <c:pt idx="1907">
                  <c:v>12</c:v>
                </c:pt>
                <c:pt idx="1908">
                  <c:v>12</c:v>
                </c:pt>
                <c:pt idx="1909">
                  <c:v>11</c:v>
                </c:pt>
                <c:pt idx="1910">
                  <c:v>11</c:v>
                </c:pt>
                <c:pt idx="1911">
                  <c:v>12</c:v>
                </c:pt>
                <c:pt idx="1912">
                  <c:v>12</c:v>
                </c:pt>
                <c:pt idx="1913">
                  <c:v>12</c:v>
                </c:pt>
                <c:pt idx="1914">
                  <c:v>12</c:v>
                </c:pt>
                <c:pt idx="1915">
                  <c:v>12</c:v>
                </c:pt>
                <c:pt idx="1916">
                  <c:v>11</c:v>
                </c:pt>
                <c:pt idx="1917">
                  <c:v>11</c:v>
                </c:pt>
                <c:pt idx="1918">
                  <c:v>12</c:v>
                </c:pt>
                <c:pt idx="1919">
                  <c:v>11</c:v>
                </c:pt>
                <c:pt idx="1920">
                  <c:v>12</c:v>
                </c:pt>
                <c:pt idx="1921">
                  <c:v>11</c:v>
                </c:pt>
                <c:pt idx="1922">
                  <c:v>12</c:v>
                </c:pt>
                <c:pt idx="1923">
                  <c:v>12</c:v>
                </c:pt>
                <c:pt idx="1924">
                  <c:v>12</c:v>
                </c:pt>
                <c:pt idx="1925">
                  <c:v>11</c:v>
                </c:pt>
                <c:pt idx="1926">
                  <c:v>12</c:v>
                </c:pt>
                <c:pt idx="1927">
                  <c:v>12</c:v>
                </c:pt>
                <c:pt idx="1928">
                  <c:v>11</c:v>
                </c:pt>
                <c:pt idx="1929">
                  <c:v>11</c:v>
                </c:pt>
                <c:pt idx="1930">
                  <c:v>12</c:v>
                </c:pt>
                <c:pt idx="1931">
                  <c:v>12</c:v>
                </c:pt>
                <c:pt idx="1932">
                  <c:v>12</c:v>
                </c:pt>
                <c:pt idx="1933">
                  <c:v>12</c:v>
                </c:pt>
                <c:pt idx="1934">
                  <c:v>12</c:v>
                </c:pt>
                <c:pt idx="1935">
                  <c:v>12</c:v>
                </c:pt>
                <c:pt idx="1936">
                  <c:v>12</c:v>
                </c:pt>
                <c:pt idx="1937">
                  <c:v>12</c:v>
                </c:pt>
                <c:pt idx="1938">
                  <c:v>12</c:v>
                </c:pt>
                <c:pt idx="1939">
                  <c:v>12</c:v>
                </c:pt>
                <c:pt idx="1940">
                  <c:v>12</c:v>
                </c:pt>
                <c:pt idx="1941">
                  <c:v>12</c:v>
                </c:pt>
                <c:pt idx="1942">
                  <c:v>12</c:v>
                </c:pt>
                <c:pt idx="1943">
                  <c:v>12</c:v>
                </c:pt>
                <c:pt idx="1944">
                  <c:v>12</c:v>
                </c:pt>
                <c:pt idx="1945">
                  <c:v>12</c:v>
                </c:pt>
                <c:pt idx="1946">
                  <c:v>12</c:v>
                </c:pt>
                <c:pt idx="1947">
                  <c:v>12</c:v>
                </c:pt>
                <c:pt idx="1948">
                  <c:v>11</c:v>
                </c:pt>
                <c:pt idx="1949">
                  <c:v>12</c:v>
                </c:pt>
                <c:pt idx="1950">
                  <c:v>12</c:v>
                </c:pt>
                <c:pt idx="1951">
                  <c:v>12</c:v>
                </c:pt>
                <c:pt idx="1952">
                  <c:v>12</c:v>
                </c:pt>
                <c:pt idx="1953">
                  <c:v>12</c:v>
                </c:pt>
                <c:pt idx="1954">
                  <c:v>12</c:v>
                </c:pt>
                <c:pt idx="1955">
                  <c:v>12</c:v>
                </c:pt>
                <c:pt idx="1956">
                  <c:v>12</c:v>
                </c:pt>
                <c:pt idx="1957">
                  <c:v>12</c:v>
                </c:pt>
                <c:pt idx="1958">
                  <c:v>12</c:v>
                </c:pt>
                <c:pt idx="1959">
                  <c:v>12</c:v>
                </c:pt>
                <c:pt idx="1960">
                  <c:v>11</c:v>
                </c:pt>
                <c:pt idx="1961">
                  <c:v>12</c:v>
                </c:pt>
                <c:pt idx="1962">
                  <c:v>12</c:v>
                </c:pt>
                <c:pt idx="1963">
                  <c:v>11</c:v>
                </c:pt>
                <c:pt idx="1964">
                  <c:v>12</c:v>
                </c:pt>
                <c:pt idx="1965">
                  <c:v>11</c:v>
                </c:pt>
                <c:pt idx="1966">
                  <c:v>11</c:v>
                </c:pt>
                <c:pt idx="1967">
                  <c:v>11</c:v>
                </c:pt>
                <c:pt idx="1968">
                  <c:v>11</c:v>
                </c:pt>
                <c:pt idx="1969">
                  <c:v>11</c:v>
                </c:pt>
                <c:pt idx="1970">
                  <c:v>11</c:v>
                </c:pt>
                <c:pt idx="1971">
                  <c:v>11</c:v>
                </c:pt>
                <c:pt idx="1972">
                  <c:v>11</c:v>
                </c:pt>
                <c:pt idx="1973">
                  <c:v>11</c:v>
                </c:pt>
                <c:pt idx="1974">
                  <c:v>11</c:v>
                </c:pt>
                <c:pt idx="1975">
                  <c:v>11</c:v>
                </c:pt>
                <c:pt idx="1976">
                  <c:v>11</c:v>
                </c:pt>
                <c:pt idx="1977">
                  <c:v>11</c:v>
                </c:pt>
                <c:pt idx="1978">
                  <c:v>11</c:v>
                </c:pt>
                <c:pt idx="1979">
                  <c:v>11</c:v>
                </c:pt>
                <c:pt idx="1980">
                  <c:v>11</c:v>
                </c:pt>
                <c:pt idx="1981">
                  <c:v>11</c:v>
                </c:pt>
                <c:pt idx="1982">
                  <c:v>11</c:v>
                </c:pt>
                <c:pt idx="1983">
                  <c:v>11</c:v>
                </c:pt>
                <c:pt idx="1984">
                  <c:v>11</c:v>
                </c:pt>
                <c:pt idx="1985">
                  <c:v>11</c:v>
                </c:pt>
                <c:pt idx="1986">
                  <c:v>11</c:v>
                </c:pt>
                <c:pt idx="1987">
                  <c:v>11</c:v>
                </c:pt>
                <c:pt idx="1988">
                  <c:v>11</c:v>
                </c:pt>
                <c:pt idx="1989">
                  <c:v>11</c:v>
                </c:pt>
                <c:pt idx="1990">
                  <c:v>11</c:v>
                </c:pt>
                <c:pt idx="1991">
                  <c:v>10</c:v>
                </c:pt>
                <c:pt idx="1992">
                  <c:v>11</c:v>
                </c:pt>
                <c:pt idx="1993">
                  <c:v>11</c:v>
                </c:pt>
                <c:pt idx="1994">
                  <c:v>11</c:v>
                </c:pt>
                <c:pt idx="1995">
                  <c:v>11</c:v>
                </c:pt>
                <c:pt idx="1996">
                  <c:v>11</c:v>
                </c:pt>
                <c:pt idx="1997">
                  <c:v>10</c:v>
                </c:pt>
                <c:pt idx="1998">
                  <c:v>11</c:v>
                </c:pt>
                <c:pt idx="1999">
                  <c:v>11</c:v>
                </c:pt>
                <c:pt idx="2000">
                  <c:v>11</c:v>
                </c:pt>
                <c:pt idx="2001">
                  <c:v>11</c:v>
                </c:pt>
                <c:pt idx="2002">
                  <c:v>11</c:v>
                </c:pt>
                <c:pt idx="2003">
                  <c:v>11</c:v>
                </c:pt>
                <c:pt idx="2004">
                  <c:v>11</c:v>
                </c:pt>
                <c:pt idx="2005">
                  <c:v>11</c:v>
                </c:pt>
                <c:pt idx="2006">
                  <c:v>10</c:v>
                </c:pt>
                <c:pt idx="2007">
                  <c:v>10</c:v>
                </c:pt>
                <c:pt idx="2008">
                  <c:v>11</c:v>
                </c:pt>
                <c:pt idx="2009">
                  <c:v>11</c:v>
                </c:pt>
                <c:pt idx="2010">
                  <c:v>11</c:v>
                </c:pt>
                <c:pt idx="2011">
                  <c:v>11</c:v>
                </c:pt>
                <c:pt idx="2012">
                  <c:v>11</c:v>
                </c:pt>
                <c:pt idx="2013">
                  <c:v>10</c:v>
                </c:pt>
                <c:pt idx="2014">
                  <c:v>10</c:v>
                </c:pt>
                <c:pt idx="2015">
                  <c:v>10</c:v>
                </c:pt>
                <c:pt idx="2016">
                  <c:v>10</c:v>
                </c:pt>
                <c:pt idx="2017">
                  <c:v>10</c:v>
                </c:pt>
                <c:pt idx="2018">
                  <c:v>10</c:v>
                </c:pt>
                <c:pt idx="2019">
                  <c:v>10</c:v>
                </c:pt>
                <c:pt idx="2020">
                  <c:v>10</c:v>
                </c:pt>
                <c:pt idx="2021">
                  <c:v>10</c:v>
                </c:pt>
                <c:pt idx="2022">
                  <c:v>11</c:v>
                </c:pt>
                <c:pt idx="2023">
                  <c:v>10</c:v>
                </c:pt>
                <c:pt idx="2024">
                  <c:v>10</c:v>
                </c:pt>
                <c:pt idx="2025">
                  <c:v>10</c:v>
                </c:pt>
                <c:pt idx="2026">
                  <c:v>10</c:v>
                </c:pt>
                <c:pt idx="2027">
                  <c:v>10</c:v>
                </c:pt>
                <c:pt idx="2028">
                  <c:v>10</c:v>
                </c:pt>
                <c:pt idx="2029">
                  <c:v>10</c:v>
                </c:pt>
                <c:pt idx="2030">
                  <c:v>10</c:v>
                </c:pt>
                <c:pt idx="2031">
                  <c:v>10</c:v>
                </c:pt>
                <c:pt idx="2032">
                  <c:v>10</c:v>
                </c:pt>
                <c:pt idx="2033">
                  <c:v>10</c:v>
                </c:pt>
                <c:pt idx="2034">
                  <c:v>10</c:v>
                </c:pt>
                <c:pt idx="2035">
                  <c:v>10</c:v>
                </c:pt>
                <c:pt idx="2036">
                  <c:v>10</c:v>
                </c:pt>
                <c:pt idx="2037">
                  <c:v>10</c:v>
                </c:pt>
                <c:pt idx="2038">
                  <c:v>10</c:v>
                </c:pt>
                <c:pt idx="2039">
                  <c:v>10</c:v>
                </c:pt>
                <c:pt idx="2040">
                  <c:v>10</c:v>
                </c:pt>
                <c:pt idx="2041">
                  <c:v>10</c:v>
                </c:pt>
                <c:pt idx="2042">
                  <c:v>10</c:v>
                </c:pt>
                <c:pt idx="2043">
                  <c:v>10</c:v>
                </c:pt>
                <c:pt idx="2044">
                  <c:v>10</c:v>
                </c:pt>
                <c:pt idx="2045">
                  <c:v>10</c:v>
                </c:pt>
                <c:pt idx="2046">
                  <c:v>10</c:v>
                </c:pt>
                <c:pt idx="2047">
                  <c:v>10</c:v>
                </c:pt>
                <c:pt idx="2048">
                  <c:v>10</c:v>
                </c:pt>
                <c:pt idx="2049">
                  <c:v>10</c:v>
                </c:pt>
                <c:pt idx="2050">
                  <c:v>10</c:v>
                </c:pt>
                <c:pt idx="2051">
                  <c:v>10</c:v>
                </c:pt>
                <c:pt idx="2052">
                  <c:v>10</c:v>
                </c:pt>
                <c:pt idx="2053">
                  <c:v>10</c:v>
                </c:pt>
                <c:pt idx="2054">
                  <c:v>10</c:v>
                </c:pt>
                <c:pt idx="2055">
                  <c:v>10</c:v>
                </c:pt>
                <c:pt idx="2056">
                  <c:v>10</c:v>
                </c:pt>
                <c:pt idx="2057">
                  <c:v>10</c:v>
                </c:pt>
                <c:pt idx="2058">
                  <c:v>10</c:v>
                </c:pt>
                <c:pt idx="2059">
                  <c:v>10</c:v>
                </c:pt>
                <c:pt idx="2060">
                  <c:v>11</c:v>
                </c:pt>
                <c:pt idx="2061">
                  <c:v>10</c:v>
                </c:pt>
                <c:pt idx="2062">
                  <c:v>10</c:v>
                </c:pt>
                <c:pt idx="2063">
                  <c:v>10</c:v>
                </c:pt>
                <c:pt idx="2064">
                  <c:v>10</c:v>
                </c:pt>
                <c:pt idx="2065">
                  <c:v>10</c:v>
                </c:pt>
                <c:pt idx="2066">
                  <c:v>10</c:v>
                </c:pt>
                <c:pt idx="2067">
                  <c:v>10</c:v>
                </c:pt>
                <c:pt idx="2068">
                  <c:v>10</c:v>
                </c:pt>
                <c:pt idx="2069">
                  <c:v>10</c:v>
                </c:pt>
                <c:pt idx="2070">
                  <c:v>10</c:v>
                </c:pt>
                <c:pt idx="2071">
                  <c:v>10</c:v>
                </c:pt>
                <c:pt idx="2072">
                  <c:v>11</c:v>
                </c:pt>
                <c:pt idx="2073">
                  <c:v>10</c:v>
                </c:pt>
                <c:pt idx="2074">
                  <c:v>10</c:v>
                </c:pt>
                <c:pt idx="2075">
                  <c:v>10</c:v>
                </c:pt>
                <c:pt idx="2076">
                  <c:v>10</c:v>
                </c:pt>
                <c:pt idx="2077">
                  <c:v>10</c:v>
                </c:pt>
                <c:pt idx="2078">
                  <c:v>11</c:v>
                </c:pt>
                <c:pt idx="2079">
                  <c:v>11</c:v>
                </c:pt>
                <c:pt idx="2080">
                  <c:v>11</c:v>
                </c:pt>
                <c:pt idx="2081">
                  <c:v>11</c:v>
                </c:pt>
                <c:pt idx="2082">
                  <c:v>10</c:v>
                </c:pt>
                <c:pt idx="2083">
                  <c:v>10</c:v>
                </c:pt>
                <c:pt idx="2084">
                  <c:v>10</c:v>
                </c:pt>
                <c:pt idx="2085">
                  <c:v>10</c:v>
                </c:pt>
                <c:pt idx="2086">
                  <c:v>10</c:v>
                </c:pt>
                <c:pt idx="2087">
                  <c:v>10</c:v>
                </c:pt>
                <c:pt idx="2088">
                  <c:v>11</c:v>
                </c:pt>
                <c:pt idx="2089">
                  <c:v>10</c:v>
                </c:pt>
                <c:pt idx="2090">
                  <c:v>10</c:v>
                </c:pt>
                <c:pt idx="2091">
                  <c:v>10</c:v>
                </c:pt>
                <c:pt idx="2092">
                  <c:v>10</c:v>
                </c:pt>
                <c:pt idx="2093">
                  <c:v>10</c:v>
                </c:pt>
                <c:pt idx="2094">
                  <c:v>10</c:v>
                </c:pt>
                <c:pt idx="2095">
                  <c:v>10</c:v>
                </c:pt>
                <c:pt idx="2096">
                  <c:v>10</c:v>
                </c:pt>
                <c:pt idx="2097">
                  <c:v>10</c:v>
                </c:pt>
                <c:pt idx="2098">
                  <c:v>10</c:v>
                </c:pt>
                <c:pt idx="2099">
                  <c:v>10</c:v>
                </c:pt>
                <c:pt idx="2100">
                  <c:v>10</c:v>
                </c:pt>
                <c:pt idx="2101">
                  <c:v>10</c:v>
                </c:pt>
                <c:pt idx="2102">
                  <c:v>10</c:v>
                </c:pt>
                <c:pt idx="2103">
                  <c:v>10</c:v>
                </c:pt>
                <c:pt idx="2104">
                  <c:v>10</c:v>
                </c:pt>
                <c:pt idx="2105">
                  <c:v>10</c:v>
                </c:pt>
                <c:pt idx="2106">
                  <c:v>10</c:v>
                </c:pt>
                <c:pt idx="2107">
                  <c:v>10</c:v>
                </c:pt>
                <c:pt idx="2108">
                  <c:v>10</c:v>
                </c:pt>
                <c:pt idx="2109">
                  <c:v>10</c:v>
                </c:pt>
                <c:pt idx="2110">
                  <c:v>10</c:v>
                </c:pt>
                <c:pt idx="2111">
                  <c:v>10</c:v>
                </c:pt>
                <c:pt idx="2112">
                  <c:v>10</c:v>
                </c:pt>
                <c:pt idx="2113">
                  <c:v>10</c:v>
                </c:pt>
                <c:pt idx="2114">
                  <c:v>10</c:v>
                </c:pt>
                <c:pt idx="2115">
                  <c:v>10</c:v>
                </c:pt>
                <c:pt idx="2116">
                  <c:v>10</c:v>
                </c:pt>
                <c:pt idx="2117">
                  <c:v>10</c:v>
                </c:pt>
                <c:pt idx="2118">
                  <c:v>10</c:v>
                </c:pt>
                <c:pt idx="2119">
                  <c:v>10</c:v>
                </c:pt>
                <c:pt idx="2120">
                  <c:v>10</c:v>
                </c:pt>
                <c:pt idx="2121">
                  <c:v>10</c:v>
                </c:pt>
                <c:pt idx="2122">
                  <c:v>10</c:v>
                </c:pt>
                <c:pt idx="2123">
                  <c:v>10</c:v>
                </c:pt>
                <c:pt idx="2124">
                  <c:v>10</c:v>
                </c:pt>
                <c:pt idx="2125">
                  <c:v>10</c:v>
                </c:pt>
                <c:pt idx="2126">
                  <c:v>10</c:v>
                </c:pt>
                <c:pt idx="2127">
                  <c:v>10</c:v>
                </c:pt>
                <c:pt idx="2128">
                  <c:v>10</c:v>
                </c:pt>
                <c:pt idx="2129">
                  <c:v>10</c:v>
                </c:pt>
                <c:pt idx="2130">
                  <c:v>10</c:v>
                </c:pt>
                <c:pt idx="2131">
                  <c:v>10</c:v>
                </c:pt>
                <c:pt idx="2132">
                  <c:v>10</c:v>
                </c:pt>
                <c:pt idx="2133">
                  <c:v>10</c:v>
                </c:pt>
                <c:pt idx="2134">
                  <c:v>10</c:v>
                </c:pt>
                <c:pt idx="2135">
                  <c:v>10</c:v>
                </c:pt>
                <c:pt idx="2136">
                  <c:v>10</c:v>
                </c:pt>
                <c:pt idx="2137">
                  <c:v>10</c:v>
                </c:pt>
                <c:pt idx="2138">
                  <c:v>10</c:v>
                </c:pt>
                <c:pt idx="2139">
                  <c:v>10</c:v>
                </c:pt>
                <c:pt idx="2140">
                  <c:v>10</c:v>
                </c:pt>
                <c:pt idx="2141">
                  <c:v>10</c:v>
                </c:pt>
                <c:pt idx="2142">
                  <c:v>10</c:v>
                </c:pt>
                <c:pt idx="2143">
                  <c:v>10</c:v>
                </c:pt>
                <c:pt idx="2144">
                  <c:v>10</c:v>
                </c:pt>
                <c:pt idx="2145">
                  <c:v>10</c:v>
                </c:pt>
                <c:pt idx="2146">
                  <c:v>10</c:v>
                </c:pt>
                <c:pt idx="2147">
                  <c:v>10</c:v>
                </c:pt>
                <c:pt idx="2148">
                  <c:v>10</c:v>
                </c:pt>
                <c:pt idx="2149">
                  <c:v>10</c:v>
                </c:pt>
                <c:pt idx="2150">
                  <c:v>10</c:v>
                </c:pt>
                <c:pt idx="2151">
                  <c:v>10</c:v>
                </c:pt>
                <c:pt idx="2152">
                  <c:v>10</c:v>
                </c:pt>
                <c:pt idx="2153">
                  <c:v>10</c:v>
                </c:pt>
                <c:pt idx="2154">
                  <c:v>10</c:v>
                </c:pt>
                <c:pt idx="2155">
                  <c:v>10</c:v>
                </c:pt>
                <c:pt idx="2156">
                  <c:v>10</c:v>
                </c:pt>
                <c:pt idx="2157">
                  <c:v>10</c:v>
                </c:pt>
                <c:pt idx="2158">
                  <c:v>10</c:v>
                </c:pt>
                <c:pt idx="2159">
                  <c:v>10</c:v>
                </c:pt>
                <c:pt idx="2160">
                  <c:v>10</c:v>
                </c:pt>
                <c:pt idx="2161">
                  <c:v>9</c:v>
                </c:pt>
                <c:pt idx="2162">
                  <c:v>10</c:v>
                </c:pt>
                <c:pt idx="2163">
                  <c:v>9</c:v>
                </c:pt>
                <c:pt idx="2164">
                  <c:v>10</c:v>
                </c:pt>
                <c:pt idx="2165">
                  <c:v>9</c:v>
                </c:pt>
                <c:pt idx="2166">
                  <c:v>10</c:v>
                </c:pt>
                <c:pt idx="2167">
                  <c:v>9</c:v>
                </c:pt>
                <c:pt idx="2168">
                  <c:v>10</c:v>
                </c:pt>
                <c:pt idx="2169">
                  <c:v>10</c:v>
                </c:pt>
                <c:pt idx="2170">
                  <c:v>9</c:v>
                </c:pt>
                <c:pt idx="2171">
                  <c:v>10</c:v>
                </c:pt>
                <c:pt idx="2172">
                  <c:v>10</c:v>
                </c:pt>
                <c:pt idx="2173">
                  <c:v>9</c:v>
                </c:pt>
                <c:pt idx="2174">
                  <c:v>9</c:v>
                </c:pt>
                <c:pt idx="2175">
                  <c:v>10</c:v>
                </c:pt>
                <c:pt idx="2176">
                  <c:v>9</c:v>
                </c:pt>
                <c:pt idx="2177">
                  <c:v>10</c:v>
                </c:pt>
                <c:pt idx="2178">
                  <c:v>10</c:v>
                </c:pt>
                <c:pt idx="2179">
                  <c:v>10</c:v>
                </c:pt>
                <c:pt idx="2180">
                  <c:v>10</c:v>
                </c:pt>
                <c:pt idx="2181">
                  <c:v>9</c:v>
                </c:pt>
                <c:pt idx="2182">
                  <c:v>9</c:v>
                </c:pt>
                <c:pt idx="2183">
                  <c:v>9</c:v>
                </c:pt>
                <c:pt idx="2184">
                  <c:v>10</c:v>
                </c:pt>
                <c:pt idx="2185">
                  <c:v>9</c:v>
                </c:pt>
                <c:pt idx="2186">
                  <c:v>9</c:v>
                </c:pt>
                <c:pt idx="2187">
                  <c:v>10</c:v>
                </c:pt>
                <c:pt idx="2188">
                  <c:v>10</c:v>
                </c:pt>
                <c:pt idx="2189">
                  <c:v>10</c:v>
                </c:pt>
                <c:pt idx="2190">
                  <c:v>9</c:v>
                </c:pt>
                <c:pt idx="2191">
                  <c:v>9</c:v>
                </c:pt>
                <c:pt idx="2192">
                  <c:v>9</c:v>
                </c:pt>
                <c:pt idx="2193">
                  <c:v>9</c:v>
                </c:pt>
                <c:pt idx="2194">
                  <c:v>10</c:v>
                </c:pt>
                <c:pt idx="2195">
                  <c:v>9</c:v>
                </c:pt>
                <c:pt idx="2196">
                  <c:v>9</c:v>
                </c:pt>
                <c:pt idx="2197">
                  <c:v>10</c:v>
                </c:pt>
                <c:pt idx="2198">
                  <c:v>9</c:v>
                </c:pt>
                <c:pt idx="2199">
                  <c:v>9</c:v>
                </c:pt>
                <c:pt idx="2200">
                  <c:v>9</c:v>
                </c:pt>
                <c:pt idx="2201">
                  <c:v>9</c:v>
                </c:pt>
                <c:pt idx="2202">
                  <c:v>9</c:v>
                </c:pt>
                <c:pt idx="2203">
                  <c:v>9</c:v>
                </c:pt>
                <c:pt idx="2204">
                  <c:v>9</c:v>
                </c:pt>
                <c:pt idx="2205">
                  <c:v>9</c:v>
                </c:pt>
                <c:pt idx="2206">
                  <c:v>9</c:v>
                </c:pt>
                <c:pt idx="2207">
                  <c:v>9</c:v>
                </c:pt>
                <c:pt idx="2208">
                  <c:v>9</c:v>
                </c:pt>
                <c:pt idx="2209">
                  <c:v>9</c:v>
                </c:pt>
                <c:pt idx="2210">
                  <c:v>9</c:v>
                </c:pt>
                <c:pt idx="2211">
                  <c:v>9</c:v>
                </c:pt>
                <c:pt idx="2212">
                  <c:v>9</c:v>
                </c:pt>
                <c:pt idx="2213">
                  <c:v>9</c:v>
                </c:pt>
                <c:pt idx="2214">
                  <c:v>9</c:v>
                </c:pt>
                <c:pt idx="2215">
                  <c:v>9</c:v>
                </c:pt>
                <c:pt idx="2216">
                  <c:v>9</c:v>
                </c:pt>
                <c:pt idx="2217">
                  <c:v>9</c:v>
                </c:pt>
                <c:pt idx="2218">
                  <c:v>9</c:v>
                </c:pt>
                <c:pt idx="2219">
                  <c:v>9</c:v>
                </c:pt>
                <c:pt idx="2220">
                  <c:v>9</c:v>
                </c:pt>
                <c:pt idx="2221">
                  <c:v>9</c:v>
                </c:pt>
                <c:pt idx="2222">
                  <c:v>9</c:v>
                </c:pt>
                <c:pt idx="2223">
                  <c:v>9</c:v>
                </c:pt>
                <c:pt idx="2224">
                  <c:v>9</c:v>
                </c:pt>
                <c:pt idx="2225">
                  <c:v>9</c:v>
                </c:pt>
                <c:pt idx="2226">
                  <c:v>9</c:v>
                </c:pt>
                <c:pt idx="2227">
                  <c:v>9</c:v>
                </c:pt>
                <c:pt idx="2228">
                  <c:v>9</c:v>
                </c:pt>
                <c:pt idx="2229">
                  <c:v>9</c:v>
                </c:pt>
                <c:pt idx="2230">
                  <c:v>9</c:v>
                </c:pt>
                <c:pt idx="2231">
                  <c:v>9</c:v>
                </c:pt>
                <c:pt idx="2232">
                  <c:v>9</c:v>
                </c:pt>
                <c:pt idx="2233">
                  <c:v>9</c:v>
                </c:pt>
                <c:pt idx="2234">
                  <c:v>9</c:v>
                </c:pt>
                <c:pt idx="2235">
                  <c:v>9</c:v>
                </c:pt>
                <c:pt idx="2236">
                  <c:v>9</c:v>
                </c:pt>
                <c:pt idx="2237">
                  <c:v>9</c:v>
                </c:pt>
                <c:pt idx="2238">
                  <c:v>9</c:v>
                </c:pt>
                <c:pt idx="2239">
                  <c:v>9</c:v>
                </c:pt>
                <c:pt idx="2240">
                  <c:v>9</c:v>
                </c:pt>
                <c:pt idx="2241">
                  <c:v>9</c:v>
                </c:pt>
                <c:pt idx="2242">
                  <c:v>9</c:v>
                </c:pt>
                <c:pt idx="2243">
                  <c:v>9</c:v>
                </c:pt>
                <c:pt idx="2244">
                  <c:v>9</c:v>
                </c:pt>
                <c:pt idx="2245">
                  <c:v>9</c:v>
                </c:pt>
                <c:pt idx="2246">
                  <c:v>9</c:v>
                </c:pt>
                <c:pt idx="2247">
                  <c:v>9</c:v>
                </c:pt>
                <c:pt idx="2248">
                  <c:v>9</c:v>
                </c:pt>
                <c:pt idx="2249">
                  <c:v>9</c:v>
                </c:pt>
                <c:pt idx="2250">
                  <c:v>8</c:v>
                </c:pt>
                <c:pt idx="2251">
                  <c:v>9</c:v>
                </c:pt>
                <c:pt idx="2252">
                  <c:v>8</c:v>
                </c:pt>
                <c:pt idx="2253">
                  <c:v>9</c:v>
                </c:pt>
                <c:pt idx="2254">
                  <c:v>9</c:v>
                </c:pt>
                <c:pt idx="2255">
                  <c:v>9</c:v>
                </c:pt>
                <c:pt idx="2256">
                  <c:v>9</c:v>
                </c:pt>
                <c:pt idx="2257">
                  <c:v>9</c:v>
                </c:pt>
                <c:pt idx="2258">
                  <c:v>9</c:v>
                </c:pt>
                <c:pt idx="2259">
                  <c:v>8</c:v>
                </c:pt>
                <c:pt idx="2260">
                  <c:v>8</c:v>
                </c:pt>
                <c:pt idx="2261">
                  <c:v>8</c:v>
                </c:pt>
                <c:pt idx="2262">
                  <c:v>9</c:v>
                </c:pt>
                <c:pt idx="2263">
                  <c:v>9</c:v>
                </c:pt>
                <c:pt idx="2264">
                  <c:v>9</c:v>
                </c:pt>
                <c:pt idx="2265">
                  <c:v>8</c:v>
                </c:pt>
                <c:pt idx="2266">
                  <c:v>9</c:v>
                </c:pt>
                <c:pt idx="2267">
                  <c:v>8</c:v>
                </c:pt>
                <c:pt idx="2268">
                  <c:v>8</c:v>
                </c:pt>
                <c:pt idx="2269">
                  <c:v>8</c:v>
                </c:pt>
                <c:pt idx="2270">
                  <c:v>8</c:v>
                </c:pt>
                <c:pt idx="2271">
                  <c:v>8</c:v>
                </c:pt>
                <c:pt idx="2272">
                  <c:v>9</c:v>
                </c:pt>
                <c:pt idx="2273">
                  <c:v>9</c:v>
                </c:pt>
                <c:pt idx="2274">
                  <c:v>9</c:v>
                </c:pt>
                <c:pt idx="2275">
                  <c:v>9</c:v>
                </c:pt>
                <c:pt idx="2276">
                  <c:v>8</c:v>
                </c:pt>
                <c:pt idx="2277">
                  <c:v>8</c:v>
                </c:pt>
                <c:pt idx="2278">
                  <c:v>8</c:v>
                </c:pt>
                <c:pt idx="2279">
                  <c:v>8</c:v>
                </c:pt>
                <c:pt idx="2280">
                  <c:v>9</c:v>
                </c:pt>
                <c:pt idx="2281">
                  <c:v>8</c:v>
                </c:pt>
                <c:pt idx="2282">
                  <c:v>9</c:v>
                </c:pt>
                <c:pt idx="2283">
                  <c:v>9</c:v>
                </c:pt>
                <c:pt idx="2284">
                  <c:v>9</c:v>
                </c:pt>
                <c:pt idx="2285">
                  <c:v>8</c:v>
                </c:pt>
                <c:pt idx="2286">
                  <c:v>8</c:v>
                </c:pt>
                <c:pt idx="2287">
                  <c:v>8</c:v>
                </c:pt>
                <c:pt idx="2288">
                  <c:v>8</c:v>
                </c:pt>
                <c:pt idx="2289">
                  <c:v>8</c:v>
                </c:pt>
                <c:pt idx="2290">
                  <c:v>8</c:v>
                </c:pt>
                <c:pt idx="2291">
                  <c:v>8</c:v>
                </c:pt>
                <c:pt idx="2292">
                  <c:v>9</c:v>
                </c:pt>
                <c:pt idx="2293">
                  <c:v>8</c:v>
                </c:pt>
                <c:pt idx="2294">
                  <c:v>8</c:v>
                </c:pt>
                <c:pt idx="2295">
                  <c:v>8</c:v>
                </c:pt>
                <c:pt idx="2296">
                  <c:v>8</c:v>
                </c:pt>
                <c:pt idx="2297">
                  <c:v>8</c:v>
                </c:pt>
                <c:pt idx="2298">
                  <c:v>8</c:v>
                </c:pt>
                <c:pt idx="2299">
                  <c:v>8</c:v>
                </c:pt>
                <c:pt idx="2300">
                  <c:v>8</c:v>
                </c:pt>
                <c:pt idx="2301">
                  <c:v>8</c:v>
                </c:pt>
                <c:pt idx="2302">
                  <c:v>8</c:v>
                </c:pt>
                <c:pt idx="2303">
                  <c:v>8</c:v>
                </c:pt>
                <c:pt idx="2304">
                  <c:v>8</c:v>
                </c:pt>
                <c:pt idx="2305">
                  <c:v>8</c:v>
                </c:pt>
                <c:pt idx="2306">
                  <c:v>8</c:v>
                </c:pt>
                <c:pt idx="2307">
                  <c:v>8</c:v>
                </c:pt>
                <c:pt idx="2308">
                  <c:v>8</c:v>
                </c:pt>
                <c:pt idx="2309">
                  <c:v>8</c:v>
                </c:pt>
                <c:pt idx="2310">
                  <c:v>8</c:v>
                </c:pt>
                <c:pt idx="2311">
                  <c:v>8</c:v>
                </c:pt>
                <c:pt idx="2312">
                  <c:v>8</c:v>
                </c:pt>
                <c:pt idx="2313">
                  <c:v>8</c:v>
                </c:pt>
                <c:pt idx="2314">
                  <c:v>8</c:v>
                </c:pt>
                <c:pt idx="2315">
                  <c:v>8</c:v>
                </c:pt>
                <c:pt idx="2316">
                  <c:v>8</c:v>
                </c:pt>
                <c:pt idx="2317">
                  <c:v>8</c:v>
                </c:pt>
                <c:pt idx="2318">
                  <c:v>8</c:v>
                </c:pt>
                <c:pt idx="2319">
                  <c:v>8</c:v>
                </c:pt>
                <c:pt idx="2320">
                  <c:v>8</c:v>
                </c:pt>
                <c:pt idx="2321">
                  <c:v>8</c:v>
                </c:pt>
                <c:pt idx="2322">
                  <c:v>8</c:v>
                </c:pt>
                <c:pt idx="2323">
                  <c:v>8</c:v>
                </c:pt>
                <c:pt idx="2324">
                  <c:v>8</c:v>
                </c:pt>
                <c:pt idx="2325">
                  <c:v>8</c:v>
                </c:pt>
                <c:pt idx="2326">
                  <c:v>8</c:v>
                </c:pt>
                <c:pt idx="2327">
                  <c:v>8</c:v>
                </c:pt>
                <c:pt idx="2328">
                  <c:v>8</c:v>
                </c:pt>
                <c:pt idx="2329">
                  <c:v>8</c:v>
                </c:pt>
                <c:pt idx="2330">
                  <c:v>8</c:v>
                </c:pt>
                <c:pt idx="2331">
                  <c:v>8</c:v>
                </c:pt>
                <c:pt idx="2332">
                  <c:v>8</c:v>
                </c:pt>
                <c:pt idx="2333">
                  <c:v>8</c:v>
                </c:pt>
                <c:pt idx="2334">
                  <c:v>8</c:v>
                </c:pt>
                <c:pt idx="2335">
                  <c:v>8</c:v>
                </c:pt>
                <c:pt idx="2336">
                  <c:v>8</c:v>
                </c:pt>
                <c:pt idx="2337">
                  <c:v>8</c:v>
                </c:pt>
                <c:pt idx="2338">
                  <c:v>8</c:v>
                </c:pt>
                <c:pt idx="2339">
                  <c:v>8</c:v>
                </c:pt>
                <c:pt idx="2340">
                  <c:v>8</c:v>
                </c:pt>
                <c:pt idx="2341">
                  <c:v>8</c:v>
                </c:pt>
                <c:pt idx="2342">
                  <c:v>8</c:v>
                </c:pt>
                <c:pt idx="2343">
                  <c:v>8</c:v>
                </c:pt>
                <c:pt idx="2344">
                  <c:v>8</c:v>
                </c:pt>
                <c:pt idx="2345">
                  <c:v>8</c:v>
                </c:pt>
                <c:pt idx="2346">
                  <c:v>8</c:v>
                </c:pt>
                <c:pt idx="2347">
                  <c:v>8</c:v>
                </c:pt>
                <c:pt idx="2348">
                  <c:v>8</c:v>
                </c:pt>
                <c:pt idx="2349">
                  <c:v>8</c:v>
                </c:pt>
                <c:pt idx="2350">
                  <c:v>8</c:v>
                </c:pt>
                <c:pt idx="2351">
                  <c:v>8</c:v>
                </c:pt>
                <c:pt idx="2352">
                  <c:v>9</c:v>
                </c:pt>
                <c:pt idx="2353">
                  <c:v>8</c:v>
                </c:pt>
                <c:pt idx="2354">
                  <c:v>8</c:v>
                </c:pt>
                <c:pt idx="2355">
                  <c:v>8</c:v>
                </c:pt>
                <c:pt idx="2356">
                  <c:v>8</c:v>
                </c:pt>
                <c:pt idx="2357">
                  <c:v>8</c:v>
                </c:pt>
                <c:pt idx="2358">
                  <c:v>8</c:v>
                </c:pt>
                <c:pt idx="2359">
                  <c:v>8</c:v>
                </c:pt>
                <c:pt idx="2360">
                  <c:v>8</c:v>
                </c:pt>
                <c:pt idx="2361">
                  <c:v>8</c:v>
                </c:pt>
                <c:pt idx="2362">
                  <c:v>8</c:v>
                </c:pt>
                <c:pt idx="2363">
                  <c:v>8</c:v>
                </c:pt>
                <c:pt idx="2364">
                  <c:v>8</c:v>
                </c:pt>
                <c:pt idx="2365">
                  <c:v>8</c:v>
                </c:pt>
                <c:pt idx="2366">
                  <c:v>8</c:v>
                </c:pt>
                <c:pt idx="2367">
                  <c:v>8</c:v>
                </c:pt>
                <c:pt idx="2368">
                  <c:v>8</c:v>
                </c:pt>
                <c:pt idx="2369">
                  <c:v>8</c:v>
                </c:pt>
                <c:pt idx="2370">
                  <c:v>8</c:v>
                </c:pt>
                <c:pt idx="2371">
                  <c:v>8</c:v>
                </c:pt>
                <c:pt idx="2372">
                  <c:v>8</c:v>
                </c:pt>
                <c:pt idx="2373">
                  <c:v>8</c:v>
                </c:pt>
                <c:pt idx="2374">
                  <c:v>8</c:v>
                </c:pt>
                <c:pt idx="2375">
                  <c:v>8</c:v>
                </c:pt>
                <c:pt idx="2376">
                  <c:v>8</c:v>
                </c:pt>
                <c:pt idx="2377">
                  <c:v>8</c:v>
                </c:pt>
                <c:pt idx="2378">
                  <c:v>8</c:v>
                </c:pt>
                <c:pt idx="2379">
                  <c:v>8</c:v>
                </c:pt>
                <c:pt idx="2380">
                  <c:v>8</c:v>
                </c:pt>
                <c:pt idx="2381">
                  <c:v>8</c:v>
                </c:pt>
                <c:pt idx="2382">
                  <c:v>8</c:v>
                </c:pt>
                <c:pt idx="2383">
                  <c:v>8</c:v>
                </c:pt>
                <c:pt idx="2384">
                  <c:v>8</c:v>
                </c:pt>
                <c:pt idx="2385">
                  <c:v>8</c:v>
                </c:pt>
                <c:pt idx="2386">
                  <c:v>8</c:v>
                </c:pt>
                <c:pt idx="2387">
                  <c:v>8</c:v>
                </c:pt>
                <c:pt idx="2388">
                  <c:v>8</c:v>
                </c:pt>
                <c:pt idx="2389">
                  <c:v>8</c:v>
                </c:pt>
                <c:pt idx="2390">
                  <c:v>8</c:v>
                </c:pt>
                <c:pt idx="2391">
                  <c:v>9</c:v>
                </c:pt>
                <c:pt idx="2392">
                  <c:v>8</c:v>
                </c:pt>
                <c:pt idx="2393">
                  <c:v>8</c:v>
                </c:pt>
                <c:pt idx="2394">
                  <c:v>8</c:v>
                </c:pt>
                <c:pt idx="2395">
                  <c:v>8</c:v>
                </c:pt>
                <c:pt idx="2396">
                  <c:v>8</c:v>
                </c:pt>
                <c:pt idx="2397">
                  <c:v>8</c:v>
                </c:pt>
                <c:pt idx="2398">
                  <c:v>8</c:v>
                </c:pt>
                <c:pt idx="2399">
                  <c:v>8</c:v>
                </c:pt>
                <c:pt idx="2400">
                  <c:v>8</c:v>
                </c:pt>
                <c:pt idx="2401">
                  <c:v>8</c:v>
                </c:pt>
                <c:pt idx="2402">
                  <c:v>8</c:v>
                </c:pt>
                <c:pt idx="2403">
                  <c:v>8</c:v>
                </c:pt>
                <c:pt idx="2404">
                  <c:v>8</c:v>
                </c:pt>
                <c:pt idx="2405">
                  <c:v>8</c:v>
                </c:pt>
                <c:pt idx="2406">
                  <c:v>8</c:v>
                </c:pt>
                <c:pt idx="2407">
                  <c:v>8</c:v>
                </c:pt>
                <c:pt idx="2408">
                  <c:v>8</c:v>
                </c:pt>
                <c:pt idx="2409">
                  <c:v>8</c:v>
                </c:pt>
                <c:pt idx="2410">
                  <c:v>8</c:v>
                </c:pt>
                <c:pt idx="2411">
                  <c:v>8</c:v>
                </c:pt>
                <c:pt idx="2412">
                  <c:v>8</c:v>
                </c:pt>
                <c:pt idx="2413">
                  <c:v>8</c:v>
                </c:pt>
                <c:pt idx="2414">
                  <c:v>8</c:v>
                </c:pt>
                <c:pt idx="2415">
                  <c:v>8</c:v>
                </c:pt>
                <c:pt idx="2416">
                  <c:v>8</c:v>
                </c:pt>
                <c:pt idx="2417">
                  <c:v>8</c:v>
                </c:pt>
                <c:pt idx="2418">
                  <c:v>8</c:v>
                </c:pt>
                <c:pt idx="2419">
                  <c:v>8</c:v>
                </c:pt>
                <c:pt idx="2420">
                  <c:v>8</c:v>
                </c:pt>
                <c:pt idx="2421">
                  <c:v>8</c:v>
                </c:pt>
                <c:pt idx="2422">
                  <c:v>8</c:v>
                </c:pt>
                <c:pt idx="2423">
                  <c:v>8</c:v>
                </c:pt>
                <c:pt idx="2424">
                  <c:v>8</c:v>
                </c:pt>
                <c:pt idx="2425">
                  <c:v>8</c:v>
                </c:pt>
                <c:pt idx="2426">
                  <c:v>8</c:v>
                </c:pt>
                <c:pt idx="2427">
                  <c:v>8</c:v>
                </c:pt>
                <c:pt idx="2428">
                  <c:v>8</c:v>
                </c:pt>
                <c:pt idx="2429">
                  <c:v>8</c:v>
                </c:pt>
                <c:pt idx="2430">
                  <c:v>8</c:v>
                </c:pt>
                <c:pt idx="2431">
                  <c:v>8</c:v>
                </c:pt>
                <c:pt idx="2432">
                  <c:v>8</c:v>
                </c:pt>
                <c:pt idx="2433">
                  <c:v>8</c:v>
                </c:pt>
                <c:pt idx="2434">
                  <c:v>8</c:v>
                </c:pt>
                <c:pt idx="2435">
                  <c:v>8</c:v>
                </c:pt>
                <c:pt idx="2436">
                  <c:v>8</c:v>
                </c:pt>
                <c:pt idx="2437">
                  <c:v>8</c:v>
                </c:pt>
                <c:pt idx="2438">
                  <c:v>8</c:v>
                </c:pt>
                <c:pt idx="2439">
                  <c:v>8</c:v>
                </c:pt>
                <c:pt idx="2440">
                  <c:v>8</c:v>
                </c:pt>
                <c:pt idx="2441">
                  <c:v>8</c:v>
                </c:pt>
                <c:pt idx="2442">
                  <c:v>8</c:v>
                </c:pt>
                <c:pt idx="2443">
                  <c:v>8</c:v>
                </c:pt>
                <c:pt idx="2444">
                  <c:v>8</c:v>
                </c:pt>
                <c:pt idx="2445">
                  <c:v>8</c:v>
                </c:pt>
                <c:pt idx="2446">
                  <c:v>8</c:v>
                </c:pt>
                <c:pt idx="2447">
                  <c:v>8</c:v>
                </c:pt>
                <c:pt idx="2448">
                  <c:v>8</c:v>
                </c:pt>
                <c:pt idx="2449">
                  <c:v>8</c:v>
                </c:pt>
                <c:pt idx="2450">
                  <c:v>8</c:v>
                </c:pt>
                <c:pt idx="2451">
                  <c:v>8</c:v>
                </c:pt>
                <c:pt idx="2452">
                  <c:v>8</c:v>
                </c:pt>
                <c:pt idx="2453">
                  <c:v>8</c:v>
                </c:pt>
                <c:pt idx="2454">
                  <c:v>8</c:v>
                </c:pt>
                <c:pt idx="2455">
                  <c:v>8</c:v>
                </c:pt>
                <c:pt idx="2456">
                  <c:v>8</c:v>
                </c:pt>
                <c:pt idx="2457">
                  <c:v>8</c:v>
                </c:pt>
                <c:pt idx="2458">
                  <c:v>9</c:v>
                </c:pt>
                <c:pt idx="2459">
                  <c:v>8</c:v>
                </c:pt>
                <c:pt idx="2460">
                  <c:v>8</c:v>
                </c:pt>
                <c:pt idx="2461">
                  <c:v>8</c:v>
                </c:pt>
                <c:pt idx="2462">
                  <c:v>8</c:v>
                </c:pt>
                <c:pt idx="2463">
                  <c:v>8</c:v>
                </c:pt>
                <c:pt idx="2464">
                  <c:v>8</c:v>
                </c:pt>
                <c:pt idx="2465">
                  <c:v>8</c:v>
                </c:pt>
                <c:pt idx="2466">
                  <c:v>8</c:v>
                </c:pt>
                <c:pt idx="2467">
                  <c:v>8</c:v>
                </c:pt>
                <c:pt idx="2468">
                  <c:v>8</c:v>
                </c:pt>
                <c:pt idx="2469">
                  <c:v>8</c:v>
                </c:pt>
                <c:pt idx="2470">
                  <c:v>8</c:v>
                </c:pt>
                <c:pt idx="2471">
                  <c:v>8</c:v>
                </c:pt>
                <c:pt idx="2472">
                  <c:v>8</c:v>
                </c:pt>
                <c:pt idx="2473">
                  <c:v>8</c:v>
                </c:pt>
                <c:pt idx="2474">
                  <c:v>8</c:v>
                </c:pt>
                <c:pt idx="2475">
                  <c:v>8</c:v>
                </c:pt>
                <c:pt idx="2476">
                  <c:v>8</c:v>
                </c:pt>
                <c:pt idx="2477">
                  <c:v>8</c:v>
                </c:pt>
                <c:pt idx="2478">
                  <c:v>8</c:v>
                </c:pt>
                <c:pt idx="2479">
                  <c:v>8</c:v>
                </c:pt>
                <c:pt idx="2480">
                  <c:v>8</c:v>
                </c:pt>
                <c:pt idx="2481">
                  <c:v>8</c:v>
                </c:pt>
                <c:pt idx="2482">
                  <c:v>8</c:v>
                </c:pt>
                <c:pt idx="2483">
                  <c:v>8</c:v>
                </c:pt>
                <c:pt idx="2484">
                  <c:v>8</c:v>
                </c:pt>
                <c:pt idx="2485">
                  <c:v>8</c:v>
                </c:pt>
                <c:pt idx="2486">
                  <c:v>8</c:v>
                </c:pt>
                <c:pt idx="2487">
                  <c:v>8</c:v>
                </c:pt>
                <c:pt idx="2488">
                  <c:v>8</c:v>
                </c:pt>
                <c:pt idx="2489">
                  <c:v>8</c:v>
                </c:pt>
                <c:pt idx="2490">
                  <c:v>9</c:v>
                </c:pt>
                <c:pt idx="2491">
                  <c:v>8</c:v>
                </c:pt>
                <c:pt idx="2492">
                  <c:v>8</c:v>
                </c:pt>
                <c:pt idx="2493">
                  <c:v>8</c:v>
                </c:pt>
                <c:pt idx="2494">
                  <c:v>8</c:v>
                </c:pt>
                <c:pt idx="2495">
                  <c:v>8</c:v>
                </c:pt>
                <c:pt idx="2496">
                  <c:v>8</c:v>
                </c:pt>
                <c:pt idx="2497">
                  <c:v>9</c:v>
                </c:pt>
                <c:pt idx="2498">
                  <c:v>8</c:v>
                </c:pt>
                <c:pt idx="2499">
                  <c:v>8</c:v>
                </c:pt>
                <c:pt idx="2500">
                  <c:v>8</c:v>
                </c:pt>
                <c:pt idx="2501">
                  <c:v>8</c:v>
                </c:pt>
                <c:pt idx="2502">
                  <c:v>8</c:v>
                </c:pt>
                <c:pt idx="2503">
                  <c:v>8</c:v>
                </c:pt>
                <c:pt idx="2504">
                  <c:v>8</c:v>
                </c:pt>
                <c:pt idx="2505">
                  <c:v>8</c:v>
                </c:pt>
                <c:pt idx="2506">
                  <c:v>9</c:v>
                </c:pt>
                <c:pt idx="2507">
                  <c:v>8</c:v>
                </c:pt>
                <c:pt idx="2508">
                  <c:v>8</c:v>
                </c:pt>
                <c:pt idx="2509">
                  <c:v>8</c:v>
                </c:pt>
                <c:pt idx="2510">
                  <c:v>8</c:v>
                </c:pt>
                <c:pt idx="2511">
                  <c:v>8</c:v>
                </c:pt>
                <c:pt idx="2512">
                  <c:v>8</c:v>
                </c:pt>
                <c:pt idx="2513">
                  <c:v>8</c:v>
                </c:pt>
                <c:pt idx="2514">
                  <c:v>8</c:v>
                </c:pt>
                <c:pt idx="2515">
                  <c:v>8</c:v>
                </c:pt>
                <c:pt idx="2516">
                  <c:v>9</c:v>
                </c:pt>
                <c:pt idx="2517">
                  <c:v>8</c:v>
                </c:pt>
                <c:pt idx="2518">
                  <c:v>8</c:v>
                </c:pt>
                <c:pt idx="2519">
                  <c:v>8</c:v>
                </c:pt>
                <c:pt idx="2520">
                  <c:v>8</c:v>
                </c:pt>
                <c:pt idx="2521">
                  <c:v>8</c:v>
                </c:pt>
                <c:pt idx="2522">
                  <c:v>8</c:v>
                </c:pt>
                <c:pt idx="2523">
                  <c:v>8</c:v>
                </c:pt>
                <c:pt idx="2524">
                  <c:v>8</c:v>
                </c:pt>
                <c:pt idx="2525">
                  <c:v>8</c:v>
                </c:pt>
                <c:pt idx="2526">
                  <c:v>8</c:v>
                </c:pt>
                <c:pt idx="2527">
                  <c:v>9</c:v>
                </c:pt>
                <c:pt idx="2528">
                  <c:v>9</c:v>
                </c:pt>
                <c:pt idx="2529">
                  <c:v>8</c:v>
                </c:pt>
                <c:pt idx="2530">
                  <c:v>8</c:v>
                </c:pt>
                <c:pt idx="2531">
                  <c:v>8</c:v>
                </c:pt>
                <c:pt idx="2532">
                  <c:v>8</c:v>
                </c:pt>
                <c:pt idx="2533">
                  <c:v>8</c:v>
                </c:pt>
                <c:pt idx="2534">
                  <c:v>8</c:v>
                </c:pt>
                <c:pt idx="2535">
                  <c:v>9</c:v>
                </c:pt>
                <c:pt idx="2536">
                  <c:v>8</c:v>
                </c:pt>
                <c:pt idx="2537">
                  <c:v>9</c:v>
                </c:pt>
                <c:pt idx="2538">
                  <c:v>9</c:v>
                </c:pt>
                <c:pt idx="2539">
                  <c:v>8</c:v>
                </c:pt>
                <c:pt idx="2540">
                  <c:v>8</c:v>
                </c:pt>
                <c:pt idx="2541">
                  <c:v>8</c:v>
                </c:pt>
                <c:pt idx="2542">
                  <c:v>8</c:v>
                </c:pt>
                <c:pt idx="2543">
                  <c:v>8</c:v>
                </c:pt>
                <c:pt idx="2544">
                  <c:v>9</c:v>
                </c:pt>
                <c:pt idx="2545">
                  <c:v>9</c:v>
                </c:pt>
                <c:pt idx="2546">
                  <c:v>9</c:v>
                </c:pt>
                <c:pt idx="2547">
                  <c:v>8</c:v>
                </c:pt>
                <c:pt idx="2548">
                  <c:v>8</c:v>
                </c:pt>
                <c:pt idx="2549">
                  <c:v>8</c:v>
                </c:pt>
                <c:pt idx="2550">
                  <c:v>8</c:v>
                </c:pt>
                <c:pt idx="2551">
                  <c:v>8</c:v>
                </c:pt>
                <c:pt idx="2552">
                  <c:v>8</c:v>
                </c:pt>
                <c:pt idx="2553">
                  <c:v>8</c:v>
                </c:pt>
                <c:pt idx="2554">
                  <c:v>8</c:v>
                </c:pt>
                <c:pt idx="2555">
                  <c:v>9</c:v>
                </c:pt>
                <c:pt idx="2556">
                  <c:v>8</c:v>
                </c:pt>
                <c:pt idx="2557">
                  <c:v>8</c:v>
                </c:pt>
                <c:pt idx="2558">
                  <c:v>8</c:v>
                </c:pt>
                <c:pt idx="2559">
                  <c:v>8</c:v>
                </c:pt>
                <c:pt idx="2560">
                  <c:v>8</c:v>
                </c:pt>
                <c:pt idx="2561">
                  <c:v>8</c:v>
                </c:pt>
                <c:pt idx="2562">
                  <c:v>8</c:v>
                </c:pt>
                <c:pt idx="2563">
                  <c:v>8</c:v>
                </c:pt>
                <c:pt idx="2564">
                  <c:v>8</c:v>
                </c:pt>
                <c:pt idx="2565">
                  <c:v>8</c:v>
                </c:pt>
                <c:pt idx="2566">
                  <c:v>8</c:v>
                </c:pt>
                <c:pt idx="2567">
                  <c:v>8</c:v>
                </c:pt>
                <c:pt idx="2568">
                  <c:v>8</c:v>
                </c:pt>
                <c:pt idx="2569">
                  <c:v>8</c:v>
                </c:pt>
                <c:pt idx="2570">
                  <c:v>8</c:v>
                </c:pt>
                <c:pt idx="2571">
                  <c:v>8</c:v>
                </c:pt>
                <c:pt idx="2572">
                  <c:v>8</c:v>
                </c:pt>
                <c:pt idx="2573">
                  <c:v>8</c:v>
                </c:pt>
                <c:pt idx="2574">
                  <c:v>8</c:v>
                </c:pt>
                <c:pt idx="2575">
                  <c:v>8</c:v>
                </c:pt>
                <c:pt idx="2576">
                  <c:v>8</c:v>
                </c:pt>
                <c:pt idx="2577">
                  <c:v>8</c:v>
                </c:pt>
                <c:pt idx="2578">
                  <c:v>8</c:v>
                </c:pt>
                <c:pt idx="2579">
                  <c:v>8</c:v>
                </c:pt>
                <c:pt idx="2580">
                  <c:v>8</c:v>
                </c:pt>
                <c:pt idx="2581">
                  <c:v>8</c:v>
                </c:pt>
                <c:pt idx="2582">
                  <c:v>8</c:v>
                </c:pt>
                <c:pt idx="2583">
                  <c:v>8</c:v>
                </c:pt>
                <c:pt idx="2584">
                  <c:v>8</c:v>
                </c:pt>
                <c:pt idx="2585">
                  <c:v>8</c:v>
                </c:pt>
                <c:pt idx="2586">
                  <c:v>8</c:v>
                </c:pt>
                <c:pt idx="2587">
                  <c:v>8</c:v>
                </c:pt>
                <c:pt idx="2588">
                  <c:v>8</c:v>
                </c:pt>
                <c:pt idx="2589">
                  <c:v>8</c:v>
                </c:pt>
                <c:pt idx="2590">
                  <c:v>8</c:v>
                </c:pt>
                <c:pt idx="2591">
                  <c:v>8</c:v>
                </c:pt>
                <c:pt idx="2592">
                  <c:v>8</c:v>
                </c:pt>
                <c:pt idx="2593">
                  <c:v>8</c:v>
                </c:pt>
                <c:pt idx="2594">
                  <c:v>8</c:v>
                </c:pt>
                <c:pt idx="2595">
                  <c:v>8</c:v>
                </c:pt>
                <c:pt idx="2596">
                  <c:v>8</c:v>
                </c:pt>
                <c:pt idx="2597">
                  <c:v>8</c:v>
                </c:pt>
                <c:pt idx="2598">
                  <c:v>8</c:v>
                </c:pt>
                <c:pt idx="2599">
                  <c:v>8</c:v>
                </c:pt>
                <c:pt idx="2600">
                  <c:v>8</c:v>
                </c:pt>
                <c:pt idx="2601">
                  <c:v>8</c:v>
                </c:pt>
                <c:pt idx="2602">
                  <c:v>8</c:v>
                </c:pt>
                <c:pt idx="2603">
                  <c:v>8</c:v>
                </c:pt>
                <c:pt idx="2604">
                  <c:v>8</c:v>
                </c:pt>
                <c:pt idx="2605">
                  <c:v>8</c:v>
                </c:pt>
                <c:pt idx="2606">
                  <c:v>8</c:v>
                </c:pt>
                <c:pt idx="2607">
                  <c:v>8</c:v>
                </c:pt>
                <c:pt idx="2608">
                  <c:v>8</c:v>
                </c:pt>
                <c:pt idx="2609">
                  <c:v>8</c:v>
                </c:pt>
                <c:pt idx="2610">
                  <c:v>8</c:v>
                </c:pt>
                <c:pt idx="2611">
                  <c:v>8</c:v>
                </c:pt>
                <c:pt idx="2612">
                  <c:v>8</c:v>
                </c:pt>
                <c:pt idx="2613">
                  <c:v>8</c:v>
                </c:pt>
                <c:pt idx="2614">
                  <c:v>8</c:v>
                </c:pt>
                <c:pt idx="2615">
                  <c:v>8</c:v>
                </c:pt>
                <c:pt idx="2616">
                  <c:v>8</c:v>
                </c:pt>
                <c:pt idx="2617">
                  <c:v>8</c:v>
                </c:pt>
                <c:pt idx="2618">
                  <c:v>8</c:v>
                </c:pt>
                <c:pt idx="2619">
                  <c:v>7</c:v>
                </c:pt>
                <c:pt idx="2620">
                  <c:v>8</c:v>
                </c:pt>
                <c:pt idx="2621">
                  <c:v>8</c:v>
                </c:pt>
                <c:pt idx="2622">
                  <c:v>8</c:v>
                </c:pt>
                <c:pt idx="2623">
                  <c:v>8</c:v>
                </c:pt>
                <c:pt idx="2624">
                  <c:v>8</c:v>
                </c:pt>
                <c:pt idx="2625">
                  <c:v>8</c:v>
                </c:pt>
                <c:pt idx="2626">
                  <c:v>8</c:v>
                </c:pt>
                <c:pt idx="2627">
                  <c:v>8</c:v>
                </c:pt>
                <c:pt idx="2628">
                  <c:v>7</c:v>
                </c:pt>
                <c:pt idx="2629">
                  <c:v>7</c:v>
                </c:pt>
                <c:pt idx="2630">
                  <c:v>8</c:v>
                </c:pt>
                <c:pt idx="2631">
                  <c:v>7</c:v>
                </c:pt>
                <c:pt idx="2632">
                  <c:v>8</c:v>
                </c:pt>
                <c:pt idx="2633">
                  <c:v>8</c:v>
                </c:pt>
                <c:pt idx="2634">
                  <c:v>8</c:v>
                </c:pt>
                <c:pt idx="2635">
                  <c:v>8</c:v>
                </c:pt>
                <c:pt idx="2636">
                  <c:v>8</c:v>
                </c:pt>
                <c:pt idx="2637">
                  <c:v>8</c:v>
                </c:pt>
                <c:pt idx="2638">
                  <c:v>8</c:v>
                </c:pt>
                <c:pt idx="2639">
                  <c:v>8</c:v>
                </c:pt>
                <c:pt idx="2640">
                  <c:v>7</c:v>
                </c:pt>
                <c:pt idx="2641">
                  <c:v>8</c:v>
                </c:pt>
                <c:pt idx="2642">
                  <c:v>8</c:v>
                </c:pt>
                <c:pt idx="2643">
                  <c:v>8</c:v>
                </c:pt>
                <c:pt idx="2644">
                  <c:v>8</c:v>
                </c:pt>
                <c:pt idx="2645">
                  <c:v>8</c:v>
                </c:pt>
                <c:pt idx="2646">
                  <c:v>8</c:v>
                </c:pt>
                <c:pt idx="2647">
                  <c:v>7</c:v>
                </c:pt>
                <c:pt idx="2648">
                  <c:v>7</c:v>
                </c:pt>
                <c:pt idx="2649">
                  <c:v>7</c:v>
                </c:pt>
                <c:pt idx="2650">
                  <c:v>7</c:v>
                </c:pt>
                <c:pt idx="2651">
                  <c:v>8</c:v>
                </c:pt>
                <c:pt idx="2652">
                  <c:v>8</c:v>
                </c:pt>
                <c:pt idx="2653">
                  <c:v>8</c:v>
                </c:pt>
                <c:pt idx="2654">
                  <c:v>8</c:v>
                </c:pt>
                <c:pt idx="2655">
                  <c:v>8</c:v>
                </c:pt>
                <c:pt idx="2656">
                  <c:v>8</c:v>
                </c:pt>
                <c:pt idx="2657">
                  <c:v>7</c:v>
                </c:pt>
                <c:pt idx="2658">
                  <c:v>7</c:v>
                </c:pt>
                <c:pt idx="2659">
                  <c:v>7</c:v>
                </c:pt>
                <c:pt idx="2660">
                  <c:v>7</c:v>
                </c:pt>
                <c:pt idx="2661">
                  <c:v>7</c:v>
                </c:pt>
                <c:pt idx="2662">
                  <c:v>8</c:v>
                </c:pt>
                <c:pt idx="2663">
                  <c:v>7</c:v>
                </c:pt>
                <c:pt idx="2664">
                  <c:v>8</c:v>
                </c:pt>
                <c:pt idx="2665">
                  <c:v>7</c:v>
                </c:pt>
                <c:pt idx="2666">
                  <c:v>7</c:v>
                </c:pt>
                <c:pt idx="2667">
                  <c:v>7</c:v>
                </c:pt>
                <c:pt idx="2668">
                  <c:v>7</c:v>
                </c:pt>
                <c:pt idx="2669">
                  <c:v>7</c:v>
                </c:pt>
                <c:pt idx="2670">
                  <c:v>7</c:v>
                </c:pt>
                <c:pt idx="2671">
                  <c:v>7</c:v>
                </c:pt>
                <c:pt idx="2672">
                  <c:v>7</c:v>
                </c:pt>
                <c:pt idx="2673">
                  <c:v>7</c:v>
                </c:pt>
                <c:pt idx="2674">
                  <c:v>7</c:v>
                </c:pt>
                <c:pt idx="2675">
                  <c:v>7</c:v>
                </c:pt>
                <c:pt idx="2676">
                  <c:v>7</c:v>
                </c:pt>
                <c:pt idx="2677">
                  <c:v>7</c:v>
                </c:pt>
                <c:pt idx="2678">
                  <c:v>7</c:v>
                </c:pt>
                <c:pt idx="2679">
                  <c:v>7</c:v>
                </c:pt>
                <c:pt idx="2680">
                  <c:v>7</c:v>
                </c:pt>
                <c:pt idx="2681">
                  <c:v>7</c:v>
                </c:pt>
                <c:pt idx="2682">
                  <c:v>7</c:v>
                </c:pt>
                <c:pt idx="2683">
                  <c:v>7</c:v>
                </c:pt>
                <c:pt idx="2684">
                  <c:v>7</c:v>
                </c:pt>
                <c:pt idx="2685">
                  <c:v>7</c:v>
                </c:pt>
                <c:pt idx="2686">
                  <c:v>7</c:v>
                </c:pt>
                <c:pt idx="2687">
                  <c:v>7</c:v>
                </c:pt>
                <c:pt idx="2688">
                  <c:v>7</c:v>
                </c:pt>
                <c:pt idx="2689">
                  <c:v>7</c:v>
                </c:pt>
                <c:pt idx="2690">
                  <c:v>7</c:v>
                </c:pt>
                <c:pt idx="2691">
                  <c:v>7</c:v>
                </c:pt>
                <c:pt idx="2692">
                  <c:v>7</c:v>
                </c:pt>
                <c:pt idx="2693">
                  <c:v>7</c:v>
                </c:pt>
                <c:pt idx="2694">
                  <c:v>7</c:v>
                </c:pt>
                <c:pt idx="2695">
                  <c:v>7</c:v>
                </c:pt>
                <c:pt idx="2696">
                  <c:v>7</c:v>
                </c:pt>
                <c:pt idx="2697">
                  <c:v>7</c:v>
                </c:pt>
                <c:pt idx="2698">
                  <c:v>7</c:v>
                </c:pt>
                <c:pt idx="2699">
                  <c:v>7</c:v>
                </c:pt>
                <c:pt idx="2700">
                  <c:v>7</c:v>
                </c:pt>
                <c:pt idx="2701">
                  <c:v>7</c:v>
                </c:pt>
                <c:pt idx="2702">
                  <c:v>7</c:v>
                </c:pt>
                <c:pt idx="2703">
                  <c:v>7</c:v>
                </c:pt>
                <c:pt idx="2704">
                  <c:v>7</c:v>
                </c:pt>
                <c:pt idx="2705">
                  <c:v>7</c:v>
                </c:pt>
                <c:pt idx="2706">
                  <c:v>7</c:v>
                </c:pt>
                <c:pt idx="2707">
                  <c:v>7</c:v>
                </c:pt>
                <c:pt idx="2708">
                  <c:v>7</c:v>
                </c:pt>
                <c:pt idx="2709">
                  <c:v>7</c:v>
                </c:pt>
                <c:pt idx="2710">
                  <c:v>7</c:v>
                </c:pt>
                <c:pt idx="2711">
                  <c:v>7</c:v>
                </c:pt>
                <c:pt idx="2712">
                  <c:v>7</c:v>
                </c:pt>
                <c:pt idx="2713">
                  <c:v>7</c:v>
                </c:pt>
                <c:pt idx="2714">
                  <c:v>7</c:v>
                </c:pt>
                <c:pt idx="2715">
                  <c:v>7</c:v>
                </c:pt>
                <c:pt idx="2716">
                  <c:v>7</c:v>
                </c:pt>
                <c:pt idx="2717">
                  <c:v>7</c:v>
                </c:pt>
                <c:pt idx="2718">
                  <c:v>7</c:v>
                </c:pt>
                <c:pt idx="2719">
                  <c:v>7</c:v>
                </c:pt>
                <c:pt idx="2720">
                  <c:v>7</c:v>
                </c:pt>
                <c:pt idx="2721">
                  <c:v>7</c:v>
                </c:pt>
                <c:pt idx="2722">
                  <c:v>7</c:v>
                </c:pt>
                <c:pt idx="2723">
                  <c:v>7</c:v>
                </c:pt>
                <c:pt idx="2724">
                  <c:v>7</c:v>
                </c:pt>
                <c:pt idx="2725">
                  <c:v>7</c:v>
                </c:pt>
                <c:pt idx="2726">
                  <c:v>7</c:v>
                </c:pt>
                <c:pt idx="2727">
                  <c:v>7</c:v>
                </c:pt>
                <c:pt idx="2728">
                  <c:v>7</c:v>
                </c:pt>
                <c:pt idx="2729">
                  <c:v>7</c:v>
                </c:pt>
                <c:pt idx="2730">
                  <c:v>7</c:v>
                </c:pt>
                <c:pt idx="2731">
                  <c:v>7</c:v>
                </c:pt>
                <c:pt idx="2732">
                  <c:v>7</c:v>
                </c:pt>
                <c:pt idx="2733">
                  <c:v>7</c:v>
                </c:pt>
                <c:pt idx="2734">
                  <c:v>7</c:v>
                </c:pt>
                <c:pt idx="2735">
                  <c:v>7</c:v>
                </c:pt>
                <c:pt idx="2736">
                  <c:v>7</c:v>
                </c:pt>
                <c:pt idx="2737">
                  <c:v>7</c:v>
                </c:pt>
                <c:pt idx="2738">
                  <c:v>7</c:v>
                </c:pt>
                <c:pt idx="2739">
                  <c:v>7</c:v>
                </c:pt>
                <c:pt idx="2740">
                  <c:v>7</c:v>
                </c:pt>
                <c:pt idx="2741">
                  <c:v>7</c:v>
                </c:pt>
                <c:pt idx="2742">
                  <c:v>7</c:v>
                </c:pt>
                <c:pt idx="2743">
                  <c:v>7</c:v>
                </c:pt>
                <c:pt idx="2744">
                  <c:v>7</c:v>
                </c:pt>
                <c:pt idx="2745">
                  <c:v>7</c:v>
                </c:pt>
                <c:pt idx="2746">
                  <c:v>7</c:v>
                </c:pt>
                <c:pt idx="2747">
                  <c:v>7</c:v>
                </c:pt>
                <c:pt idx="2748">
                  <c:v>7</c:v>
                </c:pt>
              </c:numCache>
            </c:numRef>
          </c:yVal>
          <c:smooth val="1"/>
          <c:extLst>
            <c:ext xmlns:c16="http://schemas.microsoft.com/office/drawing/2014/chart" uri="{C3380CC4-5D6E-409C-BE32-E72D297353CC}">
              <c16:uniqueId val="{00000000-0053-4953-A495-E961ABB2143B}"/>
            </c:ext>
          </c:extLst>
        </c:ser>
        <c:ser>
          <c:idx val="1"/>
          <c:order val="1"/>
          <c:tx>
            <c:strRef>
              <c:f>[1]Munka1!$B$1</c:f>
              <c:strCache>
                <c:ptCount val="1"/>
                <c:pt idx="0">
                  <c:v>Nyomaték[Nm]</c:v>
                </c:pt>
              </c:strCache>
            </c:strRef>
          </c:tx>
          <c:spPr>
            <a:ln w="18350">
              <a:solidFill>
                <a:srgbClr val="FFFF00"/>
              </a:solidFill>
              <a:prstDash val="solid"/>
            </a:ln>
          </c:spPr>
          <c:marker>
            <c:symbol val="none"/>
          </c:marker>
          <c:xVal>
            <c:numRef>
              <c:f>[1]Munka1!$A$2:$A$2750</c:f>
              <c:numCache>
                <c:formatCode>General</c:formatCode>
                <c:ptCount val="2749"/>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pt idx="755">
                  <c:v>1510</c:v>
                </c:pt>
                <c:pt idx="756">
                  <c:v>1512</c:v>
                </c:pt>
                <c:pt idx="757">
                  <c:v>1514</c:v>
                </c:pt>
                <c:pt idx="758">
                  <c:v>1516</c:v>
                </c:pt>
                <c:pt idx="759">
                  <c:v>1518</c:v>
                </c:pt>
                <c:pt idx="760">
                  <c:v>1520</c:v>
                </c:pt>
                <c:pt idx="761">
                  <c:v>1522</c:v>
                </c:pt>
                <c:pt idx="762">
                  <c:v>1524</c:v>
                </c:pt>
                <c:pt idx="763">
                  <c:v>1526</c:v>
                </c:pt>
                <c:pt idx="764">
                  <c:v>1528</c:v>
                </c:pt>
                <c:pt idx="765">
                  <c:v>1530</c:v>
                </c:pt>
                <c:pt idx="766">
                  <c:v>1532</c:v>
                </c:pt>
                <c:pt idx="767">
                  <c:v>1534</c:v>
                </c:pt>
                <c:pt idx="768">
                  <c:v>1536</c:v>
                </c:pt>
                <c:pt idx="769">
                  <c:v>1538</c:v>
                </c:pt>
                <c:pt idx="770">
                  <c:v>1540</c:v>
                </c:pt>
                <c:pt idx="771">
                  <c:v>1542</c:v>
                </c:pt>
                <c:pt idx="772">
                  <c:v>1544</c:v>
                </c:pt>
                <c:pt idx="773">
                  <c:v>1546</c:v>
                </c:pt>
                <c:pt idx="774">
                  <c:v>1548</c:v>
                </c:pt>
                <c:pt idx="775">
                  <c:v>1550</c:v>
                </c:pt>
                <c:pt idx="776">
                  <c:v>1552</c:v>
                </c:pt>
                <c:pt idx="777">
                  <c:v>1554</c:v>
                </c:pt>
                <c:pt idx="778">
                  <c:v>1556</c:v>
                </c:pt>
                <c:pt idx="779">
                  <c:v>1558</c:v>
                </c:pt>
                <c:pt idx="780">
                  <c:v>1560</c:v>
                </c:pt>
                <c:pt idx="781">
                  <c:v>1562</c:v>
                </c:pt>
                <c:pt idx="782">
                  <c:v>1564</c:v>
                </c:pt>
                <c:pt idx="783">
                  <c:v>1566</c:v>
                </c:pt>
                <c:pt idx="784">
                  <c:v>1568</c:v>
                </c:pt>
                <c:pt idx="785">
                  <c:v>1570</c:v>
                </c:pt>
                <c:pt idx="786">
                  <c:v>1572</c:v>
                </c:pt>
                <c:pt idx="787">
                  <c:v>1574</c:v>
                </c:pt>
                <c:pt idx="788">
                  <c:v>1576</c:v>
                </c:pt>
                <c:pt idx="789">
                  <c:v>1578</c:v>
                </c:pt>
                <c:pt idx="790">
                  <c:v>1580</c:v>
                </c:pt>
                <c:pt idx="791">
                  <c:v>1582</c:v>
                </c:pt>
                <c:pt idx="792">
                  <c:v>1584</c:v>
                </c:pt>
                <c:pt idx="793">
                  <c:v>1586</c:v>
                </c:pt>
                <c:pt idx="794">
                  <c:v>1588</c:v>
                </c:pt>
                <c:pt idx="795">
                  <c:v>1590</c:v>
                </c:pt>
                <c:pt idx="796">
                  <c:v>1592</c:v>
                </c:pt>
                <c:pt idx="797">
                  <c:v>1594</c:v>
                </c:pt>
                <c:pt idx="798">
                  <c:v>1596</c:v>
                </c:pt>
                <c:pt idx="799">
                  <c:v>1598</c:v>
                </c:pt>
                <c:pt idx="800">
                  <c:v>1600</c:v>
                </c:pt>
                <c:pt idx="801">
                  <c:v>1602</c:v>
                </c:pt>
                <c:pt idx="802">
                  <c:v>1604</c:v>
                </c:pt>
                <c:pt idx="803">
                  <c:v>1606</c:v>
                </c:pt>
                <c:pt idx="804">
                  <c:v>1608</c:v>
                </c:pt>
                <c:pt idx="805">
                  <c:v>1610</c:v>
                </c:pt>
                <c:pt idx="806">
                  <c:v>1612</c:v>
                </c:pt>
                <c:pt idx="807">
                  <c:v>1614</c:v>
                </c:pt>
                <c:pt idx="808">
                  <c:v>1616</c:v>
                </c:pt>
                <c:pt idx="809">
                  <c:v>1618</c:v>
                </c:pt>
                <c:pt idx="810">
                  <c:v>1620</c:v>
                </c:pt>
                <c:pt idx="811">
                  <c:v>1622</c:v>
                </c:pt>
                <c:pt idx="812">
                  <c:v>1624</c:v>
                </c:pt>
                <c:pt idx="813">
                  <c:v>1626</c:v>
                </c:pt>
                <c:pt idx="814">
                  <c:v>1628</c:v>
                </c:pt>
                <c:pt idx="815">
                  <c:v>1630</c:v>
                </c:pt>
                <c:pt idx="816">
                  <c:v>1632</c:v>
                </c:pt>
                <c:pt idx="817">
                  <c:v>1634</c:v>
                </c:pt>
                <c:pt idx="818">
                  <c:v>1636</c:v>
                </c:pt>
                <c:pt idx="819">
                  <c:v>1638</c:v>
                </c:pt>
                <c:pt idx="820">
                  <c:v>1640</c:v>
                </c:pt>
                <c:pt idx="821">
                  <c:v>1642</c:v>
                </c:pt>
                <c:pt idx="822">
                  <c:v>1644</c:v>
                </c:pt>
                <c:pt idx="823">
                  <c:v>1646</c:v>
                </c:pt>
                <c:pt idx="824">
                  <c:v>1648</c:v>
                </c:pt>
                <c:pt idx="825">
                  <c:v>1650</c:v>
                </c:pt>
                <c:pt idx="826">
                  <c:v>1652</c:v>
                </c:pt>
                <c:pt idx="827">
                  <c:v>1654</c:v>
                </c:pt>
                <c:pt idx="828">
                  <c:v>1656</c:v>
                </c:pt>
                <c:pt idx="829">
                  <c:v>1658</c:v>
                </c:pt>
                <c:pt idx="830">
                  <c:v>1660</c:v>
                </c:pt>
                <c:pt idx="831">
                  <c:v>1662</c:v>
                </c:pt>
                <c:pt idx="832">
                  <c:v>1664</c:v>
                </c:pt>
                <c:pt idx="833">
                  <c:v>1666</c:v>
                </c:pt>
                <c:pt idx="834">
                  <c:v>1668</c:v>
                </c:pt>
                <c:pt idx="835">
                  <c:v>1670</c:v>
                </c:pt>
                <c:pt idx="836">
                  <c:v>1672</c:v>
                </c:pt>
                <c:pt idx="837">
                  <c:v>1674</c:v>
                </c:pt>
                <c:pt idx="838">
                  <c:v>1676</c:v>
                </c:pt>
                <c:pt idx="839">
                  <c:v>1678</c:v>
                </c:pt>
                <c:pt idx="840">
                  <c:v>1680</c:v>
                </c:pt>
                <c:pt idx="841">
                  <c:v>1682</c:v>
                </c:pt>
                <c:pt idx="842">
                  <c:v>1684</c:v>
                </c:pt>
                <c:pt idx="843">
                  <c:v>1686</c:v>
                </c:pt>
                <c:pt idx="844">
                  <c:v>1688</c:v>
                </c:pt>
                <c:pt idx="845">
                  <c:v>1690</c:v>
                </c:pt>
                <c:pt idx="846">
                  <c:v>1692</c:v>
                </c:pt>
                <c:pt idx="847">
                  <c:v>1694</c:v>
                </c:pt>
                <c:pt idx="848">
                  <c:v>1696</c:v>
                </c:pt>
                <c:pt idx="849">
                  <c:v>1698</c:v>
                </c:pt>
                <c:pt idx="850">
                  <c:v>1700</c:v>
                </c:pt>
                <c:pt idx="851">
                  <c:v>1702</c:v>
                </c:pt>
                <c:pt idx="852">
                  <c:v>1704</c:v>
                </c:pt>
                <c:pt idx="853">
                  <c:v>1706</c:v>
                </c:pt>
                <c:pt idx="854">
                  <c:v>1708</c:v>
                </c:pt>
                <c:pt idx="855">
                  <c:v>1710</c:v>
                </c:pt>
                <c:pt idx="856">
                  <c:v>1712</c:v>
                </c:pt>
                <c:pt idx="857">
                  <c:v>1714</c:v>
                </c:pt>
                <c:pt idx="858">
                  <c:v>1716</c:v>
                </c:pt>
                <c:pt idx="859">
                  <c:v>1718</c:v>
                </c:pt>
                <c:pt idx="860">
                  <c:v>1720</c:v>
                </c:pt>
                <c:pt idx="861">
                  <c:v>1722</c:v>
                </c:pt>
                <c:pt idx="862">
                  <c:v>1724</c:v>
                </c:pt>
                <c:pt idx="863">
                  <c:v>1726</c:v>
                </c:pt>
                <c:pt idx="864">
                  <c:v>1728</c:v>
                </c:pt>
                <c:pt idx="865">
                  <c:v>1730</c:v>
                </c:pt>
                <c:pt idx="866">
                  <c:v>1732</c:v>
                </c:pt>
                <c:pt idx="867">
                  <c:v>1734</c:v>
                </c:pt>
                <c:pt idx="868">
                  <c:v>1736</c:v>
                </c:pt>
                <c:pt idx="869">
                  <c:v>1738</c:v>
                </c:pt>
                <c:pt idx="870">
                  <c:v>1740</c:v>
                </c:pt>
                <c:pt idx="871">
                  <c:v>1742</c:v>
                </c:pt>
                <c:pt idx="872">
                  <c:v>1744</c:v>
                </c:pt>
                <c:pt idx="873">
                  <c:v>1746</c:v>
                </c:pt>
                <c:pt idx="874">
                  <c:v>1748</c:v>
                </c:pt>
                <c:pt idx="875">
                  <c:v>1750</c:v>
                </c:pt>
                <c:pt idx="876">
                  <c:v>1752</c:v>
                </c:pt>
                <c:pt idx="877">
                  <c:v>1754</c:v>
                </c:pt>
                <c:pt idx="878">
                  <c:v>1756</c:v>
                </c:pt>
                <c:pt idx="879">
                  <c:v>1758</c:v>
                </c:pt>
                <c:pt idx="880">
                  <c:v>1760</c:v>
                </c:pt>
                <c:pt idx="881">
                  <c:v>1762</c:v>
                </c:pt>
                <c:pt idx="882">
                  <c:v>1764</c:v>
                </c:pt>
                <c:pt idx="883">
                  <c:v>1766</c:v>
                </c:pt>
                <c:pt idx="884">
                  <c:v>1768</c:v>
                </c:pt>
                <c:pt idx="885">
                  <c:v>1770</c:v>
                </c:pt>
                <c:pt idx="886">
                  <c:v>1772</c:v>
                </c:pt>
                <c:pt idx="887">
                  <c:v>1774</c:v>
                </c:pt>
                <c:pt idx="888">
                  <c:v>1776</c:v>
                </c:pt>
                <c:pt idx="889">
                  <c:v>1778</c:v>
                </c:pt>
                <c:pt idx="890">
                  <c:v>1780</c:v>
                </c:pt>
                <c:pt idx="891">
                  <c:v>1782</c:v>
                </c:pt>
                <c:pt idx="892">
                  <c:v>1784</c:v>
                </c:pt>
                <c:pt idx="893">
                  <c:v>1786</c:v>
                </c:pt>
                <c:pt idx="894">
                  <c:v>1788</c:v>
                </c:pt>
                <c:pt idx="895">
                  <c:v>1790</c:v>
                </c:pt>
                <c:pt idx="896">
                  <c:v>1792</c:v>
                </c:pt>
                <c:pt idx="897">
                  <c:v>1794</c:v>
                </c:pt>
                <c:pt idx="898">
                  <c:v>1796</c:v>
                </c:pt>
                <c:pt idx="899">
                  <c:v>1798</c:v>
                </c:pt>
                <c:pt idx="900">
                  <c:v>1800</c:v>
                </c:pt>
                <c:pt idx="901">
                  <c:v>1802</c:v>
                </c:pt>
                <c:pt idx="902">
                  <c:v>1804</c:v>
                </c:pt>
                <c:pt idx="903">
                  <c:v>1806</c:v>
                </c:pt>
                <c:pt idx="904">
                  <c:v>1808</c:v>
                </c:pt>
                <c:pt idx="905">
                  <c:v>1810</c:v>
                </c:pt>
                <c:pt idx="906">
                  <c:v>1812</c:v>
                </c:pt>
                <c:pt idx="907">
                  <c:v>1814</c:v>
                </c:pt>
                <c:pt idx="908">
                  <c:v>1816</c:v>
                </c:pt>
                <c:pt idx="909">
                  <c:v>1818</c:v>
                </c:pt>
                <c:pt idx="910">
                  <c:v>1820</c:v>
                </c:pt>
                <c:pt idx="911">
                  <c:v>1822</c:v>
                </c:pt>
                <c:pt idx="912">
                  <c:v>1824</c:v>
                </c:pt>
                <c:pt idx="913">
                  <c:v>1826</c:v>
                </c:pt>
                <c:pt idx="914">
                  <c:v>1828</c:v>
                </c:pt>
                <c:pt idx="915">
                  <c:v>1830</c:v>
                </c:pt>
                <c:pt idx="916">
                  <c:v>1832</c:v>
                </c:pt>
                <c:pt idx="917">
                  <c:v>1834</c:v>
                </c:pt>
                <c:pt idx="918">
                  <c:v>1836</c:v>
                </c:pt>
                <c:pt idx="919">
                  <c:v>1838</c:v>
                </c:pt>
                <c:pt idx="920">
                  <c:v>1840</c:v>
                </c:pt>
                <c:pt idx="921">
                  <c:v>1842</c:v>
                </c:pt>
                <c:pt idx="922">
                  <c:v>1844</c:v>
                </c:pt>
                <c:pt idx="923">
                  <c:v>1846</c:v>
                </c:pt>
                <c:pt idx="924">
                  <c:v>1848</c:v>
                </c:pt>
                <c:pt idx="925">
                  <c:v>1850</c:v>
                </c:pt>
                <c:pt idx="926">
                  <c:v>1852</c:v>
                </c:pt>
                <c:pt idx="927">
                  <c:v>1854</c:v>
                </c:pt>
                <c:pt idx="928">
                  <c:v>1856</c:v>
                </c:pt>
                <c:pt idx="929">
                  <c:v>1858</c:v>
                </c:pt>
                <c:pt idx="930">
                  <c:v>1860</c:v>
                </c:pt>
                <c:pt idx="931">
                  <c:v>1862</c:v>
                </c:pt>
                <c:pt idx="932">
                  <c:v>1864</c:v>
                </c:pt>
                <c:pt idx="933">
                  <c:v>1866</c:v>
                </c:pt>
                <c:pt idx="934">
                  <c:v>1868</c:v>
                </c:pt>
                <c:pt idx="935">
                  <c:v>1870</c:v>
                </c:pt>
                <c:pt idx="936">
                  <c:v>1872</c:v>
                </c:pt>
                <c:pt idx="937">
                  <c:v>1874</c:v>
                </c:pt>
                <c:pt idx="938">
                  <c:v>1876</c:v>
                </c:pt>
                <c:pt idx="939">
                  <c:v>1878</c:v>
                </c:pt>
                <c:pt idx="940">
                  <c:v>1880</c:v>
                </c:pt>
                <c:pt idx="941">
                  <c:v>1882</c:v>
                </c:pt>
                <c:pt idx="942">
                  <c:v>1884</c:v>
                </c:pt>
                <c:pt idx="943">
                  <c:v>1886</c:v>
                </c:pt>
                <c:pt idx="944">
                  <c:v>1888</c:v>
                </c:pt>
                <c:pt idx="945">
                  <c:v>1890</c:v>
                </c:pt>
                <c:pt idx="946">
                  <c:v>1892</c:v>
                </c:pt>
                <c:pt idx="947">
                  <c:v>1894</c:v>
                </c:pt>
                <c:pt idx="948">
                  <c:v>1896</c:v>
                </c:pt>
                <c:pt idx="949">
                  <c:v>1898</c:v>
                </c:pt>
                <c:pt idx="950">
                  <c:v>1900</c:v>
                </c:pt>
                <c:pt idx="951">
                  <c:v>1902</c:v>
                </c:pt>
                <c:pt idx="952">
                  <c:v>1904</c:v>
                </c:pt>
                <c:pt idx="953">
                  <c:v>1906</c:v>
                </c:pt>
                <c:pt idx="954">
                  <c:v>1908</c:v>
                </c:pt>
                <c:pt idx="955">
                  <c:v>1910</c:v>
                </c:pt>
                <c:pt idx="956">
                  <c:v>1912</c:v>
                </c:pt>
                <c:pt idx="957">
                  <c:v>1914</c:v>
                </c:pt>
                <c:pt idx="958">
                  <c:v>1916</c:v>
                </c:pt>
                <c:pt idx="959">
                  <c:v>1918</c:v>
                </c:pt>
                <c:pt idx="960">
                  <c:v>1920</c:v>
                </c:pt>
                <c:pt idx="961">
                  <c:v>1922</c:v>
                </c:pt>
                <c:pt idx="962">
                  <c:v>1924</c:v>
                </c:pt>
                <c:pt idx="963">
                  <c:v>1926</c:v>
                </c:pt>
                <c:pt idx="964">
                  <c:v>1928</c:v>
                </c:pt>
                <c:pt idx="965">
                  <c:v>1930</c:v>
                </c:pt>
                <c:pt idx="966">
                  <c:v>1932</c:v>
                </c:pt>
                <c:pt idx="967">
                  <c:v>1934</c:v>
                </c:pt>
                <c:pt idx="968">
                  <c:v>1936</c:v>
                </c:pt>
                <c:pt idx="969">
                  <c:v>1938</c:v>
                </c:pt>
                <c:pt idx="970">
                  <c:v>1940</c:v>
                </c:pt>
                <c:pt idx="971">
                  <c:v>1942</c:v>
                </c:pt>
                <c:pt idx="972">
                  <c:v>1944</c:v>
                </c:pt>
                <c:pt idx="973">
                  <c:v>1946</c:v>
                </c:pt>
                <c:pt idx="974">
                  <c:v>1948</c:v>
                </c:pt>
                <c:pt idx="975">
                  <c:v>1950</c:v>
                </c:pt>
                <c:pt idx="976">
                  <c:v>1952</c:v>
                </c:pt>
                <c:pt idx="977">
                  <c:v>1954</c:v>
                </c:pt>
                <c:pt idx="978">
                  <c:v>1956</c:v>
                </c:pt>
                <c:pt idx="979">
                  <c:v>1958</c:v>
                </c:pt>
                <c:pt idx="980">
                  <c:v>1960</c:v>
                </c:pt>
                <c:pt idx="981">
                  <c:v>1962</c:v>
                </c:pt>
                <c:pt idx="982">
                  <c:v>1964</c:v>
                </c:pt>
                <c:pt idx="983">
                  <c:v>1966</c:v>
                </c:pt>
                <c:pt idx="984">
                  <c:v>1968</c:v>
                </c:pt>
                <c:pt idx="985">
                  <c:v>1970</c:v>
                </c:pt>
                <c:pt idx="986">
                  <c:v>1972</c:v>
                </c:pt>
                <c:pt idx="987">
                  <c:v>1974</c:v>
                </c:pt>
                <c:pt idx="988">
                  <c:v>1976</c:v>
                </c:pt>
                <c:pt idx="989">
                  <c:v>1978</c:v>
                </c:pt>
                <c:pt idx="990">
                  <c:v>1980</c:v>
                </c:pt>
                <c:pt idx="991">
                  <c:v>1982</c:v>
                </c:pt>
                <c:pt idx="992">
                  <c:v>1984</c:v>
                </c:pt>
                <c:pt idx="993">
                  <c:v>1986</c:v>
                </c:pt>
                <c:pt idx="994">
                  <c:v>1988</c:v>
                </c:pt>
                <c:pt idx="995">
                  <c:v>1990</c:v>
                </c:pt>
                <c:pt idx="996">
                  <c:v>1992</c:v>
                </c:pt>
                <c:pt idx="997">
                  <c:v>1994</c:v>
                </c:pt>
                <c:pt idx="998">
                  <c:v>1996</c:v>
                </c:pt>
                <c:pt idx="999">
                  <c:v>1998</c:v>
                </c:pt>
                <c:pt idx="1000">
                  <c:v>2000</c:v>
                </c:pt>
                <c:pt idx="1001">
                  <c:v>2002</c:v>
                </c:pt>
                <c:pt idx="1002">
                  <c:v>2004</c:v>
                </c:pt>
                <c:pt idx="1003">
                  <c:v>2006</c:v>
                </c:pt>
                <c:pt idx="1004">
                  <c:v>2008</c:v>
                </c:pt>
                <c:pt idx="1005">
                  <c:v>2010</c:v>
                </c:pt>
                <c:pt idx="1006">
                  <c:v>2012</c:v>
                </c:pt>
                <c:pt idx="1007">
                  <c:v>2014</c:v>
                </c:pt>
                <c:pt idx="1008">
                  <c:v>2016</c:v>
                </c:pt>
                <c:pt idx="1009">
                  <c:v>2018</c:v>
                </c:pt>
                <c:pt idx="1010">
                  <c:v>2020</c:v>
                </c:pt>
                <c:pt idx="1011">
                  <c:v>2022</c:v>
                </c:pt>
                <c:pt idx="1012">
                  <c:v>2024</c:v>
                </c:pt>
                <c:pt idx="1013">
                  <c:v>2026</c:v>
                </c:pt>
                <c:pt idx="1014">
                  <c:v>2028</c:v>
                </c:pt>
                <c:pt idx="1015">
                  <c:v>2030</c:v>
                </c:pt>
                <c:pt idx="1016">
                  <c:v>2032</c:v>
                </c:pt>
                <c:pt idx="1017">
                  <c:v>2034</c:v>
                </c:pt>
                <c:pt idx="1018">
                  <c:v>2036</c:v>
                </c:pt>
                <c:pt idx="1019">
                  <c:v>2038</c:v>
                </c:pt>
                <c:pt idx="1020">
                  <c:v>2040</c:v>
                </c:pt>
                <c:pt idx="1021">
                  <c:v>2042</c:v>
                </c:pt>
                <c:pt idx="1022">
                  <c:v>2044</c:v>
                </c:pt>
                <c:pt idx="1023">
                  <c:v>2046</c:v>
                </c:pt>
                <c:pt idx="1024">
                  <c:v>2048</c:v>
                </c:pt>
                <c:pt idx="1025">
                  <c:v>2050</c:v>
                </c:pt>
                <c:pt idx="1026">
                  <c:v>2052</c:v>
                </c:pt>
                <c:pt idx="1027">
                  <c:v>2054</c:v>
                </c:pt>
                <c:pt idx="1028">
                  <c:v>2056</c:v>
                </c:pt>
                <c:pt idx="1029">
                  <c:v>2058</c:v>
                </c:pt>
                <c:pt idx="1030">
                  <c:v>2060</c:v>
                </c:pt>
                <c:pt idx="1031">
                  <c:v>2062</c:v>
                </c:pt>
                <c:pt idx="1032">
                  <c:v>2064</c:v>
                </c:pt>
                <c:pt idx="1033">
                  <c:v>2066</c:v>
                </c:pt>
                <c:pt idx="1034">
                  <c:v>2068</c:v>
                </c:pt>
                <c:pt idx="1035">
                  <c:v>2070</c:v>
                </c:pt>
                <c:pt idx="1036">
                  <c:v>2072</c:v>
                </c:pt>
                <c:pt idx="1037">
                  <c:v>2074</c:v>
                </c:pt>
                <c:pt idx="1038">
                  <c:v>2076</c:v>
                </c:pt>
                <c:pt idx="1039">
                  <c:v>2078</c:v>
                </c:pt>
                <c:pt idx="1040">
                  <c:v>2080</c:v>
                </c:pt>
                <c:pt idx="1041">
                  <c:v>2082</c:v>
                </c:pt>
                <c:pt idx="1042">
                  <c:v>2084</c:v>
                </c:pt>
                <c:pt idx="1043">
                  <c:v>2086</c:v>
                </c:pt>
                <c:pt idx="1044">
                  <c:v>2088</c:v>
                </c:pt>
                <c:pt idx="1045">
                  <c:v>2090</c:v>
                </c:pt>
                <c:pt idx="1046">
                  <c:v>2092</c:v>
                </c:pt>
                <c:pt idx="1047">
                  <c:v>2094</c:v>
                </c:pt>
                <c:pt idx="1048">
                  <c:v>2096</c:v>
                </c:pt>
                <c:pt idx="1049">
                  <c:v>2098</c:v>
                </c:pt>
                <c:pt idx="1050">
                  <c:v>2100</c:v>
                </c:pt>
                <c:pt idx="1051">
                  <c:v>2102</c:v>
                </c:pt>
                <c:pt idx="1052">
                  <c:v>2104</c:v>
                </c:pt>
                <c:pt idx="1053">
                  <c:v>2106</c:v>
                </c:pt>
                <c:pt idx="1054">
                  <c:v>2108</c:v>
                </c:pt>
                <c:pt idx="1055">
                  <c:v>2110</c:v>
                </c:pt>
                <c:pt idx="1056">
                  <c:v>2112</c:v>
                </c:pt>
                <c:pt idx="1057">
                  <c:v>2114</c:v>
                </c:pt>
                <c:pt idx="1058">
                  <c:v>2116</c:v>
                </c:pt>
                <c:pt idx="1059">
                  <c:v>2118</c:v>
                </c:pt>
                <c:pt idx="1060">
                  <c:v>2120</c:v>
                </c:pt>
                <c:pt idx="1061">
                  <c:v>2122</c:v>
                </c:pt>
                <c:pt idx="1062">
                  <c:v>2124</c:v>
                </c:pt>
                <c:pt idx="1063">
                  <c:v>2126</c:v>
                </c:pt>
                <c:pt idx="1064">
                  <c:v>2128</c:v>
                </c:pt>
                <c:pt idx="1065">
                  <c:v>2130</c:v>
                </c:pt>
                <c:pt idx="1066">
                  <c:v>2132</c:v>
                </c:pt>
                <c:pt idx="1067">
                  <c:v>2134</c:v>
                </c:pt>
                <c:pt idx="1068">
                  <c:v>2136</c:v>
                </c:pt>
                <c:pt idx="1069">
                  <c:v>2138</c:v>
                </c:pt>
                <c:pt idx="1070">
                  <c:v>2140</c:v>
                </c:pt>
                <c:pt idx="1071">
                  <c:v>2142</c:v>
                </c:pt>
                <c:pt idx="1072">
                  <c:v>2144</c:v>
                </c:pt>
                <c:pt idx="1073">
                  <c:v>2146</c:v>
                </c:pt>
                <c:pt idx="1074">
                  <c:v>2148</c:v>
                </c:pt>
                <c:pt idx="1075">
                  <c:v>2150</c:v>
                </c:pt>
                <c:pt idx="1076">
                  <c:v>2152</c:v>
                </c:pt>
                <c:pt idx="1077">
                  <c:v>2154</c:v>
                </c:pt>
                <c:pt idx="1078">
                  <c:v>2156</c:v>
                </c:pt>
                <c:pt idx="1079">
                  <c:v>2158</c:v>
                </c:pt>
                <c:pt idx="1080">
                  <c:v>2160</c:v>
                </c:pt>
                <c:pt idx="1081">
                  <c:v>2162</c:v>
                </c:pt>
                <c:pt idx="1082">
                  <c:v>2164</c:v>
                </c:pt>
                <c:pt idx="1083">
                  <c:v>2166</c:v>
                </c:pt>
                <c:pt idx="1084">
                  <c:v>2168</c:v>
                </c:pt>
                <c:pt idx="1085">
                  <c:v>2170</c:v>
                </c:pt>
                <c:pt idx="1086">
                  <c:v>2172</c:v>
                </c:pt>
                <c:pt idx="1087">
                  <c:v>2174</c:v>
                </c:pt>
                <c:pt idx="1088">
                  <c:v>2176</c:v>
                </c:pt>
                <c:pt idx="1089">
                  <c:v>2178</c:v>
                </c:pt>
                <c:pt idx="1090">
                  <c:v>2180</c:v>
                </c:pt>
                <c:pt idx="1091">
                  <c:v>2182</c:v>
                </c:pt>
                <c:pt idx="1092">
                  <c:v>2184</c:v>
                </c:pt>
                <c:pt idx="1093">
                  <c:v>2186</c:v>
                </c:pt>
                <c:pt idx="1094">
                  <c:v>2188</c:v>
                </c:pt>
                <c:pt idx="1095">
                  <c:v>2190</c:v>
                </c:pt>
                <c:pt idx="1096">
                  <c:v>2192</c:v>
                </c:pt>
                <c:pt idx="1097">
                  <c:v>2194</c:v>
                </c:pt>
                <c:pt idx="1098">
                  <c:v>2196</c:v>
                </c:pt>
                <c:pt idx="1099">
                  <c:v>2198</c:v>
                </c:pt>
                <c:pt idx="1100">
                  <c:v>2200</c:v>
                </c:pt>
                <c:pt idx="1101">
                  <c:v>2202</c:v>
                </c:pt>
                <c:pt idx="1102">
                  <c:v>2204</c:v>
                </c:pt>
                <c:pt idx="1103">
                  <c:v>2206</c:v>
                </c:pt>
                <c:pt idx="1104">
                  <c:v>2208</c:v>
                </c:pt>
                <c:pt idx="1105">
                  <c:v>2210</c:v>
                </c:pt>
                <c:pt idx="1106">
                  <c:v>2212</c:v>
                </c:pt>
                <c:pt idx="1107">
                  <c:v>2214</c:v>
                </c:pt>
                <c:pt idx="1108">
                  <c:v>2216</c:v>
                </c:pt>
                <c:pt idx="1109">
                  <c:v>2218</c:v>
                </c:pt>
                <c:pt idx="1110">
                  <c:v>2220</c:v>
                </c:pt>
                <c:pt idx="1111">
                  <c:v>2222</c:v>
                </c:pt>
                <c:pt idx="1112">
                  <c:v>2224</c:v>
                </c:pt>
                <c:pt idx="1113">
                  <c:v>2226</c:v>
                </c:pt>
                <c:pt idx="1114">
                  <c:v>2228</c:v>
                </c:pt>
                <c:pt idx="1115">
                  <c:v>2230</c:v>
                </c:pt>
                <c:pt idx="1116">
                  <c:v>2232</c:v>
                </c:pt>
                <c:pt idx="1117">
                  <c:v>2234</c:v>
                </c:pt>
                <c:pt idx="1118">
                  <c:v>2236</c:v>
                </c:pt>
                <c:pt idx="1119">
                  <c:v>2238</c:v>
                </c:pt>
                <c:pt idx="1120">
                  <c:v>2240</c:v>
                </c:pt>
                <c:pt idx="1121">
                  <c:v>2242</c:v>
                </c:pt>
                <c:pt idx="1122">
                  <c:v>2244</c:v>
                </c:pt>
                <c:pt idx="1123">
                  <c:v>2246</c:v>
                </c:pt>
                <c:pt idx="1124">
                  <c:v>2248</c:v>
                </c:pt>
                <c:pt idx="1125">
                  <c:v>2250</c:v>
                </c:pt>
                <c:pt idx="1126">
                  <c:v>2252</c:v>
                </c:pt>
                <c:pt idx="1127">
                  <c:v>2254</c:v>
                </c:pt>
                <c:pt idx="1128">
                  <c:v>2256</c:v>
                </c:pt>
                <c:pt idx="1129">
                  <c:v>2258</c:v>
                </c:pt>
                <c:pt idx="1130">
                  <c:v>2260</c:v>
                </c:pt>
                <c:pt idx="1131">
                  <c:v>2262</c:v>
                </c:pt>
                <c:pt idx="1132">
                  <c:v>2264</c:v>
                </c:pt>
                <c:pt idx="1133">
                  <c:v>2266</c:v>
                </c:pt>
                <c:pt idx="1134">
                  <c:v>2268</c:v>
                </c:pt>
                <c:pt idx="1135">
                  <c:v>2270</c:v>
                </c:pt>
                <c:pt idx="1136">
                  <c:v>2272</c:v>
                </c:pt>
                <c:pt idx="1137">
                  <c:v>2274</c:v>
                </c:pt>
                <c:pt idx="1138">
                  <c:v>2276</c:v>
                </c:pt>
                <c:pt idx="1139">
                  <c:v>2278</c:v>
                </c:pt>
                <c:pt idx="1140">
                  <c:v>2280</c:v>
                </c:pt>
                <c:pt idx="1141">
                  <c:v>2282</c:v>
                </c:pt>
                <c:pt idx="1142">
                  <c:v>2284</c:v>
                </c:pt>
                <c:pt idx="1143">
                  <c:v>2286</c:v>
                </c:pt>
                <c:pt idx="1144">
                  <c:v>2288</c:v>
                </c:pt>
                <c:pt idx="1145">
                  <c:v>2290</c:v>
                </c:pt>
                <c:pt idx="1146">
                  <c:v>2292</c:v>
                </c:pt>
                <c:pt idx="1147">
                  <c:v>2294</c:v>
                </c:pt>
                <c:pt idx="1148">
                  <c:v>2296</c:v>
                </c:pt>
                <c:pt idx="1149">
                  <c:v>2298</c:v>
                </c:pt>
                <c:pt idx="1150">
                  <c:v>2300</c:v>
                </c:pt>
                <c:pt idx="1151">
                  <c:v>2302</c:v>
                </c:pt>
                <c:pt idx="1152">
                  <c:v>2304</c:v>
                </c:pt>
                <c:pt idx="1153">
                  <c:v>2306</c:v>
                </c:pt>
                <c:pt idx="1154">
                  <c:v>2308</c:v>
                </c:pt>
                <c:pt idx="1155">
                  <c:v>2310</c:v>
                </c:pt>
                <c:pt idx="1156">
                  <c:v>2312</c:v>
                </c:pt>
                <c:pt idx="1157">
                  <c:v>2314</c:v>
                </c:pt>
                <c:pt idx="1158">
                  <c:v>2316</c:v>
                </c:pt>
                <c:pt idx="1159">
                  <c:v>2318</c:v>
                </c:pt>
                <c:pt idx="1160">
                  <c:v>2320</c:v>
                </c:pt>
                <c:pt idx="1161">
                  <c:v>2322</c:v>
                </c:pt>
                <c:pt idx="1162">
                  <c:v>2324</c:v>
                </c:pt>
                <c:pt idx="1163">
                  <c:v>2326</c:v>
                </c:pt>
                <c:pt idx="1164">
                  <c:v>2328</c:v>
                </c:pt>
                <c:pt idx="1165">
                  <c:v>2330</c:v>
                </c:pt>
                <c:pt idx="1166">
                  <c:v>2332</c:v>
                </c:pt>
                <c:pt idx="1167">
                  <c:v>2334</c:v>
                </c:pt>
                <c:pt idx="1168">
                  <c:v>2336</c:v>
                </c:pt>
                <c:pt idx="1169">
                  <c:v>2338</c:v>
                </c:pt>
                <c:pt idx="1170">
                  <c:v>2340</c:v>
                </c:pt>
                <c:pt idx="1171">
                  <c:v>2342</c:v>
                </c:pt>
                <c:pt idx="1172">
                  <c:v>2344</c:v>
                </c:pt>
                <c:pt idx="1173">
                  <c:v>2346</c:v>
                </c:pt>
                <c:pt idx="1174">
                  <c:v>2348</c:v>
                </c:pt>
                <c:pt idx="1175">
                  <c:v>2350</c:v>
                </c:pt>
                <c:pt idx="1176">
                  <c:v>2352</c:v>
                </c:pt>
                <c:pt idx="1177">
                  <c:v>2354</c:v>
                </c:pt>
                <c:pt idx="1178">
                  <c:v>2356</c:v>
                </c:pt>
                <c:pt idx="1179">
                  <c:v>2358</c:v>
                </c:pt>
                <c:pt idx="1180">
                  <c:v>2360</c:v>
                </c:pt>
                <c:pt idx="1181">
                  <c:v>2362</c:v>
                </c:pt>
                <c:pt idx="1182">
                  <c:v>2364</c:v>
                </c:pt>
                <c:pt idx="1183">
                  <c:v>2366</c:v>
                </c:pt>
                <c:pt idx="1184">
                  <c:v>2368</c:v>
                </c:pt>
                <c:pt idx="1185">
                  <c:v>2370</c:v>
                </c:pt>
                <c:pt idx="1186">
                  <c:v>2372</c:v>
                </c:pt>
                <c:pt idx="1187">
                  <c:v>2374</c:v>
                </c:pt>
                <c:pt idx="1188">
                  <c:v>2376</c:v>
                </c:pt>
                <c:pt idx="1189">
                  <c:v>2378</c:v>
                </c:pt>
                <c:pt idx="1190">
                  <c:v>2380</c:v>
                </c:pt>
                <c:pt idx="1191">
                  <c:v>2382</c:v>
                </c:pt>
                <c:pt idx="1192">
                  <c:v>2384</c:v>
                </c:pt>
                <c:pt idx="1193">
                  <c:v>2386</c:v>
                </c:pt>
                <c:pt idx="1194">
                  <c:v>2388</c:v>
                </c:pt>
                <c:pt idx="1195">
                  <c:v>2390</c:v>
                </c:pt>
                <c:pt idx="1196">
                  <c:v>2392</c:v>
                </c:pt>
                <c:pt idx="1197">
                  <c:v>2394</c:v>
                </c:pt>
                <c:pt idx="1198">
                  <c:v>2396</c:v>
                </c:pt>
                <c:pt idx="1199">
                  <c:v>2398</c:v>
                </c:pt>
                <c:pt idx="1200">
                  <c:v>2400</c:v>
                </c:pt>
                <c:pt idx="1201">
                  <c:v>2402</c:v>
                </c:pt>
                <c:pt idx="1202">
                  <c:v>2404</c:v>
                </c:pt>
                <c:pt idx="1203">
                  <c:v>2406</c:v>
                </c:pt>
                <c:pt idx="1204">
                  <c:v>2408</c:v>
                </c:pt>
                <c:pt idx="1205">
                  <c:v>2410</c:v>
                </c:pt>
                <c:pt idx="1206">
                  <c:v>2412</c:v>
                </c:pt>
                <c:pt idx="1207">
                  <c:v>2414</c:v>
                </c:pt>
                <c:pt idx="1208">
                  <c:v>2416</c:v>
                </c:pt>
                <c:pt idx="1209">
                  <c:v>2418</c:v>
                </c:pt>
                <c:pt idx="1210">
                  <c:v>2420</c:v>
                </c:pt>
                <c:pt idx="1211">
                  <c:v>2422</c:v>
                </c:pt>
                <c:pt idx="1212">
                  <c:v>2424</c:v>
                </c:pt>
                <c:pt idx="1213">
                  <c:v>2426</c:v>
                </c:pt>
                <c:pt idx="1214">
                  <c:v>2428</c:v>
                </c:pt>
                <c:pt idx="1215">
                  <c:v>2430</c:v>
                </c:pt>
                <c:pt idx="1216">
                  <c:v>2432</c:v>
                </c:pt>
                <c:pt idx="1217">
                  <c:v>2434</c:v>
                </c:pt>
                <c:pt idx="1218">
                  <c:v>2436</c:v>
                </c:pt>
                <c:pt idx="1219">
                  <c:v>2438</c:v>
                </c:pt>
                <c:pt idx="1220">
                  <c:v>2440</c:v>
                </c:pt>
                <c:pt idx="1221">
                  <c:v>2442</c:v>
                </c:pt>
                <c:pt idx="1222">
                  <c:v>2444</c:v>
                </c:pt>
                <c:pt idx="1223">
                  <c:v>2446</c:v>
                </c:pt>
                <c:pt idx="1224">
                  <c:v>2448</c:v>
                </c:pt>
                <c:pt idx="1225">
                  <c:v>2450</c:v>
                </c:pt>
                <c:pt idx="1226">
                  <c:v>2452</c:v>
                </c:pt>
                <c:pt idx="1227">
                  <c:v>2454</c:v>
                </c:pt>
                <c:pt idx="1228">
                  <c:v>2456</c:v>
                </c:pt>
                <c:pt idx="1229">
                  <c:v>2458</c:v>
                </c:pt>
                <c:pt idx="1230">
                  <c:v>2460</c:v>
                </c:pt>
                <c:pt idx="1231">
                  <c:v>2462</c:v>
                </c:pt>
                <c:pt idx="1232">
                  <c:v>2464</c:v>
                </c:pt>
                <c:pt idx="1233">
                  <c:v>2466</c:v>
                </c:pt>
                <c:pt idx="1234">
                  <c:v>2468</c:v>
                </c:pt>
                <c:pt idx="1235">
                  <c:v>2470</c:v>
                </c:pt>
                <c:pt idx="1236">
                  <c:v>2472</c:v>
                </c:pt>
                <c:pt idx="1237">
                  <c:v>2474</c:v>
                </c:pt>
                <c:pt idx="1238">
                  <c:v>2476</c:v>
                </c:pt>
                <c:pt idx="1239">
                  <c:v>2478</c:v>
                </c:pt>
                <c:pt idx="1240">
                  <c:v>2480</c:v>
                </c:pt>
                <c:pt idx="1241">
                  <c:v>2482</c:v>
                </c:pt>
                <c:pt idx="1242">
                  <c:v>2484</c:v>
                </c:pt>
                <c:pt idx="1243">
                  <c:v>2486</c:v>
                </c:pt>
                <c:pt idx="1244">
                  <c:v>2488</c:v>
                </c:pt>
                <c:pt idx="1245">
                  <c:v>2490</c:v>
                </c:pt>
                <c:pt idx="1246">
                  <c:v>2492</c:v>
                </c:pt>
                <c:pt idx="1247">
                  <c:v>2494</c:v>
                </c:pt>
                <c:pt idx="1248">
                  <c:v>2496</c:v>
                </c:pt>
                <c:pt idx="1249">
                  <c:v>2498</c:v>
                </c:pt>
                <c:pt idx="1250">
                  <c:v>2500</c:v>
                </c:pt>
                <c:pt idx="1251">
                  <c:v>2502</c:v>
                </c:pt>
                <c:pt idx="1252">
                  <c:v>2504</c:v>
                </c:pt>
                <c:pt idx="1253">
                  <c:v>2506</c:v>
                </c:pt>
                <c:pt idx="1254">
                  <c:v>2508</c:v>
                </c:pt>
                <c:pt idx="1255">
                  <c:v>2510</c:v>
                </c:pt>
                <c:pt idx="1256">
                  <c:v>2512</c:v>
                </c:pt>
                <c:pt idx="1257">
                  <c:v>2514</c:v>
                </c:pt>
                <c:pt idx="1258">
                  <c:v>2516</c:v>
                </c:pt>
                <c:pt idx="1259">
                  <c:v>2518</c:v>
                </c:pt>
                <c:pt idx="1260">
                  <c:v>2520</c:v>
                </c:pt>
                <c:pt idx="1261">
                  <c:v>2522</c:v>
                </c:pt>
                <c:pt idx="1262">
                  <c:v>2524</c:v>
                </c:pt>
                <c:pt idx="1263">
                  <c:v>2526</c:v>
                </c:pt>
                <c:pt idx="1264">
                  <c:v>2528</c:v>
                </c:pt>
                <c:pt idx="1265">
                  <c:v>2530</c:v>
                </c:pt>
                <c:pt idx="1266">
                  <c:v>2532</c:v>
                </c:pt>
                <c:pt idx="1267">
                  <c:v>2534</c:v>
                </c:pt>
                <c:pt idx="1268">
                  <c:v>2536</c:v>
                </c:pt>
                <c:pt idx="1269">
                  <c:v>2538</c:v>
                </c:pt>
                <c:pt idx="1270">
                  <c:v>2540</c:v>
                </c:pt>
                <c:pt idx="1271">
                  <c:v>2542</c:v>
                </c:pt>
                <c:pt idx="1272">
                  <c:v>2544</c:v>
                </c:pt>
                <c:pt idx="1273">
                  <c:v>2546</c:v>
                </c:pt>
                <c:pt idx="1274">
                  <c:v>2548</c:v>
                </c:pt>
                <c:pt idx="1275">
                  <c:v>2550</c:v>
                </c:pt>
                <c:pt idx="1276">
                  <c:v>2552</c:v>
                </c:pt>
                <c:pt idx="1277">
                  <c:v>2554</c:v>
                </c:pt>
                <c:pt idx="1278">
                  <c:v>2556</c:v>
                </c:pt>
                <c:pt idx="1279">
                  <c:v>2558</c:v>
                </c:pt>
                <c:pt idx="1280">
                  <c:v>2560</c:v>
                </c:pt>
                <c:pt idx="1281">
                  <c:v>2562</c:v>
                </c:pt>
                <c:pt idx="1282">
                  <c:v>2564</c:v>
                </c:pt>
                <c:pt idx="1283">
                  <c:v>2566</c:v>
                </c:pt>
                <c:pt idx="1284">
                  <c:v>2568</c:v>
                </c:pt>
                <c:pt idx="1285">
                  <c:v>2570</c:v>
                </c:pt>
                <c:pt idx="1286">
                  <c:v>2572</c:v>
                </c:pt>
                <c:pt idx="1287">
                  <c:v>2574</c:v>
                </c:pt>
                <c:pt idx="1288">
                  <c:v>2576</c:v>
                </c:pt>
                <c:pt idx="1289">
                  <c:v>2578</c:v>
                </c:pt>
                <c:pt idx="1290">
                  <c:v>2580</c:v>
                </c:pt>
                <c:pt idx="1291">
                  <c:v>2582</c:v>
                </c:pt>
                <c:pt idx="1292">
                  <c:v>2584</c:v>
                </c:pt>
                <c:pt idx="1293">
                  <c:v>2586</c:v>
                </c:pt>
                <c:pt idx="1294">
                  <c:v>2588</c:v>
                </c:pt>
                <c:pt idx="1295">
                  <c:v>2590</c:v>
                </c:pt>
                <c:pt idx="1296">
                  <c:v>2592</c:v>
                </c:pt>
                <c:pt idx="1297">
                  <c:v>2594</c:v>
                </c:pt>
                <c:pt idx="1298">
                  <c:v>2596</c:v>
                </c:pt>
                <c:pt idx="1299">
                  <c:v>2598</c:v>
                </c:pt>
                <c:pt idx="1300">
                  <c:v>2600</c:v>
                </c:pt>
                <c:pt idx="1301">
                  <c:v>2602</c:v>
                </c:pt>
                <c:pt idx="1302">
                  <c:v>2604</c:v>
                </c:pt>
                <c:pt idx="1303">
                  <c:v>2606</c:v>
                </c:pt>
                <c:pt idx="1304">
                  <c:v>2608</c:v>
                </c:pt>
                <c:pt idx="1305">
                  <c:v>2610</c:v>
                </c:pt>
                <c:pt idx="1306">
                  <c:v>2612</c:v>
                </c:pt>
                <c:pt idx="1307">
                  <c:v>2614</c:v>
                </c:pt>
                <c:pt idx="1308">
                  <c:v>2616</c:v>
                </c:pt>
                <c:pt idx="1309">
                  <c:v>2618</c:v>
                </c:pt>
                <c:pt idx="1310">
                  <c:v>2620</c:v>
                </c:pt>
                <c:pt idx="1311">
                  <c:v>2622</c:v>
                </c:pt>
                <c:pt idx="1312">
                  <c:v>2624</c:v>
                </c:pt>
                <c:pt idx="1313">
                  <c:v>2626</c:v>
                </c:pt>
                <c:pt idx="1314">
                  <c:v>2628</c:v>
                </c:pt>
                <c:pt idx="1315">
                  <c:v>2630</c:v>
                </c:pt>
                <c:pt idx="1316">
                  <c:v>2632</c:v>
                </c:pt>
                <c:pt idx="1317">
                  <c:v>2634</c:v>
                </c:pt>
                <c:pt idx="1318">
                  <c:v>2636</c:v>
                </c:pt>
                <c:pt idx="1319">
                  <c:v>2638</c:v>
                </c:pt>
                <c:pt idx="1320">
                  <c:v>2640</c:v>
                </c:pt>
                <c:pt idx="1321">
                  <c:v>2642</c:v>
                </c:pt>
                <c:pt idx="1322">
                  <c:v>2644</c:v>
                </c:pt>
                <c:pt idx="1323">
                  <c:v>2646</c:v>
                </c:pt>
                <c:pt idx="1324">
                  <c:v>2648</c:v>
                </c:pt>
                <c:pt idx="1325">
                  <c:v>2650</c:v>
                </c:pt>
                <c:pt idx="1326">
                  <c:v>2652</c:v>
                </c:pt>
                <c:pt idx="1327">
                  <c:v>2654</c:v>
                </c:pt>
                <c:pt idx="1328">
                  <c:v>2656</c:v>
                </c:pt>
                <c:pt idx="1329">
                  <c:v>2658</c:v>
                </c:pt>
                <c:pt idx="1330">
                  <c:v>2660</c:v>
                </c:pt>
                <c:pt idx="1331">
                  <c:v>2662</c:v>
                </c:pt>
                <c:pt idx="1332">
                  <c:v>2664</c:v>
                </c:pt>
                <c:pt idx="1333">
                  <c:v>2666</c:v>
                </c:pt>
                <c:pt idx="1334">
                  <c:v>2668</c:v>
                </c:pt>
                <c:pt idx="1335">
                  <c:v>2670</c:v>
                </c:pt>
                <c:pt idx="1336">
                  <c:v>2672</c:v>
                </c:pt>
                <c:pt idx="1337">
                  <c:v>2674</c:v>
                </c:pt>
                <c:pt idx="1338">
                  <c:v>2676</c:v>
                </c:pt>
                <c:pt idx="1339">
                  <c:v>2678</c:v>
                </c:pt>
                <c:pt idx="1340">
                  <c:v>2680</c:v>
                </c:pt>
                <c:pt idx="1341">
                  <c:v>2682</c:v>
                </c:pt>
                <c:pt idx="1342">
                  <c:v>2684</c:v>
                </c:pt>
                <c:pt idx="1343">
                  <c:v>2686</c:v>
                </c:pt>
                <c:pt idx="1344">
                  <c:v>2688</c:v>
                </c:pt>
                <c:pt idx="1345">
                  <c:v>2690</c:v>
                </c:pt>
                <c:pt idx="1346">
                  <c:v>2692</c:v>
                </c:pt>
                <c:pt idx="1347">
                  <c:v>2694</c:v>
                </c:pt>
                <c:pt idx="1348">
                  <c:v>2696</c:v>
                </c:pt>
                <c:pt idx="1349">
                  <c:v>2698</c:v>
                </c:pt>
                <c:pt idx="1350">
                  <c:v>2700</c:v>
                </c:pt>
                <c:pt idx="1351">
                  <c:v>2702</c:v>
                </c:pt>
                <c:pt idx="1352">
                  <c:v>2704</c:v>
                </c:pt>
                <c:pt idx="1353">
                  <c:v>2706</c:v>
                </c:pt>
                <c:pt idx="1354">
                  <c:v>2708</c:v>
                </c:pt>
                <c:pt idx="1355">
                  <c:v>2710</c:v>
                </c:pt>
                <c:pt idx="1356">
                  <c:v>2712</c:v>
                </c:pt>
                <c:pt idx="1357">
                  <c:v>2714</c:v>
                </c:pt>
                <c:pt idx="1358">
                  <c:v>2716</c:v>
                </c:pt>
                <c:pt idx="1359">
                  <c:v>2718</c:v>
                </c:pt>
                <c:pt idx="1360">
                  <c:v>2720</c:v>
                </c:pt>
                <c:pt idx="1361">
                  <c:v>2722</c:v>
                </c:pt>
                <c:pt idx="1362">
                  <c:v>2724</c:v>
                </c:pt>
                <c:pt idx="1363">
                  <c:v>2726</c:v>
                </c:pt>
                <c:pt idx="1364">
                  <c:v>2728</c:v>
                </c:pt>
                <c:pt idx="1365">
                  <c:v>2730</c:v>
                </c:pt>
                <c:pt idx="1366">
                  <c:v>2732</c:v>
                </c:pt>
                <c:pt idx="1367">
                  <c:v>2734</c:v>
                </c:pt>
                <c:pt idx="1368">
                  <c:v>2736</c:v>
                </c:pt>
                <c:pt idx="1369">
                  <c:v>2738</c:v>
                </c:pt>
                <c:pt idx="1370">
                  <c:v>2740</c:v>
                </c:pt>
                <c:pt idx="1371">
                  <c:v>2742</c:v>
                </c:pt>
                <c:pt idx="1372">
                  <c:v>2744</c:v>
                </c:pt>
                <c:pt idx="1373">
                  <c:v>2746</c:v>
                </c:pt>
                <c:pt idx="1374">
                  <c:v>2748</c:v>
                </c:pt>
                <c:pt idx="1375">
                  <c:v>2750</c:v>
                </c:pt>
                <c:pt idx="1376">
                  <c:v>2752</c:v>
                </c:pt>
                <c:pt idx="1377">
                  <c:v>2754</c:v>
                </c:pt>
                <c:pt idx="1378">
                  <c:v>2756</c:v>
                </c:pt>
                <c:pt idx="1379">
                  <c:v>2758</c:v>
                </c:pt>
                <c:pt idx="1380">
                  <c:v>2760</c:v>
                </c:pt>
                <c:pt idx="1381">
                  <c:v>2762</c:v>
                </c:pt>
                <c:pt idx="1382">
                  <c:v>2764</c:v>
                </c:pt>
                <c:pt idx="1383">
                  <c:v>2766</c:v>
                </c:pt>
                <c:pt idx="1384">
                  <c:v>2768</c:v>
                </c:pt>
                <c:pt idx="1385">
                  <c:v>2770</c:v>
                </c:pt>
                <c:pt idx="1386">
                  <c:v>2772</c:v>
                </c:pt>
                <c:pt idx="1387">
                  <c:v>2774</c:v>
                </c:pt>
                <c:pt idx="1388">
                  <c:v>2776</c:v>
                </c:pt>
                <c:pt idx="1389">
                  <c:v>2778</c:v>
                </c:pt>
                <c:pt idx="1390">
                  <c:v>2780</c:v>
                </c:pt>
                <c:pt idx="1391">
                  <c:v>2782</c:v>
                </c:pt>
                <c:pt idx="1392">
                  <c:v>2784</c:v>
                </c:pt>
                <c:pt idx="1393">
                  <c:v>2786</c:v>
                </c:pt>
                <c:pt idx="1394">
                  <c:v>2788</c:v>
                </c:pt>
                <c:pt idx="1395">
                  <c:v>2790</c:v>
                </c:pt>
                <c:pt idx="1396">
                  <c:v>2792</c:v>
                </c:pt>
                <c:pt idx="1397">
                  <c:v>2794</c:v>
                </c:pt>
                <c:pt idx="1398">
                  <c:v>2796</c:v>
                </c:pt>
                <c:pt idx="1399">
                  <c:v>2798</c:v>
                </c:pt>
                <c:pt idx="1400">
                  <c:v>2800</c:v>
                </c:pt>
                <c:pt idx="1401">
                  <c:v>2802</c:v>
                </c:pt>
                <c:pt idx="1402">
                  <c:v>2804</c:v>
                </c:pt>
                <c:pt idx="1403">
                  <c:v>2806</c:v>
                </c:pt>
                <c:pt idx="1404">
                  <c:v>2808</c:v>
                </c:pt>
                <c:pt idx="1405">
                  <c:v>2810</c:v>
                </c:pt>
                <c:pt idx="1406">
                  <c:v>2812</c:v>
                </c:pt>
                <c:pt idx="1407">
                  <c:v>2814</c:v>
                </c:pt>
                <c:pt idx="1408">
                  <c:v>2816</c:v>
                </c:pt>
                <c:pt idx="1409">
                  <c:v>2818</c:v>
                </c:pt>
                <c:pt idx="1410">
                  <c:v>2820</c:v>
                </c:pt>
                <c:pt idx="1411">
                  <c:v>2822</c:v>
                </c:pt>
                <c:pt idx="1412">
                  <c:v>2824</c:v>
                </c:pt>
                <c:pt idx="1413">
                  <c:v>2826</c:v>
                </c:pt>
                <c:pt idx="1414">
                  <c:v>2828</c:v>
                </c:pt>
                <c:pt idx="1415">
                  <c:v>2830</c:v>
                </c:pt>
                <c:pt idx="1416">
                  <c:v>2832</c:v>
                </c:pt>
                <c:pt idx="1417">
                  <c:v>2834</c:v>
                </c:pt>
                <c:pt idx="1418">
                  <c:v>2836</c:v>
                </c:pt>
                <c:pt idx="1419">
                  <c:v>2838</c:v>
                </c:pt>
                <c:pt idx="1420">
                  <c:v>2840</c:v>
                </c:pt>
                <c:pt idx="1421">
                  <c:v>2842</c:v>
                </c:pt>
                <c:pt idx="1422">
                  <c:v>2844</c:v>
                </c:pt>
                <c:pt idx="1423">
                  <c:v>2846</c:v>
                </c:pt>
                <c:pt idx="1424">
                  <c:v>2848</c:v>
                </c:pt>
                <c:pt idx="1425">
                  <c:v>2850</c:v>
                </c:pt>
                <c:pt idx="1426">
                  <c:v>2852</c:v>
                </c:pt>
                <c:pt idx="1427">
                  <c:v>2854</c:v>
                </c:pt>
                <c:pt idx="1428">
                  <c:v>2856</c:v>
                </c:pt>
                <c:pt idx="1429">
                  <c:v>2858</c:v>
                </c:pt>
                <c:pt idx="1430">
                  <c:v>2860</c:v>
                </c:pt>
                <c:pt idx="1431">
                  <c:v>2862</c:v>
                </c:pt>
                <c:pt idx="1432">
                  <c:v>2864</c:v>
                </c:pt>
                <c:pt idx="1433">
                  <c:v>2866</c:v>
                </c:pt>
                <c:pt idx="1434">
                  <c:v>2868</c:v>
                </c:pt>
                <c:pt idx="1435">
                  <c:v>2870</c:v>
                </c:pt>
                <c:pt idx="1436">
                  <c:v>2872</c:v>
                </c:pt>
                <c:pt idx="1437">
                  <c:v>2874</c:v>
                </c:pt>
                <c:pt idx="1438">
                  <c:v>2876</c:v>
                </c:pt>
                <c:pt idx="1439">
                  <c:v>2878</c:v>
                </c:pt>
                <c:pt idx="1440">
                  <c:v>2880</c:v>
                </c:pt>
                <c:pt idx="1441">
                  <c:v>2882</c:v>
                </c:pt>
                <c:pt idx="1442">
                  <c:v>2884</c:v>
                </c:pt>
                <c:pt idx="1443">
                  <c:v>2886</c:v>
                </c:pt>
                <c:pt idx="1444">
                  <c:v>2888</c:v>
                </c:pt>
                <c:pt idx="1445">
                  <c:v>2890</c:v>
                </c:pt>
                <c:pt idx="1446">
                  <c:v>2892</c:v>
                </c:pt>
                <c:pt idx="1447">
                  <c:v>2894</c:v>
                </c:pt>
                <c:pt idx="1448">
                  <c:v>2896</c:v>
                </c:pt>
                <c:pt idx="1449">
                  <c:v>2898</c:v>
                </c:pt>
                <c:pt idx="1450">
                  <c:v>2900</c:v>
                </c:pt>
                <c:pt idx="1451">
                  <c:v>2902</c:v>
                </c:pt>
                <c:pt idx="1452">
                  <c:v>2904</c:v>
                </c:pt>
                <c:pt idx="1453">
                  <c:v>2906</c:v>
                </c:pt>
                <c:pt idx="1454">
                  <c:v>2908</c:v>
                </c:pt>
                <c:pt idx="1455">
                  <c:v>2910</c:v>
                </c:pt>
                <c:pt idx="1456">
                  <c:v>2912</c:v>
                </c:pt>
                <c:pt idx="1457">
                  <c:v>2914</c:v>
                </c:pt>
                <c:pt idx="1458">
                  <c:v>2916</c:v>
                </c:pt>
                <c:pt idx="1459">
                  <c:v>2918</c:v>
                </c:pt>
                <c:pt idx="1460">
                  <c:v>2920</c:v>
                </c:pt>
                <c:pt idx="1461">
                  <c:v>2922</c:v>
                </c:pt>
                <c:pt idx="1462">
                  <c:v>2924</c:v>
                </c:pt>
                <c:pt idx="1463">
                  <c:v>2926</c:v>
                </c:pt>
                <c:pt idx="1464">
                  <c:v>2928</c:v>
                </c:pt>
                <c:pt idx="1465">
                  <c:v>2930</c:v>
                </c:pt>
                <c:pt idx="1466">
                  <c:v>2932</c:v>
                </c:pt>
                <c:pt idx="1467">
                  <c:v>2934</c:v>
                </c:pt>
                <c:pt idx="1468">
                  <c:v>2936</c:v>
                </c:pt>
                <c:pt idx="1469">
                  <c:v>2938</c:v>
                </c:pt>
                <c:pt idx="1470">
                  <c:v>2940</c:v>
                </c:pt>
                <c:pt idx="1471">
                  <c:v>2942</c:v>
                </c:pt>
                <c:pt idx="1472">
                  <c:v>2944</c:v>
                </c:pt>
                <c:pt idx="1473">
                  <c:v>2946</c:v>
                </c:pt>
                <c:pt idx="1474">
                  <c:v>2948</c:v>
                </c:pt>
                <c:pt idx="1475">
                  <c:v>2950</c:v>
                </c:pt>
                <c:pt idx="1476">
                  <c:v>2952</c:v>
                </c:pt>
                <c:pt idx="1477">
                  <c:v>2954</c:v>
                </c:pt>
                <c:pt idx="1478">
                  <c:v>2956</c:v>
                </c:pt>
                <c:pt idx="1479">
                  <c:v>2958</c:v>
                </c:pt>
                <c:pt idx="1480">
                  <c:v>2960</c:v>
                </c:pt>
                <c:pt idx="1481">
                  <c:v>2962</c:v>
                </c:pt>
                <c:pt idx="1482">
                  <c:v>2964</c:v>
                </c:pt>
                <c:pt idx="1483">
                  <c:v>2966</c:v>
                </c:pt>
                <c:pt idx="1484">
                  <c:v>2968</c:v>
                </c:pt>
                <c:pt idx="1485">
                  <c:v>2970</c:v>
                </c:pt>
                <c:pt idx="1486">
                  <c:v>2972</c:v>
                </c:pt>
                <c:pt idx="1487">
                  <c:v>2974</c:v>
                </c:pt>
                <c:pt idx="1488">
                  <c:v>2976</c:v>
                </c:pt>
                <c:pt idx="1489">
                  <c:v>2978</c:v>
                </c:pt>
                <c:pt idx="1490">
                  <c:v>2980</c:v>
                </c:pt>
                <c:pt idx="1491">
                  <c:v>2982</c:v>
                </c:pt>
                <c:pt idx="1492">
                  <c:v>2984</c:v>
                </c:pt>
                <c:pt idx="1493">
                  <c:v>2986</c:v>
                </c:pt>
                <c:pt idx="1494">
                  <c:v>2988</c:v>
                </c:pt>
                <c:pt idx="1495">
                  <c:v>2990</c:v>
                </c:pt>
                <c:pt idx="1496">
                  <c:v>2992</c:v>
                </c:pt>
                <c:pt idx="1497">
                  <c:v>2994</c:v>
                </c:pt>
                <c:pt idx="1498">
                  <c:v>2996</c:v>
                </c:pt>
                <c:pt idx="1499">
                  <c:v>2998</c:v>
                </c:pt>
                <c:pt idx="1500">
                  <c:v>3000</c:v>
                </c:pt>
                <c:pt idx="1501">
                  <c:v>3002</c:v>
                </c:pt>
                <c:pt idx="1502">
                  <c:v>3004</c:v>
                </c:pt>
                <c:pt idx="1503">
                  <c:v>3006</c:v>
                </c:pt>
                <c:pt idx="1504">
                  <c:v>3008</c:v>
                </c:pt>
                <c:pt idx="1505">
                  <c:v>3010</c:v>
                </c:pt>
                <c:pt idx="1506">
                  <c:v>3012</c:v>
                </c:pt>
                <c:pt idx="1507">
                  <c:v>3014</c:v>
                </c:pt>
                <c:pt idx="1508">
                  <c:v>3016</c:v>
                </c:pt>
                <c:pt idx="1509">
                  <c:v>3018</c:v>
                </c:pt>
                <c:pt idx="1510">
                  <c:v>3020</c:v>
                </c:pt>
                <c:pt idx="1511">
                  <c:v>3022</c:v>
                </c:pt>
                <c:pt idx="1512">
                  <c:v>3024</c:v>
                </c:pt>
                <c:pt idx="1513">
                  <c:v>3026</c:v>
                </c:pt>
                <c:pt idx="1514">
                  <c:v>3028</c:v>
                </c:pt>
                <c:pt idx="1515">
                  <c:v>3030</c:v>
                </c:pt>
                <c:pt idx="1516">
                  <c:v>3032</c:v>
                </c:pt>
                <c:pt idx="1517">
                  <c:v>3034</c:v>
                </c:pt>
                <c:pt idx="1518">
                  <c:v>3036</c:v>
                </c:pt>
                <c:pt idx="1519">
                  <c:v>3038</c:v>
                </c:pt>
                <c:pt idx="1520">
                  <c:v>3040</c:v>
                </c:pt>
                <c:pt idx="1521">
                  <c:v>3042</c:v>
                </c:pt>
                <c:pt idx="1522">
                  <c:v>3044</c:v>
                </c:pt>
                <c:pt idx="1523">
                  <c:v>3046</c:v>
                </c:pt>
                <c:pt idx="1524">
                  <c:v>3048</c:v>
                </c:pt>
                <c:pt idx="1525">
                  <c:v>3050</c:v>
                </c:pt>
                <c:pt idx="1526">
                  <c:v>3052</c:v>
                </c:pt>
                <c:pt idx="1527">
                  <c:v>3054</c:v>
                </c:pt>
                <c:pt idx="1528">
                  <c:v>3056</c:v>
                </c:pt>
                <c:pt idx="1529">
                  <c:v>3058</c:v>
                </c:pt>
                <c:pt idx="1530">
                  <c:v>3060</c:v>
                </c:pt>
                <c:pt idx="1531">
                  <c:v>3062</c:v>
                </c:pt>
                <c:pt idx="1532">
                  <c:v>3064</c:v>
                </c:pt>
                <c:pt idx="1533">
                  <c:v>3066</c:v>
                </c:pt>
                <c:pt idx="1534">
                  <c:v>3068</c:v>
                </c:pt>
                <c:pt idx="1535">
                  <c:v>3070</c:v>
                </c:pt>
                <c:pt idx="1536">
                  <c:v>3072</c:v>
                </c:pt>
                <c:pt idx="1537">
                  <c:v>3074</c:v>
                </c:pt>
                <c:pt idx="1538">
                  <c:v>3076</c:v>
                </c:pt>
                <c:pt idx="1539">
                  <c:v>3078</c:v>
                </c:pt>
                <c:pt idx="1540">
                  <c:v>3080</c:v>
                </c:pt>
                <c:pt idx="1541">
                  <c:v>3082</c:v>
                </c:pt>
                <c:pt idx="1542">
                  <c:v>3084</c:v>
                </c:pt>
                <c:pt idx="1543">
                  <c:v>3086</c:v>
                </c:pt>
                <c:pt idx="1544">
                  <c:v>3088</c:v>
                </c:pt>
                <c:pt idx="1545">
                  <c:v>3090</c:v>
                </c:pt>
                <c:pt idx="1546">
                  <c:v>3092</c:v>
                </c:pt>
                <c:pt idx="1547">
                  <c:v>3094</c:v>
                </c:pt>
                <c:pt idx="1548">
                  <c:v>3096</c:v>
                </c:pt>
                <c:pt idx="1549">
                  <c:v>3098</c:v>
                </c:pt>
                <c:pt idx="1550">
                  <c:v>3100</c:v>
                </c:pt>
                <c:pt idx="1551">
                  <c:v>3102</c:v>
                </c:pt>
                <c:pt idx="1552">
                  <c:v>3104</c:v>
                </c:pt>
                <c:pt idx="1553">
                  <c:v>3106</c:v>
                </c:pt>
                <c:pt idx="1554">
                  <c:v>3108</c:v>
                </c:pt>
                <c:pt idx="1555">
                  <c:v>3110</c:v>
                </c:pt>
                <c:pt idx="1556">
                  <c:v>3112</c:v>
                </c:pt>
                <c:pt idx="1557">
                  <c:v>3114</c:v>
                </c:pt>
                <c:pt idx="1558">
                  <c:v>3116</c:v>
                </c:pt>
                <c:pt idx="1559">
                  <c:v>3118</c:v>
                </c:pt>
                <c:pt idx="1560">
                  <c:v>3120</c:v>
                </c:pt>
                <c:pt idx="1561">
                  <c:v>3122</c:v>
                </c:pt>
                <c:pt idx="1562">
                  <c:v>3124</c:v>
                </c:pt>
                <c:pt idx="1563">
                  <c:v>3126</c:v>
                </c:pt>
                <c:pt idx="1564">
                  <c:v>3128</c:v>
                </c:pt>
                <c:pt idx="1565">
                  <c:v>3130</c:v>
                </c:pt>
                <c:pt idx="1566">
                  <c:v>3132</c:v>
                </c:pt>
                <c:pt idx="1567">
                  <c:v>3134</c:v>
                </c:pt>
                <c:pt idx="1568">
                  <c:v>3136</c:v>
                </c:pt>
                <c:pt idx="1569">
                  <c:v>3138</c:v>
                </c:pt>
                <c:pt idx="1570">
                  <c:v>3140</c:v>
                </c:pt>
                <c:pt idx="1571">
                  <c:v>3142</c:v>
                </c:pt>
                <c:pt idx="1572">
                  <c:v>3144</c:v>
                </c:pt>
                <c:pt idx="1573">
                  <c:v>3146</c:v>
                </c:pt>
                <c:pt idx="1574">
                  <c:v>3148</c:v>
                </c:pt>
                <c:pt idx="1575">
                  <c:v>3150</c:v>
                </c:pt>
                <c:pt idx="1576">
                  <c:v>3152</c:v>
                </c:pt>
                <c:pt idx="1577">
                  <c:v>3154</c:v>
                </c:pt>
                <c:pt idx="1578">
                  <c:v>3156</c:v>
                </c:pt>
                <c:pt idx="1579">
                  <c:v>3158</c:v>
                </c:pt>
                <c:pt idx="1580">
                  <c:v>3160</c:v>
                </c:pt>
                <c:pt idx="1581">
                  <c:v>3162</c:v>
                </c:pt>
                <c:pt idx="1582">
                  <c:v>3164</c:v>
                </c:pt>
                <c:pt idx="1583">
                  <c:v>3166</c:v>
                </c:pt>
                <c:pt idx="1584">
                  <c:v>3168</c:v>
                </c:pt>
                <c:pt idx="1585">
                  <c:v>3170</c:v>
                </c:pt>
                <c:pt idx="1586">
                  <c:v>3172</c:v>
                </c:pt>
                <c:pt idx="1587">
                  <c:v>3174</c:v>
                </c:pt>
                <c:pt idx="1588">
                  <c:v>3176</c:v>
                </c:pt>
                <c:pt idx="1589">
                  <c:v>3178</c:v>
                </c:pt>
                <c:pt idx="1590">
                  <c:v>3180</c:v>
                </c:pt>
                <c:pt idx="1591">
                  <c:v>3182</c:v>
                </c:pt>
                <c:pt idx="1592">
                  <c:v>3184</c:v>
                </c:pt>
                <c:pt idx="1593">
                  <c:v>3186</c:v>
                </c:pt>
                <c:pt idx="1594">
                  <c:v>3188</c:v>
                </c:pt>
                <c:pt idx="1595">
                  <c:v>3190</c:v>
                </c:pt>
                <c:pt idx="1596">
                  <c:v>3192</c:v>
                </c:pt>
                <c:pt idx="1597">
                  <c:v>3194</c:v>
                </c:pt>
                <c:pt idx="1598">
                  <c:v>3196</c:v>
                </c:pt>
                <c:pt idx="1599">
                  <c:v>3198</c:v>
                </c:pt>
                <c:pt idx="1600">
                  <c:v>3200</c:v>
                </c:pt>
                <c:pt idx="1601">
                  <c:v>3202</c:v>
                </c:pt>
                <c:pt idx="1602">
                  <c:v>3204</c:v>
                </c:pt>
                <c:pt idx="1603">
                  <c:v>3206</c:v>
                </c:pt>
                <c:pt idx="1604">
                  <c:v>3208</c:v>
                </c:pt>
                <c:pt idx="1605">
                  <c:v>3210</c:v>
                </c:pt>
                <c:pt idx="1606">
                  <c:v>3212</c:v>
                </c:pt>
                <c:pt idx="1607">
                  <c:v>3214</c:v>
                </c:pt>
                <c:pt idx="1608">
                  <c:v>3216</c:v>
                </c:pt>
                <c:pt idx="1609">
                  <c:v>3218</c:v>
                </c:pt>
                <c:pt idx="1610">
                  <c:v>3220</c:v>
                </c:pt>
                <c:pt idx="1611">
                  <c:v>3222</c:v>
                </c:pt>
                <c:pt idx="1612">
                  <c:v>3224</c:v>
                </c:pt>
                <c:pt idx="1613">
                  <c:v>3226</c:v>
                </c:pt>
                <c:pt idx="1614">
                  <c:v>3228</c:v>
                </c:pt>
                <c:pt idx="1615">
                  <c:v>3230</c:v>
                </c:pt>
                <c:pt idx="1616">
                  <c:v>3232</c:v>
                </c:pt>
                <c:pt idx="1617">
                  <c:v>3234</c:v>
                </c:pt>
                <c:pt idx="1618">
                  <c:v>3236</c:v>
                </c:pt>
                <c:pt idx="1619">
                  <c:v>3238</c:v>
                </c:pt>
                <c:pt idx="1620">
                  <c:v>3240</c:v>
                </c:pt>
                <c:pt idx="1621">
                  <c:v>3242</c:v>
                </c:pt>
                <c:pt idx="1622">
                  <c:v>3244</c:v>
                </c:pt>
                <c:pt idx="1623">
                  <c:v>3246</c:v>
                </c:pt>
                <c:pt idx="1624">
                  <c:v>3248</c:v>
                </c:pt>
                <c:pt idx="1625">
                  <c:v>3250</c:v>
                </c:pt>
                <c:pt idx="1626">
                  <c:v>3252</c:v>
                </c:pt>
                <c:pt idx="1627">
                  <c:v>3254</c:v>
                </c:pt>
                <c:pt idx="1628">
                  <c:v>3256</c:v>
                </c:pt>
                <c:pt idx="1629">
                  <c:v>3258</c:v>
                </c:pt>
                <c:pt idx="1630">
                  <c:v>3260</c:v>
                </c:pt>
                <c:pt idx="1631">
                  <c:v>3262</c:v>
                </c:pt>
                <c:pt idx="1632">
                  <c:v>3264</c:v>
                </c:pt>
                <c:pt idx="1633">
                  <c:v>3266</c:v>
                </c:pt>
                <c:pt idx="1634">
                  <c:v>3268</c:v>
                </c:pt>
                <c:pt idx="1635">
                  <c:v>3270</c:v>
                </c:pt>
                <c:pt idx="1636">
                  <c:v>3272</c:v>
                </c:pt>
                <c:pt idx="1637">
                  <c:v>3274</c:v>
                </c:pt>
                <c:pt idx="1638">
                  <c:v>3276</c:v>
                </c:pt>
                <c:pt idx="1639">
                  <c:v>3278</c:v>
                </c:pt>
                <c:pt idx="1640">
                  <c:v>3280</c:v>
                </c:pt>
                <c:pt idx="1641">
                  <c:v>3282</c:v>
                </c:pt>
                <c:pt idx="1642">
                  <c:v>3284</c:v>
                </c:pt>
                <c:pt idx="1643">
                  <c:v>3286</c:v>
                </c:pt>
                <c:pt idx="1644">
                  <c:v>3288</c:v>
                </c:pt>
                <c:pt idx="1645">
                  <c:v>3290</c:v>
                </c:pt>
                <c:pt idx="1646">
                  <c:v>3292</c:v>
                </c:pt>
                <c:pt idx="1647">
                  <c:v>3294</c:v>
                </c:pt>
                <c:pt idx="1648">
                  <c:v>3296</c:v>
                </c:pt>
                <c:pt idx="1649">
                  <c:v>3298</c:v>
                </c:pt>
                <c:pt idx="1650">
                  <c:v>3300</c:v>
                </c:pt>
                <c:pt idx="1651">
                  <c:v>3302</c:v>
                </c:pt>
                <c:pt idx="1652">
                  <c:v>3304</c:v>
                </c:pt>
                <c:pt idx="1653">
                  <c:v>3306</c:v>
                </c:pt>
                <c:pt idx="1654">
                  <c:v>3308</c:v>
                </c:pt>
                <c:pt idx="1655">
                  <c:v>3310</c:v>
                </c:pt>
                <c:pt idx="1656">
                  <c:v>3312</c:v>
                </c:pt>
                <c:pt idx="1657">
                  <c:v>3314</c:v>
                </c:pt>
                <c:pt idx="1658">
                  <c:v>3316</c:v>
                </c:pt>
                <c:pt idx="1659">
                  <c:v>3318</c:v>
                </c:pt>
                <c:pt idx="1660">
                  <c:v>3320</c:v>
                </c:pt>
                <c:pt idx="1661">
                  <c:v>3322</c:v>
                </c:pt>
                <c:pt idx="1662">
                  <c:v>3324</c:v>
                </c:pt>
                <c:pt idx="1663">
                  <c:v>3326</c:v>
                </c:pt>
                <c:pt idx="1664">
                  <c:v>3328</c:v>
                </c:pt>
                <c:pt idx="1665">
                  <c:v>3330</c:v>
                </c:pt>
                <c:pt idx="1666">
                  <c:v>3332</c:v>
                </c:pt>
                <c:pt idx="1667">
                  <c:v>3334</c:v>
                </c:pt>
                <c:pt idx="1668">
                  <c:v>3336</c:v>
                </c:pt>
                <c:pt idx="1669">
                  <c:v>3338</c:v>
                </c:pt>
                <c:pt idx="1670">
                  <c:v>3340</c:v>
                </c:pt>
                <c:pt idx="1671">
                  <c:v>3342</c:v>
                </c:pt>
                <c:pt idx="1672">
                  <c:v>3344</c:v>
                </c:pt>
                <c:pt idx="1673">
                  <c:v>3346</c:v>
                </c:pt>
                <c:pt idx="1674">
                  <c:v>3348</c:v>
                </c:pt>
                <c:pt idx="1675">
                  <c:v>3350</c:v>
                </c:pt>
                <c:pt idx="1676">
                  <c:v>3352</c:v>
                </c:pt>
                <c:pt idx="1677">
                  <c:v>3354</c:v>
                </c:pt>
                <c:pt idx="1678">
                  <c:v>3356</c:v>
                </c:pt>
                <c:pt idx="1679">
                  <c:v>3358</c:v>
                </c:pt>
                <c:pt idx="1680">
                  <c:v>3360</c:v>
                </c:pt>
                <c:pt idx="1681">
                  <c:v>3362</c:v>
                </c:pt>
                <c:pt idx="1682">
                  <c:v>3364</c:v>
                </c:pt>
                <c:pt idx="1683">
                  <c:v>3366</c:v>
                </c:pt>
                <c:pt idx="1684">
                  <c:v>3368</c:v>
                </c:pt>
                <c:pt idx="1685">
                  <c:v>3370</c:v>
                </c:pt>
                <c:pt idx="1686">
                  <c:v>3372</c:v>
                </c:pt>
                <c:pt idx="1687">
                  <c:v>3374</c:v>
                </c:pt>
                <c:pt idx="1688">
                  <c:v>3376</c:v>
                </c:pt>
                <c:pt idx="1689">
                  <c:v>3378</c:v>
                </c:pt>
                <c:pt idx="1690">
                  <c:v>3380</c:v>
                </c:pt>
                <c:pt idx="1691">
                  <c:v>3382</c:v>
                </c:pt>
                <c:pt idx="1692">
                  <c:v>3384</c:v>
                </c:pt>
                <c:pt idx="1693">
                  <c:v>3386</c:v>
                </c:pt>
                <c:pt idx="1694">
                  <c:v>3388</c:v>
                </c:pt>
                <c:pt idx="1695">
                  <c:v>3390</c:v>
                </c:pt>
                <c:pt idx="1696">
                  <c:v>3392</c:v>
                </c:pt>
                <c:pt idx="1697">
                  <c:v>3394</c:v>
                </c:pt>
                <c:pt idx="1698">
                  <c:v>3396</c:v>
                </c:pt>
                <c:pt idx="1699">
                  <c:v>3398</c:v>
                </c:pt>
                <c:pt idx="1700">
                  <c:v>3400</c:v>
                </c:pt>
                <c:pt idx="1701">
                  <c:v>3402</c:v>
                </c:pt>
                <c:pt idx="1702">
                  <c:v>3404</c:v>
                </c:pt>
                <c:pt idx="1703">
                  <c:v>3406</c:v>
                </c:pt>
                <c:pt idx="1704">
                  <c:v>3408</c:v>
                </c:pt>
                <c:pt idx="1705">
                  <c:v>3410</c:v>
                </c:pt>
                <c:pt idx="1706">
                  <c:v>3412</c:v>
                </c:pt>
                <c:pt idx="1707">
                  <c:v>3414</c:v>
                </c:pt>
                <c:pt idx="1708">
                  <c:v>3416</c:v>
                </c:pt>
                <c:pt idx="1709">
                  <c:v>3418</c:v>
                </c:pt>
                <c:pt idx="1710">
                  <c:v>3420</c:v>
                </c:pt>
                <c:pt idx="1711">
                  <c:v>3422</c:v>
                </c:pt>
                <c:pt idx="1712">
                  <c:v>3424</c:v>
                </c:pt>
                <c:pt idx="1713">
                  <c:v>3426</c:v>
                </c:pt>
                <c:pt idx="1714">
                  <c:v>3428</c:v>
                </c:pt>
                <c:pt idx="1715">
                  <c:v>3430</c:v>
                </c:pt>
                <c:pt idx="1716">
                  <c:v>3432</c:v>
                </c:pt>
                <c:pt idx="1717">
                  <c:v>3434</c:v>
                </c:pt>
                <c:pt idx="1718">
                  <c:v>3436</c:v>
                </c:pt>
                <c:pt idx="1719">
                  <c:v>3438</c:v>
                </c:pt>
                <c:pt idx="1720">
                  <c:v>3440</c:v>
                </c:pt>
                <c:pt idx="1721">
                  <c:v>3442</c:v>
                </c:pt>
                <c:pt idx="1722">
                  <c:v>3444</c:v>
                </c:pt>
                <c:pt idx="1723">
                  <c:v>3446</c:v>
                </c:pt>
                <c:pt idx="1724">
                  <c:v>3448</c:v>
                </c:pt>
                <c:pt idx="1725">
                  <c:v>3450</c:v>
                </c:pt>
                <c:pt idx="1726">
                  <c:v>3452</c:v>
                </c:pt>
                <c:pt idx="1727">
                  <c:v>3454</c:v>
                </c:pt>
                <c:pt idx="1728">
                  <c:v>3456</c:v>
                </c:pt>
                <c:pt idx="1729">
                  <c:v>3458</c:v>
                </c:pt>
                <c:pt idx="1730">
                  <c:v>3460</c:v>
                </c:pt>
                <c:pt idx="1731">
                  <c:v>3462</c:v>
                </c:pt>
                <c:pt idx="1732">
                  <c:v>3464</c:v>
                </c:pt>
                <c:pt idx="1733">
                  <c:v>3466</c:v>
                </c:pt>
                <c:pt idx="1734">
                  <c:v>3468</c:v>
                </c:pt>
                <c:pt idx="1735">
                  <c:v>3470</c:v>
                </c:pt>
                <c:pt idx="1736">
                  <c:v>3472</c:v>
                </c:pt>
                <c:pt idx="1737">
                  <c:v>3474</c:v>
                </c:pt>
                <c:pt idx="1738">
                  <c:v>3476</c:v>
                </c:pt>
                <c:pt idx="1739">
                  <c:v>3478</c:v>
                </c:pt>
                <c:pt idx="1740">
                  <c:v>3480</c:v>
                </c:pt>
                <c:pt idx="1741">
                  <c:v>3482</c:v>
                </c:pt>
                <c:pt idx="1742">
                  <c:v>3484</c:v>
                </c:pt>
                <c:pt idx="1743">
                  <c:v>3486</c:v>
                </c:pt>
                <c:pt idx="1744">
                  <c:v>3488</c:v>
                </c:pt>
                <c:pt idx="1745">
                  <c:v>3490</c:v>
                </c:pt>
                <c:pt idx="1746">
                  <c:v>3492</c:v>
                </c:pt>
                <c:pt idx="1747">
                  <c:v>3494</c:v>
                </c:pt>
                <c:pt idx="1748">
                  <c:v>3496</c:v>
                </c:pt>
                <c:pt idx="1749">
                  <c:v>3498</c:v>
                </c:pt>
                <c:pt idx="1750">
                  <c:v>3500</c:v>
                </c:pt>
                <c:pt idx="1751">
                  <c:v>3502</c:v>
                </c:pt>
                <c:pt idx="1752">
                  <c:v>3504</c:v>
                </c:pt>
                <c:pt idx="1753">
                  <c:v>3506</c:v>
                </c:pt>
                <c:pt idx="1754">
                  <c:v>3508</c:v>
                </c:pt>
                <c:pt idx="1755">
                  <c:v>3510</c:v>
                </c:pt>
                <c:pt idx="1756">
                  <c:v>3512</c:v>
                </c:pt>
                <c:pt idx="1757">
                  <c:v>3514</c:v>
                </c:pt>
                <c:pt idx="1758">
                  <c:v>3516</c:v>
                </c:pt>
                <c:pt idx="1759">
                  <c:v>3518</c:v>
                </c:pt>
                <c:pt idx="1760">
                  <c:v>3520</c:v>
                </c:pt>
                <c:pt idx="1761">
                  <c:v>3522</c:v>
                </c:pt>
                <c:pt idx="1762">
                  <c:v>3524</c:v>
                </c:pt>
                <c:pt idx="1763">
                  <c:v>3526</c:v>
                </c:pt>
                <c:pt idx="1764">
                  <c:v>3528</c:v>
                </c:pt>
                <c:pt idx="1765">
                  <c:v>3530</c:v>
                </c:pt>
                <c:pt idx="1766">
                  <c:v>3532</c:v>
                </c:pt>
                <c:pt idx="1767">
                  <c:v>3534</c:v>
                </c:pt>
                <c:pt idx="1768">
                  <c:v>3536</c:v>
                </c:pt>
                <c:pt idx="1769">
                  <c:v>3538</c:v>
                </c:pt>
                <c:pt idx="1770">
                  <c:v>3540</c:v>
                </c:pt>
                <c:pt idx="1771">
                  <c:v>3542</c:v>
                </c:pt>
                <c:pt idx="1772">
                  <c:v>3544</c:v>
                </c:pt>
                <c:pt idx="1773">
                  <c:v>3546</c:v>
                </c:pt>
                <c:pt idx="1774">
                  <c:v>3548</c:v>
                </c:pt>
                <c:pt idx="1775">
                  <c:v>3550</c:v>
                </c:pt>
                <c:pt idx="1776">
                  <c:v>3552</c:v>
                </c:pt>
                <c:pt idx="1777">
                  <c:v>3554</c:v>
                </c:pt>
                <c:pt idx="1778">
                  <c:v>3556</c:v>
                </c:pt>
                <c:pt idx="1779">
                  <c:v>3558</c:v>
                </c:pt>
                <c:pt idx="1780">
                  <c:v>3560</c:v>
                </c:pt>
                <c:pt idx="1781">
                  <c:v>3562</c:v>
                </c:pt>
                <c:pt idx="1782">
                  <c:v>3564</c:v>
                </c:pt>
                <c:pt idx="1783">
                  <c:v>3566</c:v>
                </c:pt>
                <c:pt idx="1784">
                  <c:v>3568</c:v>
                </c:pt>
                <c:pt idx="1785">
                  <c:v>3570</c:v>
                </c:pt>
                <c:pt idx="1786">
                  <c:v>3572</c:v>
                </c:pt>
                <c:pt idx="1787">
                  <c:v>3574</c:v>
                </c:pt>
                <c:pt idx="1788">
                  <c:v>3576</c:v>
                </c:pt>
                <c:pt idx="1789">
                  <c:v>3578</c:v>
                </c:pt>
                <c:pt idx="1790">
                  <c:v>3580</c:v>
                </c:pt>
                <c:pt idx="1791">
                  <c:v>3582</c:v>
                </c:pt>
                <c:pt idx="1792">
                  <c:v>3584</c:v>
                </c:pt>
                <c:pt idx="1793">
                  <c:v>3586</c:v>
                </c:pt>
                <c:pt idx="1794">
                  <c:v>3588</c:v>
                </c:pt>
                <c:pt idx="1795">
                  <c:v>3590</c:v>
                </c:pt>
                <c:pt idx="1796">
                  <c:v>3592</c:v>
                </c:pt>
                <c:pt idx="1797">
                  <c:v>3594</c:v>
                </c:pt>
                <c:pt idx="1798">
                  <c:v>3596</c:v>
                </c:pt>
                <c:pt idx="1799">
                  <c:v>3598</c:v>
                </c:pt>
                <c:pt idx="1800">
                  <c:v>3600</c:v>
                </c:pt>
                <c:pt idx="1801">
                  <c:v>3602</c:v>
                </c:pt>
                <c:pt idx="1802">
                  <c:v>3604</c:v>
                </c:pt>
                <c:pt idx="1803">
                  <c:v>3606</c:v>
                </c:pt>
                <c:pt idx="1804">
                  <c:v>3608</c:v>
                </c:pt>
                <c:pt idx="1805">
                  <c:v>3610</c:v>
                </c:pt>
                <c:pt idx="1806">
                  <c:v>3612</c:v>
                </c:pt>
                <c:pt idx="1807">
                  <c:v>3614</c:v>
                </c:pt>
                <c:pt idx="1808">
                  <c:v>3616</c:v>
                </c:pt>
                <c:pt idx="1809">
                  <c:v>3618</c:v>
                </c:pt>
                <c:pt idx="1810">
                  <c:v>3620</c:v>
                </c:pt>
                <c:pt idx="1811">
                  <c:v>3622</c:v>
                </c:pt>
                <c:pt idx="1812">
                  <c:v>3624</c:v>
                </c:pt>
                <c:pt idx="1813">
                  <c:v>3626</c:v>
                </c:pt>
                <c:pt idx="1814">
                  <c:v>3628</c:v>
                </c:pt>
                <c:pt idx="1815">
                  <c:v>3630</c:v>
                </c:pt>
                <c:pt idx="1816">
                  <c:v>3632</c:v>
                </c:pt>
                <c:pt idx="1817">
                  <c:v>3634</c:v>
                </c:pt>
                <c:pt idx="1818">
                  <c:v>3636</c:v>
                </c:pt>
                <c:pt idx="1819">
                  <c:v>3638</c:v>
                </c:pt>
                <c:pt idx="1820">
                  <c:v>3640</c:v>
                </c:pt>
                <c:pt idx="1821">
                  <c:v>3642</c:v>
                </c:pt>
                <c:pt idx="1822">
                  <c:v>3644</c:v>
                </c:pt>
                <c:pt idx="1823">
                  <c:v>3646</c:v>
                </c:pt>
                <c:pt idx="1824">
                  <c:v>3648</c:v>
                </c:pt>
                <c:pt idx="1825">
                  <c:v>3650</c:v>
                </c:pt>
                <c:pt idx="1826">
                  <c:v>3652</c:v>
                </c:pt>
                <c:pt idx="1827">
                  <c:v>3654</c:v>
                </c:pt>
                <c:pt idx="1828">
                  <c:v>3656</c:v>
                </c:pt>
                <c:pt idx="1829">
                  <c:v>3658</c:v>
                </c:pt>
                <c:pt idx="1830">
                  <c:v>3660</c:v>
                </c:pt>
                <c:pt idx="1831">
                  <c:v>3662</c:v>
                </c:pt>
                <c:pt idx="1832">
                  <c:v>3664</c:v>
                </c:pt>
                <c:pt idx="1833">
                  <c:v>3666</c:v>
                </c:pt>
                <c:pt idx="1834">
                  <c:v>3668</c:v>
                </c:pt>
                <c:pt idx="1835">
                  <c:v>3670</c:v>
                </c:pt>
                <c:pt idx="1836">
                  <c:v>3672</c:v>
                </c:pt>
                <c:pt idx="1837">
                  <c:v>3674</c:v>
                </c:pt>
                <c:pt idx="1838">
                  <c:v>3676</c:v>
                </c:pt>
                <c:pt idx="1839">
                  <c:v>3678</c:v>
                </c:pt>
                <c:pt idx="1840">
                  <c:v>3680</c:v>
                </c:pt>
                <c:pt idx="1841">
                  <c:v>3682</c:v>
                </c:pt>
                <c:pt idx="1842">
                  <c:v>3684</c:v>
                </c:pt>
                <c:pt idx="1843">
                  <c:v>3686</c:v>
                </c:pt>
                <c:pt idx="1844">
                  <c:v>3688</c:v>
                </c:pt>
                <c:pt idx="1845">
                  <c:v>3690</c:v>
                </c:pt>
                <c:pt idx="1846">
                  <c:v>3692</c:v>
                </c:pt>
                <c:pt idx="1847">
                  <c:v>3694</c:v>
                </c:pt>
                <c:pt idx="1848">
                  <c:v>3696</c:v>
                </c:pt>
                <c:pt idx="1849">
                  <c:v>3698</c:v>
                </c:pt>
                <c:pt idx="1850">
                  <c:v>3700</c:v>
                </c:pt>
                <c:pt idx="1851">
                  <c:v>3702</c:v>
                </c:pt>
                <c:pt idx="1852">
                  <c:v>3704</c:v>
                </c:pt>
                <c:pt idx="1853">
                  <c:v>3706</c:v>
                </c:pt>
                <c:pt idx="1854">
                  <c:v>3708</c:v>
                </c:pt>
                <c:pt idx="1855">
                  <c:v>3710</c:v>
                </c:pt>
                <c:pt idx="1856">
                  <c:v>3712</c:v>
                </c:pt>
                <c:pt idx="1857">
                  <c:v>3714</c:v>
                </c:pt>
                <c:pt idx="1858">
                  <c:v>3716</c:v>
                </c:pt>
                <c:pt idx="1859">
                  <c:v>3718</c:v>
                </c:pt>
                <c:pt idx="1860">
                  <c:v>3720</c:v>
                </c:pt>
                <c:pt idx="1861">
                  <c:v>3722</c:v>
                </c:pt>
                <c:pt idx="1862">
                  <c:v>3724</c:v>
                </c:pt>
                <c:pt idx="1863">
                  <c:v>3726</c:v>
                </c:pt>
                <c:pt idx="1864">
                  <c:v>3728</c:v>
                </c:pt>
                <c:pt idx="1865">
                  <c:v>3730</c:v>
                </c:pt>
                <c:pt idx="1866">
                  <c:v>3732</c:v>
                </c:pt>
                <c:pt idx="1867">
                  <c:v>3734</c:v>
                </c:pt>
                <c:pt idx="1868">
                  <c:v>3736</c:v>
                </c:pt>
                <c:pt idx="1869">
                  <c:v>3738</c:v>
                </c:pt>
                <c:pt idx="1870">
                  <c:v>3740</c:v>
                </c:pt>
                <c:pt idx="1871">
                  <c:v>3742</c:v>
                </c:pt>
                <c:pt idx="1872">
                  <c:v>3744</c:v>
                </c:pt>
                <c:pt idx="1873">
                  <c:v>3746</c:v>
                </c:pt>
                <c:pt idx="1874">
                  <c:v>3748</c:v>
                </c:pt>
                <c:pt idx="1875">
                  <c:v>3750</c:v>
                </c:pt>
                <c:pt idx="1876">
                  <c:v>3752</c:v>
                </c:pt>
                <c:pt idx="1877">
                  <c:v>3754</c:v>
                </c:pt>
                <c:pt idx="1878">
                  <c:v>3756</c:v>
                </c:pt>
                <c:pt idx="1879">
                  <c:v>3758</c:v>
                </c:pt>
                <c:pt idx="1880">
                  <c:v>3760</c:v>
                </c:pt>
                <c:pt idx="1881">
                  <c:v>3762</c:v>
                </c:pt>
                <c:pt idx="1882">
                  <c:v>3764</c:v>
                </c:pt>
                <c:pt idx="1883">
                  <c:v>3766</c:v>
                </c:pt>
                <c:pt idx="1884">
                  <c:v>3768</c:v>
                </c:pt>
                <c:pt idx="1885">
                  <c:v>3770</c:v>
                </c:pt>
                <c:pt idx="1886">
                  <c:v>3772</c:v>
                </c:pt>
                <c:pt idx="1887">
                  <c:v>3774</c:v>
                </c:pt>
                <c:pt idx="1888">
                  <c:v>3776</c:v>
                </c:pt>
                <c:pt idx="1889">
                  <c:v>3778</c:v>
                </c:pt>
                <c:pt idx="1890">
                  <c:v>3780</c:v>
                </c:pt>
                <c:pt idx="1891">
                  <c:v>3782</c:v>
                </c:pt>
                <c:pt idx="1892">
                  <c:v>3784</c:v>
                </c:pt>
                <c:pt idx="1893">
                  <c:v>3786</c:v>
                </c:pt>
                <c:pt idx="1894">
                  <c:v>3788</c:v>
                </c:pt>
                <c:pt idx="1895">
                  <c:v>3790</c:v>
                </c:pt>
                <c:pt idx="1896">
                  <c:v>3792</c:v>
                </c:pt>
                <c:pt idx="1897">
                  <c:v>3794</c:v>
                </c:pt>
                <c:pt idx="1898">
                  <c:v>3796</c:v>
                </c:pt>
                <c:pt idx="1899">
                  <c:v>3798</c:v>
                </c:pt>
                <c:pt idx="1900">
                  <c:v>3800</c:v>
                </c:pt>
                <c:pt idx="1901">
                  <c:v>3802</c:v>
                </c:pt>
                <c:pt idx="1902">
                  <c:v>3804</c:v>
                </c:pt>
                <c:pt idx="1903">
                  <c:v>3806</c:v>
                </c:pt>
                <c:pt idx="1904">
                  <c:v>3808</c:v>
                </c:pt>
                <c:pt idx="1905">
                  <c:v>3810</c:v>
                </c:pt>
                <c:pt idx="1906">
                  <c:v>3812</c:v>
                </c:pt>
                <c:pt idx="1907">
                  <c:v>3814</c:v>
                </c:pt>
                <c:pt idx="1908">
                  <c:v>3816</c:v>
                </c:pt>
                <c:pt idx="1909">
                  <c:v>3818</c:v>
                </c:pt>
                <c:pt idx="1910">
                  <c:v>3820</c:v>
                </c:pt>
                <c:pt idx="1911">
                  <c:v>3822</c:v>
                </c:pt>
                <c:pt idx="1912">
                  <c:v>3824</c:v>
                </c:pt>
                <c:pt idx="1913">
                  <c:v>3826</c:v>
                </c:pt>
                <c:pt idx="1914">
                  <c:v>3828</c:v>
                </c:pt>
                <c:pt idx="1915">
                  <c:v>3830</c:v>
                </c:pt>
                <c:pt idx="1916">
                  <c:v>3832</c:v>
                </c:pt>
                <c:pt idx="1917">
                  <c:v>3834</c:v>
                </c:pt>
                <c:pt idx="1918">
                  <c:v>3836</c:v>
                </c:pt>
                <c:pt idx="1919">
                  <c:v>3838</c:v>
                </c:pt>
                <c:pt idx="1920">
                  <c:v>3840</c:v>
                </c:pt>
                <c:pt idx="1921">
                  <c:v>3842</c:v>
                </c:pt>
                <c:pt idx="1922">
                  <c:v>3844</c:v>
                </c:pt>
                <c:pt idx="1923">
                  <c:v>3846</c:v>
                </c:pt>
                <c:pt idx="1924">
                  <c:v>3848</c:v>
                </c:pt>
                <c:pt idx="1925">
                  <c:v>3850</c:v>
                </c:pt>
                <c:pt idx="1926">
                  <c:v>3852</c:v>
                </c:pt>
                <c:pt idx="1927">
                  <c:v>3854</c:v>
                </c:pt>
                <c:pt idx="1928">
                  <c:v>3856</c:v>
                </c:pt>
                <c:pt idx="1929">
                  <c:v>3858</c:v>
                </c:pt>
                <c:pt idx="1930">
                  <c:v>3860</c:v>
                </c:pt>
                <c:pt idx="1931">
                  <c:v>3862</c:v>
                </c:pt>
                <c:pt idx="1932">
                  <c:v>3864</c:v>
                </c:pt>
                <c:pt idx="1933">
                  <c:v>3866</c:v>
                </c:pt>
                <c:pt idx="1934">
                  <c:v>3868</c:v>
                </c:pt>
                <c:pt idx="1935">
                  <c:v>3870</c:v>
                </c:pt>
                <c:pt idx="1936">
                  <c:v>3872</c:v>
                </c:pt>
                <c:pt idx="1937">
                  <c:v>3874</c:v>
                </c:pt>
                <c:pt idx="1938">
                  <c:v>3876</c:v>
                </c:pt>
                <c:pt idx="1939">
                  <c:v>3878</c:v>
                </c:pt>
                <c:pt idx="1940">
                  <c:v>3880</c:v>
                </c:pt>
                <c:pt idx="1941">
                  <c:v>3882</c:v>
                </c:pt>
                <c:pt idx="1942">
                  <c:v>3884</c:v>
                </c:pt>
                <c:pt idx="1943">
                  <c:v>3886</c:v>
                </c:pt>
                <c:pt idx="1944">
                  <c:v>3888</c:v>
                </c:pt>
                <c:pt idx="1945">
                  <c:v>3890</c:v>
                </c:pt>
                <c:pt idx="1946">
                  <c:v>3892</c:v>
                </c:pt>
                <c:pt idx="1947">
                  <c:v>3894</c:v>
                </c:pt>
                <c:pt idx="1948">
                  <c:v>3896</c:v>
                </c:pt>
                <c:pt idx="1949">
                  <c:v>3898</c:v>
                </c:pt>
                <c:pt idx="1950">
                  <c:v>3900</c:v>
                </c:pt>
                <c:pt idx="1951">
                  <c:v>3902</c:v>
                </c:pt>
                <c:pt idx="1952">
                  <c:v>3904</c:v>
                </c:pt>
                <c:pt idx="1953">
                  <c:v>3906</c:v>
                </c:pt>
                <c:pt idx="1954">
                  <c:v>3908</c:v>
                </c:pt>
                <c:pt idx="1955">
                  <c:v>3910</c:v>
                </c:pt>
                <c:pt idx="1956">
                  <c:v>3912</c:v>
                </c:pt>
                <c:pt idx="1957">
                  <c:v>3914</c:v>
                </c:pt>
                <c:pt idx="1958">
                  <c:v>3916</c:v>
                </c:pt>
                <c:pt idx="1959">
                  <c:v>3918</c:v>
                </c:pt>
                <c:pt idx="1960">
                  <c:v>3920</c:v>
                </c:pt>
                <c:pt idx="1961">
                  <c:v>3922</c:v>
                </c:pt>
                <c:pt idx="1962">
                  <c:v>3924</c:v>
                </c:pt>
                <c:pt idx="1963">
                  <c:v>3926</c:v>
                </c:pt>
                <c:pt idx="1964">
                  <c:v>3928</c:v>
                </c:pt>
                <c:pt idx="1965">
                  <c:v>3930</c:v>
                </c:pt>
                <c:pt idx="1966">
                  <c:v>3932</c:v>
                </c:pt>
                <c:pt idx="1967">
                  <c:v>3934</c:v>
                </c:pt>
                <c:pt idx="1968">
                  <c:v>3936</c:v>
                </c:pt>
                <c:pt idx="1969">
                  <c:v>3938</c:v>
                </c:pt>
                <c:pt idx="1970">
                  <c:v>3940</c:v>
                </c:pt>
                <c:pt idx="1971">
                  <c:v>3942</c:v>
                </c:pt>
                <c:pt idx="1972">
                  <c:v>3944</c:v>
                </c:pt>
                <c:pt idx="1973">
                  <c:v>3946</c:v>
                </c:pt>
                <c:pt idx="1974">
                  <c:v>3948</c:v>
                </c:pt>
                <c:pt idx="1975">
                  <c:v>3950</c:v>
                </c:pt>
                <c:pt idx="1976">
                  <c:v>3952</c:v>
                </c:pt>
                <c:pt idx="1977">
                  <c:v>3954</c:v>
                </c:pt>
                <c:pt idx="1978">
                  <c:v>3956</c:v>
                </c:pt>
                <c:pt idx="1979">
                  <c:v>3958</c:v>
                </c:pt>
                <c:pt idx="1980">
                  <c:v>3960</c:v>
                </c:pt>
                <c:pt idx="1981">
                  <c:v>3962</c:v>
                </c:pt>
                <c:pt idx="1982">
                  <c:v>3964</c:v>
                </c:pt>
                <c:pt idx="1983">
                  <c:v>3966</c:v>
                </c:pt>
                <c:pt idx="1984">
                  <c:v>3968</c:v>
                </c:pt>
                <c:pt idx="1985">
                  <c:v>3970</c:v>
                </c:pt>
                <c:pt idx="1986">
                  <c:v>3972</c:v>
                </c:pt>
                <c:pt idx="1987">
                  <c:v>3974</c:v>
                </c:pt>
                <c:pt idx="1988">
                  <c:v>3976</c:v>
                </c:pt>
                <c:pt idx="1989">
                  <c:v>3978</c:v>
                </c:pt>
                <c:pt idx="1990">
                  <c:v>3980</c:v>
                </c:pt>
                <c:pt idx="1991">
                  <c:v>3982</c:v>
                </c:pt>
                <c:pt idx="1992">
                  <c:v>3984</c:v>
                </c:pt>
                <c:pt idx="1993">
                  <c:v>3986</c:v>
                </c:pt>
                <c:pt idx="1994">
                  <c:v>3988</c:v>
                </c:pt>
                <c:pt idx="1995">
                  <c:v>3990</c:v>
                </c:pt>
                <c:pt idx="1996">
                  <c:v>3992</c:v>
                </c:pt>
                <c:pt idx="1997">
                  <c:v>3994</c:v>
                </c:pt>
                <c:pt idx="1998">
                  <c:v>3996</c:v>
                </c:pt>
                <c:pt idx="1999">
                  <c:v>3998</c:v>
                </c:pt>
                <c:pt idx="2000">
                  <c:v>4000</c:v>
                </c:pt>
                <c:pt idx="2001">
                  <c:v>4002</c:v>
                </c:pt>
                <c:pt idx="2002">
                  <c:v>4004</c:v>
                </c:pt>
                <c:pt idx="2003">
                  <c:v>4006</c:v>
                </c:pt>
                <c:pt idx="2004">
                  <c:v>4008</c:v>
                </c:pt>
                <c:pt idx="2005">
                  <c:v>4010</c:v>
                </c:pt>
                <c:pt idx="2006">
                  <c:v>4012</c:v>
                </c:pt>
                <c:pt idx="2007">
                  <c:v>4014</c:v>
                </c:pt>
                <c:pt idx="2008">
                  <c:v>4016</c:v>
                </c:pt>
                <c:pt idx="2009">
                  <c:v>4018</c:v>
                </c:pt>
                <c:pt idx="2010">
                  <c:v>4020</c:v>
                </c:pt>
                <c:pt idx="2011">
                  <c:v>4022</c:v>
                </c:pt>
                <c:pt idx="2012">
                  <c:v>4024</c:v>
                </c:pt>
                <c:pt idx="2013">
                  <c:v>4026</c:v>
                </c:pt>
                <c:pt idx="2014">
                  <c:v>4028</c:v>
                </c:pt>
                <c:pt idx="2015">
                  <c:v>4030</c:v>
                </c:pt>
                <c:pt idx="2016">
                  <c:v>4032</c:v>
                </c:pt>
                <c:pt idx="2017">
                  <c:v>4034</c:v>
                </c:pt>
                <c:pt idx="2018">
                  <c:v>4036</c:v>
                </c:pt>
                <c:pt idx="2019">
                  <c:v>4038</c:v>
                </c:pt>
                <c:pt idx="2020">
                  <c:v>4040</c:v>
                </c:pt>
                <c:pt idx="2021">
                  <c:v>4042</c:v>
                </c:pt>
                <c:pt idx="2022">
                  <c:v>4044</c:v>
                </c:pt>
                <c:pt idx="2023">
                  <c:v>4046</c:v>
                </c:pt>
                <c:pt idx="2024">
                  <c:v>4048</c:v>
                </c:pt>
                <c:pt idx="2025">
                  <c:v>4050</c:v>
                </c:pt>
                <c:pt idx="2026">
                  <c:v>4052</c:v>
                </c:pt>
                <c:pt idx="2027">
                  <c:v>4054</c:v>
                </c:pt>
                <c:pt idx="2028">
                  <c:v>4056</c:v>
                </c:pt>
                <c:pt idx="2029">
                  <c:v>4058</c:v>
                </c:pt>
                <c:pt idx="2030">
                  <c:v>4060</c:v>
                </c:pt>
                <c:pt idx="2031">
                  <c:v>4062</c:v>
                </c:pt>
                <c:pt idx="2032">
                  <c:v>4064</c:v>
                </c:pt>
                <c:pt idx="2033">
                  <c:v>4066</c:v>
                </c:pt>
                <c:pt idx="2034">
                  <c:v>4068</c:v>
                </c:pt>
                <c:pt idx="2035">
                  <c:v>4070</c:v>
                </c:pt>
                <c:pt idx="2036">
                  <c:v>4072</c:v>
                </c:pt>
                <c:pt idx="2037">
                  <c:v>4074</c:v>
                </c:pt>
                <c:pt idx="2038">
                  <c:v>4076</c:v>
                </c:pt>
                <c:pt idx="2039">
                  <c:v>4078</c:v>
                </c:pt>
                <c:pt idx="2040">
                  <c:v>4080</c:v>
                </c:pt>
                <c:pt idx="2041">
                  <c:v>4082</c:v>
                </c:pt>
                <c:pt idx="2042">
                  <c:v>4084</c:v>
                </c:pt>
                <c:pt idx="2043">
                  <c:v>4086</c:v>
                </c:pt>
                <c:pt idx="2044">
                  <c:v>4088</c:v>
                </c:pt>
                <c:pt idx="2045">
                  <c:v>4090</c:v>
                </c:pt>
                <c:pt idx="2046">
                  <c:v>4092</c:v>
                </c:pt>
                <c:pt idx="2047">
                  <c:v>4094</c:v>
                </c:pt>
                <c:pt idx="2048">
                  <c:v>4096</c:v>
                </c:pt>
                <c:pt idx="2049">
                  <c:v>4098</c:v>
                </c:pt>
                <c:pt idx="2050">
                  <c:v>4100</c:v>
                </c:pt>
                <c:pt idx="2051">
                  <c:v>4102</c:v>
                </c:pt>
                <c:pt idx="2052">
                  <c:v>4104</c:v>
                </c:pt>
                <c:pt idx="2053">
                  <c:v>4106</c:v>
                </c:pt>
                <c:pt idx="2054">
                  <c:v>4108</c:v>
                </c:pt>
                <c:pt idx="2055">
                  <c:v>4110</c:v>
                </c:pt>
                <c:pt idx="2056">
                  <c:v>4112</c:v>
                </c:pt>
                <c:pt idx="2057">
                  <c:v>4114</c:v>
                </c:pt>
                <c:pt idx="2058">
                  <c:v>4116</c:v>
                </c:pt>
                <c:pt idx="2059">
                  <c:v>4118</c:v>
                </c:pt>
                <c:pt idx="2060">
                  <c:v>4120</c:v>
                </c:pt>
                <c:pt idx="2061">
                  <c:v>4122</c:v>
                </c:pt>
                <c:pt idx="2062">
                  <c:v>4124</c:v>
                </c:pt>
                <c:pt idx="2063">
                  <c:v>4126</c:v>
                </c:pt>
                <c:pt idx="2064">
                  <c:v>4128</c:v>
                </c:pt>
                <c:pt idx="2065">
                  <c:v>4130</c:v>
                </c:pt>
                <c:pt idx="2066">
                  <c:v>4132</c:v>
                </c:pt>
                <c:pt idx="2067">
                  <c:v>4134</c:v>
                </c:pt>
                <c:pt idx="2068">
                  <c:v>4136</c:v>
                </c:pt>
                <c:pt idx="2069">
                  <c:v>4138</c:v>
                </c:pt>
                <c:pt idx="2070">
                  <c:v>4140</c:v>
                </c:pt>
                <c:pt idx="2071">
                  <c:v>4142</c:v>
                </c:pt>
                <c:pt idx="2072">
                  <c:v>4144</c:v>
                </c:pt>
                <c:pt idx="2073">
                  <c:v>4146</c:v>
                </c:pt>
                <c:pt idx="2074">
                  <c:v>4148</c:v>
                </c:pt>
                <c:pt idx="2075">
                  <c:v>4150</c:v>
                </c:pt>
                <c:pt idx="2076">
                  <c:v>4152</c:v>
                </c:pt>
                <c:pt idx="2077">
                  <c:v>4154</c:v>
                </c:pt>
                <c:pt idx="2078">
                  <c:v>4156</c:v>
                </c:pt>
                <c:pt idx="2079">
                  <c:v>4158</c:v>
                </c:pt>
                <c:pt idx="2080">
                  <c:v>4160</c:v>
                </c:pt>
                <c:pt idx="2081">
                  <c:v>4162</c:v>
                </c:pt>
                <c:pt idx="2082">
                  <c:v>4164</c:v>
                </c:pt>
                <c:pt idx="2083">
                  <c:v>4166</c:v>
                </c:pt>
                <c:pt idx="2084">
                  <c:v>4168</c:v>
                </c:pt>
                <c:pt idx="2085">
                  <c:v>4170</c:v>
                </c:pt>
                <c:pt idx="2086">
                  <c:v>4172</c:v>
                </c:pt>
                <c:pt idx="2087">
                  <c:v>4174</c:v>
                </c:pt>
                <c:pt idx="2088">
                  <c:v>4176</c:v>
                </c:pt>
                <c:pt idx="2089">
                  <c:v>4178</c:v>
                </c:pt>
                <c:pt idx="2090">
                  <c:v>4180</c:v>
                </c:pt>
                <c:pt idx="2091">
                  <c:v>4182</c:v>
                </c:pt>
                <c:pt idx="2092">
                  <c:v>4184</c:v>
                </c:pt>
                <c:pt idx="2093">
                  <c:v>4186</c:v>
                </c:pt>
                <c:pt idx="2094">
                  <c:v>4188</c:v>
                </c:pt>
                <c:pt idx="2095">
                  <c:v>4190</c:v>
                </c:pt>
                <c:pt idx="2096">
                  <c:v>4192</c:v>
                </c:pt>
                <c:pt idx="2097">
                  <c:v>4194</c:v>
                </c:pt>
                <c:pt idx="2098">
                  <c:v>4196</c:v>
                </c:pt>
                <c:pt idx="2099">
                  <c:v>4198</c:v>
                </c:pt>
                <c:pt idx="2100">
                  <c:v>4200</c:v>
                </c:pt>
                <c:pt idx="2101">
                  <c:v>4202</c:v>
                </c:pt>
                <c:pt idx="2102">
                  <c:v>4204</c:v>
                </c:pt>
                <c:pt idx="2103">
                  <c:v>4206</c:v>
                </c:pt>
                <c:pt idx="2104">
                  <c:v>4208</c:v>
                </c:pt>
                <c:pt idx="2105">
                  <c:v>4210</c:v>
                </c:pt>
                <c:pt idx="2106">
                  <c:v>4212</c:v>
                </c:pt>
                <c:pt idx="2107">
                  <c:v>4214</c:v>
                </c:pt>
                <c:pt idx="2108">
                  <c:v>4216</c:v>
                </c:pt>
                <c:pt idx="2109">
                  <c:v>4218</c:v>
                </c:pt>
                <c:pt idx="2110">
                  <c:v>4220</c:v>
                </c:pt>
                <c:pt idx="2111">
                  <c:v>4222</c:v>
                </c:pt>
                <c:pt idx="2112">
                  <c:v>4224</c:v>
                </c:pt>
                <c:pt idx="2113">
                  <c:v>4226</c:v>
                </c:pt>
                <c:pt idx="2114">
                  <c:v>4228</c:v>
                </c:pt>
                <c:pt idx="2115">
                  <c:v>4230</c:v>
                </c:pt>
                <c:pt idx="2116">
                  <c:v>4232</c:v>
                </c:pt>
                <c:pt idx="2117">
                  <c:v>4234</c:v>
                </c:pt>
                <c:pt idx="2118">
                  <c:v>4236</c:v>
                </c:pt>
                <c:pt idx="2119">
                  <c:v>4238</c:v>
                </c:pt>
                <c:pt idx="2120">
                  <c:v>4240</c:v>
                </c:pt>
                <c:pt idx="2121">
                  <c:v>4242</c:v>
                </c:pt>
                <c:pt idx="2122">
                  <c:v>4244</c:v>
                </c:pt>
                <c:pt idx="2123">
                  <c:v>4246</c:v>
                </c:pt>
                <c:pt idx="2124">
                  <c:v>4248</c:v>
                </c:pt>
                <c:pt idx="2125">
                  <c:v>4250</c:v>
                </c:pt>
                <c:pt idx="2126">
                  <c:v>4252</c:v>
                </c:pt>
                <c:pt idx="2127">
                  <c:v>4254</c:v>
                </c:pt>
                <c:pt idx="2128">
                  <c:v>4256</c:v>
                </c:pt>
                <c:pt idx="2129">
                  <c:v>4258</c:v>
                </c:pt>
                <c:pt idx="2130">
                  <c:v>4260</c:v>
                </c:pt>
                <c:pt idx="2131">
                  <c:v>4262</c:v>
                </c:pt>
                <c:pt idx="2132">
                  <c:v>4264</c:v>
                </c:pt>
                <c:pt idx="2133">
                  <c:v>4266</c:v>
                </c:pt>
                <c:pt idx="2134">
                  <c:v>4268</c:v>
                </c:pt>
                <c:pt idx="2135">
                  <c:v>4270</c:v>
                </c:pt>
                <c:pt idx="2136">
                  <c:v>4272</c:v>
                </c:pt>
                <c:pt idx="2137">
                  <c:v>4274</c:v>
                </c:pt>
                <c:pt idx="2138">
                  <c:v>4276</c:v>
                </c:pt>
                <c:pt idx="2139">
                  <c:v>4278</c:v>
                </c:pt>
                <c:pt idx="2140">
                  <c:v>4280</c:v>
                </c:pt>
                <c:pt idx="2141">
                  <c:v>4282</c:v>
                </c:pt>
                <c:pt idx="2142">
                  <c:v>4284</c:v>
                </c:pt>
                <c:pt idx="2143">
                  <c:v>4286</c:v>
                </c:pt>
                <c:pt idx="2144">
                  <c:v>4288</c:v>
                </c:pt>
                <c:pt idx="2145">
                  <c:v>4290</c:v>
                </c:pt>
                <c:pt idx="2146">
                  <c:v>4292</c:v>
                </c:pt>
                <c:pt idx="2147">
                  <c:v>4294</c:v>
                </c:pt>
                <c:pt idx="2148">
                  <c:v>4296</c:v>
                </c:pt>
                <c:pt idx="2149">
                  <c:v>4298</c:v>
                </c:pt>
                <c:pt idx="2150">
                  <c:v>4300</c:v>
                </c:pt>
                <c:pt idx="2151">
                  <c:v>4302</c:v>
                </c:pt>
                <c:pt idx="2152">
                  <c:v>4304</c:v>
                </c:pt>
                <c:pt idx="2153">
                  <c:v>4306</c:v>
                </c:pt>
                <c:pt idx="2154">
                  <c:v>4308</c:v>
                </c:pt>
                <c:pt idx="2155">
                  <c:v>4310</c:v>
                </c:pt>
                <c:pt idx="2156">
                  <c:v>4312</c:v>
                </c:pt>
                <c:pt idx="2157">
                  <c:v>4314</c:v>
                </c:pt>
                <c:pt idx="2158">
                  <c:v>4316</c:v>
                </c:pt>
                <c:pt idx="2159">
                  <c:v>4318</c:v>
                </c:pt>
                <c:pt idx="2160">
                  <c:v>4320</c:v>
                </c:pt>
                <c:pt idx="2161">
                  <c:v>4322</c:v>
                </c:pt>
                <c:pt idx="2162">
                  <c:v>4324</c:v>
                </c:pt>
                <c:pt idx="2163">
                  <c:v>4326</c:v>
                </c:pt>
                <c:pt idx="2164">
                  <c:v>4328</c:v>
                </c:pt>
                <c:pt idx="2165">
                  <c:v>4330</c:v>
                </c:pt>
                <c:pt idx="2166">
                  <c:v>4332</c:v>
                </c:pt>
                <c:pt idx="2167">
                  <c:v>4334</c:v>
                </c:pt>
                <c:pt idx="2168">
                  <c:v>4336</c:v>
                </c:pt>
                <c:pt idx="2169">
                  <c:v>4338</c:v>
                </c:pt>
                <c:pt idx="2170">
                  <c:v>4340</c:v>
                </c:pt>
                <c:pt idx="2171">
                  <c:v>4342</c:v>
                </c:pt>
                <c:pt idx="2172">
                  <c:v>4344</c:v>
                </c:pt>
                <c:pt idx="2173">
                  <c:v>4346</c:v>
                </c:pt>
                <c:pt idx="2174">
                  <c:v>4348</c:v>
                </c:pt>
                <c:pt idx="2175">
                  <c:v>4350</c:v>
                </c:pt>
                <c:pt idx="2176">
                  <c:v>4352</c:v>
                </c:pt>
                <c:pt idx="2177">
                  <c:v>4354</c:v>
                </c:pt>
                <c:pt idx="2178">
                  <c:v>4356</c:v>
                </c:pt>
                <c:pt idx="2179">
                  <c:v>4358</c:v>
                </c:pt>
                <c:pt idx="2180">
                  <c:v>4360</c:v>
                </c:pt>
                <c:pt idx="2181">
                  <c:v>4362</c:v>
                </c:pt>
                <c:pt idx="2182">
                  <c:v>4364</c:v>
                </c:pt>
                <c:pt idx="2183">
                  <c:v>4366</c:v>
                </c:pt>
                <c:pt idx="2184">
                  <c:v>4368</c:v>
                </c:pt>
                <c:pt idx="2185">
                  <c:v>4370</c:v>
                </c:pt>
                <c:pt idx="2186">
                  <c:v>4372</c:v>
                </c:pt>
                <c:pt idx="2187">
                  <c:v>4374</c:v>
                </c:pt>
                <c:pt idx="2188">
                  <c:v>4376</c:v>
                </c:pt>
                <c:pt idx="2189">
                  <c:v>4378</c:v>
                </c:pt>
                <c:pt idx="2190">
                  <c:v>4380</c:v>
                </c:pt>
                <c:pt idx="2191">
                  <c:v>4382</c:v>
                </c:pt>
                <c:pt idx="2192">
                  <c:v>4384</c:v>
                </c:pt>
                <c:pt idx="2193">
                  <c:v>4386</c:v>
                </c:pt>
                <c:pt idx="2194">
                  <c:v>4388</c:v>
                </c:pt>
                <c:pt idx="2195">
                  <c:v>4390</c:v>
                </c:pt>
                <c:pt idx="2196">
                  <c:v>4392</c:v>
                </c:pt>
                <c:pt idx="2197">
                  <c:v>4394</c:v>
                </c:pt>
                <c:pt idx="2198">
                  <c:v>4396</c:v>
                </c:pt>
                <c:pt idx="2199">
                  <c:v>4398</c:v>
                </c:pt>
                <c:pt idx="2200">
                  <c:v>4400</c:v>
                </c:pt>
                <c:pt idx="2201">
                  <c:v>4402</c:v>
                </c:pt>
                <c:pt idx="2202">
                  <c:v>4404</c:v>
                </c:pt>
                <c:pt idx="2203">
                  <c:v>4406</c:v>
                </c:pt>
                <c:pt idx="2204">
                  <c:v>4408</c:v>
                </c:pt>
                <c:pt idx="2205">
                  <c:v>4410</c:v>
                </c:pt>
                <c:pt idx="2206">
                  <c:v>4412</c:v>
                </c:pt>
                <c:pt idx="2207">
                  <c:v>4414</c:v>
                </c:pt>
                <c:pt idx="2208">
                  <c:v>4416</c:v>
                </c:pt>
                <c:pt idx="2209">
                  <c:v>4418</c:v>
                </c:pt>
                <c:pt idx="2210">
                  <c:v>4420</c:v>
                </c:pt>
                <c:pt idx="2211">
                  <c:v>4422</c:v>
                </c:pt>
                <c:pt idx="2212">
                  <c:v>4424</c:v>
                </c:pt>
                <c:pt idx="2213">
                  <c:v>4426</c:v>
                </c:pt>
                <c:pt idx="2214">
                  <c:v>4428</c:v>
                </c:pt>
                <c:pt idx="2215">
                  <c:v>4430</c:v>
                </c:pt>
                <c:pt idx="2216">
                  <c:v>4432</c:v>
                </c:pt>
                <c:pt idx="2217">
                  <c:v>4434</c:v>
                </c:pt>
                <c:pt idx="2218">
                  <c:v>4436</c:v>
                </c:pt>
                <c:pt idx="2219">
                  <c:v>4438</c:v>
                </c:pt>
                <c:pt idx="2220">
                  <c:v>4440</c:v>
                </c:pt>
                <c:pt idx="2221">
                  <c:v>4442</c:v>
                </c:pt>
                <c:pt idx="2222">
                  <c:v>4444</c:v>
                </c:pt>
                <c:pt idx="2223">
                  <c:v>4446</c:v>
                </c:pt>
                <c:pt idx="2224">
                  <c:v>4448</c:v>
                </c:pt>
                <c:pt idx="2225">
                  <c:v>4450</c:v>
                </c:pt>
                <c:pt idx="2226">
                  <c:v>4452</c:v>
                </c:pt>
                <c:pt idx="2227">
                  <c:v>4454</c:v>
                </c:pt>
                <c:pt idx="2228">
                  <c:v>4456</c:v>
                </c:pt>
                <c:pt idx="2229">
                  <c:v>4458</c:v>
                </c:pt>
                <c:pt idx="2230">
                  <c:v>4460</c:v>
                </c:pt>
                <c:pt idx="2231">
                  <c:v>4462</c:v>
                </c:pt>
                <c:pt idx="2232">
                  <c:v>4464</c:v>
                </c:pt>
                <c:pt idx="2233">
                  <c:v>4466</c:v>
                </c:pt>
                <c:pt idx="2234">
                  <c:v>4468</c:v>
                </c:pt>
                <c:pt idx="2235">
                  <c:v>4470</c:v>
                </c:pt>
                <c:pt idx="2236">
                  <c:v>4472</c:v>
                </c:pt>
                <c:pt idx="2237">
                  <c:v>4474</c:v>
                </c:pt>
                <c:pt idx="2238">
                  <c:v>4476</c:v>
                </c:pt>
                <c:pt idx="2239">
                  <c:v>4478</c:v>
                </c:pt>
                <c:pt idx="2240">
                  <c:v>4480</c:v>
                </c:pt>
                <c:pt idx="2241">
                  <c:v>4482</c:v>
                </c:pt>
                <c:pt idx="2242">
                  <c:v>4484</c:v>
                </c:pt>
                <c:pt idx="2243">
                  <c:v>4486</c:v>
                </c:pt>
                <c:pt idx="2244">
                  <c:v>4488</c:v>
                </c:pt>
                <c:pt idx="2245">
                  <c:v>4490</c:v>
                </c:pt>
                <c:pt idx="2246">
                  <c:v>4492</c:v>
                </c:pt>
                <c:pt idx="2247">
                  <c:v>4494</c:v>
                </c:pt>
                <c:pt idx="2248">
                  <c:v>4496</c:v>
                </c:pt>
                <c:pt idx="2249">
                  <c:v>4498</c:v>
                </c:pt>
                <c:pt idx="2250">
                  <c:v>4500</c:v>
                </c:pt>
                <c:pt idx="2251">
                  <c:v>4502</c:v>
                </c:pt>
                <c:pt idx="2252">
                  <c:v>4504</c:v>
                </c:pt>
                <c:pt idx="2253">
                  <c:v>4506</c:v>
                </c:pt>
                <c:pt idx="2254">
                  <c:v>4508</c:v>
                </c:pt>
                <c:pt idx="2255">
                  <c:v>4510</c:v>
                </c:pt>
                <c:pt idx="2256">
                  <c:v>4512</c:v>
                </c:pt>
                <c:pt idx="2257">
                  <c:v>4514</c:v>
                </c:pt>
                <c:pt idx="2258">
                  <c:v>4516</c:v>
                </c:pt>
                <c:pt idx="2259">
                  <c:v>4518</c:v>
                </c:pt>
                <c:pt idx="2260">
                  <c:v>4520</c:v>
                </c:pt>
                <c:pt idx="2261">
                  <c:v>4522</c:v>
                </c:pt>
                <c:pt idx="2262">
                  <c:v>4524</c:v>
                </c:pt>
                <c:pt idx="2263">
                  <c:v>4526</c:v>
                </c:pt>
                <c:pt idx="2264">
                  <c:v>4528</c:v>
                </c:pt>
                <c:pt idx="2265">
                  <c:v>4530</c:v>
                </c:pt>
                <c:pt idx="2266">
                  <c:v>4532</c:v>
                </c:pt>
                <c:pt idx="2267">
                  <c:v>4534</c:v>
                </c:pt>
                <c:pt idx="2268">
                  <c:v>4536</c:v>
                </c:pt>
                <c:pt idx="2269">
                  <c:v>4538</c:v>
                </c:pt>
                <c:pt idx="2270">
                  <c:v>4540</c:v>
                </c:pt>
                <c:pt idx="2271">
                  <c:v>4542</c:v>
                </c:pt>
                <c:pt idx="2272">
                  <c:v>4544</c:v>
                </c:pt>
                <c:pt idx="2273">
                  <c:v>4546</c:v>
                </c:pt>
                <c:pt idx="2274">
                  <c:v>4548</c:v>
                </c:pt>
                <c:pt idx="2275">
                  <c:v>4550</c:v>
                </c:pt>
                <c:pt idx="2276">
                  <c:v>4552</c:v>
                </c:pt>
                <c:pt idx="2277">
                  <c:v>4554</c:v>
                </c:pt>
                <c:pt idx="2278">
                  <c:v>4556</c:v>
                </c:pt>
                <c:pt idx="2279">
                  <c:v>4558</c:v>
                </c:pt>
                <c:pt idx="2280">
                  <c:v>4560</c:v>
                </c:pt>
                <c:pt idx="2281">
                  <c:v>4562</c:v>
                </c:pt>
                <c:pt idx="2282">
                  <c:v>4564</c:v>
                </c:pt>
                <c:pt idx="2283">
                  <c:v>4566</c:v>
                </c:pt>
                <c:pt idx="2284">
                  <c:v>4568</c:v>
                </c:pt>
                <c:pt idx="2285">
                  <c:v>4570</c:v>
                </c:pt>
                <c:pt idx="2286">
                  <c:v>4572</c:v>
                </c:pt>
                <c:pt idx="2287">
                  <c:v>4574</c:v>
                </c:pt>
                <c:pt idx="2288">
                  <c:v>4576</c:v>
                </c:pt>
                <c:pt idx="2289">
                  <c:v>4578</c:v>
                </c:pt>
                <c:pt idx="2290">
                  <c:v>4580</c:v>
                </c:pt>
                <c:pt idx="2291">
                  <c:v>4582</c:v>
                </c:pt>
                <c:pt idx="2292">
                  <c:v>4584</c:v>
                </c:pt>
                <c:pt idx="2293">
                  <c:v>4586</c:v>
                </c:pt>
                <c:pt idx="2294">
                  <c:v>4588</c:v>
                </c:pt>
                <c:pt idx="2295">
                  <c:v>4590</c:v>
                </c:pt>
                <c:pt idx="2296">
                  <c:v>4592</c:v>
                </c:pt>
                <c:pt idx="2297">
                  <c:v>4594</c:v>
                </c:pt>
                <c:pt idx="2298">
                  <c:v>4596</c:v>
                </c:pt>
                <c:pt idx="2299">
                  <c:v>4598</c:v>
                </c:pt>
                <c:pt idx="2300">
                  <c:v>4600</c:v>
                </c:pt>
                <c:pt idx="2301">
                  <c:v>4602</c:v>
                </c:pt>
                <c:pt idx="2302">
                  <c:v>4604</c:v>
                </c:pt>
                <c:pt idx="2303">
                  <c:v>4606</c:v>
                </c:pt>
                <c:pt idx="2304">
                  <c:v>4608</c:v>
                </c:pt>
                <c:pt idx="2305">
                  <c:v>4610</c:v>
                </c:pt>
                <c:pt idx="2306">
                  <c:v>4612</c:v>
                </c:pt>
                <c:pt idx="2307">
                  <c:v>4614</c:v>
                </c:pt>
                <c:pt idx="2308">
                  <c:v>4616</c:v>
                </c:pt>
                <c:pt idx="2309">
                  <c:v>4618</c:v>
                </c:pt>
                <c:pt idx="2310">
                  <c:v>4620</c:v>
                </c:pt>
                <c:pt idx="2311">
                  <c:v>4622</c:v>
                </c:pt>
                <c:pt idx="2312">
                  <c:v>4624</c:v>
                </c:pt>
                <c:pt idx="2313">
                  <c:v>4626</c:v>
                </c:pt>
                <c:pt idx="2314">
                  <c:v>4628</c:v>
                </c:pt>
                <c:pt idx="2315">
                  <c:v>4630</c:v>
                </c:pt>
                <c:pt idx="2316">
                  <c:v>4632</c:v>
                </c:pt>
                <c:pt idx="2317">
                  <c:v>4634</c:v>
                </c:pt>
                <c:pt idx="2318">
                  <c:v>4636</c:v>
                </c:pt>
                <c:pt idx="2319">
                  <c:v>4638</c:v>
                </c:pt>
                <c:pt idx="2320">
                  <c:v>4640</c:v>
                </c:pt>
                <c:pt idx="2321">
                  <c:v>4642</c:v>
                </c:pt>
                <c:pt idx="2322">
                  <c:v>4644</c:v>
                </c:pt>
                <c:pt idx="2323">
                  <c:v>4646</c:v>
                </c:pt>
                <c:pt idx="2324">
                  <c:v>4648</c:v>
                </c:pt>
                <c:pt idx="2325">
                  <c:v>4650</c:v>
                </c:pt>
                <c:pt idx="2326">
                  <c:v>4652</c:v>
                </c:pt>
                <c:pt idx="2327">
                  <c:v>4654</c:v>
                </c:pt>
                <c:pt idx="2328">
                  <c:v>4656</c:v>
                </c:pt>
                <c:pt idx="2329">
                  <c:v>4658</c:v>
                </c:pt>
                <c:pt idx="2330">
                  <c:v>4660</c:v>
                </c:pt>
                <c:pt idx="2331">
                  <c:v>4662</c:v>
                </c:pt>
                <c:pt idx="2332">
                  <c:v>4664</c:v>
                </c:pt>
                <c:pt idx="2333">
                  <c:v>4666</c:v>
                </c:pt>
                <c:pt idx="2334">
                  <c:v>4668</c:v>
                </c:pt>
                <c:pt idx="2335">
                  <c:v>4670</c:v>
                </c:pt>
                <c:pt idx="2336">
                  <c:v>4672</c:v>
                </c:pt>
                <c:pt idx="2337">
                  <c:v>4674</c:v>
                </c:pt>
                <c:pt idx="2338">
                  <c:v>4676</c:v>
                </c:pt>
                <c:pt idx="2339">
                  <c:v>4678</c:v>
                </c:pt>
                <c:pt idx="2340">
                  <c:v>4680</c:v>
                </c:pt>
                <c:pt idx="2341">
                  <c:v>4682</c:v>
                </c:pt>
                <c:pt idx="2342">
                  <c:v>4684</c:v>
                </c:pt>
                <c:pt idx="2343">
                  <c:v>4686</c:v>
                </c:pt>
                <c:pt idx="2344">
                  <c:v>4688</c:v>
                </c:pt>
                <c:pt idx="2345">
                  <c:v>4690</c:v>
                </c:pt>
                <c:pt idx="2346">
                  <c:v>4692</c:v>
                </c:pt>
                <c:pt idx="2347">
                  <c:v>4694</c:v>
                </c:pt>
                <c:pt idx="2348">
                  <c:v>4696</c:v>
                </c:pt>
                <c:pt idx="2349">
                  <c:v>4698</c:v>
                </c:pt>
                <c:pt idx="2350">
                  <c:v>4700</c:v>
                </c:pt>
                <c:pt idx="2351">
                  <c:v>4702</c:v>
                </c:pt>
                <c:pt idx="2352">
                  <c:v>4704</c:v>
                </c:pt>
                <c:pt idx="2353">
                  <c:v>4706</c:v>
                </c:pt>
                <c:pt idx="2354">
                  <c:v>4708</c:v>
                </c:pt>
                <c:pt idx="2355">
                  <c:v>4710</c:v>
                </c:pt>
                <c:pt idx="2356">
                  <c:v>4712</c:v>
                </c:pt>
                <c:pt idx="2357">
                  <c:v>4714</c:v>
                </c:pt>
                <c:pt idx="2358">
                  <c:v>4716</c:v>
                </c:pt>
                <c:pt idx="2359">
                  <c:v>4718</c:v>
                </c:pt>
                <c:pt idx="2360">
                  <c:v>4720</c:v>
                </c:pt>
                <c:pt idx="2361">
                  <c:v>4722</c:v>
                </c:pt>
                <c:pt idx="2362">
                  <c:v>4724</c:v>
                </c:pt>
                <c:pt idx="2363">
                  <c:v>4726</c:v>
                </c:pt>
                <c:pt idx="2364">
                  <c:v>4728</c:v>
                </c:pt>
                <c:pt idx="2365">
                  <c:v>4730</c:v>
                </c:pt>
                <c:pt idx="2366">
                  <c:v>4732</c:v>
                </c:pt>
                <c:pt idx="2367">
                  <c:v>4734</c:v>
                </c:pt>
                <c:pt idx="2368">
                  <c:v>4736</c:v>
                </c:pt>
                <c:pt idx="2369">
                  <c:v>4738</c:v>
                </c:pt>
                <c:pt idx="2370">
                  <c:v>4740</c:v>
                </c:pt>
                <c:pt idx="2371">
                  <c:v>4742</c:v>
                </c:pt>
                <c:pt idx="2372">
                  <c:v>4744</c:v>
                </c:pt>
                <c:pt idx="2373">
                  <c:v>4746</c:v>
                </c:pt>
                <c:pt idx="2374">
                  <c:v>4748</c:v>
                </c:pt>
                <c:pt idx="2375">
                  <c:v>4750</c:v>
                </c:pt>
                <c:pt idx="2376">
                  <c:v>4752</c:v>
                </c:pt>
                <c:pt idx="2377">
                  <c:v>4754</c:v>
                </c:pt>
                <c:pt idx="2378">
                  <c:v>4756</c:v>
                </c:pt>
                <c:pt idx="2379">
                  <c:v>4758</c:v>
                </c:pt>
                <c:pt idx="2380">
                  <c:v>4760</c:v>
                </c:pt>
                <c:pt idx="2381">
                  <c:v>4762</c:v>
                </c:pt>
                <c:pt idx="2382">
                  <c:v>4764</c:v>
                </c:pt>
                <c:pt idx="2383">
                  <c:v>4766</c:v>
                </c:pt>
                <c:pt idx="2384">
                  <c:v>4768</c:v>
                </c:pt>
                <c:pt idx="2385">
                  <c:v>4770</c:v>
                </c:pt>
                <c:pt idx="2386">
                  <c:v>4772</c:v>
                </c:pt>
                <c:pt idx="2387">
                  <c:v>4774</c:v>
                </c:pt>
                <c:pt idx="2388">
                  <c:v>4776</c:v>
                </c:pt>
                <c:pt idx="2389">
                  <c:v>4778</c:v>
                </c:pt>
                <c:pt idx="2390">
                  <c:v>4780</c:v>
                </c:pt>
                <c:pt idx="2391">
                  <c:v>4782</c:v>
                </c:pt>
                <c:pt idx="2392">
                  <c:v>4784</c:v>
                </c:pt>
                <c:pt idx="2393">
                  <c:v>4786</c:v>
                </c:pt>
                <c:pt idx="2394">
                  <c:v>4788</c:v>
                </c:pt>
                <c:pt idx="2395">
                  <c:v>4790</c:v>
                </c:pt>
                <c:pt idx="2396">
                  <c:v>4792</c:v>
                </c:pt>
                <c:pt idx="2397">
                  <c:v>4794</c:v>
                </c:pt>
                <c:pt idx="2398">
                  <c:v>4796</c:v>
                </c:pt>
                <c:pt idx="2399">
                  <c:v>4798</c:v>
                </c:pt>
                <c:pt idx="2400">
                  <c:v>4800</c:v>
                </c:pt>
                <c:pt idx="2401">
                  <c:v>4802</c:v>
                </c:pt>
                <c:pt idx="2402">
                  <c:v>4804</c:v>
                </c:pt>
                <c:pt idx="2403">
                  <c:v>4806</c:v>
                </c:pt>
                <c:pt idx="2404">
                  <c:v>4808</c:v>
                </c:pt>
                <c:pt idx="2405">
                  <c:v>4810</c:v>
                </c:pt>
                <c:pt idx="2406">
                  <c:v>4812</c:v>
                </c:pt>
                <c:pt idx="2407">
                  <c:v>4814</c:v>
                </c:pt>
                <c:pt idx="2408">
                  <c:v>4816</c:v>
                </c:pt>
                <c:pt idx="2409">
                  <c:v>4818</c:v>
                </c:pt>
                <c:pt idx="2410">
                  <c:v>4820</c:v>
                </c:pt>
                <c:pt idx="2411">
                  <c:v>4822</c:v>
                </c:pt>
                <c:pt idx="2412">
                  <c:v>4824</c:v>
                </c:pt>
                <c:pt idx="2413">
                  <c:v>4826</c:v>
                </c:pt>
                <c:pt idx="2414">
                  <c:v>4828</c:v>
                </c:pt>
                <c:pt idx="2415">
                  <c:v>4830</c:v>
                </c:pt>
                <c:pt idx="2416">
                  <c:v>4832</c:v>
                </c:pt>
                <c:pt idx="2417">
                  <c:v>4834</c:v>
                </c:pt>
                <c:pt idx="2418">
                  <c:v>4836</c:v>
                </c:pt>
                <c:pt idx="2419">
                  <c:v>4838</c:v>
                </c:pt>
                <c:pt idx="2420">
                  <c:v>4840</c:v>
                </c:pt>
                <c:pt idx="2421">
                  <c:v>4842</c:v>
                </c:pt>
                <c:pt idx="2422">
                  <c:v>4844</c:v>
                </c:pt>
                <c:pt idx="2423">
                  <c:v>4846</c:v>
                </c:pt>
                <c:pt idx="2424">
                  <c:v>4848</c:v>
                </c:pt>
                <c:pt idx="2425">
                  <c:v>4850</c:v>
                </c:pt>
                <c:pt idx="2426">
                  <c:v>4852</c:v>
                </c:pt>
                <c:pt idx="2427">
                  <c:v>4854</c:v>
                </c:pt>
                <c:pt idx="2428">
                  <c:v>4856</c:v>
                </c:pt>
                <c:pt idx="2429">
                  <c:v>4858</c:v>
                </c:pt>
                <c:pt idx="2430">
                  <c:v>4860</c:v>
                </c:pt>
                <c:pt idx="2431">
                  <c:v>4862</c:v>
                </c:pt>
                <c:pt idx="2432">
                  <c:v>4864</c:v>
                </c:pt>
                <c:pt idx="2433">
                  <c:v>4866</c:v>
                </c:pt>
                <c:pt idx="2434">
                  <c:v>4868</c:v>
                </c:pt>
                <c:pt idx="2435">
                  <c:v>4870</c:v>
                </c:pt>
                <c:pt idx="2436">
                  <c:v>4872</c:v>
                </c:pt>
                <c:pt idx="2437">
                  <c:v>4874</c:v>
                </c:pt>
                <c:pt idx="2438">
                  <c:v>4876</c:v>
                </c:pt>
                <c:pt idx="2439">
                  <c:v>4878</c:v>
                </c:pt>
                <c:pt idx="2440">
                  <c:v>4880</c:v>
                </c:pt>
                <c:pt idx="2441">
                  <c:v>4882</c:v>
                </c:pt>
                <c:pt idx="2442">
                  <c:v>4884</c:v>
                </c:pt>
                <c:pt idx="2443">
                  <c:v>4886</c:v>
                </c:pt>
                <c:pt idx="2444">
                  <c:v>4888</c:v>
                </c:pt>
                <c:pt idx="2445">
                  <c:v>4890</c:v>
                </c:pt>
                <c:pt idx="2446">
                  <c:v>4892</c:v>
                </c:pt>
                <c:pt idx="2447">
                  <c:v>4894</c:v>
                </c:pt>
                <c:pt idx="2448">
                  <c:v>4896</c:v>
                </c:pt>
                <c:pt idx="2449">
                  <c:v>4898</c:v>
                </c:pt>
                <c:pt idx="2450">
                  <c:v>4900</c:v>
                </c:pt>
                <c:pt idx="2451">
                  <c:v>4902</c:v>
                </c:pt>
                <c:pt idx="2452">
                  <c:v>4904</c:v>
                </c:pt>
                <c:pt idx="2453">
                  <c:v>4906</c:v>
                </c:pt>
                <c:pt idx="2454">
                  <c:v>4908</c:v>
                </c:pt>
                <c:pt idx="2455">
                  <c:v>4910</c:v>
                </c:pt>
                <c:pt idx="2456">
                  <c:v>4912</c:v>
                </c:pt>
                <c:pt idx="2457">
                  <c:v>4914</c:v>
                </c:pt>
                <c:pt idx="2458">
                  <c:v>4916</c:v>
                </c:pt>
                <c:pt idx="2459">
                  <c:v>4918</c:v>
                </c:pt>
                <c:pt idx="2460">
                  <c:v>4920</c:v>
                </c:pt>
                <c:pt idx="2461">
                  <c:v>4922</c:v>
                </c:pt>
                <c:pt idx="2462">
                  <c:v>4924</c:v>
                </c:pt>
                <c:pt idx="2463">
                  <c:v>4926</c:v>
                </c:pt>
                <c:pt idx="2464">
                  <c:v>4928</c:v>
                </c:pt>
                <c:pt idx="2465">
                  <c:v>4930</c:v>
                </c:pt>
                <c:pt idx="2466">
                  <c:v>4932</c:v>
                </c:pt>
                <c:pt idx="2467">
                  <c:v>4934</c:v>
                </c:pt>
                <c:pt idx="2468">
                  <c:v>4936</c:v>
                </c:pt>
                <c:pt idx="2469">
                  <c:v>4938</c:v>
                </c:pt>
                <c:pt idx="2470">
                  <c:v>4940</c:v>
                </c:pt>
                <c:pt idx="2471">
                  <c:v>4942</c:v>
                </c:pt>
                <c:pt idx="2472">
                  <c:v>4944</c:v>
                </c:pt>
                <c:pt idx="2473">
                  <c:v>4946</c:v>
                </c:pt>
                <c:pt idx="2474">
                  <c:v>4948</c:v>
                </c:pt>
                <c:pt idx="2475">
                  <c:v>4950</c:v>
                </c:pt>
                <c:pt idx="2476">
                  <c:v>4952</c:v>
                </c:pt>
                <c:pt idx="2477">
                  <c:v>4954</c:v>
                </c:pt>
                <c:pt idx="2478">
                  <c:v>4956</c:v>
                </c:pt>
                <c:pt idx="2479">
                  <c:v>4958</c:v>
                </c:pt>
                <c:pt idx="2480">
                  <c:v>4960</c:v>
                </c:pt>
                <c:pt idx="2481">
                  <c:v>4962</c:v>
                </c:pt>
                <c:pt idx="2482">
                  <c:v>4964</c:v>
                </c:pt>
                <c:pt idx="2483">
                  <c:v>4966</c:v>
                </c:pt>
                <c:pt idx="2484">
                  <c:v>4968</c:v>
                </c:pt>
                <c:pt idx="2485">
                  <c:v>4970</c:v>
                </c:pt>
                <c:pt idx="2486">
                  <c:v>4972</c:v>
                </c:pt>
                <c:pt idx="2487">
                  <c:v>4974</c:v>
                </c:pt>
                <c:pt idx="2488">
                  <c:v>4976</c:v>
                </c:pt>
                <c:pt idx="2489">
                  <c:v>4978</c:v>
                </c:pt>
                <c:pt idx="2490">
                  <c:v>4980</c:v>
                </c:pt>
                <c:pt idx="2491">
                  <c:v>4982</c:v>
                </c:pt>
                <c:pt idx="2492">
                  <c:v>4984</c:v>
                </c:pt>
                <c:pt idx="2493">
                  <c:v>4986</c:v>
                </c:pt>
                <c:pt idx="2494">
                  <c:v>4988</c:v>
                </c:pt>
                <c:pt idx="2495">
                  <c:v>4990</c:v>
                </c:pt>
                <c:pt idx="2496">
                  <c:v>4992</c:v>
                </c:pt>
                <c:pt idx="2497">
                  <c:v>4994</c:v>
                </c:pt>
                <c:pt idx="2498">
                  <c:v>4996</c:v>
                </c:pt>
                <c:pt idx="2499">
                  <c:v>4998</c:v>
                </c:pt>
                <c:pt idx="2500">
                  <c:v>5000</c:v>
                </c:pt>
                <c:pt idx="2501">
                  <c:v>5002</c:v>
                </c:pt>
                <c:pt idx="2502">
                  <c:v>5004</c:v>
                </c:pt>
                <c:pt idx="2503">
                  <c:v>5006</c:v>
                </c:pt>
                <c:pt idx="2504">
                  <c:v>5008</c:v>
                </c:pt>
                <c:pt idx="2505">
                  <c:v>5010</c:v>
                </c:pt>
                <c:pt idx="2506">
                  <c:v>5012</c:v>
                </c:pt>
                <c:pt idx="2507">
                  <c:v>5014</c:v>
                </c:pt>
                <c:pt idx="2508">
                  <c:v>5016</c:v>
                </c:pt>
                <c:pt idx="2509">
                  <c:v>5018</c:v>
                </c:pt>
                <c:pt idx="2510">
                  <c:v>5020</c:v>
                </c:pt>
                <c:pt idx="2511">
                  <c:v>5022</c:v>
                </c:pt>
                <c:pt idx="2512">
                  <c:v>5024</c:v>
                </c:pt>
                <c:pt idx="2513">
                  <c:v>5026</c:v>
                </c:pt>
                <c:pt idx="2514">
                  <c:v>5028</c:v>
                </c:pt>
                <c:pt idx="2515">
                  <c:v>5030</c:v>
                </c:pt>
                <c:pt idx="2516">
                  <c:v>5032</c:v>
                </c:pt>
                <c:pt idx="2517">
                  <c:v>5034</c:v>
                </c:pt>
                <c:pt idx="2518">
                  <c:v>5036</c:v>
                </c:pt>
                <c:pt idx="2519">
                  <c:v>5038</c:v>
                </c:pt>
                <c:pt idx="2520">
                  <c:v>5040</c:v>
                </c:pt>
                <c:pt idx="2521">
                  <c:v>5042</c:v>
                </c:pt>
                <c:pt idx="2522">
                  <c:v>5044</c:v>
                </c:pt>
                <c:pt idx="2523">
                  <c:v>5046</c:v>
                </c:pt>
                <c:pt idx="2524">
                  <c:v>5048</c:v>
                </c:pt>
                <c:pt idx="2525">
                  <c:v>5050</c:v>
                </c:pt>
                <c:pt idx="2526">
                  <c:v>5052</c:v>
                </c:pt>
                <c:pt idx="2527">
                  <c:v>5054</c:v>
                </c:pt>
                <c:pt idx="2528">
                  <c:v>5056</c:v>
                </c:pt>
                <c:pt idx="2529">
                  <c:v>5058</c:v>
                </c:pt>
                <c:pt idx="2530">
                  <c:v>5060</c:v>
                </c:pt>
                <c:pt idx="2531">
                  <c:v>5062</c:v>
                </c:pt>
                <c:pt idx="2532">
                  <c:v>5064</c:v>
                </c:pt>
                <c:pt idx="2533">
                  <c:v>5066</c:v>
                </c:pt>
                <c:pt idx="2534">
                  <c:v>5068</c:v>
                </c:pt>
                <c:pt idx="2535">
                  <c:v>5070</c:v>
                </c:pt>
                <c:pt idx="2536">
                  <c:v>5072</c:v>
                </c:pt>
                <c:pt idx="2537">
                  <c:v>5074</c:v>
                </c:pt>
                <c:pt idx="2538">
                  <c:v>5076</c:v>
                </c:pt>
                <c:pt idx="2539">
                  <c:v>5078</c:v>
                </c:pt>
                <c:pt idx="2540">
                  <c:v>5080</c:v>
                </c:pt>
                <c:pt idx="2541">
                  <c:v>5082</c:v>
                </c:pt>
                <c:pt idx="2542">
                  <c:v>5084</c:v>
                </c:pt>
                <c:pt idx="2543">
                  <c:v>5086</c:v>
                </c:pt>
                <c:pt idx="2544">
                  <c:v>5088</c:v>
                </c:pt>
                <c:pt idx="2545">
                  <c:v>5090</c:v>
                </c:pt>
                <c:pt idx="2546">
                  <c:v>5092</c:v>
                </c:pt>
                <c:pt idx="2547">
                  <c:v>5094</c:v>
                </c:pt>
                <c:pt idx="2548">
                  <c:v>5096</c:v>
                </c:pt>
                <c:pt idx="2549">
                  <c:v>5098</c:v>
                </c:pt>
                <c:pt idx="2550">
                  <c:v>5100</c:v>
                </c:pt>
                <c:pt idx="2551">
                  <c:v>5102</c:v>
                </c:pt>
                <c:pt idx="2552">
                  <c:v>5104</c:v>
                </c:pt>
                <c:pt idx="2553">
                  <c:v>5106</c:v>
                </c:pt>
                <c:pt idx="2554">
                  <c:v>5108</c:v>
                </c:pt>
                <c:pt idx="2555">
                  <c:v>5110</c:v>
                </c:pt>
                <c:pt idx="2556">
                  <c:v>5112</c:v>
                </c:pt>
                <c:pt idx="2557">
                  <c:v>5114</c:v>
                </c:pt>
                <c:pt idx="2558">
                  <c:v>5116</c:v>
                </c:pt>
                <c:pt idx="2559">
                  <c:v>5118</c:v>
                </c:pt>
                <c:pt idx="2560">
                  <c:v>5120</c:v>
                </c:pt>
                <c:pt idx="2561">
                  <c:v>5122</c:v>
                </c:pt>
                <c:pt idx="2562">
                  <c:v>5124</c:v>
                </c:pt>
                <c:pt idx="2563">
                  <c:v>5126</c:v>
                </c:pt>
                <c:pt idx="2564">
                  <c:v>5128</c:v>
                </c:pt>
                <c:pt idx="2565">
                  <c:v>5130</c:v>
                </c:pt>
                <c:pt idx="2566">
                  <c:v>5132</c:v>
                </c:pt>
                <c:pt idx="2567">
                  <c:v>5134</c:v>
                </c:pt>
                <c:pt idx="2568">
                  <c:v>5136</c:v>
                </c:pt>
                <c:pt idx="2569">
                  <c:v>5138</c:v>
                </c:pt>
                <c:pt idx="2570">
                  <c:v>5140</c:v>
                </c:pt>
                <c:pt idx="2571">
                  <c:v>5142</c:v>
                </c:pt>
                <c:pt idx="2572">
                  <c:v>5144</c:v>
                </c:pt>
                <c:pt idx="2573">
                  <c:v>5146</c:v>
                </c:pt>
                <c:pt idx="2574">
                  <c:v>5148</c:v>
                </c:pt>
                <c:pt idx="2575">
                  <c:v>5150</c:v>
                </c:pt>
                <c:pt idx="2576">
                  <c:v>5152</c:v>
                </c:pt>
                <c:pt idx="2577">
                  <c:v>5154</c:v>
                </c:pt>
                <c:pt idx="2578">
                  <c:v>5156</c:v>
                </c:pt>
                <c:pt idx="2579">
                  <c:v>5158</c:v>
                </c:pt>
                <c:pt idx="2580">
                  <c:v>5160</c:v>
                </c:pt>
                <c:pt idx="2581">
                  <c:v>5162</c:v>
                </c:pt>
                <c:pt idx="2582">
                  <c:v>5164</c:v>
                </c:pt>
                <c:pt idx="2583">
                  <c:v>5166</c:v>
                </c:pt>
                <c:pt idx="2584">
                  <c:v>5168</c:v>
                </c:pt>
                <c:pt idx="2585">
                  <c:v>5170</c:v>
                </c:pt>
                <c:pt idx="2586">
                  <c:v>5172</c:v>
                </c:pt>
                <c:pt idx="2587">
                  <c:v>5174</c:v>
                </c:pt>
                <c:pt idx="2588">
                  <c:v>5176</c:v>
                </c:pt>
                <c:pt idx="2589">
                  <c:v>5178</c:v>
                </c:pt>
                <c:pt idx="2590">
                  <c:v>5180</c:v>
                </c:pt>
                <c:pt idx="2591">
                  <c:v>5182</c:v>
                </c:pt>
                <c:pt idx="2592">
                  <c:v>5184</c:v>
                </c:pt>
                <c:pt idx="2593">
                  <c:v>5186</c:v>
                </c:pt>
                <c:pt idx="2594">
                  <c:v>5188</c:v>
                </c:pt>
                <c:pt idx="2595">
                  <c:v>5190</c:v>
                </c:pt>
                <c:pt idx="2596">
                  <c:v>5192</c:v>
                </c:pt>
                <c:pt idx="2597">
                  <c:v>5194</c:v>
                </c:pt>
                <c:pt idx="2598">
                  <c:v>5196</c:v>
                </c:pt>
                <c:pt idx="2599">
                  <c:v>5198</c:v>
                </c:pt>
                <c:pt idx="2600">
                  <c:v>5200</c:v>
                </c:pt>
                <c:pt idx="2601">
                  <c:v>5202</c:v>
                </c:pt>
                <c:pt idx="2602">
                  <c:v>5204</c:v>
                </c:pt>
                <c:pt idx="2603">
                  <c:v>5206</c:v>
                </c:pt>
                <c:pt idx="2604">
                  <c:v>5208</c:v>
                </c:pt>
                <c:pt idx="2605">
                  <c:v>5210</c:v>
                </c:pt>
                <c:pt idx="2606">
                  <c:v>5212</c:v>
                </c:pt>
                <c:pt idx="2607">
                  <c:v>5214</c:v>
                </c:pt>
                <c:pt idx="2608">
                  <c:v>5216</c:v>
                </c:pt>
                <c:pt idx="2609">
                  <c:v>5218</c:v>
                </c:pt>
                <c:pt idx="2610">
                  <c:v>5220</c:v>
                </c:pt>
                <c:pt idx="2611">
                  <c:v>5222</c:v>
                </c:pt>
                <c:pt idx="2612">
                  <c:v>5224</c:v>
                </c:pt>
                <c:pt idx="2613">
                  <c:v>5226</c:v>
                </c:pt>
                <c:pt idx="2614">
                  <c:v>5228</c:v>
                </c:pt>
                <c:pt idx="2615">
                  <c:v>5230</c:v>
                </c:pt>
                <c:pt idx="2616">
                  <c:v>5232</c:v>
                </c:pt>
                <c:pt idx="2617">
                  <c:v>5234</c:v>
                </c:pt>
                <c:pt idx="2618">
                  <c:v>5236</c:v>
                </c:pt>
                <c:pt idx="2619">
                  <c:v>5238</c:v>
                </c:pt>
                <c:pt idx="2620">
                  <c:v>5240</c:v>
                </c:pt>
                <c:pt idx="2621">
                  <c:v>5242</c:v>
                </c:pt>
                <c:pt idx="2622">
                  <c:v>5244</c:v>
                </c:pt>
                <c:pt idx="2623">
                  <c:v>5246</c:v>
                </c:pt>
                <c:pt idx="2624">
                  <c:v>5248</c:v>
                </c:pt>
                <c:pt idx="2625">
                  <c:v>5250</c:v>
                </c:pt>
                <c:pt idx="2626">
                  <c:v>5252</c:v>
                </c:pt>
                <c:pt idx="2627">
                  <c:v>5254</c:v>
                </c:pt>
                <c:pt idx="2628">
                  <c:v>5256</c:v>
                </c:pt>
                <c:pt idx="2629">
                  <c:v>5258</c:v>
                </c:pt>
                <c:pt idx="2630">
                  <c:v>5260</c:v>
                </c:pt>
                <c:pt idx="2631">
                  <c:v>5262</c:v>
                </c:pt>
                <c:pt idx="2632">
                  <c:v>5264</c:v>
                </c:pt>
                <c:pt idx="2633">
                  <c:v>5266</c:v>
                </c:pt>
                <c:pt idx="2634">
                  <c:v>5268</c:v>
                </c:pt>
                <c:pt idx="2635">
                  <c:v>5270</c:v>
                </c:pt>
                <c:pt idx="2636">
                  <c:v>5272</c:v>
                </c:pt>
                <c:pt idx="2637">
                  <c:v>5274</c:v>
                </c:pt>
                <c:pt idx="2638">
                  <c:v>5276</c:v>
                </c:pt>
                <c:pt idx="2639">
                  <c:v>5278</c:v>
                </c:pt>
                <c:pt idx="2640">
                  <c:v>5280</c:v>
                </c:pt>
                <c:pt idx="2641">
                  <c:v>5282</c:v>
                </c:pt>
                <c:pt idx="2642">
                  <c:v>5284</c:v>
                </c:pt>
                <c:pt idx="2643">
                  <c:v>5286</c:v>
                </c:pt>
                <c:pt idx="2644">
                  <c:v>5288</c:v>
                </c:pt>
                <c:pt idx="2645">
                  <c:v>5290</c:v>
                </c:pt>
                <c:pt idx="2646">
                  <c:v>5292</c:v>
                </c:pt>
                <c:pt idx="2647">
                  <c:v>5294</c:v>
                </c:pt>
                <c:pt idx="2648">
                  <c:v>5296</c:v>
                </c:pt>
                <c:pt idx="2649">
                  <c:v>5298</c:v>
                </c:pt>
                <c:pt idx="2650">
                  <c:v>5300</c:v>
                </c:pt>
                <c:pt idx="2651">
                  <c:v>5302</c:v>
                </c:pt>
                <c:pt idx="2652">
                  <c:v>5304</c:v>
                </c:pt>
                <c:pt idx="2653">
                  <c:v>5306</c:v>
                </c:pt>
                <c:pt idx="2654">
                  <c:v>5308</c:v>
                </c:pt>
                <c:pt idx="2655">
                  <c:v>5310</c:v>
                </c:pt>
                <c:pt idx="2656">
                  <c:v>5312</c:v>
                </c:pt>
                <c:pt idx="2657">
                  <c:v>5314</c:v>
                </c:pt>
                <c:pt idx="2658">
                  <c:v>5316</c:v>
                </c:pt>
                <c:pt idx="2659">
                  <c:v>5318</c:v>
                </c:pt>
                <c:pt idx="2660">
                  <c:v>5320</c:v>
                </c:pt>
                <c:pt idx="2661">
                  <c:v>5322</c:v>
                </c:pt>
                <c:pt idx="2662">
                  <c:v>5324</c:v>
                </c:pt>
                <c:pt idx="2663">
                  <c:v>5326</c:v>
                </c:pt>
                <c:pt idx="2664">
                  <c:v>5328</c:v>
                </c:pt>
                <c:pt idx="2665">
                  <c:v>5330</c:v>
                </c:pt>
                <c:pt idx="2666">
                  <c:v>5332</c:v>
                </c:pt>
                <c:pt idx="2667">
                  <c:v>5334</c:v>
                </c:pt>
                <c:pt idx="2668">
                  <c:v>5336</c:v>
                </c:pt>
                <c:pt idx="2669">
                  <c:v>5338</c:v>
                </c:pt>
                <c:pt idx="2670">
                  <c:v>5340</c:v>
                </c:pt>
                <c:pt idx="2671">
                  <c:v>5342</c:v>
                </c:pt>
                <c:pt idx="2672">
                  <c:v>5344</c:v>
                </c:pt>
                <c:pt idx="2673">
                  <c:v>5346</c:v>
                </c:pt>
                <c:pt idx="2674">
                  <c:v>5348</c:v>
                </c:pt>
                <c:pt idx="2675">
                  <c:v>5350</c:v>
                </c:pt>
                <c:pt idx="2676">
                  <c:v>5352</c:v>
                </c:pt>
                <c:pt idx="2677">
                  <c:v>5354</c:v>
                </c:pt>
                <c:pt idx="2678">
                  <c:v>5356</c:v>
                </c:pt>
                <c:pt idx="2679">
                  <c:v>5358</c:v>
                </c:pt>
                <c:pt idx="2680">
                  <c:v>5360</c:v>
                </c:pt>
                <c:pt idx="2681">
                  <c:v>5362</c:v>
                </c:pt>
                <c:pt idx="2682">
                  <c:v>5364</c:v>
                </c:pt>
                <c:pt idx="2683">
                  <c:v>5366</c:v>
                </c:pt>
                <c:pt idx="2684">
                  <c:v>5368</c:v>
                </c:pt>
                <c:pt idx="2685">
                  <c:v>5370</c:v>
                </c:pt>
                <c:pt idx="2686">
                  <c:v>5372</c:v>
                </c:pt>
                <c:pt idx="2687">
                  <c:v>5374</c:v>
                </c:pt>
                <c:pt idx="2688">
                  <c:v>5376</c:v>
                </c:pt>
                <c:pt idx="2689">
                  <c:v>5378</c:v>
                </c:pt>
                <c:pt idx="2690">
                  <c:v>5380</c:v>
                </c:pt>
                <c:pt idx="2691">
                  <c:v>5382</c:v>
                </c:pt>
                <c:pt idx="2692">
                  <c:v>5384</c:v>
                </c:pt>
                <c:pt idx="2693">
                  <c:v>5386</c:v>
                </c:pt>
                <c:pt idx="2694">
                  <c:v>5388</c:v>
                </c:pt>
                <c:pt idx="2695">
                  <c:v>5390</c:v>
                </c:pt>
                <c:pt idx="2696">
                  <c:v>5392</c:v>
                </c:pt>
                <c:pt idx="2697">
                  <c:v>5394</c:v>
                </c:pt>
                <c:pt idx="2698">
                  <c:v>5396</c:v>
                </c:pt>
                <c:pt idx="2699">
                  <c:v>5398</c:v>
                </c:pt>
                <c:pt idx="2700">
                  <c:v>5400</c:v>
                </c:pt>
                <c:pt idx="2701">
                  <c:v>5402</c:v>
                </c:pt>
                <c:pt idx="2702">
                  <c:v>5404</c:v>
                </c:pt>
                <c:pt idx="2703">
                  <c:v>5406</c:v>
                </c:pt>
                <c:pt idx="2704">
                  <c:v>5408</c:v>
                </c:pt>
                <c:pt idx="2705">
                  <c:v>5410</c:v>
                </c:pt>
                <c:pt idx="2706">
                  <c:v>5412</c:v>
                </c:pt>
                <c:pt idx="2707">
                  <c:v>5414</c:v>
                </c:pt>
                <c:pt idx="2708">
                  <c:v>5416</c:v>
                </c:pt>
                <c:pt idx="2709">
                  <c:v>5418</c:v>
                </c:pt>
                <c:pt idx="2710">
                  <c:v>5420</c:v>
                </c:pt>
                <c:pt idx="2711">
                  <c:v>5422</c:v>
                </c:pt>
                <c:pt idx="2712">
                  <c:v>5424</c:v>
                </c:pt>
                <c:pt idx="2713">
                  <c:v>5426</c:v>
                </c:pt>
                <c:pt idx="2714">
                  <c:v>5428</c:v>
                </c:pt>
                <c:pt idx="2715">
                  <c:v>5430</c:v>
                </c:pt>
                <c:pt idx="2716">
                  <c:v>5432</c:v>
                </c:pt>
                <c:pt idx="2717">
                  <c:v>5434</c:v>
                </c:pt>
                <c:pt idx="2718">
                  <c:v>5436</c:v>
                </c:pt>
                <c:pt idx="2719">
                  <c:v>5438</c:v>
                </c:pt>
                <c:pt idx="2720">
                  <c:v>5440</c:v>
                </c:pt>
                <c:pt idx="2721">
                  <c:v>5442</c:v>
                </c:pt>
                <c:pt idx="2722">
                  <c:v>5444</c:v>
                </c:pt>
                <c:pt idx="2723">
                  <c:v>5446</c:v>
                </c:pt>
                <c:pt idx="2724">
                  <c:v>5448</c:v>
                </c:pt>
                <c:pt idx="2725">
                  <c:v>5450</c:v>
                </c:pt>
                <c:pt idx="2726">
                  <c:v>5452</c:v>
                </c:pt>
                <c:pt idx="2727">
                  <c:v>5454</c:v>
                </c:pt>
                <c:pt idx="2728">
                  <c:v>5456</c:v>
                </c:pt>
                <c:pt idx="2729">
                  <c:v>5458</c:v>
                </c:pt>
                <c:pt idx="2730">
                  <c:v>5460</c:v>
                </c:pt>
                <c:pt idx="2731">
                  <c:v>5462</c:v>
                </c:pt>
                <c:pt idx="2732">
                  <c:v>5464</c:v>
                </c:pt>
                <c:pt idx="2733">
                  <c:v>5466</c:v>
                </c:pt>
                <c:pt idx="2734">
                  <c:v>5468</c:v>
                </c:pt>
                <c:pt idx="2735">
                  <c:v>5470</c:v>
                </c:pt>
                <c:pt idx="2736">
                  <c:v>5472</c:v>
                </c:pt>
                <c:pt idx="2737">
                  <c:v>5474</c:v>
                </c:pt>
                <c:pt idx="2738">
                  <c:v>5476</c:v>
                </c:pt>
                <c:pt idx="2739">
                  <c:v>5478</c:v>
                </c:pt>
                <c:pt idx="2740">
                  <c:v>5480</c:v>
                </c:pt>
                <c:pt idx="2741">
                  <c:v>5482</c:v>
                </c:pt>
                <c:pt idx="2742">
                  <c:v>5484</c:v>
                </c:pt>
                <c:pt idx="2743">
                  <c:v>5486</c:v>
                </c:pt>
                <c:pt idx="2744">
                  <c:v>5488</c:v>
                </c:pt>
                <c:pt idx="2745">
                  <c:v>5490</c:v>
                </c:pt>
                <c:pt idx="2746">
                  <c:v>5492</c:v>
                </c:pt>
                <c:pt idx="2747">
                  <c:v>5494</c:v>
                </c:pt>
                <c:pt idx="2748">
                  <c:v>5496</c:v>
                </c:pt>
              </c:numCache>
            </c:numRef>
          </c:xVal>
          <c:yVal>
            <c:numRef>
              <c:f>[1]Munka1!$B$2:$B$2750</c:f>
              <c:numCache>
                <c:formatCode>General</c:formatCode>
                <c:ptCount val="2749"/>
                <c:pt idx="0">
                  <c:v>12</c:v>
                </c:pt>
                <c:pt idx="1">
                  <c:v>11</c:v>
                </c:pt>
                <c:pt idx="2">
                  <c:v>11</c:v>
                </c:pt>
                <c:pt idx="3">
                  <c:v>11</c:v>
                </c:pt>
                <c:pt idx="4">
                  <c:v>11</c:v>
                </c:pt>
                <c:pt idx="5">
                  <c:v>11</c:v>
                </c:pt>
                <c:pt idx="6">
                  <c:v>11</c:v>
                </c:pt>
                <c:pt idx="7">
                  <c:v>11</c:v>
                </c:pt>
                <c:pt idx="8">
                  <c:v>11</c:v>
                </c:pt>
                <c:pt idx="9">
                  <c:v>11</c:v>
                </c:pt>
                <c:pt idx="10">
                  <c:v>10</c:v>
                </c:pt>
                <c:pt idx="11">
                  <c:v>10</c:v>
                </c:pt>
                <c:pt idx="12">
                  <c:v>10</c:v>
                </c:pt>
                <c:pt idx="13">
                  <c:v>10</c:v>
                </c:pt>
                <c:pt idx="14">
                  <c:v>11</c:v>
                </c:pt>
                <c:pt idx="15">
                  <c:v>11</c:v>
                </c:pt>
                <c:pt idx="16">
                  <c:v>11</c:v>
                </c:pt>
                <c:pt idx="17">
                  <c:v>11</c:v>
                </c:pt>
                <c:pt idx="18">
                  <c:v>11</c:v>
                </c:pt>
                <c:pt idx="19">
                  <c:v>10</c:v>
                </c:pt>
                <c:pt idx="20">
                  <c:v>10</c:v>
                </c:pt>
                <c:pt idx="21">
                  <c:v>11</c:v>
                </c:pt>
                <c:pt idx="22">
                  <c:v>10</c:v>
                </c:pt>
                <c:pt idx="23">
                  <c:v>10</c:v>
                </c:pt>
                <c:pt idx="24">
                  <c:v>11</c:v>
                </c:pt>
                <c:pt idx="25">
                  <c:v>11</c:v>
                </c:pt>
                <c:pt idx="26">
                  <c:v>11</c:v>
                </c:pt>
                <c:pt idx="27">
                  <c:v>11</c:v>
                </c:pt>
                <c:pt idx="28">
                  <c:v>11</c:v>
                </c:pt>
                <c:pt idx="29">
                  <c:v>11</c:v>
                </c:pt>
                <c:pt idx="30">
                  <c:v>10</c:v>
                </c:pt>
                <c:pt idx="31">
                  <c:v>11</c:v>
                </c:pt>
                <c:pt idx="32">
                  <c:v>10</c:v>
                </c:pt>
                <c:pt idx="33">
                  <c:v>10</c:v>
                </c:pt>
                <c:pt idx="34">
                  <c:v>11</c:v>
                </c:pt>
                <c:pt idx="35">
                  <c:v>11</c:v>
                </c:pt>
                <c:pt idx="36">
                  <c:v>11</c:v>
                </c:pt>
                <c:pt idx="37">
                  <c:v>11</c:v>
                </c:pt>
                <c:pt idx="38">
                  <c:v>10</c:v>
                </c:pt>
                <c:pt idx="39">
                  <c:v>10</c:v>
                </c:pt>
                <c:pt idx="40">
                  <c:v>10</c:v>
                </c:pt>
                <c:pt idx="41">
                  <c:v>10</c:v>
                </c:pt>
                <c:pt idx="42">
                  <c:v>10</c:v>
                </c:pt>
                <c:pt idx="43">
                  <c:v>10</c:v>
                </c:pt>
                <c:pt idx="44">
                  <c:v>11</c:v>
                </c:pt>
                <c:pt idx="45">
                  <c:v>11</c:v>
                </c:pt>
                <c:pt idx="46">
                  <c:v>11</c:v>
                </c:pt>
                <c:pt idx="47">
                  <c:v>11</c:v>
                </c:pt>
                <c:pt idx="48">
                  <c:v>11</c:v>
                </c:pt>
                <c:pt idx="49">
                  <c:v>10</c:v>
                </c:pt>
                <c:pt idx="50">
                  <c:v>10</c:v>
                </c:pt>
                <c:pt idx="51">
                  <c:v>10</c:v>
                </c:pt>
                <c:pt idx="52">
                  <c:v>10</c:v>
                </c:pt>
                <c:pt idx="53">
                  <c:v>10</c:v>
                </c:pt>
                <c:pt idx="54">
                  <c:v>10</c:v>
                </c:pt>
                <c:pt idx="55">
                  <c:v>11</c:v>
                </c:pt>
                <c:pt idx="56">
                  <c:v>11</c:v>
                </c:pt>
                <c:pt idx="57">
                  <c:v>11</c:v>
                </c:pt>
                <c:pt idx="58">
                  <c:v>10</c:v>
                </c:pt>
                <c:pt idx="59">
                  <c:v>10</c:v>
                </c:pt>
                <c:pt idx="60">
                  <c:v>10</c:v>
                </c:pt>
                <c:pt idx="61">
                  <c:v>10</c:v>
                </c:pt>
                <c:pt idx="62">
                  <c:v>10</c:v>
                </c:pt>
                <c:pt idx="63">
                  <c:v>10</c:v>
                </c:pt>
                <c:pt idx="64">
                  <c:v>10</c:v>
                </c:pt>
                <c:pt idx="65">
                  <c:v>10</c:v>
                </c:pt>
                <c:pt idx="66">
                  <c:v>11</c:v>
                </c:pt>
                <c:pt idx="67">
                  <c:v>10</c:v>
                </c:pt>
                <c:pt idx="68">
                  <c:v>10</c:v>
                </c:pt>
                <c:pt idx="69">
                  <c:v>10</c:v>
                </c:pt>
                <c:pt idx="70">
                  <c:v>10</c:v>
                </c:pt>
                <c:pt idx="71">
                  <c:v>10</c:v>
                </c:pt>
                <c:pt idx="72">
                  <c:v>10</c:v>
                </c:pt>
                <c:pt idx="73">
                  <c:v>10</c:v>
                </c:pt>
                <c:pt idx="74">
                  <c:v>10</c:v>
                </c:pt>
                <c:pt idx="75">
                  <c:v>10</c:v>
                </c:pt>
                <c:pt idx="76">
                  <c:v>11</c:v>
                </c:pt>
                <c:pt idx="77">
                  <c:v>10</c:v>
                </c:pt>
                <c:pt idx="78">
                  <c:v>10</c:v>
                </c:pt>
                <c:pt idx="79">
                  <c:v>10</c:v>
                </c:pt>
                <c:pt idx="80">
                  <c:v>10</c:v>
                </c:pt>
                <c:pt idx="81">
                  <c:v>10</c:v>
                </c:pt>
                <c:pt idx="82">
                  <c:v>10</c:v>
                </c:pt>
                <c:pt idx="83">
                  <c:v>10</c:v>
                </c:pt>
                <c:pt idx="84">
                  <c:v>10</c:v>
                </c:pt>
                <c:pt idx="85">
                  <c:v>10</c:v>
                </c:pt>
                <c:pt idx="86">
                  <c:v>10</c:v>
                </c:pt>
                <c:pt idx="87">
                  <c:v>11</c:v>
                </c:pt>
                <c:pt idx="88">
                  <c:v>10</c:v>
                </c:pt>
                <c:pt idx="89">
                  <c:v>10</c:v>
                </c:pt>
                <c:pt idx="90">
                  <c:v>10</c:v>
                </c:pt>
                <c:pt idx="91">
                  <c:v>10</c:v>
                </c:pt>
                <c:pt idx="92">
                  <c:v>10</c:v>
                </c:pt>
                <c:pt idx="93">
                  <c:v>11</c:v>
                </c:pt>
                <c:pt idx="94">
                  <c:v>11</c:v>
                </c:pt>
                <c:pt idx="95">
                  <c:v>11</c:v>
                </c:pt>
                <c:pt idx="96">
                  <c:v>11</c:v>
                </c:pt>
                <c:pt idx="97">
                  <c:v>10</c:v>
                </c:pt>
                <c:pt idx="98">
                  <c:v>10</c:v>
                </c:pt>
                <c:pt idx="99">
                  <c:v>10</c:v>
                </c:pt>
                <c:pt idx="100">
                  <c:v>10</c:v>
                </c:pt>
                <c:pt idx="101">
                  <c:v>10</c:v>
                </c:pt>
                <c:pt idx="102">
                  <c:v>10</c:v>
                </c:pt>
                <c:pt idx="103">
                  <c:v>11</c:v>
                </c:pt>
                <c:pt idx="104">
                  <c:v>11</c:v>
                </c:pt>
                <c:pt idx="105">
                  <c:v>11</c:v>
                </c:pt>
                <c:pt idx="106">
                  <c:v>10</c:v>
                </c:pt>
                <c:pt idx="107">
                  <c:v>10</c:v>
                </c:pt>
                <c:pt idx="108">
                  <c:v>11</c:v>
                </c:pt>
                <c:pt idx="109">
                  <c:v>10</c:v>
                </c:pt>
                <c:pt idx="110">
                  <c:v>10</c:v>
                </c:pt>
                <c:pt idx="111">
                  <c:v>10</c:v>
                </c:pt>
                <c:pt idx="112">
                  <c:v>10</c:v>
                </c:pt>
                <c:pt idx="113">
                  <c:v>11</c:v>
                </c:pt>
                <c:pt idx="114">
                  <c:v>10</c:v>
                </c:pt>
                <c:pt idx="115">
                  <c:v>11</c:v>
                </c:pt>
                <c:pt idx="116">
                  <c:v>11</c:v>
                </c:pt>
                <c:pt idx="117">
                  <c:v>11</c:v>
                </c:pt>
                <c:pt idx="118">
                  <c:v>10</c:v>
                </c:pt>
                <c:pt idx="119">
                  <c:v>10</c:v>
                </c:pt>
                <c:pt idx="120">
                  <c:v>10</c:v>
                </c:pt>
                <c:pt idx="121">
                  <c:v>10</c:v>
                </c:pt>
                <c:pt idx="122">
                  <c:v>10</c:v>
                </c:pt>
                <c:pt idx="123">
                  <c:v>11</c:v>
                </c:pt>
                <c:pt idx="124">
                  <c:v>11</c:v>
                </c:pt>
                <c:pt idx="125">
                  <c:v>11</c:v>
                </c:pt>
                <c:pt idx="126">
                  <c:v>10</c:v>
                </c:pt>
                <c:pt idx="127">
                  <c:v>10</c:v>
                </c:pt>
                <c:pt idx="128">
                  <c:v>10</c:v>
                </c:pt>
                <c:pt idx="129">
                  <c:v>11</c:v>
                </c:pt>
                <c:pt idx="130">
                  <c:v>10</c:v>
                </c:pt>
                <c:pt idx="131">
                  <c:v>10</c:v>
                </c:pt>
                <c:pt idx="132">
                  <c:v>10</c:v>
                </c:pt>
                <c:pt idx="133">
                  <c:v>11</c:v>
                </c:pt>
                <c:pt idx="134">
                  <c:v>10</c:v>
                </c:pt>
                <c:pt idx="135">
                  <c:v>11</c:v>
                </c:pt>
                <c:pt idx="136">
                  <c:v>10</c:v>
                </c:pt>
                <c:pt idx="137">
                  <c:v>10</c:v>
                </c:pt>
                <c:pt idx="138">
                  <c:v>10</c:v>
                </c:pt>
                <c:pt idx="139">
                  <c:v>10</c:v>
                </c:pt>
                <c:pt idx="140">
                  <c:v>10</c:v>
                </c:pt>
                <c:pt idx="141">
                  <c:v>10</c:v>
                </c:pt>
                <c:pt idx="142">
                  <c:v>10</c:v>
                </c:pt>
                <c:pt idx="143">
                  <c:v>11</c:v>
                </c:pt>
                <c:pt idx="144">
                  <c:v>10</c:v>
                </c:pt>
                <c:pt idx="145">
                  <c:v>11</c:v>
                </c:pt>
                <c:pt idx="146">
                  <c:v>10</c:v>
                </c:pt>
                <c:pt idx="147">
                  <c:v>10</c:v>
                </c:pt>
                <c:pt idx="148">
                  <c:v>10</c:v>
                </c:pt>
                <c:pt idx="149">
                  <c:v>10</c:v>
                </c:pt>
                <c:pt idx="150">
                  <c:v>10</c:v>
                </c:pt>
                <c:pt idx="151">
                  <c:v>10</c:v>
                </c:pt>
                <c:pt idx="152">
                  <c:v>10</c:v>
                </c:pt>
                <c:pt idx="153">
                  <c:v>10</c:v>
                </c:pt>
                <c:pt idx="154">
                  <c:v>10</c:v>
                </c:pt>
                <c:pt idx="155">
                  <c:v>11</c:v>
                </c:pt>
                <c:pt idx="156">
                  <c:v>10</c:v>
                </c:pt>
                <c:pt idx="157">
                  <c:v>10</c:v>
                </c:pt>
                <c:pt idx="158">
                  <c:v>10</c:v>
                </c:pt>
                <c:pt idx="159">
                  <c:v>10</c:v>
                </c:pt>
                <c:pt idx="160">
                  <c:v>10</c:v>
                </c:pt>
                <c:pt idx="161">
                  <c:v>10</c:v>
                </c:pt>
                <c:pt idx="162">
                  <c:v>10</c:v>
                </c:pt>
                <c:pt idx="163">
                  <c:v>10</c:v>
                </c:pt>
                <c:pt idx="164">
                  <c:v>11</c:v>
                </c:pt>
                <c:pt idx="165">
                  <c:v>10</c:v>
                </c:pt>
                <c:pt idx="166">
                  <c:v>10</c:v>
                </c:pt>
                <c:pt idx="167">
                  <c:v>10</c:v>
                </c:pt>
                <c:pt idx="168">
                  <c:v>10</c:v>
                </c:pt>
                <c:pt idx="169">
                  <c:v>10</c:v>
                </c:pt>
                <c:pt idx="170">
                  <c:v>11</c:v>
                </c:pt>
                <c:pt idx="171">
                  <c:v>10</c:v>
                </c:pt>
                <c:pt idx="172">
                  <c:v>10</c:v>
                </c:pt>
                <c:pt idx="173">
                  <c:v>10</c:v>
                </c:pt>
                <c:pt idx="174">
                  <c:v>10</c:v>
                </c:pt>
                <c:pt idx="175">
                  <c:v>10</c:v>
                </c:pt>
                <c:pt idx="176">
                  <c:v>10</c:v>
                </c:pt>
                <c:pt idx="177">
                  <c:v>10</c:v>
                </c:pt>
                <c:pt idx="178">
                  <c:v>10</c:v>
                </c:pt>
                <c:pt idx="179">
                  <c:v>10</c:v>
                </c:pt>
                <c:pt idx="180">
                  <c:v>10</c:v>
                </c:pt>
                <c:pt idx="181">
                  <c:v>10</c:v>
                </c:pt>
                <c:pt idx="182">
                  <c:v>10</c:v>
                </c:pt>
                <c:pt idx="183">
                  <c:v>10</c:v>
                </c:pt>
                <c:pt idx="184">
                  <c:v>10</c:v>
                </c:pt>
                <c:pt idx="185">
                  <c:v>10</c:v>
                </c:pt>
                <c:pt idx="186">
                  <c:v>10</c:v>
                </c:pt>
                <c:pt idx="187">
                  <c:v>10</c:v>
                </c:pt>
                <c:pt idx="188">
                  <c:v>10</c:v>
                </c:pt>
                <c:pt idx="189">
                  <c:v>10</c:v>
                </c:pt>
                <c:pt idx="190">
                  <c:v>10</c:v>
                </c:pt>
                <c:pt idx="191">
                  <c:v>10</c:v>
                </c:pt>
                <c:pt idx="192">
                  <c:v>10</c:v>
                </c:pt>
                <c:pt idx="193">
                  <c:v>10</c:v>
                </c:pt>
                <c:pt idx="194">
                  <c:v>10</c:v>
                </c:pt>
                <c:pt idx="195">
                  <c:v>10</c:v>
                </c:pt>
                <c:pt idx="196">
                  <c:v>10</c:v>
                </c:pt>
                <c:pt idx="197">
                  <c:v>10</c:v>
                </c:pt>
                <c:pt idx="198">
                  <c:v>10</c:v>
                </c:pt>
                <c:pt idx="199">
                  <c:v>10</c:v>
                </c:pt>
                <c:pt idx="200">
                  <c:v>10</c:v>
                </c:pt>
                <c:pt idx="201">
                  <c:v>10</c:v>
                </c:pt>
                <c:pt idx="202">
                  <c:v>10</c:v>
                </c:pt>
                <c:pt idx="203">
                  <c:v>10</c:v>
                </c:pt>
                <c:pt idx="204">
                  <c:v>10</c:v>
                </c:pt>
                <c:pt idx="205">
                  <c:v>10</c:v>
                </c:pt>
                <c:pt idx="206">
                  <c:v>10</c:v>
                </c:pt>
                <c:pt idx="207">
                  <c:v>10</c:v>
                </c:pt>
                <c:pt idx="208">
                  <c:v>10</c:v>
                </c:pt>
                <c:pt idx="209">
                  <c:v>10</c:v>
                </c:pt>
                <c:pt idx="210">
                  <c:v>10</c:v>
                </c:pt>
                <c:pt idx="211">
                  <c:v>10</c:v>
                </c:pt>
                <c:pt idx="212">
                  <c:v>10</c:v>
                </c:pt>
                <c:pt idx="213">
                  <c:v>10</c:v>
                </c:pt>
                <c:pt idx="214">
                  <c:v>10</c:v>
                </c:pt>
                <c:pt idx="215">
                  <c:v>10</c:v>
                </c:pt>
                <c:pt idx="216">
                  <c:v>10</c:v>
                </c:pt>
                <c:pt idx="217">
                  <c:v>10</c:v>
                </c:pt>
                <c:pt idx="218">
                  <c:v>10</c:v>
                </c:pt>
                <c:pt idx="219">
                  <c:v>10</c:v>
                </c:pt>
                <c:pt idx="220">
                  <c:v>10</c:v>
                </c:pt>
                <c:pt idx="221">
                  <c:v>10</c:v>
                </c:pt>
                <c:pt idx="222">
                  <c:v>10</c:v>
                </c:pt>
                <c:pt idx="223">
                  <c:v>10</c:v>
                </c:pt>
                <c:pt idx="224">
                  <c:v>10</c:v>
                </c:pt>
                <c:pt idx="225">
                  <c:v>10</c:v>
                </c:pt>
                <c:pt idx="226">
                  <c:v>10</c:v>
                </c:pt>
                <c:pt idx="227">
                  <c:v>10</c:v>
                </c:pt>
                <c:pt idx="228">
                  <c:v>10</c:v>
                </c:pt>
                <c:pt idx="229">
                  <c:v>10</c:v>
                </c:pt>
                <c:pt idx="230">
                  <c:v>11</c:v>
                </c:pt>
                <c:pt idx="231">
                  <c:v>11</c:v>
                </c:pt>
                <c:pt idx="232">
                  <c:v>11</c:v>
                </c:pt>
                <c:pt idx="233">
                  <c:v>11</c:v>
                </c:pt>
                <c:pt idx="234">
                  <c:v>10</c:v>
                </c:pt>
                <c:pt idx="235">
                  <c:v>10</c:v>
                </c:pt>
                <c:pt idx="236">
                  <c:v>10</c:v>
                </c:pt>
                <c:pt idx="237">
                  <c:v>10</c:v>
                </c:pt>
                <c:pt idx="238">
                  <c:v>10</c:v>
                </c:pt>
                <c:pt idx="239">
                  <c:v>10</c:v>
                </c:pt>
                <c:pt idx="240">
                  <c:v>11</c:v>
                </c:pt>
                <c:pt idx="241">
                  <c:v>10</c:v>
                </c:pt>
                <c:pt idx="242">
                  <c:v>10</c:v>
                </c:pt>
                <c:pt idx="243">
                  <c:v>11</c:v>
                </c:pt>
                <c:pt idx="244">
                  <c:v>10</c:v>
                </c:pt>
                <c:pt idx="245">
                  <c:v>10</c:v>
                </c:pt>
                <c:pt idx="246">
                  <c:v>10</c:v>
                </c:pt>
                <c:pt idx="247">
                  <c:v>10</c:v>
                </c:pt>
                <c:pt idx="248">
                  <c:v>10</c:v>
                </c:pt>
                <c:pt idx="249">
                  <c:v>10</c:v>
                </c:pt>
                <c:pt idx="250">
                  <c:v>10</c:v>
                </c:pt>
                <c:pt idx="251">
                  <c:v>11</c:v>
                </c:pt>
                <c:pt idx="252">
                  <c:v>10</c:v>
                </c:pt>
                <c:pt idx="253">
                  <c:v>10</c:v>
                </c:pt>
                <c:pt idx="254">
                  <c:v>10</c:v>
                </c:pt>
                <c:pt idx="255">
                  <c:v>10</c:v>
                </c:pt>
                <c:pt idx="256">
                  <c:v>11</c:v>
                </c:pt>
                <c:pt idx="257">
                  <c:v>10</c:v>
                </c:pt>
                <c:pt idx="258">
                  <c:v>10</c:v>
                </c:pt>
                <c:pt idx="259">
                  <c:v>11</c:v>
                </c:pt>
                <c:pt idx="260">
                  <c:v>11</c:v>
                </c:pt>
                <c:pt idx="261">
                  <c:v>10</c:v>
                </c:pt>
                <c:pt idx="262">
                  <c:v>10</c:v>
                </c:pt>
                <c:pt idx="263">
                  <c:v>10</c:v>
                </c:pt>
                <c:pt idx="264">
                  <c:v>10</c:v>
                </c:pt>
                <c:pt idx="265">
                  <c:v>10</c:v>
                </c:pt>
                <c:pt idx="266">
                  <c:v>10</c:v>
                </c:pt>
                <c:pt idx="267">
                  <c:v>10</c:v>
                </c:pt>
                <c:pt idx="268">
                  <c:v>10</c:v>
                </c:pt>
                <c:pt idx="269">
                  <c:v>11</c:v>
                </c:pt>
                <c:pt idx="270">
                  <c:v>11</c:v>
                </c:pt>
                <c:pt idx="271">
                  <c:v>10</c:v>
                </c:pt>
                <c:pt idx="272">
                  <c:v>10</c:v>
                </c:pt>
                <c:pt idx="273">
                  <c:v>10</c:v>
                </c:pt>
                <c:pt idx="274">
                  <c:v>10</c:v>
                </c:pt>
                <c:pt idx="275">
                  <c:v>10</c:v>
                </c:pt>
                <c:pt idx="276">
                  <c:v>10</c:v>
                </c:pt>
                <c:pt idx="277">
                  <c:v>10</c:v>
                </c:pt>
                <c:pt idx="278">
                  <c:v>11</c:v>
                </c:pt>
                <c:pt idx="279">
                  <c:v>11</c:v>
                </c:pt>
                <c:pt idx="280">
                  <c:v>10</c:v>
                </c:pt>
                <c:pt idx="281">
                  <c:v>10</c:v>
                </c:pt>
                <c:pt idx="282">
                  <c:v>10</c:v>
                </c:pt>
                <c:pt idx="283">
                  <c:v>10</c:v>
                </c:pt>
                <c:pt idx="284">
                  <c:v>10</c:v>
                </c:pt>
                <c:pt idx="285">
                  <c:v>11</c:v>
                </c:pt>
                <c:pt idx="286">
                  <c:v>10</c:v>
                </c:pt>
                <c:pt idx="287">
                  <c:v>10</c:v>
                </c:pt>
                <c:pt idx="288">
                  <c:v>11</c:v>
                </c:pt>
                <c:pt idx="289">
                  <c:v>11</c:v>
                </c:pt>
                <c:pt idx="290">
                  <c:v>10</c:v>
                </c:pt>
                <c:pt idx="291">
                  <c:v>11</c:v>
                </c:pt>
                <c:pt idx="292">
                  <c:v>10</c:v>
                </c:pt>
                <c:pt idx="293">
                  <c:v>10</c:v>
                </c:pt>
                <c:pt idx="294">
                  <c:v>10</c:v>
                </c:pt>
                <c:pt idx="295">
                  <c:v>10</c:v>
                </c:pt>
                <c:pt idx="296">
                  <c:v>11</c:v>
                </c:pt>
                <c:pt idx="297">
                  <c:v>10</c:v>
                </c:pt>
                <c:pt idx="298">
                  <c:v>11</c:v>
                </c:pt>
                <c:pt idx="299">
                  <c:v>11</c:v>
                </c:pt>
                <c:pt idx="300">
                  <c:v>10</c:v>
                </c:pt>
                <c:pt idx="301">
                  <c:v>10</c:v>
                </c:pt>
                <c:pt idx="302">
                  <c:v>10</c:v>
                </c:pt>
                <c:pt idx="303">
                  <c:v>10</c:v>
                </c:pt>
                <c:pt idx="304">
                  <c:v>10</c:v>
                </c:pt>
                <c:pt idx="305">
                  <c:v>10</c:v>
                </c:pt>
                <c:pt idx="306">
                  <c:v>10</c:v>
                </c:pt>
                <c:pt idx="307">
                  <c:v>10</c:v>
                </c:pt>
                <c:pt idx="308">
                  <c:v>11</c:v>
                </c:pt>
                <c:pt idx="309">
                  <c:v>10</c:v>
                </c:pt>
                <c:pt idx="310">
                  <c:v>10</c:v>
                </c:pt>
                <c:pt idx="311">
                  <c:v>10</c:v>
                </c:pt>
                <c:pt idx="312">
                  <c:v>10</c:v>
                </c:pt>
                <c:pt idx="313">
                  <c:v>10</c:v>
                </c:pt>
                <c:pt idx="314">
                  <c:v>10</c:v>
                </c:pt>
                <c:pt idx="315">
                  <c:v>10</c:v>
                </c:pt>
                <c:pt idx="316">
                  <c:v>10</c:v>
                </c:pt>
                <c:pt idx="317">
                  <c:v>10</c:v>
                </c:pt>
                <c:pt idx="318">
                  <c:v>11</c:v>
                </c:pt>
                <c:pt idx="319">
                  <c:v>10</c:v>
                </c:pt>
                <c:pt idx="320">
                  <c:v>10</c:v>
                </c:pt>
                <c:pt idx="321">
                  <c:v>10</c:v>
                </c:pt>
                <c:pt idx="322">
                  <c:v>10</c:v>
                </c:pt>
                <c:pt idx="323">
                  <c:v>10</c:v>
                </c:pt>
                <c:pt idx="324">
                  <c:v>10</c:v>
                </c:pt>
                <c:pt idx="325">
                  <c:v>10</c:v>
                </c:pt>
                <c:pt idx="326">
                  <c:v>10</c:v>
                </c:pt>
                <c:pt idx="327">
                  <c:v>10</c:v>
                </c:pt>
                <c:pt idx="328">
                  <c:v>11</c:v>
                </c:pt>
                <c:pt idx="329">
                  <c:v>10</c:v>
                </c:pt>
                <c:pt idx="330">
                  <c:v>10</c:v>
                </c:pt>
                <c:pt idx="331">
                  <c:v>10</c:v>
                </c:pt>
                <c:pt idx="332">
                  <c:v>10</c:v>
                </c:pt>
                <c:pt idx="333">
                  <c:v>10</c:v>
                </c:pt>
                <c:pt idx="334">
                  <c:v>10</c:v>
                </c:pt>
                <c:pt idx="335">
                  <c:v>10</c:v>
                </c:pt>
                <c:pt idx="336">
                  <c:v>10</c:v>
                </c:pt>
                <c:pt idx="337">
                  <c:v>11</c:v>
                </c:pt>
                <c:pt idx="338">
                  <c:v>11</c:v>
                </c:pt>
                <c:pt idx="339">
                  <c:v>11</c:v>
                </c:pt>
                <c:pt idx="340">
                  <c:v>10</c:v>
                </c:pt>
                <c:pt idx="341">
                  <c:v>10</c:v>
                </c:pt>
                <c:pt idx="342">
                  <c:v>10</c:v>
                </c:pt>
                <c:pt idx="343">
                  <c:v>10</c:v>
                </c:pt>
                <c:pt idx="344">
                  <c:v>10</c:v>
                </c:pt>
                <c:pt idx="345">
                  <c:v>10</c:v>
                </c:pt>
                <c:pt idx="346">
                  <c:v>11</c:v>
                </c:pt>
                <c:pt idx="347">
                  <c:v>11</c:v>
                </c:pt>
                <c:pt idx="348">
                  <c:v>11</c:v>
                </c:pt>
                <c:pt idx="349">
                  <c:v>10</c:v>
                </c:pt>
                <c:pt idx="350">
                  <c:v>10</c:v>
                </c:pt>
                <c:pt idx="351">
                  <c:v>10</c:v>
                </c:pt>
                <c:pt idx="352">
                  <c:v>10</c:v>
                </c:pt>
                <c:pt idx="353">
                  <c:v>10</c:v>
                </c:pt>
                <c:pt idx="354">
                  <c:v>10</c:v>
                </c:pt>
                <c:pt idx="355">
                  <c:v>11</c:v>
                </c:pt>
                <c:pt idx="356">
                  <c:v>11</c:v>
                </c:pt>
                <c:pt idx="357">
                  <c:v>11</c:v>
                </c:pt>
                <c:pt idx="358">
                  <c:v>11</c:v>
                </c:pt>
                <c:pt idx="359">
                  <c:v>11</c:v>
                </c:pt>
                <c:pt idx="360">
                  <c:v>10</c:v>
                </c:pt>
                <c:pt idx="361">
                  <c:v>11</c:v>
                </c:pt>
                <c:pt idx="362">
                  <c:v>11</c:v>
                </c:pt>
                <c:pt idx="363">
                  <c:v>11</c:v>
                </c:pt>
                <c:pt idx="364">
                  <c:v>11</c:v>
                </c:pt>
                <c:pt idx="365">
                  <c:v>11</c:v>
                </c:pt>
                <c:pt idx="366">
                  <c:v>11</c:v>
                </c:pt>
                <c:pt idx="367">
                  <c:v>11</c:v>
                </c:pt>
                <c:pt idx="368">
                  <c:v>11</c:v>
                </c:pt>
                <c:pt idx="369">
                  <c:v>10</c:v>
                </c:pt>
                <c:pt idx="370">
                  <c:v>11</c:v>
                </c:pt>
                <c:pt idx="371">
                  <c:v>10</c:v>
                </c:pt>
                <c:pt idx="372">
                  <c:v>10</c:v>
                </c:pt>
                <c:pt idx="373">
                  <c:v>11</c:v>
                </c:pt>
                <c:pt idx="374">
                  <c:v>11</c:v>
                </c:pt>
                <c:pt idx="375">
                  <c:v>11</c:v>
                </c:pt>
                <c:pt idx="376">
                  <c:v>11</c:v>
                </c:pt>
                <c:pt idx="377">
                  <c:v>11</c:v>
                </c:pt>
                <c:pt idx="378">
                  <c:v>11</c:v>
                </c:pt>
                <c:pt idx="379">
                  <c:v>11</c:v>
                </c:pt>
                <c:pt idx="380">
                  <c:v>11</c:v>
                </c:pt>
                <c:pt idx="381">
                  <c:v>10</c:v>
                </c:pt>
                <c:pt idx="382">
                  <c:v>11</c:v>
                </c:pt>
                <c:pt idx="383">
                  <c:v>11</c:v>
                </c:pt>
                <c:pt idx="384">
                  <c:v>11</c:v>
                </c:pt>
                <c:pt idx="385">
                  <c:v>11</c:v>
                </c:pt>
                <c:pt idx="386">
                  <c:v>11</c:v>
                </c:pt>
                <c:pt idx="387">
                  <c:v>11</c:v>
                </c:pt>
                <c:pt idx="388">
                  <c:v>11</c:v>
                </c:pt>
                <c:pt idx="389">
                  <c:v>11</c:v>
                </c:pt>
                <c:pt idx="390">
                  <c:v>11</c:v>
                </c:pt>
                <c:pt idx="391">
                  <c:v>10</c:v>
                </c:pt>
                <c:pt idx="392">
                  <c:v>10</c:v>
                </c:pt>
                <c:pt idx="393">
                  <c:v>11</c:v>
                </c:pt>
                <c:pt idx="394">
                  <c:v>11</c:v>
                </c:pt>
                <c:pt idx="395">
                  <c:v>11</c:v>
                </c:pt>
                <c:pt idx="396">
                  <c:v>11</c:v>
                </c:pt>
                <c:pt idx="397">
                  <c:v>11</c:v>
                </c:pt>
                <c:pt idx="398">
                  <c:v>11</c:v>
                </c:pt>
                <c:pt idx="399">
                  <c:v>11</c:v>
                </c:pt>
                <c:pt idx="400">
                  <c:v>10</c:v>
                </c:pt>
                <c:pt idx="401">
                  <c:v>11</c:v>
                </c:pt>
                <c:pt idx="402">
                  <c:v>10</c:v>
                </c:pt>
                <c:pt idx="403">
                  <c:v>11</c:v>
                </c:pt>
                <c:pt idx="404">
                  <c:v>11</c:v>
                </c:pt>
                <c:pt idx="405">
                  <c:v>11</c:v>
                </c:pt>
                <c:pt idx="406">
                  <c:v>11</c:v>
                </c:pt>
                <c:pt idx="407">
                  <c:v>11</c:v>
                </c:pt>
                <c:pt idx="408">
                  <c:v>11</c:v>
                </c:pt>
                <c:pt idx="409">
                  <c:v>11</c:v>
                </c:pt>
                <c:pt idx="410">
                  <c:v>10</c:v>
                </c:pt>
                <c:pt idx="411">
                  <c:v>10</c:v>
                </c:pt>
                <c:pt idx="412">
                  <c:v>11</c:v>
                </c:pt>
                <c:pt idx="413">
                  <c:v>10</c:v>
                </c:pt>
                <c:pt idx="414">
                  <c:v>11</c:v>
                </c:pt>
                <c:pt idx="415">
                  <c:v>11</c:v>
                </c:pt>
                <c:pt idx="416">
                  <c:v>11</c:v>
                </c:pt>
                <c:pt idx="417">
                  <c:v>11</c:v>
                </c:pt>
                <c:pt idx="418">
                  <c:v>11</c:v>
                </c:pt>
                <c:pt idx="419">
                  <c:v>10</c:v>
                </c:pt>
                <c:pt idx="420">
                  <c:v>11</c:v>
                </c:pt>
                <c:pt idx="421">
                  <c:v>10</c:v>
                </c:pt>
                <c:pt idx="422">
                  <c:v>10</c:v>
                </c:pt>
                <c:pt idx="423">
                  <c:v>10</c:v>
                </c:pt>
                <c:pt idx="424">
                  <c:v>11</c:v>
                </c:pt>
                <c:pt idx="425">
                  <c:v>11</c:v>
                </c:pt>
                <c:pt idx="426">
                  <c:v>11</c:v>
                </c:pt>
                <c:pt idx="427">
                  <c:v>11</c:v>
                </c:pt>
                <c:pt idx="428">
                  <c:v>10</c:v>
                </c:pt>
                <c:pt idx="429">
                  <c:v>10</c:v>
                </c:pt>
                <c:pt idx="430">
                  <c:v>10</c:v>
                </c:pt>
                <c:pt idx="431">
                  <c:v>10</c:v>
                </c:pt>
                <c:pt idx="432">
                  <c:v>10</c:v>
                </c:pt>
                <c:pt idx="433">
                  <c:v>10</c:v>
                </c:pt>
                <c:pt idx="434">
                  <c:v>10</c:v>
                </c:pt>
                <c:pt idx="435">
                  <c:v>11</c:v>
                </c:pt>
                <c:pt idx="436">
                  <c:v>11</c:v>
                </c:pt>
                <c:pt idx="437">
                  <c:v>11</c:v>
                </c:pt>
                <c:pt idx="438">
                  <c:v>11</c:v>
                </c:pt>
                <c:pt idx="439">
                  <c:v>10</c:v>
                </c:pt>
                <c:pt idx="440">
                  <c:v>10</c:v>
                </c:pt>
                <c:pt idx="441">
                  <c:v>10</c:v>
                </c:pt>
                <c:pt idx="442">
                  <c:v>10</c:v>
                </c:pt>
                <c:pt idx="443">
                  <c:v>11</c:v>
                </c:pt>
                <c:pt idx="444">
                  <c:v>11</c:v>
                </c:pt>
                <c:pt idx="445">
                  <c:v>11</c:v>
                </c:pt>
                <c:pt idx="446">
                  <c:v>11</c:v>
                </c:pt>
                <c:pt idx="447">
                  <c:v>11</c:v>
                </c:pt>
                <c:pt idx="448">
                  <c:v>11</c:v>
                </c:pt>
                <c:pt idx="449">
                  <c:v>11</c:v>
                </c:pt>
                <c:pt idx="450">
                  <c:v>11</c:v>
                </c:pt>
                <c:pt idx="451">
                  <c:v>11</c:v>
                </c:pt>
                <c:pt idx="452">
                  <c:v>11</c:v>
                </c:pt>
                <c:pt idx="453">
                  <c:v>11</c:v>
                </c:pt>
                <c:pt idx="454">
                  <c:v>11</c:v>
                </c:pt>
                <c:pt idx="455">
                  <c:v>11</c:v>
                </c:pt>
                <c:pt idx="456">
                  <c:v>11</c:v>
                </c:pt>
                <c:pt idx="457">
                  <c:v>11</c:v>
                </c:pt>
                <c:pt idx="458">
                  <c:v>11</c:v>
                </c:pt>
                <c:pt idx="459">
                  <c:v>11</c:v>
                </c:pt>
                <c:pt idx="460">
                  <c:v>11</c:v>
                </c:pt>
                <c:pt idx="461">
                  <c:v>11</c:v>
                </c:pt>
                <c:pt idx="462">
                  <c:v>11</c:v>
                </c:pt>
                <c:pt idx="463">
                  <c:v>11</c:v>
                </c:pt>
                <c:pt idx="464">
                  <c:v>11</c:v>
                </c:pt>
                <c:pt idx="465">
                  <c:v>11</c:v>
                </c:pt>
                <c:pt idx="466">
                  <c:v>11</c:v>
                </c:pt>
                <c:pt idx="467">
                  <c:v>11</c:v>
                </c:pt>
                <c:pt idx="468">
                  <c:v>11</c:v>
                </c:pt>
                <c:pt idx="469">
                  <c:v>11</c:v>
                </c:pt>
                <c:pt idx="470">
                  <c:v>11</c:v>
                </c:pt>
                <c:pt idx="471">
                  <c:v>11</c:v>
                </c:pt>
                <c:pt idx="472">
                  <c:v>11</c:v>
                </c:pt>
                <c:pt idx="473">
                  <c:v>12</c:v>
                </c:pt>
                <c:pt idx="474">
                  <c:v>12</c:v>
                </c:pt>
                <c:pt idx="475">
                  <c:v>12</c:v>
                </c:pt>
                <c:pt idx="476">
                  <c:v>12</c:v>
                </c:pt>
                <c:pt idx="477">
                  <c:v>11</c:v>
                </c:pt>
                <c:pt idx="478">
                  <c:v>12</c:v>
                </c:pt>
                <c:pt idx="479">
                  <c:v>11</c:v>
                </c:pt>
                <c:pt idx="480">
                  <c:v>11</c:v>
                </c:pt>
                <c:pt idx="481">
                  <c:v>11</c:v>
                </c:pt>
                <c:pt idx="482">
                  <c:v>12</c:v>
                </c:pt>
                <c:pt idx="483">
                  <c:v>12</c:v>
                </c:pt>
                <c:pt idx="484">
                  <c:v>12</c:v>
                </c:pt>
                <c:pt idx="485">
                  <c:v>12</c:v>
                </c:pt>
                <c:pt idx="486">
                  <c:v>12</c:v>
                </c:pt>
                <c:pt idx="487">
                  <c:v>11</c:v>
                </c:pt>
                <c:pt idx="488">
                  <c:v>11</c:v>
                </c:pt>
                <c:pt idx="489">
                  <c:v>11</c:v>
                </c:pt>
                <c:pt idx="490">
                  <c:v>11</c:v>
                </c:pt>
                <c:pt idx="491">
                  <c:v>12</c:v>
                </c:pt>
                <c:pt idx="492">
                  <c:v>12</c:v>
                </c:pt>
                <c:pt idx="493">
                  <c:v>12</c:v>
                </c:pt>
                <c:pt idx="494">
                  <c:v>12</c:v>
                </c:pt>
                <c:pt idx="495">
                  <c:v>12</c:v>
                </c:pt>
                <c:pt idx="496">
                  <c:v>11</c:v>
                </c:pt>
                <c:pt idx="497">
                  <c:v>11</c:v>
                </c:pt>
                <c:pt idx="498">
                  <c:v>11</c:v>
                </c:pt>
                <c:pt idx="499">
                  <c:v>11</c:v>
                </c:pt>
                <c:pt idx="500">
                  <c:v>12</c:v>
                </c:pt>
                <c:pt idx="501">
                  <c:v>12</c:v>
                </c:pt>
                <c:pt idx="502">
                  <c:v>12</c:v>
                </c:pt>
                <c:pt idx="503">
                  <c:v>12</c:v>
                </c:pt>
                <c:pt idx="504">
                  <c:v>12</c:v>
                </c:pt>
                <c:pt idx="505">
                  <c:v>12</c:v>
                </c:pt>
                <c:pt idx="506">
                  <c:v>12</c:v>
                </c:pt>
                <c:pt idx="507">
                  <c:v>12</c:v>
                </c:pt>
                <c:pt idx="508">
                  <c:v>11</c:v>
                </c:pt>
                <c:pt idx="509">
                  <c:v>12</c:v>
                </c:pt>
                <c:pt idx="510">
                  <c:v>11</c:v>
                </c:pt>
                <c:pt idx="511">
                  <c:v>12</c:v>
                </c:pt>
                <c:pt idx="512">
                  <c:v>12</c:v>
                </c:pt>
                <c:pt idx="513">
                  <c:v>12</c:v>
                </c:pt>
                <c:pt idx="514">
                  <c:v>12</c:v>
                </c:pt>
                <c:pt idx="515">
                  <c:v>12</c:v>
                </c:pt>
                <c:pt idx="516">
                  <c:v>12</c:v>
                </c:pt>
                <c:pt idx="517">
                  <c:v>12</c:v>
                </c:pt>
                <c:pt idx="518">
                  <c:v>12</c:v>
                </c:pt>
                <c:pt idx="519">
                  <c:v>12</c:v>
                </c:pt>
                <c:pt idx="520">
                  <c:v>12</c:v>
                </c:pt>
                <c:pt idx="521">
                  <c:v>12</c:v>
                </c:pt>
                <c:pt idx="522">
                  <c:v>12</c:v>
                </c:pt>
                <c:pt idx="523">
                  <c:v>12</c:v>
                </c:pt>
                <c:pt idx="524">
                  <c:v>12</c:v>
                </c:pt>
                <c:pt idx="525">
                  <c:v>12</c:v>
                </c:pt>
                <c:pt idx="526">
                  <c:v>12</c:v>
                </c:pt>
                <c:pt idx="527">
                  <c:v>12</c:v>
                </c:pt>
                <c:pt idx="528">
                  <c:v>12</c:v>
                </c:pt>
                <c:pt idx="529">
                  <c:v>12</c:v>
                </c:pt>
                <c:pt idx="530">
                  <c:v>12</c:v>
                </c:pt>
                <c:pt idx="531">
                  <c:v>12</c:v>
                </c:pt>
                <c:pt idx="532">
                  <c:v>13</c:v>
                </c:pt>
                <c:pt idx="533">
                  <c:v>12</c:v>
                </c:pt>
                <c:pt idx="534">
                  <c:v>12</c:v>
                </c:pt>
                <c:pt idx="535">
                  <c:v>13</c:v>
                </c:pt>
                <c:pt idx="536">
                  <c:v>13</c:v>
                </c:pt>
                <c:pt idx="537">
                  <c:v>13</c:v>
                </c:pt>
                <c:pt idx="538">
                  <c:v>13</c:v>
                </c:pt>
                <c:pt idx="539">
                  <c:v>13</c:v>
                </c:pt>
                <c:pt idx="540">
                  <c:v>13</c:v>
                </c:pt>
                <c:pt idx="541">
                  <c:v>13</c:v>
                </c:pt>
                <c:pt idx="542">
                  <c:v>13</c:v>
                </c:pt>
                <c:pt idx="543">
                  <c:v>13</c:v>
                </c:pt>
                <c:pt idx="544">
                  <c:v>13</c:v>
                </c:pt>
                <c:pt idx="545">
                  <c:v>13</c:v>
                </c:pt>
                <c:pt idx="546">
                  <c:v>13</c:v>
                </c:pt>
                <c:pt idx="547">
                  <c:v>13</c:v>
                </c:pt>
                <c:pt idx="548">
                  <c:v>14</c:v>
                </c:pt>
                <c:pt idx="549">
                  <c:v>14</c:v>
                </c:pt>
                <c:pt idx="550">
                  <c:v>14</c:v>
                </c:pt>
                <c:pt idx="551">
                  <c:v>14</c:v>
                </c:pt>
                <c:pt idx="552">
                  <c:v>14</c:v>
                </c:pt>
                <c:pt idx="553">
                  <c:v>14</c:v>
                </c:pt>
                <c:pt idx="554">
                  <c:v>15</c:v>
                </c:pt>
                <c:pt idx="555">
                  <c:v>15</c:v>
                </c:pt>
                <c:pt idx="556">
                  <c:v>15</c:v>
                </c:pt>
                <c:pt idx="557">
                  <c:v>15</c:v>
                </c:pt>
                <c:pt idx="558">
                  <c:v>15</c:v>
                </c:pt>
                <c:pt idx="559">
                  <c:v>15</c:v>
                </c:pt>
                <c:pt idx="560">
                  <c:v>16</c:v>
                </c:pt>
                <c:pt idx="561">
                  <c:v>16</c:v>
                </c:pt>
                <c:pt idx="562">
                  <c:v>16</c:v>
                </c:pt>
                <c:pt idx="563">
                  <c:v>16</c:v>
                </c:pt>
                <c:pt idx="564">
                  <c:v>16</c:v>
                </c:pt>
                <c:pt idx="565">
                  <c:v>17</c:v>
                </c:pt>
                <c:pt idx="566">
                  <c:v>16</c:v>
                </c:pt>
                <c:pt idx="567">
                  <c:v>17</c:v>
                </c:pt>
                <c:pt idx="568">
                  <c:v>17</c:v>
                </c:pt>
                <c:pt idx="569">
                  <c:v>17</c:v>
                </c:pt>
                <c:pt idx="570">
                  <c:v>17</c:v>
                </c:pt>
                <c:pt idx="571">
                  <c:v>18</c:v>
                </c:pt>
                <c:pt idx="572">
                  <c:v>18</c:v>
                </c:pt>
                <c:pt idx="573">
                  <c:v>18</c:v>
                </c:pt>
                <c:pt idx="574">
                  <c:v>18</c:v>
                </c:pt>
                <c:pt idx="575">
                  <c:v>18</c:v>
                </c:pt>
                <c:pt idx="576">
                  <c:v>19</c:v>
                </c:pt>
                <c:pt idx="577">
                  <c:v>19</c:v>
                </c:pt>
                <c:pt idx="578">
                  <c:v>19</c:v>
                </c:pt>
                <c:pt idx="579">
                  <c:v>19</c:v>
                </c:pt>
                <c:pt idx="580">
                  <c:v>20</c:v>
                </c:pt>
                <c:pt idx="581">
                  <c:v>20</c:v>
                </c:pt>
                <c:pt idx="582">
                  <c:v>20</c:v>
                </c:pt>
                <c:pt idx="583">
                  <c:v>20</c:v>
                </c:pt>
                <c:pt idx="584">
                  <c:v>21</c:v>
                </c:pt>
                <c:pt idx="585">
                  <c:v>21</c:v>
                </c:pt>
                <c:pt idx="586">
                  <c:v>21</c:v>
                </c:pt>
                <c:pt idx="587">
                  <c:v>21</c:v>
                </c:pt>
                <c:pt idx="588">
                  <c:v>22</c:v>
                </c:pt>
                <c:pt idx="589">
                  <c:v>22</c:v>
                </c:pt>
                <c:pt idx="590">
                  <c:v>23</c:v>
                </c:pt>
                <c:pt idx="591">
                  <c:v>23</c:v>
                </c:pt>
                <c:pt idx="592">
                  <c:v>24</c:v>
                </c:pt>
                <c:pt idx="593">
                  <c:v>24</c:v>
                </c:pt>
                <c:pt idx="594">
                  <c:v>24</c:v>
                </c:pt>
                <c:pt idx="595">
                  <c:v>24</c:v>
                </c:pt>
                <c:pt idx="596">
                  <c:v>25</c:v>
                </c:pt>
                <c:pt idx="597">
                  <c:v>25</c:v>
                </c:pt>
                <c:pt idx="598">
                  <c:v>26</c:v>
                </c:pt>
                <c:pt idx="599">
                  <c:v>26</c:v>
                </c:pt>
                <c:pt idx="600">
                  <c:v>27</c:v>
                </c:pt>
                <c:pt idx="601">
                  <c:v>27</c:v>
                </c:pt>
                <c:pt idx="602">
                  <c:v>27</c:v>
                </c:pt>
                <c:pt idx="603">
                  <c:v>28</c:v>
                </c:pt>
                <c:pt idx="604">
                  <c:v>28</c:v>
                </c:pt>
                <c:pt idx="605">
                  <c:v>28</c:v>
                </c:pt>
                <c:pt idx="606">
                  <c:v>29</c:v>
                </c:pt>
                <c:pt idx="607">
                  <c:v>29</c:v>
                </c:pt>
                <c:pt idx="608">
                  <c:v>30</c:v>
                </c:pt>
                <c:pt idx="609">
                  <c:v>30</c:v>
                </c:pt>
                <c:pt idx="610">
                  <c:v>31</c:v>
                </c:pt>
                <c:pt idx="611">
                  <c:v>31</c:v>
                </c:pt>
                <c:pt idx="612">
                  <c:v>32</c:v>
                </c:pt>
                <c:pt idx="613">
                  <c:v>32</c:v>
                </c:pt>
                <c:pt idx="614">
                  <c:v>33</c:v>
                </c:pt>
                <c:pt idx="615">
                  <c:v>33</c:v>
                </c:pt>
                <c:pt idx="616">
                  <c:v>34</c:v>
                </c:pt>
                <c:pt idx="617">
                  <c:v>34</c:v>
                </c:pt>
                <c:pt idx="618">
                  <c:v>35</c:v>
                </c:pt>
                <c:pt idx="619">
                  <c:v>35</c:v>
                </c:pt>
                <c:pt idx="620">
                  <c:v>36</c:v>
                </c:pt>
                <c:pt idx="621">
                  <c:v>36</c:v>
                </c:pt>
                <c:pt idx="622">
                  <c:v>37</c:v>
                </c:pt>
                <c:pt idx="623">
                  <c:v>37</c:v>
                </c:pt>
                <c:pt idx="624">
                  <c:v>38</c:v>
                </c:pt>
                <c:pt idx="625">
                  <c:v>38</c:v>
                </c:pt>
                <c:pt idx="626">
                  <c:v>39</c:v>
                </c:pt>
                <c:pt idx="627">
                  <c:v>40</c:v>
                </c:pt>
                <c:pt idx="628">
                  <c:v>40</c:v>
                </c:pt>
                <c:pt idx="629">
                  <c:v>41</c:v>
                </c:pt>
                <c:pt idx="630">
                  <c:v>41</c:v>
                </c:pt>
                <c:pt idx="631">
                  <c:v>42</c:v>
                </c:pt>
                <c:pt idx="632">
                  <c:v>42</c:v>
                </c:pt>
                <c:pt idx="633">
                  <c:v>43</c:v>
                </c:pt>
                <c:pt idx="634">
                  <c:v>43</c:v>
                </c:pt>
                <c:pt idx="635">
                  <c:v>44</c:v>
                </c:pt>
                <c:pt idx="636">
                  <c:v>44</c:v>
                </c:pt>
                <c:pt idx="637">
                  <c:v>45</c:v>
                </c:pt>
                <c:pt idx="638">
                  <c:v>45</c:v>
                </c:pt>
                <c:pt idx="639">
                  <c:v>46</c:v>
                </c:pt>
                <c:pt idx="640">
                  <c:v>47</c:v>
                </c:pt>
                <c:pt idx="641">
                  <c:v>48</c:v>
                </c:pt>
                <c:pt idx="642">
                  <c:v>48</c:v>
                </c:pt>
                <c:pt idx="643">
                  <c:v>49</c:v>
                </c:pt>
                <c:pt idx="644">
                  <c:v>50</c:v>
                </c:pt>
                <c:pt idx="645">
                  <c:v>50</c:v>
                </c:pt>
                <c:pt idx="646">
                  <c:v>51</c:v>
                </c:pt>
                <c:pt idx="647">
                  <c:v>51</c:v>
                </c:pt>
                <c:pt idx="648">
                  <c:v>52</c:v>
                </c:pt>
                <c:pt idx="649">
                  <c:v>53</c:v>
                </c:pt>
                <c:pt idx="650">
                  <c:v>54</c:v>
                </c:pt>
                <c:pt idx="651">
                  <c:v>54</c:v>
                </c:pt>
                <c:pt idx="652">
                  <c:v>55</c:v>
                </c:pt>
                <c:pt idx="653">
                  <c:v>56</c:v>
                </c:pt>
                <c:pt idx="654">
                  <c:v>57</c:v>
                </c:pt>
                <c:pt idx="655">
                  <c:v>57</c:v>
                </c:pt>
                <c:pt idx="656">
                  <c:v>58</c:v>
                </c:pt>
                <c:pt idx="657">
                  <c:v>59</c:v>
                </c:pt>
                <c:pt idx="658">
                  <c:v>59</c:v>
                </c:pt>
                <c:pt idx="659">
                  <c:v>60</c:v>
                </c:pt>
                <c:pt idx="660">
                  <c:v>61</c:v>
                </c:pt>
                <c:pt idx="661">
                  <c:v>61</c:v>
                </c:pt>
                <c:pt idx="662">
                  <c:v>62</c:v>
                </c:pt>
                <c:pt idx="663">
                  <c:v>62</c:v>
                </c:pt>
                <c:pt idx="664">
                  <c:v>63</c:v>
                </c:pt>
                <c:pt idx="665">
                  <c:v>64</c:v>
                </c:pt>
                <c:pt idx="666">
                  <c:v>64</c:v>
                </c:pt>
                <c:pt idx="667">
                  <c:v>65</c:v>
                </c:pt>
                <c:pt idx="668">
                  <c:v>66</c:v>
                </c:pt>
                <c:pt idx="669">
                  <c:v>67</c:v>
                </c:pt>
                <c:pt idx="670">
                  <c:v>67</c:v>
                </c:pt>
                <c:pt idx="671">
                  <c:v>68</c:v>
                </c:pt>
                <c:pt idx="672">
                  <c:v>68</c:v>
                </c:pt>
                <c:pt idx="673">
                  <c:v>69</c:v>
                </c:pt>
                <c:pt idx="674">
                  <c:v>69</c:v>
                </c:pt>
                <c:pt idx="675">
                  <c:v>70</c:v>
                </c:pt>
                <c:pt idx="676">
                  <c:v>71</c:v>
                </c:pt>
                <c:pt idx="677">
                  <c:v>71</c:v>
                </c:pt>
                <c:pt idx="678">
                  <c:v>72</c:v>
                </c:pt>
                <c:pt idx="679">
                  <c:v>73</c:v>
                </c:pt>
                <c:pt idx="680">
                  <c:v>74</c:v>
                </c:pt>
                <c:pt idx="681">
                  <c:v>74</c:v>
                </c:pt>
                <c:pt idx="682">
                  <c:v>74</c:v>
                </c:pt>
                <c:pt idx="683">
                  <c:v>75</c:v>
                </c:pt>
                <c:pt idx="684">
                  <c:v>76</c:v>
                </c:pt>
                <c:pt idx="685">
                  <c:v>77</c:v>
                </c:pt>
                <c:pt idx="686">
                  <c:v>77</c:v>
                </c:pt>
                <c:pt idx="687">
                  <c:v>78</c:v>
                </c:pt>
                <c:pt idx="688">
                  <c:v>79</c:v>
                </c:pt>
                <c:pt idx="689">
                  <c:v>80</c:v>
                </c:pt>
                <c:pt idx="690">
                  <c:v>80</c:v>
                </c:pt>
                <c:pt idx="691">
                  <c:v>81</c:v>
                </c:pt>
                <c:pt idx="692">
                  <c:v>82</c:v>
                </c:pt>
                <c:pt idx="693">
                  <c:v>82</c:v>
                </c:pt>
                <c:pt idx="694">
                  <c:v>83</c:v>
                </c:pt>
                <c:pt idx="695">
                  <c:v>84</c:v>
                </c:pt>
                <c:pt idx="696">
                  <c:v>85</c:v>
                </c:pt>
                <c:pt idx="697">
                  <c:v>86</c:v>
                </c:pt>
                <c:pt idx="698">
                  <c:v>86</c:v>
                </c:pt>
                <c:pt idx="699">
                  <c:v>88</c:v>
                </c:pt>
                <c:pt idx="700">
                  <c:v>88</c:v>
                </c:pt>
                <c:pt idx="701">
                  <c:v>89</c:v>
                </c:pt>
                <c:pt idx="702">
                  <c:v>90</c:v>
                </c:pt>
                <c:pt idx="703">
                  <c:v>91</c:v>
                </c:pt>
                <c:pt idx="704">
                  <c:v>91</c:v>
                </c:pt>
                <c:pt idx="705">
                  <c:v>92</c:v>
                </c:pt>
                <c:pt idx="706">
                  <c:v>93</c:v>
                </c:pt>
                <c:pt idx="707">
                  <c:v>94</c:v>
                </c:pt>
                <c:pt idx="708">
                  <c:v>95</c:v>
                </c:pt>
                <c:pt idx="709">
                  <c:v>96</c:v>
                </c:pt>
                <c:pt idx="710">
                  <c:v>97</c:v>
                </c:pt>
                <c:pt idx="711">
                  <c:v>98</c:v>
                </c:pt>
                <c:pt idx="712">
                  <c:v>98</c:v>
                </c:pt>
                <c:pt idx="713">
                  <c:v>99</c:v>
                </c:pt>
                <c:pt idx="714">
                  <c:v>100</c:v>
                </c:pt>
                <c:pt idx="715">
                  <c:v>101</c:v>
                </c:pt>
                <c:pt idx="716">
                  <c:v>102</c:v>
                </c:pt>
                <c:pt idx="717">
                  <c:v>103</c:v>
                </c:pt>
                <c:pt idx="718">
                  <c:v>103</c:v>
                </c:pt>
                <c:pt idx="719">
                  <c:v>105</c:v>
                </c:pt>
                <c:pt idx="720">
                  <c:v>105</c:v>
                </c:pt>
                <c:pt idx="721">
                  <c:v>106</c:v>
                </c:pt>
                <c:pt idx="722">
                  <c:v>106</c:v>
                </c:pt>
                <c:pt idx="723">
                  <c:v>107</c:v>
                </c:pt>
                <c:pt idx="724">
                  <c:v>108</c:v>
                </c:pt>
                <c:pt idx="725">
                  <c:v>109</c:v>
                </c:pt>
                <c:pt idx="726">
                  <c:v>110</c:v>
                </c:pt>
                <c:pt idx="727">
                  <c:v>110</c:v>
                </c:pt>
                <c:pt idx="728">
                  <c:v>111</c:v>
                </c:pt>
                <c:pt idx="729">
                  <c:v>112</c:v>
                </c:pt>
                <c:pt idx="730">
                  <c:v>113</c:v>
                </c:pt>
                <c:pt idx="731">
                  <c:v>114</c:v>
                </c:pt>
                <c:pt idx="732">
                  <c:v>114</c:v>
                </c:pt>
                <c:pt idx="733">
                  <c:v>115</c:v>
                </c:pt>
                <c:pt idx="734">
                  <c:v>117</c:v>
                </c:pt>
                <c:pt idx="735">
                  <c:v>117</c:v>
                </c:pt>
                <c:pt idx="736">
                  <c:v>118</c:v>
                </c:pt>
                <c:pt idx="737">
                  <c:v>119</c:v>
                </c:pt>
                <c:pt idx="738">
                  <c:v>120</c:v>
                </c:pt>
                <c:pt idx="739">
                  <c:v>122</c:v>
                </c:pt>
                <c:pt idx="740">
                  <c:v>122</c:v>
                </c:pt>
                <c:pt idx="741">
                  <c:v>123</c:v>
                </c:pt>
                <c:pt idx="742">
                  <c:v>124</c:v>
                </c:pt>
                <c:pt idx="743">
                  <c:v>126</c:v>
                </c:pt>
                <c:pt idx="744">
                  <c:v>127</c:v>
                </c:pt>
                <c:pt idx="745">
                  <c:v>128</c:v>
                </c:pt>
                <c:pt idx="746">
                  <c:v>128</c:v>
                </c:pt>
                <c:pt idx="747">
                  <c:v>129</c:v>
                </c:pt>
                <c:pt idx="748">
                  <c:v>130</c:v>
                </c:pt>
                <c:pt idx="749">
                  <c:v>132</c:v>
                </c:pt>
                <c:pt idx="750">
                  <c:v>133</c:v>
                </c:pt>
                <c:pt idx="751">
                  <c:v>133</c:v>
                </c:pt>
                <c:pt idx="752">
                  <c:v>134</c:v>
                </c:pt>
                <c:pt idx="753">
                  <c:v>136</c:v>
                </c:pt>
                <c:pt idx="754">
                  <c:v>137</c:v>
                </c:pt>
                <c:pt idx="755">
                  <c:v>138</c:v>
                </c:pt>
                <c:pt idx="756">
                  <c:v>139</c:v>
                </c:pt>
                <c:pt idx="757">
                  <c:v>140</c:v>
                </c:pt>
                <c:pt idx="758">
                  <c:v>141</c:v>
                </c:pt>
                <c:pt idx="759">
                  <c:v>143</c:v>
                </c:pt>
                <c:pt idx="760">
                  <c:v>144</c:v>
                </c:pt>
                <c:pt idx="761">
                  <c:v>144</c:v>
                </c:pt>
                <c:pt idx="762">
                  <c:v>145</c:v>
                </c:pt>
                <c:pt idx="763">
                  <c:v>147</c:v>
                </c:pt>
                <c:pt idx="764">
                  <c:v>148</c:v>
                </c:pt>
                <c:pt idx="765">
                  <c:v>149</c:v>
                </c:pt>
                <c:pt idx="766">
                  <c:v>150</c:v>
                </c:pt>
                <c:pt idx="767">
                  <c:v>151</c:v>
                </c:pt>
                <c:pt idx="768">
                  <c:v>152</c:v>
                </c:pt>
                <c:pt idx="769">
                  <c:v>154</c:v>
                </c:pt>
                <c:pt idx="770">
                  <c:v>154</c:v>
                </c:pt>
                <c:pt idx="771">
                  <c:v>155</c:v>
                </c:pt>
                <c:pt idx="772">
                  <c:v>156</c:v>
                </c:pt>
                <c:pt idx="773">
                  <c:v>157</c:v>
                </c:pt>
                <c:pt idx="774">
                  <c:v>159</c:v>
                </c:pt>
                <c:pt idx="775">
                  <c:v>159</c:v>
                </c:pt>
                <c:pt idx="776">
                  <c:v>160</c:v>
                </c:pt>
                <c:pt idx="777">
                  <c:v>161</c:v>
                </c:pt>
                <c:pt idx="778">
                  <c:v>163</c:v>
                </c:pt>
                <c:pt idx="779">
                  <c:v>164</c:v>
                </c:pt>
                <c:pt idx="780">
                  <c:v>165</c:v>
                </c:pt>
                <c:pt idx="781">
                  <c:v>165</c:v>
                </c:pt>
                <c:pt idx="782">
                  <c:v>167</c:v>
                </c:pt>
                <c:pt idx="783">
                  <c:v>168</c:v>
                </c:pt>
                <c:pt idx="784">
                  <c:v>169</c:v>
                </c:pt>
                <c:pt idx="785">
                  <c:v>169</c:v>
                </c:pt>
                <c:pt idx="786">
                  <c:v>171</c:v>
                </c:pt>
                <c:pt idx="787">
                  <c:v>172</c:v>
                </c:pt>
                <c:pt idx="788">
                  <c:v>173</c:v>
                </c:pt>
                <c:pt idx="789">
                  <c:v>174</c:v>
                </c:pt>
                <c:pt idx="790">
                  <c:v>175</c:v>
                </c:pt>
                <c:pt idx="791">
                  <c:v>176</c:v>
                </c:pt>
                <c:pt idx="792">
                  <c:v>177</c:v>
                </c:pt>
                <c:pt idx="793">
                  <c:v>178</c:v>
                </c:pt>
                <c:pt idx="794">
                  <c:v>179</c:v>
                </c:pt>
                <c:pt idx="795">
                  <c:v>180</c:v>
                </c:pt>
                <c:pt idx="796">
                  <c:v>181</c:v>
                </c:pt>
                <c:pt idx="797">
                  <c:v>182</c:v>
                </c:pt>
                <c:pt idx="798">
                  <c:v>183</c:v>
                </c:pt>
                <c:pt idx="799">
                  <c:v>184</c:v>
                </c:pt>
                <c:pt idx="800">
                  <c:v>184</c:v>
                </c:pt>
                <c:pt idx="801">
                  <c:v>185</c:v>
                </c:pt>
                <c:pt idx="802">
                  <c:v>186</c:v>
                </c:pt>
                <c:pt idx="803">
                  <c:v>187</c:v>
                </c:pt>
                <c:pt idx="804">
                  <c:v>188</c:v>
                </c:pt>
                <c:pt idx="805">
                  <c:v>189</c:v>
                </c:pt>
                <c:pt idx="806">
                  <c:v>190</c:v>
                </c:pt>
                <c:pt idx="807">
                  <c:v>191</c:v>
                </c:pt>
                <c:pt idx="808">
                  <c:v>192</c:v>
                </c:pt>
                <c:pt idx="809">
                  <c:v>193</c:v>
                </c:pt>
                <c:pt idx="810">
                  <c:v>193</c:v>
                </c:pt>
                <c:pt idx="811">
                  <c:v>194</c:v>
                </c:pt>
                <c:pt idx="812">
                  <c:v>195</c:v>
                </c:pt>
                <c:pt idx="813">
                  <c:v>196</c:v>
                </c:pt>
                <c:pt idx="814">
                  <c:v>196</c:v>
                </c:pt>
                <c:pt idx="815">
                  <c:v>197</c:v>
                </c:pt>
                <c:pt idx="816">
                  <c:v>198</c:v>
                </c:pt>
                <c:pt idx="817">
                  <c:v>199</c:v>
                </c:pt>
                <c:pt idx="818">
                  <c:v>199</c:v>
                </c:pt>
                <c:pt idx="819">
                  <c:v>200</c:v>
                </c:pt>
                <c:pt idx="820">
                  <c:v>201</c:v>
                </c:pt>
                <c:pt idx="821">
                  <c:v>202</c:v>
                </c:pt>
                <c:pt idx="822">
                  <c:v>202</c:v>
                </c:pt>
                <c:pt idx="823">
                  <c:v>203</c:v>
                </c:pt>
                <c:pt idx="824">
                  <c:v>203</c:v>
                </c:pt>
                <c:pt idx="825">
                  <c:v>204</c:v>
                </c:pt>
                <c:pt idx="826">
                  <c:v>205</c:v>
                </c:pt>
                <c:pt idx="827">
                  <c:v>205</c:v>
                </c:pt>
                <c:pt idx="828">
                  <c:v>206</c:v>
                </c:pt>
                <c:pt idx="829">
                  <c:v>206</c:v>
                </c:pt>
                <c:pt idx="830">
                  <c:v>207</c:v>
                </c:pt>
                <c:pt idx="831">
                  <c:v>207</c:v>
                </c:pt>
                <c:pt idx="832">
                  <c:v>208</c:v>
                </c:pt>
                <c:pt idx="833">
                  <c:v>209</c:v>
                </c:pt>
                <c:pt idx="834">
                  <c:v>209</c:v>
                </c:pt>
                <c:pt idx="835">
                  <c:v>209</c:v>
                </c:pt>
                <c:pt idx="836">
                  <c:v>210</c:v>
                </c:pt>
                <c:pt idx="837">
                  <c:v>211</c:v>
                </c:pt>
                <c:pt idx="838">
                  <c:v>211</c:v>
                </c:pt>
                <c:pt idx="839">
                  <c:v>211</c:v>
                </c:pt>
                <c:pt idx="840">
                  <c:v>212</c:v>
                </c:pt>
                <c:pt idx="841">
                  <c:v>212</c:v>
                </c:pt>
                <c:pt idx="842">
                  <c:v>213</c:v>
                </c:pt>
                <c:pt idx="843">
                  <c:v>214</c:v>
                </c:pt>
                <c:pt idx="844">
                  <c:v>214</c:v>
                </c:pt>
                <c:pt idx="845">
                  <c:v>214</c:v>
                </c:pt>
                <c:pt idx="846">
                  <c:v>215</c:v>
                </c:pt>
                <c:pt idx="847">
                  <c:v>216</c:v>
                </c:pt>
                <c:pt idx="848">
                  <c:v>216</c:v>
                </c:pt>
                <c:pt idx="849">
                  <c:v>216</c:v>
                </c:pt>
                <c:pt idx="850">
                  <c:v>217</c:v>
                </c:pt>
                <c:pt idx="851">
                  <c:v>217</c:v>
                </c:pt>
                <c:pt idx="852">
                  <c:v>218</c:v>
                </c:pt>
                <c:pt idx="853">
                  <c:v>218</c:v>
                </c:pt>
                <c:pt idx="854">
                  <c:v>218</c:v>
                </c:pt>
                <c:pt idx="855">
                  <c:v>218</c:v>
                </c:pt>
                <c:pt idx="856">
                  <c:v>219</c:v>
                </c:pt>
                <c:pt idx="857">
                  <c:v>219</c:v>
                </c:pt>
                <c:pt idx="858">
                  <c:v>220</c:v>
                </c:pt>
                <c:pt idx="859">
                  <c:v>219</c:v>
                </c:pt>
                <c:pt idx="860">
                  <c:v>220</c:v>
                </c:pt>
                <c:pt idx="861">
                  <c:v>221</c:v>
                </c:pt>
                <c:pt idx="862">
                  <c:v>221</c:v>
                </c:pt>
                <c:pt idx="863">
                  <c:v>220</c:v>
                </c:pt>
                <c:pt idx="864">
                  <c:v>221</c:v>
                </c:pt>
                <c:pt idx="865">
                  <c:v>221</c:v>
                </c:pt>
                <c:pt idx="866">
                  <c:v>222</c:v>
                </c:pt>
                <c:pt idx="867">
                  <c:v>222</c:v>
                </c:pt>
                <c:pt idx="868">
                  <c:v>222</c:v>
                </c:pt>
                <c:pt idx="869">
                  <c:v>222</c:v>
                </c:pt>
                <c:pt idx="870">
                  <c:v>222</c:v>
                </c:pt>
                <c:pt idx="871">
                  <c:v>223</c:v>
                </c:pt>
                <c:pt idx="872">
                  <c:v>223</c:v>
                </c:pt>
                <c:pt idx="873">
                  <c:v>223</c:v>
                </c:pt>
                <c:pt idx="874">
                  <c:v>223</c:v>
                </c:pt>
                <c:pt idx="875">
                  <c:v>224</c:v>
                </c:pt>
                <c:pt idx="876">
                  <c:v>224</c:v>
                </c:pt>
                <c:pt idx="877">
                  <c:v>224</c:v>
                </c:pt>
                <c:pt idx="878">
                  <c:v>224</c:v>
                </c:pt>
                <c:pt idx="879">
                  <c:v>224</c:v>
                </c:pt>
                <c:pt idx="880">
                  <c:v>225</c:v>
                </c:pt>
                <c:pt idx="881">
                  <c:v>225</c:v>
                </c:pt>
                <c:pt idx="882">
                  <c:v>226</c:v>
                </c:pt>
                <c:pt idx="883">
                  <c:v>225</c:v>
                </c:pt>
                <c:pt idx="884">
                  <c:v>226</c:v>
                </c:pt>
                <c:pt idx="885">
                  <c:v>226</c:v>
                </c:pt>
                <c:pt idx="886">
                  <c:v>227</c:v>
                </c:pt>
                <c:pt idx="887">
                  <c:v>227</c:v>
                </c:pt>
                <c:pt idx="888">
                  <c:v>227</c:v>
                </c:pt>
                <c:pt idx="889">
                  <c:v>227</c:v>
                </c:pt>
                <c:pt idx="890">
                  <c:v>227</c:v>
                </c:pt>
                <c:pt idx="891">
                  <c:v>228</c:v>
                </c:pt>
                <c:pt idx="892">
                  <c:v>228</c:v>
                </c:pt>
                <c:pt idx="893">
                  <c:v>227</c:v>
                </c:pt>
                <c:pt idx="894">
                  <c:v>228</c:v>
                </c:pt>
                <c:pt idx="895">
                  <c:v>228</c:v>
                </c:pt>
                <c:pt idx="896">
                  <c:v>228</c:v>
                </c:pt>
                <c:pt idx="897">
                  <c:v>228</c:v>
                </c:pt>
                <c:pt idx="898">
                  <c:v>228</c:v>
                </c:pt>
                <c:pt idx="899">
                  <c:v>228</c:v>
                </c:pt>
                <c:pt idx="900">
                  <c:v>228</c:v>
                </c:pt>
                <c:pt idx="901">
                  <c:v>228</c:v>
                </c:pt>
                <c:pt idx="902">
                  <c:v>228</c:v>
                </c:pt>
                <c:pt idx="903">
                  <c:v>227</c:v>
                </c:pt>
                <c:pt idx="904">
                  <c:v>228</c:v>
                </c:pt>
                <c:pt idx="905">
                  <c:v>228</c:v>
                </c:pt>
                <c:pt idx="906">
                  <c:v>228</c:v>
                </c:pt>
                <c:pt idx="907">
                  <c:v>227</c:v>
                </c:pt>
                <c:pt idx="908">
                  <c:v>227</c:v>
                </c:pt>
                <c:pt idx="909">
                  <c:v>227</c:v>
                </c:pt>
                <c:pt idx="910">
                  <c:v>227</c:v>
                </c:pt>
                <c:pt idx="911">
                  <c:v>227</c:v>
                </c:pt>
                <c:pt idx="912">
                  <c:v>227</c:v>
                </c:pt>
                <c:pt idx="913">
                  <c:v>227</c:v>
                </c:pt>
                <c:pt idx="914">
                  <c:v>227</c:v>
                </c:pt>
                <c:pt idx="915">
                  <c:v>227</c:v>
                </c:pt>
                <c:pt idx="916">
                  <c:v>227</c:v>
                </c:pt>
                <c:pt idx="917">
                  <c:v>227</c:v>
                </c:pt>
                <c:pt idx="918">
                  <c:v>227</c:v>
                </c:pt>
                <c:pt idx="919">
                  <c:v>227</c:v>
                </c:pt>
                <c:pt idx="920">
                  <c:v>227</c:v>
                </c:pt>
                <c:pt idx="921">
                  <c:v>227</c:v>
                </c:pt>
                <c:pt idx="922">
                  <c:v>227</c:v>
                </c:pt>
                <c:pt idx="923">
                  <c:v>227</c:v>
                </c:pt>
                <c:pt idx="924">
                  <c:v>227</c:v>
                </c:pt>
                <c:pt idx="925">
                  <c:v>228</c:v>
                </c:pt>
                <c:pt idx="926">
                  <c:v>227</c:v>
                </c:pt>
                <c:pt idx="927">
                  <c:v>227</c:v>
                </c:pt>
                <c:pt idx="928">
                  <c:v>227</c:v>
                </c:pt>
                <c:pt idx="929">
                  <c:v>228</c:v>
                </c:pt>
                <c:pt idx="930">
                  <c:v>228</c:v>
                </c:pt>
                <c:pt idx="931">
                  <c:v>228</c:v>
                </c:pt>
                <c:pt idx="932">
                  <c:v>228</c:v>
                </c:pt>
                <c:pt idx="933">
                  <c:v>228</c:v>
                </c:pt>
                <c:pt idx="934">
                  <c:v>228</c:v>
                </c:pt>
                <c:pt idx="935">
                  <c:v>229</c:v>
                </c:pt>
                <c:pt idx="936">
                  <c:v>229</c:v>
                </c:pt>
                <c:pt idx="937">
                  <c:v>228</c:v>
                </c:pt>
                <c:pt idx="938">
                  <c:v>229</c:v>
                </c:pt>
                <c:pt idx="939">
                  <c:v>230</c:v>
                </c:pt>
                <c:pt idx="940">
                  <c:v>229</c:v>
                </c:pt>
                <c:pt idx="941">
                  <c:v>229</c:v>
                </c:pt>
                <c:pt idx="942">
                  <c:v>229</c:v>
                </c:pt>
                <c:pt idx="943">
                  <c:v>229</c:v>
                </c:pt>
                <c:pt idx="944">
                  <c:v>230</c:v>
                </c:pt>
                <c:pt idx="945">
                  <c:v>230</c:v>
                </c:pt>
                <c:pt idx="946">
                  <c:v>229</c:v>
                </c:pt>
                <c:pt idx="947">
                  <c:v>229</c:v>
                </c:pt>
                <c:pt idx="948">
                  <c:v>229</c:v>
                </c:pt>
                <c:pt idx="949">
                  <c:v>229</c:v>
                </c:pt>
                <c:pt idx="950">
                  <c:v>229</c:v>
                </c:pt>
                <c:pt idx="951">
                  <c:v>229</c:v>
                </c:pt>
                <c:pt idx="952">
                  <c:v>229</c:v>
                </c:pt>
                <c:pt idx="953">
                  <c:v>229</c:v>
                </c:pt>
                <c:pt idx="954">
                  <c:v>229</c:v>
                </c:pt>
                <c:pt idx="955">
                  <c:v>229</c:v>
                </c:pt>
                <c:pt idx="956">
                  <c:v>229</c:v>
                </c:pt>
                <c:pt idx="957">
                  <c:v>228</c:v>
                </c:pt>
                <c:pt idx="958">
                  <c:v>229</c:v>
                </c:pt>
                <c:pt idx="959">
                  <c:v>229</c:v>
                </c:pt>
                <c:pt idx="960">
                  <c:v>228</c:v>
                </c:pt>
                <c:pt idx="961">
                  <c:v>228</c:v>
                </c:pt>
                <c:pt idx="962">
                  <c:v>228</c:v>
                </c:pt>
                <c:pt idx="963">
                  <c:v>229</c:v>
                </c:pt>
                <c:pt idx="964">
                  <c:v>229</c:v>
                </c:pt>
                <c:pt idx="965">
                  <c:v>228</c:v>
                </c:pt>
                <c:pt idx="966">
                  <c:v>228</c:v>
                </c:pt>
                <c:pt idx="967">
                  <c:v>228</c:v>
                </c:pt>
                <c:pt idx="968">
                  <c:v>228</c:v>
                </c:pt>
                <c:pt idx="969">
                  <c:v>228</c:v>
                </c:pt>
                <c:pt idx="970">
                  <c:v>228</c:v>
                </c:pt>
                <c:pt idx="971">
                  <c:v>227</c:v>
                </c:pt>
                <c:pt idx="972">
                  <c:v>227</c:v>
                </c:pt>
                <c:pt idx="973">
                  <c:v>227</c:v>
                </c:pt>
                <c:pt idx="974">
                  <c:v>227</c:v>
                </c:pt>
                <c:pt idx="975">
                  <c:v>227</c:v>
                </c:pt>
                <c:pt idx="976">
                  <c:v>226</c:v>
                </c:pt>
                <c:pt idx="977">
                  <c:v>227</c:v>
                </c:pt>
                <c:pt idx="978">
                  <c:v>227</c:v>
                </c:pt>
                <c:pt idx="979">
                  <c:v>227</c:v>
                </c:pt>
                <c:pt idx="980">
                  <c:v>226</c:v>
                </c:pt>
                <c:pt idx="981">
                  <c:v>226</c:v>
                </c:pt>
                <c:pt idx="982">
                  <c:v>227</c:v>
                </c:pt>
                <c:pt idx="983">
                  <c:v>227</c:v>
                </c:pt>
                <c:pt idx="984">
                  <c:v>227</c:v>
                </c:pt>
                <c:pt idx="985">
                  <c:v>227</c:v>
                </c:pt>
                <c:pt idx="986">
                  <c:v>227</c:v>
                </c:pt>
                <c:pt idx="987">
                  <c:v>227</c:v>
                </c:pt>
                <c:pt idx="988">
                  <c:v>228</c:v>
                </c:pt>
                <c:pt idx="989">
                  <c:v>228</c:v>
                </c:pt>
                <c:pt idx="990">
                  <c:v>228</c:v>
                </c:pt>
                <c:pt idx="991">
                  <c:v>228</c:v>
                </c:pt>
                <c:pt idx="992">
                  <c:v>229</c:v>
                </c:pt>
                <c:pt idx="993">
                  <c:v>229</c:v>
                </c:pt>
                <c:pt idx="994">
                  <c:v>229</c:v>
                </c:pt>
                <c:pt idx="995">
                  <c:v>229</c:v>
                </c:pt>
                <c:pt idx="996">
                  <c:v>229</c:v>
                </c:pt>
                <c:pt idx="997">
                  <c:v>229</c:v>
                </c:pt>
                <c:pt idx="998">
                  <c:v>230</c:v>
                </c:pt>
                <c:pt idx="999">
                  <c:v>230</c:v>
                </c:pt>
                <c:pt idx="1000">
                  <c:v>229</c:v>
                </c:pt>
                <c:pt idx="1001">
                  <c:v>229</c:v>
                </c:pt>
                <c:pt idx="1002">
                  <c:v>229</c:v>
                </c:pt>
                <c:pt idx="1003">
                  <c:v>229</c:v>
                </c:pt>
                <c:pt idx="1004">
                  <c:v>229</c:v>
                </c:pt>
                <c:pt idx="1005">
                  <c:v>228</c:v>
                </c:pt>
                <c:pt idx="1006">
                  <c:v>228</c:v>
                </c:pt>
                <c:pt idx="1007">
                  <c:v>228</c:v>
                </c:pt>
                <c:pt idx="1008">
                  <c:v>228</c:v>
                </c:pt>
                <c:pt idx="1009">
                  <c:v>227</c:v>
                </c:pt>
                <c:pt idx="1010">
                  <c:v>227</c:v>
                </c:pt>
                <c:pt idx="1011">
                  <c:v>227</c:v>
                </c:pt>
                <c:pt idx="1012">
                  <c:v>227</c:v>
                </c:pt>
                <c:pt idx="1013">
                  <c:v>227</c:v>
                </c:pt>
                <c:pt idx="1014">
                  <c:v>227</c:v>
                </c:pt>
                <c:pt idx="1015">
                  <c:v>226</c:v>
                </c:pt>
                <c:pt idx="1016">
                  <c:v>226</c:v>
                </c:pt>
                <c:pt idx="1017">
                  <c:v>226</c:v>
                </c:pt>
                <c:pt idx="1018">
                  <c:v>227</c:v>
                </c:pt>
                <c:pt idx="1019">
                  <c:v>227</c:v>
                </c:pt>
                <c:pt idx="1020">
                  <c:v>226</c:v>
                </c:pt>
                <c:pt idx="1021">
                  <c:v>227</c:v>
                </c:pt>
                <c:pt idx="1022">
                  <c:v>227</c:v>
                </c:pt>
                <c:pt idx="1023">
                  <c:v>227</c:v>
                </c:pt>
                <c:pt idx="1024">
                  <c:v>227</c:v>
                </c:pt>
                <c:pt idx="1025">
                  <c:v>227</c:v>
                </c:pt>
                <c:pt idx="1026">
                  <c:v>227</c:v>
                </c:pt>
                <c:pt idx="1027">
                  <c:v>227</c:v>
                </c:pt>
                <c:pt idx="1028">
                  <c:v>227</c:v>
                </c:pt>
                <c:pt idx="1029">
                  <c:v>227</c:v>
                </c:pt>
                <c:pt idx="1030">
                  <c:v>227</c:v>
                </c:pt>
                <c:pt idx="1031">
                  <c:v>227</c:v>
                </c:pt>
                <c:pt idx="1032">
                  <c:v>227</c:v>
                </c:pt>
                <c:pt idx="1033">
                  <c:v>228</c:v>
                </c:pt>
                <c:pt idx="1034">
                  <c:v>227</c:v>
                </c:pt>
                <c:pt idx="1035">
                  <c:v>227</c:v>
                </c:pt>
                <c:pt idx="1036">
                  <c:v>227</c:v>
                </c:pt>
                <c:pt idx="1037">
                  <c:v>227</c:v>
                </c:pt>
                <c:pt idx="1038">
                  <c:v>227</c:v>
                </c:pt>
                <c:pt idx="1039">
                  <c:v>227</c:v>
                </c:pt>
                <c:pt idx="1040">
                  <c:v>227</c:v>
                </c:pt>
                <c:pt idx="1041">
                  <c:v>227</c:v>
                </c:pt>
                <c:pt idx="1042">
                  <c:v>227</c:v>
                </c:pt>
                <c:pt idx="1043">
                  <c:v>227</c:v>
                </c:pt>
                <c:pt idx="1044">
                  <c:v>227</c:v>
                </c:pt>
                <c:pt idx="1045">
                  <c:v>227</c:v>
                </c:pt>
                <c:pt idx="1046">
                  <c:v>227</c:v>
                </c:pt>
                <c:pt idx="1047">
                  <c:v>227</c:v>
                </c:pt>
                <c:pt idx="1048">
                  <c:v>227</c:v>
                </c:pt>
                <c:pt idx="1049">
                  <c:v>227</c:v>
                </c:pt>
                <c:pt idx="1050">
                  <c:v>227</c:v>
                </c:pt>
                <c:pt idx="1051">
                  <c:v>228</c:v>
                </c:pt>
                <c:pt idx="1052">
                  <c:v>228</c:v>
                </c:pt>
                <c:pt idx="1053">
                  <c:v>227</c:v>
                </c:pt>
                <c:pt idx="1054">
                  <c:v>228</c:v>
                </c:pt>
                <c:pt idx="1055">
                  <c:v>228</c:v>
                </c:pt>
                <c:pt idx="1056">
                  <c:v>228</c:v>
                </c:pt>
                <c:pt idx="1057">
                  <c:v>228</c:v>
                </c:pt>
                <c:pt idx="1058">
                  <c:v>228</c:v>
                </c:pt>
                <c:pt idx="1059">
                  <c:v>227</c:v>
                </c:pt>
                <c:pt idx="1060">
                  <c:v>227</c:v>
                </c:pt>
                <c:pt idx="1061">
                  <c:v>228</c:v>
                </c:pt>
                <c:pt idx="1062">
                  <c:v>228</c:v>
                </c:pt>
                <c:pt idx="1063">
                  <c:v>228</c:v>
                </c:pt>
                <c:pt idx="1064">
                  <c:v>227</c:v>
                </c:pt>
                <c:pt idx="1065">
                  <c:v>227</c:v>
                </c:pt>
                <c:pt idx="1066">
                  <c:v>228</c:v>
                </c:pt>
                <c:pt idx="1067">
                  <c:v>228</c:v>
                </c:pt>
                <c:pt idx="1068">
                  <c:v>227</c:v>
                </c:pt>
                <c:pt idx="1069">
                  <c:v>227</c:v>
                </c:pt>
                <c:pt idx="1070">
                  <c:v>227</c:v>
                </c:pt>
                <c:pt idx="1071">
                  <c:v>228</c:v>
                </c:pt>
                <c:pt idx="1072">
                  <c:v>228</c:v>
                </c:pt>
                <c:pt idx="1073">
                  <c:v>227</c:v>
                </c:pt>
                <c:pt idx="1074">
                  <c:v>227</c:v>
                </c:pt>
                <c:pt idx="1075">
                  <c:v>228</c:v>
                </c:pt>
                <c:pt idx="1076">
                  <c:v>228</c:v>
                </c:pt>
                <c:pt idx="1077">
                  <c:v>228</c:v>
                </c:pt>
                <c:pt idx="1078">
                  <c:v>227</c:v>
                </c:pt>
                <c:pt idx="1079">
                  <c:v>227</c:v>
                </c:pt>
                <c:pt idx="1080">
                  <c:v>227</c:v>
                </c:pt>
                <c:pt idx="1081">
                  <c:v>228</c:v>
                </c:pt>
                <c:pt idx="1082">
                  <c:v>228</c:v>
                </c:pt>
                <c:pt idx="1083">
                  <c:v>227</c:v>
                </c:pt>
                <c:pt idx="1084">
                  <c:v>227</c:v>
                </c:pt>
                <c:pt idx="1085">
                  <c:v>227</c:v>
                </c:pt>
                <c:pt idx="1086">
                  <c:v>227</c:v>
                </c:pt>
                <c:pt idx="1087">
                  <c:v>227</c:v>
                </c:pt>
                <c:pt idx="1088">
                  <c:v>227</c:v>
                </c:pt>
                <c:pt idx="1089">
                  <c:v>227</c:v>
                </c:pt>
                <c:pt idx="1090">
                  <c:v>227</c:v>
                </c:pt>
                <c:pt idx="1091">
                  <c:v>227</c:v>
                </c:pt>
                <c:pt idx="1092">
                  <c:v>227</c:v>
                </c:pt>
                <c:pt idx="1093">
                  <c:v>226</c:v>
                </c:pt>
                <c:pt idx="1094">
                  <c:v>226</c:v>
                </c:pt>
                <c:pt idx="1095">
                  <c:v>227</c:v>
                </c:pt>
                <c:pt idx="1096">
                  <c:v>226</c:v>
                </c:pt>
                <c:pt idx="1097">
                  <c:v>226</c:v>
                </c:pt>
                <c:pt idx="1098">
                  <c:v>226</c:v>
                </c:pt>
                <c:pt idx="1099">
                  <c:v>226</c:v>
                </c:pt>
                <c:pt idx="1100">
                  <c:v>227</c:v>
                </c:pt>
                <c:pt idx="1101">
                  <c:v>227</c:v>
                </c:pt>
                <c:pt idx="1102">
                  <c:v>227</c:v>
                </c:pt>
                <c:pt idx="1103">
                  <c:v>226</c:v>
                </c:pt>
                <c:pt idx="1104">
                  <c:v>227</c:v>
                </c:pt>
                <c:pt idx="1105">
                  <c:v>227</c:v>
                </c:pt>
                <c:pt idx="1106">
                  <c:v>227</c:v>
                </c:pt>
                <c:pt idx="1107">
                  <c:v>227</c:v>
                </c:pt>
                <c:pt idx="1108">
                  <c:v>227</c:v>
                </c:pt>
                <c:pt idx="1109">
                  <c:v>227</c:v>
                </c:pt>
                <c:pt idx="1110">
                  <c:v>228</c:v>
                </c:pt>
                <c:pt idx="1111">
                  <c:v>228</c:v>
                </c:pt>
                <c:pt idx="1112">
                  <c:v>227</c:v>
                </c:pt>
                <c:pt idx="1113">
                  <c:v>227</c:v>
                </c:pt>
                <c:pt idx="1114">
                  <c:v>228</c:v>
                </c:pt>
                <c:pt idx="1115">
                  <c:v>228</c:v>
                </c:pt>
                <c:pt idx="1116">
                  <c:v>228</c:v>
                </c:pt>
                <c:pt idx="1117">
                  <c:v>228</c:v>
                </c:pt>
                <c:pt idx="1118">
                  <c:v>227</c:v>
                </c:pt>
                <c:pt idx="1119">
                  <c:v>228</c:v>
                </c:pt>
                <c:pt idx="1120">
                  <c:v>228</c:v>
                </c:pt>
                <c:pt idx="1121">
                  <c:v>228</c:v>
                </c:pt>
                <c:pt idx="1122">
                  <c:v>228</c:v>
                </c:pt>
                <c:pt idx="1123">
                  <c:v>227</c:v>
                </c:pt>
                <c:pt idx="1124">
                  <c:v>228</c:v>
                </c:pt>
                <c:pt idx="1125">
                  <c:v>228</c:v>
                </c:pt>
                <c:pt idx="1126">
                  <c:v>228</c:v>
                </c:pt>
                <c:pt idx="1127">
                  <c:v>227</c:v>
                </c:pt>
                <c:pt idx="1128">
                  <c:v>227</c:v>
                </c:pt>
                <c:pt idx="1129">
                  <c:v>227</c:v>
                </c:pt>
                <c:pt idx="1130">
                  <c:v>227</c:v>
                </c:pt>
                <c:pt idx="1131">
                  <c:v>227</c:v>
                </c:pt>
                <c:pt idx="1132">
                  <c:v>226</c:v>
                </c:pt>
                <c:pt idx="1133">
                  <c:v>226</c:v>
                </c:pt>
                <c:pt idx="1134">
                  <c:v>226</c:v>
                </c:pt>
                <c:pt idx="1135">
                  <c:v>226</c:v>
                </c:pt>
                <c:pt idx="1136">
                  <c:v>226</c:v>
                </c:pt>
                <c:pt idx="1137">
                  <c:v>225</c:v>
                </c:pt>
                <c:pt idx="1138">
                  <c:v>225</c:v>
                </c:pt>
                <c:pt idx="1139">
                  <c:v>226</c:v>
                </c:pt>
                <c:pt idx="1140">
                  <c:v>226</c:v>
                </c:pt>
                <c:pt idx="1141">
                  <c:v>225</c:v>
                </c:pt>
                <c:pt idx="1142">
                  <c:v>225</c:v>
                </c:pt>
                <c:pt idx="1143">
                  <c:v>225</c:v>
                </c:pt>
                <c:pt idx="1144">
                  <c:v>225</c:v>
                </c:pt>
                <c:pt idx="1145">
                  <c:v>226</c:v>
                </c:pt>
                <c:pt idx="1146">
                  <c:v>225</c:v>
                </c:pt>
                <c:pt idx="1147">
                  <c:v>225</c:v>
                </c:pt>
                <c:pt idx="1148">
                  <c:v>225</c:v>
                </c:pt>
                <c:pt idx="1149">
                  <c:v>225</c:v>
                </c:pt>
                <c:pt idx="1150">
                  <c:v>225</c:v>
                </c:pt>
                <c:pt idx="1151">
                  <c:v>225</c:v>
                </c:pt>
                <c:pt idx="1152">
                  <c:v>225</c:v>
                </c:pt>
                <c:pt idx="1153">
                  <c:v>225</c:v>
                </c:pt>
                <c:pt idx="1154">
                  <c:v>225</c:v>
                </c:pt>
                <c:pt idx="1155">
                  <c:v>225</c:v>
                </c:pt>
                <c:pt idx="1156">
                  <c:v>225</c:v>
                </c:pt>
                <c:pt idx="1157">
                  <c:v>225</c:v>
                </c:pt>
                <c:pt idx="1158">
                  <c:v>225</c:v>
                </c:pt>
                <c:pt idx="1159">
                  <c:v>225</c:v>
                </c:pt>
                <c:pt idx="1160">
                  <c:v>225</c:v>
                </c:pt>
                <c:pt idx="1161">
                  <c:v>225</c:v>
                </c:pt>
                <c:pt idx="1162">
                  <c:v>225</c:v>
                </c:pt>
                <c:pt idx="1163">
                  <c:v>225</c:v>
                </c:pt>
                <c:pt idx="1164">
                  <c:v>225</c:v>
                </c:pt>
                <c:pt idx="1165">
                  <c:v>225</c:v>
                </c:pt>
                <c:pt idx="1166">
                  <c:v>224</c:v>
                </c:pt>
                <c:pt idx="1167">
                  <c:v>224</c:v>
                </c:pt>
                <c:pt idx="1168">
                  <c:v>224</c:v>
                </c:pt>
                <c:pt idx="1169">
                  <c:v>224</c:v>
                </c:pt>
                <c:pt idx="1170">
                  <c:v>224</c:v>
                </c:pt>
                <c:pt idx="1171">
                  <c:v>223</c:v>
                </c:pt>
                <c:pt idx="1172">
                  <c:v>223</c:v>
                </c:pt>
                <c:pt idx="1173">
                  <c:v>223</c:v>
                </c:pt>
                <c:pt idx="1174">
                  <c:v>223</c:v>
                </c:pt>
                <c:pt idx="1175">
                  <c:v>223</c:v>
                </c:pt>
                <c:pt idx="1176">
                  <c:v>223</c:v>
                </c:pt>
                <c:pt idx="1177">
                  <c:v>223</c:v>
                </c:pt>
                <c:pt idx="1178">
                  <c:v>223</c:v>
                </c:pt>
                <c:pt idx="1179">
                  <c:v>223</c:v>
                </c:pt>
                <c:pt idx="1180">
                  <c:v>222</c:v>
                </c:pt>
                <c:pt idx="1181">
                  <c:v>222</c:v>
                </c:pt>
                <c:pt idx="1182">
                  <c:v>222</c:v>
                </c:pt>
                <c:pt idx="1183">
                  <c:v>222</c:v>
                </c:pt>
                <c:pt idx="1184">
                  <c:v>222</c:v>
                </c:pt>
                <c:pt idx="1185">
                  <c:v>222</c:v>
                </c:pt>
                <c:pt idx="1186">
                  <c:v>222</c:v>
                </c:pt>
                <c:pt idx="1187">
                  <c:v>222</c:v>
                </c:pt>
                <c:pt idx="1188">
                  <c:v>222</c:v>
                </c:pt>
                <c:pt idx="1189">
                  <c:v>223</c:v>
                </c:pt>
                <c:pt idx="1190">
                  <c:v>222</c:v>
                </c:pt>
                <c:pt idx="1191">
                  <c:v>222</c:v>
                </c:pt>
                <c:pt idx="1192">
                  <c:v>222</c:v>
                </c:pt>
                <c:pt idx="1193">
                  <c:v>223</c:v>
                </c:pt>
                <c:pt idx="1194">
                  <c:v>223</c:v>
                </c:pt>
                <c:pt idx="1195">
                  <c:v>223</c:v>
                </c:pt>
                <c:pt idx="1196">
                  <c:v>222</c:v>
                </c:pt>
                <c:pt idx="1197">
                  <c:v>223</c:v>
                </c:pt>
                <c:pt idx="1198">
                  <c:v>223</c:v>
                </c:pt>
                <c:pt idx="1199">
                  <c:v>223</c:v>
                </c:pt>
                <c:pt idx="1200">
                  <c:v>222</c:v>
                </c:pt>
                <c:pt idx="1201">
                  <c:v>222</c:v>
                </c:pt>
                <c:pt idx="1202">
                  <c:v>222</c:v>
                </c:pt>
                <c:pt idx="1203">
                  <c:v>223</c:v>
                </c:pt>
                <c:pt idx="1204">
                  <c:v>222</c:v>
                </c:pt>
                <c:pt idx="1205">
                  <c:v>222</c:v>
                </c:pt>
                <c:pt idx="1206">
                  <c:v>222</c:v>
                </c:pt>
                <c:pt idx="1207">
                  <c:v>222</c:v>
                </c:pt>
                <c:pt idx="1208">
                  <c:v>222</c:v>
                </c:pt>
                <c:pt idx="1209">
                  <c:v>222</c:v>
                </c:pt>
                <c:pt idx="1210">
                  <c:v>222</c:v>
                </c:pt>
                <c:pt idx="1211">
                  <c:v>222</c:v>
                </c:pt>
                <c:pt idx="1212">
                  <c:v>222</c:v>
                </c:pt>
                <c:pt idx="1213">
                  <c:v>222</c:v>
                </c:pt>
                <c:pt idx="1214">
                  <c:v>222</c:v>
                </c:pt>
                <c:pt idx="1215">
                  <c:v>222</c:v>
                </c:pt>
                <c:pt idx="1216">
                  <c:v>222</c:v>
                </c:pt>
                <c:pt idx="1217">
                  <c:v>222</c:v>
                </c:pt>
                <c:pt idx="1218">
                  <c:v>222</c:v>
                </c:pt>
                <c:pt idx="1219">
                  <c:v>222</c:v>
                </c:pt>
                <c:pt idx="1220">
                  <c:v>222</c:v>
                </c:pt>
                <c:pt idx="1221">
                  <c:v>222</c:v>
                </c:pt>
                <c:pt idx="1222">
                  <c:v>222</c:v>
                </c:pt>
                <c:pt idx="1223">
                  <c:v>222</c:v>
                </c:pt>
                <c:pt idx="1224">
                  <c:v>222</c:v>
                </c:pt>
                <c:pt idx="1225">
                  <c:v>221</c:v>
                </c:pt>
                <c:pt idx="1226">
                  <c:v>221</c:v>
                </c:pt>
                <c:pt idx="1227">
                  <c:v>221</c:v>
                </c:pt>
                <c:pt idx="1228">
                  <c:v>222</c:v>
                </c:pt>
                <c:pt idx="1229">
                  <c:v>221</c:v>
                </c:pt>
                <c:pt idx="1230">
                  <c:v>221</c:v>
                </c:pt>
                <c:pt idx="1231">
                  <c:v>220</c:v>
                </c:pt>
                <c:pt idx="1232">
                  <c:v>221</c:v>
                </c:pt>
                <c:pt idx="1233">
                  <c:v>221</c:v>
                </c:pt>
                <c:pt idx="1234">
                  <c:v>220</c:v>
                </c:pt>
                <c:pt idx="1235">
                  <c:v>220</c:v>
                </c:pt>
                <c:pt idx="1236">
                  <c:v>220</c:v>
                </c:pt>
                <c:pt idx="1237">
                  <c:v>220</c:v>
                </c:pt>
                <c:pt idx="1238">
                  <c:v>220</c:v>
                </c:pt>
                <c:pt idx="1239">
                  <c:v>220</c:v>
                </c:pt>
                <c:pt idx="1240">
                  <c:v>220</c:v>
                </c:pt>
                <c:pt idx="1241">
                  <c:v>220</c:v>
                </c:pt>
                <c:pt idx="1242">
                  <c:v>220</c:v>
                </c:pt>
                <c:pt idx="1243">
                  <c:v>220</c:v>
                </c:pt>
                <c:pt idx="1244">
                  <c:v>220</c:v>
                </c:pt>
                <c:pt idx="1245">
                  <c:v>219</c:v>
                </c:pt>
                <c:pt idx="1246">
                  <c:v>220</c:v>
                </c:pt>
                <c:pt idx="1247">
                  <c:v>220</c:v>
                </c:pt>
                <c:pt idx="1248">
                  <c:v>220</c:v>
                </c:pt>
                <c:pt idx="1249">
                  <c:v>219</c:v>
                </c:pt>
                <c:pt idx="1250">
                  <c:v>219</c:v>
                </c:pt>
                <c:pt idx="1251">
                  <c:v>219</c:v>
                </c:pt>
                <c:pt idx="1252">
                  <c:v>220</c:v>
                </c:pt>
                <c:pt idx="1253">
                  <c:v>219</c:v>
                </c:pt>
                <c:pt idx="1254">
                  <c:v>219</c:v>
                </c:pt>
                <c:pt idx="1255">
                  <c:v>219</c:v>
                </c:pt>
                <c:pt idx="1256">
                  <c:v>219</c:v>
                </c:pt>
                <c:pt idx="1257">
                  <c:v>219</c:v>
                </c:pt>
                <c:pt idx="1258">
                  <c:v>219</c:v>
                </c:pt>
                <c:pt idx="1259">
                  <c:v>218</c:v>
                </c:pt>
                <c:pt idx="1260">
                  <c:v>219</c:v>
                </c:pt>
                <c:pt idx="1261">
                  <c:v>219</c:v>
                </c:pt>
                <c:pt idx="1262">
                  <c:v>219</c:v>
                </c:pt>
                <c:pt idx="1263">
                  <c:v>219</c:v>
                </c:pt>
                <c:pt idx="1264">
                  <c:v>218</c:v>
                </c:pt>
                <c:pt idx="1265">
                  <c:v>218</c:v>
                </c:pt>
                <c:pt idx="1266">
                  <c:v>219</c:v>
                </c:pt>
                <c:pt idx="1267">
                  <c:v>219</c:v>
                </c:pt>
                <c:pt idx="1268">
                  <c:v>219</c:v>
                </c:pt>
                <c:pt idx="1269">
                  <c:v>219</c:v>
                </c:pt>
                <c:pt idx="1270">
                  <c:v>219</c:v>
                </c:pt>
                <c:pt idx="1271">
                  <c:v>219</c:v>
                </c:pt>
                <c:pt idx="1272">
                  <c:v>219</c:v>
                </c:pt>
                <c:pt idx="1273">
                  <c:v>219</c:v>
                </c:pt>
                <c:pt idx="1274">
                  <c:v>218</c:v>
                </c:pt>
                <c:pt idx="1275">
                  <c:v>219</c:v>
                </c:pt>
                <c:pt idx="1276">
                  <c:v>219</c:v>
                </c:pt>
                <c:pt idx="1277">
                  <c:v>219</c:v>
                </c:pt>
                <c:pt idx="1278">
                  <c:v>219</c:v>
                </c:pt>
                <c:pt idx="1279">
                  <c:v>218</c:v>
                </c:pt>
                <c:pt idx="1280">
                  <c:v>218</c:v>
                </c:pt>
                <c:pt idx="1281">
                  <c:v>219</c:v>
                </c:pt>
                <c:pt idx="1282">
                  <c:v>218</c:v>
                </c:pt>
                <c:pt idx="1283">
                  <c:v>218</c:v>
                </c:pt>
                <c:pt idx="1284">
                  <c:v>218</c:v>
                </c:pt>
                <c:pt idx="1285">
                  <c:v>218</c:v>
                </c:pt>
                <c:pt idx="1286">
                  <c:v>218</c:v>
                </c:pt>
                <c:pt idx="1287">
                  <c:v>218</c:v>
                </c:pt>
                <c:pt idx="1288">
                  <c:v>217</c:v>
                </c:pt>
                <c:pt idx="1289">
                  <c:v>217</c:v>
                </c:pt>
                <c:pt idx="1290">
                  <c:v>217</c:v>
                </c:pt>
                <c:pt idx="1291">
                  <c:v>217</c:v>
                </c:pt>
                <c:pt idx="1292">
                  <c:v>217</c:v>
                </c:pt>
                <c:pt idx="1293">
                  <c:v>217</c:v>
                </c:pt>
                <c:pt idx="1294">
                  <c:v>216</c:v>
                </c:pt>
                <c:pt idx="1295">
                  <c:v>217</c:v>
                </c:pt>
                <c:pt idx="1296">
                  <c:v>217</c:v>
                </c:pt>
                <c:pt idx="1297">
                  <c:v>217</c:v>
                </c:pt>
                <c:pt idx="1298">
                  <c:v>216</c:v>
                </c:pt>
                <c:pt idx="1299">
                  <c:v>216</c:v>
                </c:pt>
                <c:pt idx="1300">
                  <c:v>217</c:v>
                </c:pt>
                <c:pt idx="1301">
                  <c:v>217</c:v>
                </c:pt>
                <c:pt idx="1302">
                  <c:v>217</c:v>
                </c:pt>
                <c:pt idx="1303">
                  <c:v>216</c:v>
                </c:pt>
                <c:pt idx="1304">
                  <c:v>217</c:v>
                </c:pt>
                <c:pt idx="1305">
                  <c:v>217</c:v>
                </c:pt>
                <c:pt idx="1306">
                  <c:v>217</c:v>
                </c:pt>
                <c:pt idx="1307">
                  <c:v>217</c:v>
                </c:pt>
                <c:pt idx="1308">
                  <c:v>217</c:v>
                </c:pt>
                <c:pt idx="1309">
                  <c:v>217</c:v>
                </c:pt>
                <c:pt idx="1310">
                  <c:v>217</c:v>
                </c:pt>
                <c:pt idx="1311">
                  <c:v>217</c:v>
                </c:pt>
                <c:pt idx="1312">
                  <c:v>217</c:v>
                </c:pt>
                <c:pt idx="1313">
                  <c:v>217</c:v>
                </c:pt>
                <c:pt idx="1314">
                  <c:v>217</c:v>
                </c:pt>
                <c:pt idx="1315">
                  <c:v>217</c:v>
                </c:pt>
                <c:pt idx="1316">
                  <c:v>217</c:v>
                </c:pt>
                <c:pt idx="1317">
                  <c:v>217</c:v>
                </c:pt>
                <c:pt idx="1318">
                  <c:v>217</c:v>
                </c:pt>
                <c:pt idx="1319">
                  <c:v>217</c:v>
                </c:pt>
                <c:pt idx="1320">
                  <c:v>217</c:v>
                </c:pt>
                <c:pt idx="1321">
                  <c:v>217</c:v>
                </c:pt>
                <c:pt idx="1322">
                  <c:v>216</c:v>
                </c:pt>
                <c:pt idx="1323">
                  <c:v>216</c:v>
                </c:pt>
                <c:pt idx="1324">
                  <c:v>217</c:v>
                </c:pt>
                <c:pt idx="1325">
                  <c:v>217</c:v>
                </c:pt>
                <c:pt idx="1326">
                  <c:v>217</c:v>
                </c:pt>
                <c:pt idx="1327">
                  <c:v>216</c:v>
                </c:pt>
                <c:pt idx="1328">
                  <c:v>216</c:v>
                </c:pt>
                <c:pt idx="1329">
                  <c:v>216</c:v>
                </c:pt>
                <c:pt idx="1330">
                  <c:v>217</c:v>
                </c:pt>
                <c:pt idx="1331">
                  <c:v>217</c:v>
                </c:pt>
                <c:pt idx="1332">
                  <c:v>216</c:v>
                </c:pt>
                <c:pt idx="1333">
                  <c:v>216</c:v>
                </c:pt>
                <c:pt idx="1334">
                  <c:v>216</c:v>
                </c:pt>
                <c:pt idx="1335">
                  <c:v>217</c:v>
                </c:pt>
                <c:pt idx="1336">
                  <c:v>216</c:v>
                </c:pt>
                <c:pt idx="1337">
                  <c:v>216</c:v>
                </c:pt>
                <c:pt idx="1338">
                  <c:v>216</c:v>
                </c:pt>
                <c:pt idx="1339">
                  <c:v>216</c:v>
                </c:pt>
                <c:pt idx="1340">
                  <c:v>216</c:v>
                </c:pt>
                <c:pt idx="1341">
                  <c:v>216</c:v>
                </c:pt>
                <c:pt idx="1342">
                  <c:v>216</c:v>
                </c:pt>
                <c:pt idx="1343">
                  <c:v>216</c:v>
                </c:pt>
                <c:pt idx="1344">
                  <c:v>216</c:v>
                </c:pt>
                <c:pt idx="1345">
                  <c:v>216</c:v>
                </c:pt>
                <c:pt idx="1346">
                  <c:v>216</c:v>
                </c:pt>
                <c:pt idx="1347">
                  <c:v>216</c:v>
                </c:pt>
                <c:pt idx="1348">
                  <c:v>216</c:v>
                </c:pt>
                <c:pt idx="1349">
                  <c:v>216</c:v>
                </c:pt>
                <c:pt idx="1350">
                  <c:v>216</c:v>
                </c:pt>
                <c:pt idx="1351">
                  <c:v>216</c:v>
                </c:pt>
                <c:pt idx="1352">
                  <c:v>215</c:v>
                </c:pt>
                <c:pt idx="1353">
                  <c:v>215</c:v>
                </c:pt>
                <c:pt idx="1354">
                  <c:v>215</c:v>
                </c:pt>
                <c:pt idx="1355">
                  <c:v>216</c:v>
                </c:pt>
                <c:pt idx="1356">
                  <c:v>215</c:v>
                </c:pt>
                <c:pt idx="1357">
                  <c:v>215</c:v>
                </c:pt>
                <c:pt idx="1358">
                  <c:v>215</c:v>
                </c:pt>
                <c:pt idx="1359">
                  <c:v>215</c:v>
                </c:pt>
                <c:pt idx="1360">
                  <c:v>215</c:v>
                </c:pt>
                <c:pt idx="1361">
                  <c:v>215</c:v>
                </c:pt>
                <c:pt idx="1362">
                  <c:v>214</c:v>
                </c:pt>
                <c:pt idx="1363">
                  <c:v>215</c:v>
                </c:pt>
                <c:pt idx="1364">
                  <c:v>215</c:v>
                </c:pt>
                <c:pt idx="1365">
                  <c:v>215</c:v>
                </c:pt>
                <c:pt idx="1366">
                  <c:v>214</c:v>
                </c:pt>
                <c:pt idx="1367">
                  <c:v>214</c:v>
                </c:pt>
                <c:pt idx="1368">
                  <c:v>214</c:v>
                </c:pt>
                <c:pt idx="1369">
                  <c:v>215</c:v>
                </c:pt>
                <c:pt idx="1370">
                  <c:v>214</c:v>
                </c:pt>
                <c:pt idx="1371">
                  <c:v>214</c:v>
                </c:pt>
                <c:pt idx="1372">
                  <c:v>214</c:v>
                </c:pt>
                <c:pt idx="1373">
                  <c:v>214</c:v>
                </c:pt>
                <c:pt idx="1374">
                  <c:v>215</c:v>
                </c:pt>
                <c:pt idx="1375">
                  <c:v>214</c:v>
                </c:pt>
                <c:pt idx="1376">
                  <c:v>214</c:v>
                </c:pt>
                <c:pt idx="1377">
                  <c:v>214</c:v>
                </c:pt>
                <c:pt idx="1378">
                  <c:v>214</c:v>
                </c:pt>
                <c:pt idx="1379">
                  <c:v>215</c:v>
                </c:pt>
                <c:pt idx="1380">
                  <c:v>215</c:v>
                </c:pt>
                <c:pt idx="1381">
                  <c:v>214</c:v>
                </c:pt>
                <c:pt idx="1382">
                  <c:v>214</c:v>
                </c:pt>
                <c:pt idx="1383">
                  <c:v>215</c:v>
                </c:pt>
                <c:pt idx="1384">
                  <c:v>215</c:v>
                </c:pt>
                <c:pt idx="1385">
                  <c:v>215</c:v>
                </c:pt>
                <c:pt idx="1386">
                  <c:v>214</c:v>
                </c:pt>
                <c:pt idx="1387">
                  <c:v>214</c:v>
                </c:pt>
                <c:pt idx="1388">
                  <c:v>215</c:v>
                </c:pt>
                <c:pt idx="1389">
                  <c:v>215</c:v>
                </c:pt>
                <c:pt idx="1390">
                  <c:v>215</c:v>
                </c:pt>
                <c:pt idx="1391">
                  <c:v>214</c:v>
                </c:pt>
                <c:pt idx="1392">
                  <c:v>215</c:v>
                </c:pt>
                <c:pt idx="1393">
                  <c:v>215</c:v>
                </c:pt>
                <c:pt idx="1394">
                  <c:v>215</c:v>
                </c:pt>
                <c:pt idx="1395">
                  <c:v>215</c:v>
                </c:pt>
                <c:pt idx="1396">
                  <c:v>215</c:v>
                </c:pt>
                <c:pt idx="1397">
                  <c:v>214</c:v>
                </c:pt>
                <c:pt idx="1398">
                  <c:v>215</c:v>
                </c:pt>
                <c:pt idx="1399">
                  <c:v>215</c:v>
                </c:pt>
                <c:pt idx="1400">
                  <c:v>214</c:v>
                </c:pt>
                <c:pt idx="1401">
                  <c:v>214</c:v>
                </c:pt>
                <c:pt idx="1402">
                  <c:v>214</c:v>
                </c:pt>
                <c:pt idx="1403">
                  <c:v>215</c:v>
                </c:pt>
                <c:pt idx="1404">
                  <c:v>215</c:v>
                </c:pt>
                <c:pt idx="1405">
                  <c:v>214</c:v>
                </c:pt>
                <c:pt idx="1406">
                  <c:v>214</c:v>
                </c:pt>
                <c:pt idx="1407">
                  <c:v>214</c:v>
                </c:pt>
                <c:pt idx="1408">
                  <c:v>214</c:v>
                </c:pt>
                <c:pt idx="1409">
                  <c:v>214</c:v>
                </c:pt>
                <c:pt idx="1410">
                  <c:v>214</c:v>
                </c:pt>
                <c:pt idx="1411">
                  <c:v>213</c:v>
                </c:pt>
                <c:pt idx="1412">
                  <c:v>214</c:v>
                </c:pt>
                <c:pt idx="1413">
                  <c:v>214</c:v>
                </c:pt>
                <c:pt idx="1414">
                  <c:v>214</c:v>
                </c:pt>
                <c:pt idx="1415">
                  <c:v>214</c:v>
                </c:pt>
                <c:pt idx="1416">
                  <c:v>214</c:v>
                </c:pt>
                <c:pt idx="1417">
                  <c:v>214</c:v>
                </c:pt>
                <c:pt idx="1418">
                  <c:v>214</c:v>
                </c:pt>
                <c:pt idx="1419">
                  <c:v>214</c:v>
                </c:pt>
                <c:pt idx="1420">
                  <c:v>214</c:v>
                </c:pt>
                <c:pt idx="1421">
                  <c:v>214</c:v>
                </c:pt>
                <c:pt idx="1422">
                  <c:v>214</c:v>
                </c:pt>
                <c:pt idx="1423">
                  <c:v>214</c:v>
                </c:pt>
                <c:pt idx="1424">
                  <c:v>214</c:v>
                </c:pt>
                <c:pt idx="1425">
                  <c:v>214</c:v>
                </c:pt>
                <c:pt idx="1426">
                  <c:v>214</c:v>
                </c:pt>
                <c:pt idx="1427">
                  <c:v>214</c:v>
                </c:pt>
                <c:pt idx="1428">
                  <c:v>214</c:v>
                </c:pt>
                <c:pt idx="1429">
                  <c:v>214</c:v>
                </c:pt>
                <c:pt idx="1430">
                  <c:v>214</c:v>
                </c:pt>
                <c:pt idx="1431">
                  <c:v>214</c:v>
                </c:pt>
                <c:pt idx="1432">
                  <c:v>214</c:v>
                </c:pt>
                <c:pt idx="1433">
                  <c:v>214</c:v>
                </c:pt>
                <c:pt idx="1434">
                  <c:v>214</c:v>
                </c:pt>
                <c:pt idx="1435">
                  <c:v>214</c:v>
                </c:pt>
                <c:pt idx="1436">
                  <c:v>214</c:v>
                </c:pt>
                <c:pt idx="1437">
                  <c:v>214</c:v>
                </c:pt>
                <c:pt idx="1438">
                  <c:v>214</c:v>
                </c:pt>
                <c:pt idx="1439">
                  <c:v>213</c:v>
                </c:pt>
                <c:pt idx="1440">
                  <c:v>213</c:v>
                </c:pt>
                <c:pt idx="1441">
                  <c:v>213</c:v>
                </c:pt>
                <c:pt idx="1442">
                  <c:v>214</c:v>
                </c:pt>
                <c:pt idx="1443">
                  <c:v>213</c:v>
                </c:pt>
                <c:pt idx="1444">
                  <c:v>213</c:v>
                </c:pt>
                <c:pt idx="1445">
                  <c:v>213</c:v>
                </c:pt>
                <c:pt idx="1446">
                  <c:v>213</c:v>
                </c:pt>
                <c:pt idx="1447">
                  <c:v>213</c:v>
                </c:pt>
                <c:pt idx="1448">
                  <c:v>213</c:v>
                </c:pt>
                <c:pt idx="1449">
                  <c:v>212</c:v>
                </c:pt>
                <c:pt idx="1450">
                  <c:v>212</c:v>
                </c:pt>
                <c:pt idx="1451">
                  <c:v>212</c:v>
                </c:pt>
                <c:pt idx="1452">
                  <c:v>212</c:v>
                </c:pt>
                <c:pt idx="1453">
                  <c:v>212</c:v>
                </c:pt>
                <c:pt idx="1454">
                  <c:v>212</c:v>
                </c:pt>
                <c:pt idx="1455">
                  <c:v>211</c:v>
                </c:pt>
                <c:pt idx="1456">
                  <c:v>211</c:v>
                </c:pt>
                <c:pt idx="1457">
                  <c:v>212</c:v>
                </c:pt>
                <c:pt idx="1458">
                  <c:v>212</c:v>
                </c:pt>
                <c:pt idx="1459">
                  <c:v>211</c:v>
                </c:pt>
                <c:pt idx="1460">
                  <c:v>211</c:v>
                </c:pt>
                <c:pt idx="1461">
                  <c:v>211</c:v>
                </c:pt>
                <c:pt idx="1462">
                  <c:v>212</c:v>
                </c:pt>
                <c:pt idx="1463">
                  <c:v>212</c:v>
                </c:pt>
                <c:pt idx="1464">
                  <c:v>211</c:v>
                </c:pt>
                <c:pt idx="1465">
                  <c:v>211</c:v>
                </c:pt>
                <c:pt idx="1466">
                  <c:v>212</c:v>
                </c:pt>
                <c:pt idx="1467">
                  <c:v>212</c:v>
                </c:pt>
                <c:pt idx="1468">
                  <c:v>212</c:v>
                </c:pt>
                <c:pt idx="1469">
                  <c:v>211</c:v>
                </c:pt>
                <c:pt idx="1470">
                  <c:v>211</c:v>
                </c:pt>
                <c:pt idx="1471">
                  <c:v>211</c:v>
                </c:pt>
                <c:pt idx="1472">
                  <c:v>212</c:v>
                </c:pt>
                <c:pt idx="1473">
                  <c:v>211</c:v>
                </c:pt>
                <c:pt idx="1474">
                  <c:v>211</c:v>
                </c:pt>
                <c:pt idx="1475">
                  <c:v>211</c:v>
                </c:pt>
                <c:pt idx="1476">
                  <c:v>211</c:v>
                </c:pt>
                <c:pt idx="1477">
                  <c:v>211</c:v>
                </c:pt>
                <c:pt idx="1478">
                  <c:v>211</c:v>
                </c:pt>
                <c:pt idx="1479">
                  <c:v>210</c:v>
                </c:pt>
                <c:pt idx="1480">
                  <c:v>210</c:v>
                </c:pt>
                <c:pt idx="1481">
                  <c:v>210</c:v>
                </c:pt>
                <c:pt idx="1482">
                  <c:v>210</c:v>
                </c:pt>
                <c:pt idx="1483">
                  <c:v>210</c:v>
                </c:pt>
                <c:pt idx="1484">
                  <c:v>209</c:v>
                </c:pt>
                <c:pt idx="1485">
                  <c:v>209</c:v>
                </c:pt>
                <c:pt idx="1486">
                  <c:v>209</c:v>
                </c:pt>
                <c:pt idx="1487">
                  <c:v>209</c:v>
                </c:pt>
                <c:pt idx="1488">
                  <c:v>209</c:v>
                </c:pt>
                <c:pt idx="1489">
                  <c:v>208</c:v>
                </c:pt>
                <c:pt idx="1490">
                  <c:v>208</c:v>
                </c:pt>
                <c:pt idx="1491">
                  <c:v>208</c:v>
                </c:pt>
                <c:pt idx="1492">
                  <c:v>208</c:v>
                </c:pt>
                <c:pt idx="1493">
                  <c:v>208</c:v>
                </c:pt>
                <c:pt idx="1494">
                  <c:v>207</c:v>
                </c:pt>
                <c:pt idx="1495">
                  <c:v>207</c:v>
                </c:pt>
                <c:pt idx="1496">
                  <c:v>207</c:v>
                </c:pt>
                <c:pt idx="1497">
                  <c:v>207</c:v>
                </c:pt>
                <c:pt idx="1498">
                  <c:v>206</c:v>
                </c:pt>
                <c:pt idx="1499">
                  <c:v>206</c:v>
                </c:pt>
                <c:pt idx="1500">
                  <c:v>206</c:v>
                </c:pt>
                <c:pt idx="1501">
                  <c:v>206</c:v>
                </c:pt>
                <c:pt idx="1502">
                  <c:v>206</c:v>
                </c:pt>
                <c:pt idx="1503">
                  <c:v>205</c:v>
                </c:pt>
                <c:pt idx="1504">
                  <c:v>205</c:v>
                </c:pt>
                <c:pt idx="1505">
                  <c:v>205</c:v>
                </c:pt>
                <c:pt idx="1506">
                  <c:v>205</c:v>
                </c:pt>
                <c:pt idx="1507">
                  <c:v>204</c:v>
                </c:pt>
                <c:pt idx="1508">
                  <c:v>204</c:v>
                </c:pt>
                <c:pt idx="1509">
                  <c:v>203</c:v>
                </c:pt>
                <c:pt idx="1510">
                  <c:v>204</c:v>
                </c:pt>
                <c:pt idx="1511">
                  <c:v>203</c:v>
                </c:pt>
                <c:pt idx="1512">
                  <c:v>203</c:v>
                </c:pt>
                <c:pt idx="1513">
                  <c:v>202</c:v>
                </c:pt>
                <c:pt idx="1514">
                  <c:v>202</c:v>
                </c:pt>
                <c:pt idx="1515">
                  <c:v>202</c:v>
                </c:pt>
                <c:pt idx="1516">
                  <c:v>201</c:v>
                </c:pt>
                <c:pt idx="1517">
                  <c:v>200</c:v>
                </c:pt>
                <c:pt idx="1518">
                  <c:v>199</c:v>
                </c:pt>
                <c:pt idx="1519">
                  <c:v>199</c:v>
                </c:pt>
                <c:pt idx="1520">
                  <c:v>198</c:v>
                </c:pt>
                <c:pt idx="1521">
                  <c:v>198</c:v>
                </c:pt>
                <c:pt idx="1522">
                  <c:v>197</c:v>
                </c:pt>
                <c:pt idx="1523">
                  <c:v>195</c:v>
                </c:pt>
                <c:pt idx="1524">
                  <c:v>194</c:v>
                </c:pt>
                <c:pt idx="1525">
                  <c:v>194</c:v>
                </c:pt>
                <c:pt idx="1526">
                  <c:v>193</c:v>
                </c:pt>
                <c:pt idx="1527">
                  <c:v>191</c:v>
                </c:pt>
                <c:pt idx="1528">
                  <c:v>190</c:v>
                </c:pt>
                <c:pt idx="1529">
                  <c:v>188</c:v>
                </c:pt>
                <c:pt idx="1530">
                  <c:v>188</c:v>
                </c:pt>
                <c:pt idx="1531">
                  <c:v>186</c:v>
                </c:pt>
                <c:pt idx="1532">
                  <c:v>184</c:v>
                </c:pt>
                <c:pt idx="1533">
                  <c:v>182</c:v>
                </c:pt>
                <c:pt idx="1534">
                  <c:v>181</c:v>
                </c:pt>
                <c:pt idx="1535">
                  <c:v>180</c:v>
                </c:pt>
                <c:pt idx="1536">
                  <c:v>178</c:v>
                </c:pt>
                <c:pt idx="1537">
                  <c:v>176</c:v>
                </c:pt>
                <c:pt idx="1538">
                  <c:v>174</c:v>
                </c:pt>
                <c:pt idx="1539">
                  <c:v>173</c:v>
                </c:pt>
                <c:pt idx="1540">
                  <c:v>172</c:v>
                </c:pt>
                <c:pt idx="1541">
                  <c:v>170</c:v>
                </c:pt>
                <c:pt idx="1542">
                  <c:v>168</c:v>
                </c:pt>
                <c:pt idx="1543">
                  <c:v>167</c:v>
                </c:pt>
                <c:pt idx="1544">
                  <c:v>166</c:v>
                </c:pt>
                <c:pt idx="1545">
                  <c:v>165</c:v>
                </c:pt>
                <c:pt idx="1546">
                  <c:v>163</c:v>
                </c:pt>
                <c:pt idx="1547">
                  <c:v>161</c:v>
                </c:pt>
                <c:pt idx="1548">
                  <c:v>160</c:v>
                </c:pt>
                <c:pt idx="1549">
                  <c:v>159</c:v>
                </c:pt>
                <c:pt idx="1550">
                  <c:v>159</c:v>
                </c:pt>
                <c:pt idx="1551">
                  <c:v>158</c:v>
                </c:pt>
                <c:pt idx="1552">
                  <c:v>156</c:v>
                </c:pt>
                <c:pt idx="1553">
                  <c:v>155</c:v>
                </c:pt>
                <c:pt idx="1554">
                  <c:v>154</c:v>
                </c:pt>
                <c:pt idx="1555">
                  <c:v>153</c:v>
                </c:pt>
                <c:pt idx="1556">
                  <c:v>152</c:v>
                </c:pt>
                <c:pt idx="1557">
                  <c:v>151</c:v>
                </c:pt>
                <c:pt idx="1558">
                  <c:v>149</c:v>
                </c:pt>
                <c:pt idx="1559">
                  <c:v>149</c:v>
                </c:pt>
                <c:pt idx="1560">
                  <c:v>147</c:v>
                </c:pt>
                <c:pt idx="1561">
                  <c:v>146</c:v>
                </c:pt>
                <c:pt idx="1562">
                  <c:v>144</c:v>
                </c:pt>
                <c:pt idx="1563">
                  <c:v>142</c:v>
                </c:pt>
                <c:pt idx="1564">
                  <c:v>141</c:v>
                </c:pt>
                <c:pt idx="1565">
                  <c:v>139</c:v>
                </c:pt>
                <c:pt idx="1566">
                  <c:v>137</c:v>
                </c:pt>
                <c:pt idx="1567">
                  <c:v>135</c:v>
                </c:pt>
                <c:pt idx="1568">
                  <c:v>133</c:v>
                </c:pt>
                <c:pt idx="1569">
                  <c:v>132</c:v>
                </c:pt>
                <c:pt idx="1570">
                  <c:v>130</c:v>
                </c:pt>
                <c:pt idx="1571">
                  <c:v>127</c:v>
                </c:pt>
                <c:pt idx="1572">
                  <c:v>125</c:v>
                </c:pt>
                <c:pt idx="1573">
                  <c:v>123</c:v>
                </c:pt>
                <c:pt idx="1574">
                  <c:v>122</c:v>
                </c:pt>
                <c:pt idx="1575">
                  <c:v>119</c:v>
                </c:pt>
                <c:pt idx="1576">
                  <c:v>117</c:v>
                </c:pt>
                <c:pt idx="1577">
                  <c:v>115</c:v>
                </c:pt>
                <c:pt idx="1578">
                  <c:v>114</c:v>
                </c:pt>
                <c:pt idx="1579">
                  <c:v>112</c:v>
                </c:pt>
                <c:pt idx="1580">
                  <c:v>110</c:v>
                </c:pt>
                <c:pt idx="1581">
                  <c:v>108</c:v>
                </c:pt>
                <c:pt idx="1582">
                  <c:v>106</c:v>
                </c:pt>
                <c:pt idx="1583">
                  <c:v>104</c:v>
                </c:pt>
                <c:pt idx="1584">
                  <c:v>103</c:v>
                </c:pt>
                <c:pt idx="1585">
                  <c:v>101</c:v>
                </c:pt>
                <c:pt idx="1586">
                  <c:v>100</c:v>
                </c:pt>
                <c:pt idx="1587">
                  <c:v>98</c:v>
                </c:pt>
                <c:pt idx="1588">
                  <c:v>97</c:v>
                </c:pt>
                <c:pt idx="1589">
                  <c:v>96</c:v>
                </c:pt>
                <c:pt idx="1590">
                  <c:v>94</c:v>
                </c:pt>
                <c:pt idx="1591">
                  <c:v>93</c:v>
                </c:pt>
                <c:pt idx="1592">
                  <c:v>92</c:v>
                </c:pt>
                <c:pt idx="1593">
                  <c:v>91</c:v>
                </c:pt>
                <c:pt idx="1594">
                  <c:v>90</c:v>
                </c:pt>
                <c:pt idx="1595">
                  <c:v>88</c:v>
                </c:pt>
                <c:pt idx="1596">
                  <c:v>87</c:v>
                </c:pt>
                <c:pt idx="1597">
                  <c:v>86</c:v>
                </c:pt>
                <c:pt idx="1598">
                  <c:v>85</c:v>
                </c:pt>
                <c:pt idx="1599">
                  <c:v>84</c:v>
                </c:pt>
                <c:pt idx="1600">
                  <c:v>82</c:v>
                </c:pt>
                <c:pt idx="1601">
                  <c:v>81</c:v>
                </c:pt>
                <c:pt idx="1602">
                  <c:v>80</c:v>
                </c:pt>
                <c:pt idx="1603">
                  <c:v>79</c:v>
                </c:pt>
                <c:pt idx="1604">
                  <c:v>77</c:v>
                </c:pt>
                <c:pt idx="1605">
                  <c:v>76</c:v>
                </c:pt>
                <c:pt idx="1606">
                  <c:v>75</c:v>
                </c:pt>
                <c:pt idx="1607">
                  <c:v>74</c:v>
                </c:pt>
                <c:pt idx="1608">
                  <c:v>72</c:v>
                </c:pt>
                <c:pt idx="1609">
                  <c:v>71</c:v>
                </c:pt>
                <c:pt idx="1610">
                  <c:v>69</c:v>
                </c:pt>
                <c:pt idx="1611">
                  <c:v>68</c:v>
                </c:pt>
                <c:pt idx="1612">
                  <c:v>66</c:v>
                </c:pt>
                <c:pt idx="1613">
                  <c:v>65</c:v>
                </c:pt>
                <c:pt idx="1614">
                  <c:v>64</c:v>
                </c:pt>
                <c:pt idx="1615">
                  <c:v>62</c:v>
                </c:pt>
                <c:pt idx="1616">
                  <c:v>61</c:v>
                </c:pt>
                <c:pt idx="1617">
                  <c:v>60</c:v>
                </c:pt>
                <c:pt idx="1618">
                  <c:v>58</c:v>
                </c:pt>
                <c:pt idx="1619">
                  <c:v>57</c:v>
                </c:pt>
                <c:pt idx="1620">
                  <c:v>55</c:v>
                </c:pt>
                <c:pt idx="1621">
                  <c:v>54</c:v>
                </c:pt>
                <c:pt idx="1622">
                  <c:v>52</c:v>
                </c:pt>
                <c:pt idx="1623">
                  <c:v>51</c:v>
                </c:pt>
                <c:pt idx="1624">
                  <c:v>50</c:v>
                </c:pt>
                <c:pt idx="1625">
                  <c:v>50</c:v>
                </c:pt>
                <c:pt idx="1626">
                  <c:v>48</c:v>
                </c:pt>
                <c:pt idx="1627">
                  <c:v>47</c:v>
                </c:pt>
                <c:pt idx="1628">
                  <c:v>46</c:v>
                </c:pt>
                <c:pt idx="1629">
                  <c:v>45</c:v>
                </c:pt>
                <c:pt idx="1630">
                  <c:v>45</c:v>
                </c:pt>
                <c:pt idx="1631">
                  <c:v>43</c:v>
                </c:pt>
                <c:pt idx="1632">
                  <c:v>43</c:v>
                </c:pt>
                <c:pt idx="1633">
                  <c:v>43</c:v>
                </c:pt>
                <c:pt idx="1634">
                  <c:v>41</c:v>
                </c:pt>
                <c:pt idx="1635">
                  <c:v>42</c:v>
                </c:pt>
                <c:pt idx="1636">
                  <c:v>41</c:v>
                </c:pt>
                <c:pt idx="1637">
                  <c:v>39</c:v>
                </c:pt>
                <c:pt idx="1638">
                  <c:v>40</c:v>
                </c:pt>
                <c:pt idx="1639">
                  <c:v>38</c:v>
                </c:pt>
                <c:pt idx="1640">
                  <c:v>39</c:v>
                </c:pt>
                <c:pt idx="1641">
                  <c:v>37</c:v>
                </c:pt>
                <c:pt idx="1642">
                  <c:v>38</c:v>
                </c:pt>
                <c:pt idx="1643">
                  <c:v>36</c:v>
                </c:pt>
                <c:pt idx="1644">
                  <c:v>37</c:v>
                </c:pt>
                <c:pt idx="1645">
                  <c:v>37</c:v>
                </c:pt>
                <c:pt idx="1646">
                  <c:v>36</c:v>
                </c:pt>
                <c:pt idx="1647">
                  <c:v>36</c:v>
                </c:pt>
                <c:pt idx="1648">
                  <c:v>36</c:v>
                </c:pt>
                <c:pt idx="1649">
                  <c:v>35</c:v>
                </c:pt>
                <c:pt idx="1650">
                  <c:v>35</c:v>
                </c:pt>
                <c:pt idx="1651">
                  <c:v>34</c:v>
                </c:pt>
                <c:pt idx="1652">
                  <c:v>34</c:v>
                </c:pt>
                <c:pt idx="1653">
                  <c:v>34</c:v>
                </c:pt>
                <c:pt idx="1654">
                  <c:v>34</c:v>
                </c:pt>
                <c:pt idx="1655">
                  <c:v>33</c:v>
                </c:pt>
                <c:pt idx="1656">
                  <c:v>33</c:v>
                </c:pt>
                <c:pt idx="1657">
                  <c:v>33</c:v>
                </c:pt>
                <c:pt idx="1658">
                  <c:v>32</c:v>
                </c:pt>
                <c:pt idx="1659">
                  <c:v>32</c:v>
                </c:pt>
                <c:pt idx="1660">
                  <c:v>31</c:v>
                </c:pt>
                <c:pt idx="1661">
                  <c:v>31</c:v>
                </c:pt>
                <c:pt idx="1662">
                  <c:v>30</c:v>
                </c:pt>
                <c:pt idx="1663">
                  <c:v>29</c:v>
                </c:pt>
                <c:pt idx="1664">
                  <c:v>30</c:v>
                </c:pt>
                <c:pt idx="1665">
                  <c:v>29</c:v>
                </c:pt>
                <c:pt idx="1666">
                  <c:v>29</c:v>
                </c:pt>
                <c:pt idx="1667">
                  <c:v>28</c:v>
                </c:pt>
                <c:pt idx="1668">
                  <c:v>28</c:v>
                </c:pt>
                <c:pt idx="1669">
                  <c:v>27</c:v>
                </c:pt>
                <c:pt idx="1670">
                  <c:v>27</c:v>
                </c:pt>
                <c:pt idx="1671">
                  <c:v>26</c:v>
                </c:pt>
                <c:pt idx="1672">
                  <c:v>26</c:v>
                </c:pt>
                <c:pt idx="1673">
                  <c:v>26</c:v>
                </c:pt>
                <c:pt idx="1674">
                  <c:v>25</c:v>
                </c:pt>
                <c:pt idx="1675">
                  <c:v>25</c:v>
                </c:pt>
                <c:pt idx="1676">
                  <c:v>25</c:v>
                </c:pt>
                <c:pt idx="1677">
                  <c:v>24</c:v>
                </c:pt>
                <c:pt idx="1678">
                  <c:v>24</c:v>
                </c:pt>
                <c:pt idx="1679">
                  <c:v>23</c:v>
                </c:pt>
                <c:pt idx="1680">
                  <c:v>23</c:v>
                </c:pt>
                <c:pt idx="1681">
                  <c:v>22</c:v>
                </c:pt>
                <c:pt idx="1682">
                  <c:v>22</c:v>
                </c:pt>
                <c:pt idx="1683">
                  <c:v>22</c:v>
                </c:pt>
                <c:pt idx="1684">
                  <c:v>21</c:v>
                </c:pt>
                <c:pt idx="1685">
                  <c:v>21</c:v>
                </c:pt>
                <c:pt idx="1686">
                  <c:v>21</c:v>
                </c:pt>
                <c:pt idx="1687">
                  <c:v>20</c:v>
                </c:pt>
                <c:pt idx="1688">
                  <c:v>20</c:v>
                </c:pt>
                <c:pt idx="1689">
                  <c:v>19</c:v>
                </c:pt>
                <c:pt idx="1690">
                  <c:v>19</c:v>
                </c:pt>
                <c:pt idx="1691">
                  <c:v>19</c:v>
                </c:pt>
                <c:pt idx="1692">
                  <c:v>18</c:v>
                </c:pt>
                <c:pt idx="1693">
                  <c:v>18</c:v>
                </c:pt>
                <c:pt idx="1694">
                  <c:v>18</c:v>
                </c:pt>
                <c:pt idx="1695">
                  <c:v>18</c:v>
                </c:pt>
                <c:pt idx="1696">
                  <c:v>17</c:v>
                </c:pt>
                <c:pt idx="1697">
                  <c:v>17</c:v>
                </c:pt>
                <c:pt idx="1698">
                  <c:v>16</c:v>
                </c:pt>
                <c:pt idx="1699">
                  <c:v>16</c:v>
                </c:pt>
                <c:pt idx="1700">
                  <c:v>16</c:v>
                </c:pt>
                <c:pt idx="1701">
                  <c:v>16</c:v>
                </c:pt>
                <c:pt idx="1702">
                  <c:v>16</c:v>
                </c:pt>
                <c:pt idx="1703">
                  <c:v>15</c:v>
                </c:pt>
                <c:pt idx="1704">
                  <c:v>15</c:v>
                </c:pt>
                <c:pt idx="1705">
                  <c:v>15</c:v>
                </c:pt>
                <c:pt idx="1706">
                  <c:v>15</c:v>
                </c:pt>
                <c:pt idx="1707">
                  <c:v>15</c:v>
                </c:pt>
                <c:pt idx="1708">
                  <c:v>14</c:v>
                </c:pt>
                <c:pt idx="1709">
                  <c:v>14</c:v>
                </c:pt>
                <c:pt idx="1710">
                  <c:v>14</c:v>
                </c:pt>
                <c:pt idx="1711">
                  <c:v>13</c:v>
                </c:pt>
                <c:pt idx="1712">
                  <c:v>13</c:v>
                </c:pt>
                <c:pt idx="1713">
                  <c:v>13</c:v>
                </c:pt>
                <c:pt idx="1714">
                  <c:v>13</c:v>
                </c:pt>
                <c:pt idx="1715">
                  <c:v>13</c:v>
                </c:pt>
                <c:pt idx="1716">
                  <c:v>13</c:v>
                </c:pt>
                <c:pt idx="1717">
                  <c:v>13</c:v>
                </c:pt>
                <c:pt idx="1718">
                  <c:v>12</c:v>
                </c:pt>
                <c:pt idx="1719">
                  <c:v>12</c:v>
                </c:pt>
                <c:pt idx="1720">
                  <c:v>12</c:v>
                </c:pt>
                <c:pt idx="1721">
                  <c:v>12</c:v>
                </c:pt>
                <c:pt idx="1722">
                  <c:v>12</c:v>
                </c:pt>
                <c:pt idx="1723">
                  <c:v>12</c:v>
                </c:pt>
                <c:pt idx="1724">
                  <c:v>12</c:v>
                </c:pt>
                <c:pt idx="1725">
                  <c:v>12</c:v>
                </c:pt>
                <c:pt idx="1726">
                  <c:v>12</c:v>
                </c:pt>
                <c:pt idx="1727">
                  <c:v>11</c:v>
                </c:pt>
                <c:pt idx="1728">
                  <c:v>11</c:v>
                </c:pt>
                <c:pt idx="1729">
                  <c:v>11</c:v>
                </c:pt>
                <c:pt idx="1730">
                  <c:v>11</c:v>
                </c:pt>
                <c:pt idx="1731">
                  <c:v>11</c:v>
                </c:pt>
                <c:pt idx="1732">
                  <c:v>11</c:v>
                </c:pt>
                <c:pt idx="1733">
                  <c:v>11</c:v>
                </c:pt>
                <c:pt idx="1734">
                  <c:v>11</c:v>
                </c:pt>
                <c:pt idx="1735">
                  <c:v>11</c:v>
                </c:pt>
                <c:pt idx="1736">
                  <c:v>11</c:v>
                </c:pt>
                <c:pt idx="1737">
                  <c:v>11</c:v>
                </c:pt>
                <c:pt idx="1738">
                  <c:v>10</c:v>
                </c:pt>
                <c:pt idx="1739">
                  <c:v>10</c:v>
                </c:pt>
                <c:pt idx="1740">
                  <c:v>10</c:v>
                </c:pt>
                <c:pt idx="1741">
                  <c:v>10</c:v>
                </c:pt>
                <c:pt idx="1742">
                  <c:v>10</c:v>
                </c:pt>
                <c:pt idx="1743">
                  <c:v>10</c:v>
                </c:pt>
                <c:pt idx="1744">
                  <c:v>10</c:v>
                </c:pt>
                <c:pt idx="1745">
                  <c:v>10</c:v>
                </c:pt>
                <c:pt idx="1746">
                  <c:v>9</c:v>
                </c:pt>
                <c:pt idx="1747">
                  <c:v>9</c:v>
                </c:pt>
                <c:pt idx="1748">
                  <c:v>9</c:v>
                </c:pt>
                <c:pt idx="1749">
                  <c:v>8</c:v>
                </c:pt>
                <c:pt idx="1750">
                  <c:v>9</c:v>
                </c:pt>
                <c:pt idx="1751">
                  <c:v>9</c:v>
                </c:pt>
                <c:pt idx="1752">
                  <c:v>9</c:v>
                </c:pt>
                <c:pt idx="1753">
                  <c:v>9</c:v>
                </c:pt>
                <c:pt idx="1754">
                  <c:v>8</c:v>
                </c:pt>
                <c:pt idx="1755">
                  <c:v>8</c:v>
                </c:pt>
                <c:pt idx="1756">
                  <c:v>8</c:v>
                </c:pt>
                <c:pt idx="1757">
                  <c:v>8</c:v>
                </c:pt>
                <c:pt idx="1758">
                  <c:v>8</c:v>
                </c:pt>
                <c:pt idx="1759">
                  <c:v>7</c:v>
                </c:pt>
                <c:pt idx="1760">
                  <c:v>7</c:v>
                </c:pt>
                <c:pt idx="1761">
                  <c:v>7</c:v>
                </c:pt>
                <c:pt idx="1762">
                  <c:v>7</c:v>
                </c:pt>
                <c:pt idx="1763">
                  <c:v>7</c:v>
                </c:pt>
                <c:pt idx="1764">
                  <c:v>7</c:v>
                </c:pt>
                <c:pt idx="1765">
                  <c:v>7</c:v>
                </c:pt>
                <c:pt idx="1766">
                  <c:v>6</c:v>
                </c:pt>
                <c:pt idx="1767">
                  <c:v>5</c:v>
                </c:pt>
                <c:pt idx="1768">
                  <c:v>6</c:v>
                </c:pt>
                <c:pt idx="1769">
                  <c:v>6</c:v>
                </c:pt>
                <c:pt idx="1770">
                  <c:v>6</c:v>
                </c:pt>
                <c:pt idx="1771">
                  <c:v>6</c:v>
                </c:pt>
                <c:pt idx="1772">
                  <c:v>6</c:v>
                </c:pt>
                <c:pt idx="1773">
                  <c:v>5</c:v>
                </c:pt>
                <c:pt idx="1774">
                  <c:v>5</c:v>
                </c:pt>
                <c:pt idx="1775">
                  <c:v>4</c:v>
                </c:pt>
                <c:pt idx="1776">
                  <c:v>5</c:v>
                </c:pt>
                <c:pt idx="1777">
                  <c:v>4</c:v>
                </c:pt>
                <c:pt idx="1778">
                  <c:v>5</c:v>
                </c:pt>
                <c:pt idx="1779">
                  <c:v>5</c:v>
                </c:pt>
                <c:pt idx="1780">
                  <c:v>5</c:v>
                </c:pt>
                <c:pt idx="1781">
                  <c:v>5</c:v>
                </c:pt>
                <c:pt idx="1782">
                  <c:v>5</c:v>
                </c:pt>
                <c:pt idx="1783">
                  <c:v>5</c:v>
                </c:pt>
                <c:pt idx="1784">
                  <c:v>4</c:v>
                </c:pt>
                <c:pt idx="1785">
                  <c:v>4</c:v>
                </c:pt>
                <c:pt idx="1786">
                  <c:v>4</c:v>
                </c:pt>
                <c:pt idx="1787">
                  <c:v>4</c:v>
                </c:pt>
                <c:pt idx="1788">
                  <c:v>4</c:v>
                </c:pt>
                <c:pt idx="1789">
                  <c:v>4</c:v>
                </c:pt>
                <c:pt idx="1790">
                  <c:v>3</c:v>
                </c:pt>
                <c:pt idx="1791">
                  <c:v>4</c:v>
                </c:pt>
                <c:pt idx="1792">
                  <c:v>3</c:v>
                </c:pt>
                <c:pt idx="1793">
                  <c:v>4</c:v>
                </c:pt>
                <c:pt idx="1794">
                  <c:v>3</c:v>
                </c:pt>
                <c:pt idx="1795">
                  <c:v>3</c:v>
                </c:pt>
                <c:pt idx="1796">
                  <c:v>2</c:v>
                </c:pt>
                <c:pt idx="1797">
                  <c:v>3</c:v>
                </c:pt>
                <c:pt idx="1798">
                  <c:v>3</c:v>
                </c:pt>
                <c:pt idx="1799">
                  <c:v>3</c:v>
                </c:pt>
                <c:pt idx="1800">
                  <c:v>3</c:v>
                </c:pt>
                <c:pt idx="1801">
                  <c:v>3</c:v>
                </c:pt>
                <c:pt idx="1802">
                  <c:v>2</c:v>
                </c:pt>
                <c:pt idx="1803">
                  <c:v>3</c:v>
                </c:pt>
                <c:pt idx="1804">
                  <c:v>2</c:v>
                </c:pt>
                <c:pt idx="1805">
                  <c:v>2</c:v>
                </c:pt>
                <c:pt idx="1806">
                  <c:v>2</c:v>
                </c:pt>
                <c:pt idx="1807">
                  <c:v>3</c:v>
                </c:pt>
                <c:pt idx="1808">
                  <c:v>1</c:v>
                </c:pt>
                <c:pt idx="1809">
                  <c:v>2</c:v>
                </c:pt>
                <c:pt idx="1810">
                  <c:v>1</c:v>
                </c:pt>
                <c:pt idx="1811">
                  <c:v>3</c:v>
                </c:pt>
                <c:pt idx="1812">
                  <c:v>1</c:v>
                </c:pt>
                <c:pt idx="1813">
                  <c:v>1</c:v>
                </c:pt>
                <c:pt idx="1814">
                  <c:v>1</c:v>
                </c:pt>
                <c:pt idx="1815">
                  <c:v>1</c:v>
                </c:pt>
                <c:pt idx="1816">
                  <c:v>1</c:v>
                </c:pt>
                <c:pt idx="1817">
                  <c:v>1</c:v>
                </c:pt>
                <c:pt idx="1818">
                  <c:v>1</c:v>
                </c:pt>
                <c:pt idx="1819">
                  <c:v>1</c:v>
                </c:pt>
                <c:pt idx="1820">
                  <c:v>1</c:v>
                </c:pt>
                <c:pt idx="1821">
                  <c:v>1</c:v>
                </c:pt>
                <c:pt idx="1822">
                  <c:v>1</c:v>
                </c:pt>
                <c:pt idx="1823">
                  <c:v>1</c:v>
                </c:pt>
                <c:pt idx="1824">
                  <c:v>1</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1</c:v>
                </c:pt>
                <c:pt idx="1845">
                  <c:v>1</c:v>
                </c:pt>
                <c:pt idx="1846">
                  <c:v>1</c:v>
                </c:pt>
                <c:pt idx="1847">
                  <c:v>1</c:v>
                </c:pt>
                <c:pt idx="1848">
                  <c:v>1</c:v>
                </c:pt>
                <c:pt idx="1849">
                  <c:v>1</c:v>
                </c:pt>
                <c:pt idx="1850">
                  <c:v>1</c:v>
                </c:pt>
                <c:pt idx="1851">
                  <c:v>1</c:v>
                </c:pt>
                <c:pt idx="1852">
                  <c:v>1</c:v>
                </c:pt>
                <c:pt idx="1853">
                  <c:v>1</c:v>
                </c:pt>
                <c:pt idx="1854">
                  <c:v>1</c:v>
                </c:pt>
                <c:pt idx="1855">
                  <c:v>1</c:v>
                </c:pt>
                <c:pt idx="1856">
                  <c:v>1</c:v>
                </c:pt>
                <c:pt idx="1857">
                  <c:v>2</c:v>
                </c:pt>
                <c:pt idx="1858">
                  <c:v>1</c:v>
                </c:pt>
                <c:pt idx="1859">
                  <c:v>1</c:v>
                </c:pt>
                <c:pt idx="1860">
                  <c:v>1</c:v>
                </c:pt>
                <c:pt idx="1861">
                  <c:v>1</c:v>
                </c:pt>
                <c:pt idx="1862">
                  <c:v>1</c:v>
                </c:pt>
                <c:pt idx="1863">
                  <c:v>1</c:v>
                </c:pt>
                <c:pt idx="1864">
                  <c:v>2</c:v>
                </c:pt>
                <c:pt idx="1865">
                  <c:v>2</c:v>
                </c:pt>
                <c:pt idx="1866">
                  <c:v>2</c:v>
                </c:pt>
                <c:pt idx="1867">
                  <c:v>2</c:v>
                </c:pt>
                <c:pt idx="1868">
                  <c:v>2</c:v>
                </c:pt>
                <c:pt idx="1869">
                  <c:v>2</c:v>
                </c:pt>
                <c:pt idx="1870">
                  <c:v>2</c:v>
                </c:pt>
                <c:pt idx="1871">
                  <c:v>2</c:v>
                </c:pt>
                <c:pt idx="1872">
                  <c:v>1</c:v>
                </c:pt>
                <c:pt idx="1873">
                  <c:v>2</c:v>
                </c:pt>
                <c:pt idx="1874">
                  <c:v>2</c:v>
                </c:pt>
                <c:pt idx="1875">
                  <c:v>2</c:v>
                </c:pt>
                <c:pt idx="1876">
                  <c:v>2</c:v>
                </c:pt>
                <c:pt idx="1877">
                  <c:v>2</c:v>
                </c:pt>
                <c:pt idx="1878">
                  <c:v>2</c:v>
                </c:pt>
                <c:pt idx="1879">
                  <c:v>2</c:v>
                </c:pt>
                <c:pt idx="1880">
                  <c:v>2</c:v>
                </c:pt>
                <c:pt idx="1881">
                  <c:v>2</c:v>
                </c:pt>
                <c:pt idx="1882">
                  <c:v>2</c:v>
                </c:pt>
                <c:pt idx="1883">
                  <c:v>2</c:v>
                </c:pt>
                <c:pt idx="1884">
                  <c:v>2</c:v>
                </c:pt>
                <c:pt idx="1885">
                  <c:v>3</c:v>
                </c:pt>
                <c:pt idx="1886">
                  <c:v>2</c:v>
                </c:pt>
                <c:pt idx="1887">
                  <c:v>2</c:v>
                </c:pt>
                <c:pt idx="1888">
                  <c:v>2</c:v>
                </c:pt>
                <c:pt idx="1889">
                  <c:v>2</c:v>
                </c:pt>
                <c:pt idx="1890">
                  <c:v>2</c:v>
                </c:pt>
                <c:pt idx="1891">
                  <c:v>2</c:v>
                </c:pt>
                <c:pt idx="1892">
                  <c:v>2</c:v>
                </c:pt>
                <c:pt idx="1893">
                  <c:v>2</c:v>
                </c:pt>
                <c:pt idx="1894">
                  <c:v>2</c:v>
                </c:pt>
                <c:pt idx="1895">
                  <c:v>1</c:v>
                </c:pt>
                <c:pt idx="1896">
                  <c:v>1</c:v>
                </c:pt>
                <c:pt idx="1897">
                  <c:v>1</c:v>
                </c:pt>
                <c:pt idx="1898">
                  <c:v>1</c:v>
                </c:pt>
                <c:pt idx="1899">
                  <c:v>1</c:v>
                </c:pt>
                <c:pt idx="1900">
                  <c:v>1</c:v>
                </c:pt>
                <c:pt idx="1901">
                  <c:v>1</c:v>
                </c:pt>
                <c:pt idx="1902">
                  <c:v>1</c:v>
                </c:pt>
                <c:pt idx="1903">
                  <c:v>1</c:v>
                </c:pt>
                <c:pt idx="1904">
                  <c:v>1</c:v>
                </c:pt>
                <c:pt idx="1905">
                  <c:v>1</c:v>
                </c:pt>
                <c:pt idx="1906">
                  <c:v>1</c:v>
                </c:pt>
                <c:pt idx="1907">
                  <c:v>1</c:v>
                </c:pt>
                <c:pt idx="1908">
                  <c:v>1</c:v>
                </c:pt>
                <c:pt idx="1909">
                  <c:v>1</c:v>
                </c:pt>
                <c:pt idx="1910">
                  <c:v>1</c:v>
                </c:pt>
                <c:pt idx="1911">
                  <c:v>1</c:v>
                </c:pt>
                <c:pt idx="1912">
                  <c:v>1</c:v>
                </c:pt>
                <c:pt idx="1913">
                  <c:v>1</c:v>
                </c:pt>
                <c:pt idx="1914">
                  <c:v>1</c:v>
                </c:pt>
                <c:pt idx="1915">
                  <c:v>1</c:v>
                </c:pt>
                <c:pt idx="1916">
                  <c:v>1</c:v>
                </c:pt>
                <c:pt idx="1917">
                  <c:v>1</c:v>
                </c:pt>
                <c:pt idx="1918">
                  <c:v>1</c:v>
                </c:pt>
                <c:pt idx="1919">
                  <c:v>1</c:v>
                </c:pt>
                <c:pt idx="1920">
                  <c:v>1</c:v>
                </c:pt>
                <c:pt idx="1921">
                  <c:v>1</c:v>
                </c:pt>
                <c:pt idx="1922">
                  <c:v>1</c:v>
                </c:pt>
                <c:pt idx="1923">
                  <c:v>1</c:v>
                </c:pt>
                <c:pt idx="1924">
                  <c:v>1</c:v>
                </c:pt>
                <c:pt idx="1925">
                  <c:v>1</c:v>
                </c:pt>
                <c:pt idx="1926">
                  <c:v>1</c:v>
                </c:pt>
                <c:pt idx="1927">
                  <c:v>1</c:v>
                </c:pt>
                <c:pt idx="1928">
                  <c:v>1</c:v>
                </c:pt>
                <c:pt idx="1929">
                  <c:v>1</c:v>
                </c:pt>
                <c:pt idx="1930">
                  <c:v>1</c:v>
                </c:pt>
                <c:pt idx="1931">
                  <c:v>1</c:v>
                </c:pt>
                <c:pt idx="1932">
                  <c:v>1</c:v>
                </c:pt>
                <c:pt idx="1933">
                  <c:v>1</c:v>
                </c:pt>
                <c:pt idx="1934">
                  <c:v>1</c:v>
                </c:pt>
                <c:pt idx="1935">
                  <c:v>1</c:v>
                </c:pt>
                <c:pt idx="1936">
                  <c:v>1</c:v>
                </c:pt>
                <c:pt idx="1937">
                  <c:v>1</c:v>
                </c:pt>
                <c:pt idx="1938">
                  <c:v>1</c:v>
                </c:pt>
                <c:pt idx="1939">
                  <c:v>1</c:v>
                </c:pt>
                <c:pt idx="1940">
                  <c:v>1</c:v>
                </c:pt>
                <c:pt idx="1941">
                  <c:v>1</c:v>
                </c:pt>
                <c:pt idx="1942">
                  <c:v>1</c:v>
                </c:pt>
                <c:pt idx="1943">
                  <c:v>1</c:v>
                </c:pt>
                <c:pt idx="1944">
                  <c:v>1</c:v>
                </c:pt>
                <c:pt idx="1945">
                  <c:v>1</c:v>
                </c:pt>
                <c:pt idx="1946">
                  <c:v>1</c:v>
                </c:pt>
                <c:pt idx="1947">
                  <c:v>1</c:v>
                </c:pt>
                <c:pt idx="1948">
                  <c:v>1</c:v>
                </c:pt>
                <c:pt idx="1949">
                  <c:v>1</c:v>
                </c:pt>
                <c:pt idx="1950">
                  <c:v>1</c:v>
                </c:pt>
                <c:pt idx="1951">
                  <c:v>1</c:v>
                </c:pt>
                <c:pt idx="1952">
                  <c:v>1</c:v>
                </c:pt>
                <c:pt idx="1953">
                  <c:v>1</c:v>
                </c:pt>
                <c:pt idx="1954">
                  <c:v>1</c:v>
                </c:pt>
                <c:pt idx="1955">
                  <c:v>1</c:v>
                </c:pt>
                <c:pt idx="1956">
                  <c:v>1</c:v>
                </c:pt>
                <c:pt idx="1957">
                  <c:v>1</c:v>
                </c:pt>
                <c:pt idx="1958">
                  <c:v>1</c:v>
                </c:pt>
                <c:pt idx="1959">
                  <c:v>1</c:v>
                </c:pt>
                <c:pt idx="1960">
                  <c:v>1</c:v>
                </c:pt>
                <c:pt idx="1961">
                  <c:v>1</c:v>
                </c:pt>
                <c:pt idx="1962">
                  <c:v>1</c:v>
                </c:pt>
                <c:pt idx="1963">
                  <c:v>1</c:v>
                </c:pt>
                <c:pt idx="1964">
                  <c:v>1</c:v>
                </c:pt>
                <c:pt idx="1965">
                  <c:v>1</c:v>
                </c:pt>
                <c:pt idx="1966">
                  <c:v>1</c:v>
                </c:pt>
                <c:pt idx="1967">
                  <c:v>1</c:v>
                </c:pt>
                <c:pt idx="1968">
                  <c:v>1</c:v>
                </c:pt>
                <c:pt idx="1969">
                  <c:v>1</c:v>
                </c:pt>
                <c:pt idx="1970">
                  <c:v>1</c:v>
                </c:pt>
                <c:pt idx="1971">
                  <c:v>1</c:v>
                </c:pt>
                <c:pt idx="1972">
                  <c:v>1</c:v>
                </c:pt>
                <c:pt idx="1973">
                  <c:v>1</c:v>
                </c:pt>
                <c:pt idx="1974">
                  <c:v>1</c:v>
                </c:pt>
                <c:pt idx="1975">
                  <c:v>1</c:v>
                </c:pt>
                <c:pt idx="1976">
                  <c:v>1</c:v>
                </c:pt>
                <c:pt idx="1977">
                  <c:v>1</c:v>
                </c:pt>
                <c:pt idx="1978">
                  <c:v>1</c:v>
                </c:pt>
                <c:pt idx="1979">
                  <c:v>1</c:v>
                </c:pt>
                <c:pt idx="1980">
                  <c:v>1</c:v>
                </c:pt>
                <c:pt idx="1981">
                  <c:v>1</c:v>
                </c:pt>
                <c:pt idx="1982">
                  <c:v>1</c:v>
                </c:pt>
                <c:pt idx="1983">
                  <c:v>1</c:v>
                </c:pt>
                <c:pt idx="1984">
                  <c:v>1</c:v>
                </c:pt>
                <c:pt idx="1985">
                  <c:v>1</c:v>
                </c:pt>
                <c:pt idx="1986">
                  <c:v>1</c:v>
                </c:pt>
                <c:pt idx="1987">
                  <c:v>1</c:v>
                </c:pt>
                <c:pt idx="1988">
                  <c:v>1</c:v>
                </c:pt>
                <c:pt idx="1989">
                  <c:v>1</c:v>
                </c:pt>
                <c:pt idx="1990">
                  <c:v>1</c:v>
                </c:pt>
                <c:pt idx="1991">
                  <c:v>1</c:v>
                </c:pt>
                <c:pt idx="1992">
                  <c:v>1</c:v>
                </c:pt>
                <c:pt idx="1993">
                  <c:v>1</c:v>
                </c:pt>
                <c:pt idx="1994">
                  <c:v>1</c:v>
                </c:pt>
                <c:pt idx="1995">
                  <c:v>1</c:v>
                </c:pt>
                <c:pt idx="1996">
                  <c:v>1</c:v>
                </c:pt>
                <c:pt idx="1997">
                  <c:v>1</c:v>
                </c:pt>
                <c:pt idx="1998">
                  <c:v>1</c:v>
                </c:pt>
                <c:pt idx="1999">
                  <c:v>1</c:v>
                </c:pt>
                <c:pt idx="2000">
                  <c:v>1</c:v>
                </c:pt>
                <c:pt idx="2001">
                  <c:v>1</c:v>
                </c:pt>
                <c:pt idx="2002">
                  <c:v>1</c:v>
                </c:pt>
                <c:pt idx="2003">
                  <c:v>1</c:v>
                </c:pt>
                <c:pt idx="2004">
                  <c:v>1</c:v>
                </c:pt>
                <c:pt idx="2005">
                  <c:v>1</c:v>
                </c:pt>
                <c:pt idx="2006">
                  <c:v>1</c:v>
                </c:pt>
                <c:pt idx="2007">
                  <c:v>1</c:v>
                </c:pt>
                <c:pt idx="2008">
                  <c:v>1</c:v>
                </c:pt>
                <c:pt idx="2009">
                  <c:v>1</c:v>
                </c:pt>
                <c:pt idx="2010">
                  <c:v>1</c:v>
                </c:pt>
                <c:pt idx="2011">
                  <c:v>1</c:v>
                </c:pt>
                <c:pt idx="2012">
                  <c:v>1</c:v>
                </c:pt>
                <c:pt idx="2013">
                  <c:v>1</c:v>
                </c:pt>
                <c:pt idx="2014">
                  <c:v>1</c:v>
                </c:pt>
                <c:pt idx="2015">
                  <c:v>1</c:v>
                </c:pt>
                <c:pt idx="2016">
                  <c:v>1</c:v>
                </c:pt>
                <c:pt idx="2017">
                  <c:v>1</c:v>
                </c:pt>
                <c:pt idx="2018">
                  <c:v>1</c:v>
                </c:pt>
                <c:pt idx="2019">
                  <c:v>1</c:v>
                </c:pt>
                <c:pt idx="2020">
                  <c:v>1</c:v>
                </c:pt>
                <c:pt idx="2021">
                  <c:v>1</c:v>
                </c:pt>
                <c:pt idx="2022">
                  <c:v>1</c:v>
                </c:pt>
                <c:pt idx="2023">
                  <c:v>1</c:v>
                </c:pt>
                <c:pt idx="2024">
                  <c:v>1</c:v>
                </c:pt>
                <c:pt idx="2025">
                  <c:v>1</c:v>
                </c:pt>
                <c:pt idx="2026">
                  <c:v>1</c:v>
                </c:pt>
                <c:pt idx="2027">
                  <c:v>1</c:v>
                </c:pt>
                <c:pt idx="2028">
                  <c:v>1</c:v>
                </c:pt>
                <c:pt idx="2029">
                  <c:v>1</c:v>
                </c:pt>
                <c:pt idx="2030">
                  <c:v>1</c:v>
                </c:pt>
                <c:pt idx="2031">
                  <c:v>1</c:v>
                </c:pt>
                <c:pt idx="2032">
                  <c:v>1</c:v>
                </c:pt>
                <c:pt idx="2033">
                  <c:v>1</c:v>
                </c:pt>
                <c:pt idx="2034">
                  <c:v>1</c:v>
                </c:pt>
                <c:pt idx="2035">
                  <c:v>1</c:v>
                </c:pt>
                <c:pt idx="2036">
                  <c:v>1</c:v>
                </c:pt>
                <c:pt idx="2037">
                  <c:v>1</c:v>
                </c:pt>
                <c:pt idx="2038">
                  <c:v>1</c:v>
                </c:pt>
                <c:pt idx="2039">
                  <c:v>1</c:v>
                </c:pt>
                <c:pt idx="2040">
                  <c:v>1</c:v>
                </c:pt>
                <c:pt idx="2041">
                  <c:v>1</c:v>
                </c:pt>
                <c:pt idx="2042">
                  <c:v>1</c:v>
                </c:pt>
                <c:pt idx="2043">
                  <c:v>1</c:v>
                </c:pt>
                <c:pt idx="2044">
                  <c:v>1</c:v>
                </c:pt>
                <c:pt idx="2045">
                  <c:v>1</c:v>
                </c:pt>
                <c:pt idx="2046">
                  <c:v>1</c:v>
                </c:pt>
                <c:pt idx="2047">
                  <c:v>1</c:v>
                </c:pt>
                <c:pt idx="2048">
                  <c:v>1</c:v>
                </c:pt>
                <c:pt idx="2049">
                  <c:v>1</c:v>
                </c:pt>
                <c:pt idx="2050">
                  <c:v>1</c:v>
                </c:pt>
                <c:pt idx="2051">
                  <c:v>1</c:v>
                </c:pt>
                <c:pt idx="2052">
                  <c:v>1</c:v>
                </c:pt>
                <c:pt idx="2053">
                  <c:v>1</c:v>
                </c:pt>
                <c:pt idx="2054">
                  <c:v>1</c:v>
                </c:pt>
                <c:pt idx="2055">
                  <c:v>1</c:v>
                </c:pt>
                <c:pt idx="2056">
                  <c:v>1</c:v>
                </c:pt>
                <c:pt idx="2057">
                  <c:v>1</c:v>
                </c:pt>
                <c:pt idx="2058">
                  <c:v>1</c:v>
                </c:pt>
                <c:pt idx="2059">
                  <c:v>1</c:v>
                </c:pt>
                <c:pt idx="2060">
                  <c:v>1</c:v>
                </c:pt>
                <c:pt idx="2061">
                  <c:v>1</c:v>
                </c:pt>
                <c:pt idx="2062">
                  <c:v>1</c:v>
                </c:pt>
                <c:pt idx="2063">
                  <c:v>1</c:v>
                </c:pt>
                <c:pt idx="2064">
                  <c:v>1</c:v>
                </c:pt>
                <c:pt idx="2065">
                  <c:v>1</c:v>
                </c:pt>
                <c:pt idx="2066">
                  <c:v>1</c:v>
                </c:pt>
                <c:pt idx="2067">
                  <c:v>1</c:v>
                </c:pt>
                <c:pt idx="2068">
                  <c:v>1</c:v>
                </c:pt>
                <c:pt idx="2069">
                  <c:v>1</c:v>
                </c:pt>
                <c:pt idx="2070">
                  <c:v>1</c:v>
                </c:pt>
                <c:pt idx="2071">
                  <c:v>1</c:v>
                </c:pt>
                <c:pt idx="2072">
                  <c:v>1</c:v>
                </c:pt>
                <c:pt idx="2073">
                  <c:v>1</c:v>
                </c:pt>
                <c:pt idx="2074">
                  <c:v>1</c:v>
                </c:pt>
                <c:pt idx="2075">
                  <c:v>1</c:v>
                </c:pt>
                <c:pt idx="2076">
                  <c:v>1</c:v>
                </c:pt>
                <c:pt idx="2077">
                  <c:v>1</c:v>
                </c:pt>
                <c:pt idx="2078">
                  <c:v>1</c:v>
                </c:pt>
                <c:pt idx="2079">
                  <c:v>1</c:v>
                </c:pt>
                <c:pt idx="2080">
                  <c:v>1</c:v>
                </c:pt>
                <c:pt idx="2081">
                  <c:v>1</c:v>
                </c:pt>
                <c:pt idx="2082">
                  <c:v>1</c:v>
                </c:pt>
                <c:pt idx="2083">
                  <c:v>1</c:v>
                </c:pt>
                <c:pt idx="2084">
                  <c:v>1</c:v>
                </c:pt>
                <c:pt idx="2085">
                  <c:v>1</c:v>
                </c:pt>
                <c:pt idx="2086">
                  <c:v>1</c:v>
                </c:pt>
                <c:pt idx="2087">
                  <c:v>1</c:v>
                </c:pt>
                <c:pt idx="2088">
                  <c:v>1</c:v>
                </c:pt>
                <c:pt idx="2089">
                  <c:v>1</c:v>
                </c:pt>
                <c:pt idx="2090">
                  <c:v>1</c:v>
                </c:pt>
                <c:pt idx="2091">
                  <c:v>1</c:v>
                </c:pt>
                <c:pt idx="2092">
                  <c:v>1</c:v>
                </c:pt>
                <c:pt idx="2093">
                  <c:v>1</c:v>
                </c:pt>
                <c:pt idx="2094">
                  <c:v>1</c:v>
                </c:pt>
                <c:pt idx="2095">
                  <c:v>1</c:v>
                </c:pt>
                <c:pt idx="2096">
                  <c:v>1</c:v>
                </c:pt>
                <c:pt idx="2097">
                  <c:v>1</c:v>
                </c:pt>
                <c:pt idx="2098">
                  <c:v>1</c:v>
                </c:pt>
                <c:pt idx="2099">
                  <c:v>1</c:v>
                </c:pt>
                <c:pt idx="2100">
                  <c:v>1</c:v>
                </c:pt>
                <c:pt idx="2101">
                  <c:v>1</c:v>
                </c:pt>
                <c:pt idx="2102">
                  <c:v>1</c:v>
                </c:pt>
                <c:pt idx="2103">
                  <c:v>1</c:v>
                </c:pt>
                <c:pt idx="2104">
                  <c:v>1</c:v>
                </c:pt>
                <c:pt idx="2105">
                  <c:v>1</c:v>
                </c:pt>
                <c:pt idx="2106">
                  <c:v>1</c:v>
                </c:pt>
                <c:pt idx="2107">
                  <c:v>1</c:v>
                </c:pt>
                <c:pt idx="2108">
                  <c:v>1</c:v>
                </c:pt>
                <c:pt idx="2109">
                  <c:v>1</c:v>
                </c:pt>
                <c:pt idx="2110">
                  <c:v>1</c:v>
                </c:pt>
                <c:pt idx="2111">
                  <c:v>1</c:v>
                </c:pt>
                <c:pt idx="2112">
                  <c:v>1</c:v>
                </c:pt>
                <c:pt idx="2113">
                  <c:v>1</c:v>
                </c:pt>
                <c:pt idx="2114">
                  <c:v>1</c:v>
                </c:pt>
                <c:pt idx="2115">
                  <c:v>1</c:v>
                </c:pt>
                <c:pt idx="2116">
                  <c:v>1</c:v>
                </c:pt>
                <c:pt idx="2117">
                  <c:v>1</c:v>
                </c:pt>
                <c:pt idx="2118">
                  <c:v>1</c:v>
                </c:pt>
                <c:pt idx="2119">
                  <c:v>1</c:v>
                </c:pt>
                <c:pt idx="2120">
                  <c:v>1</c:v>
                </c:pt>
                <c:pt idx="2121">
                  <c:v>1</c:v>
                </c:pt>
                <c:pt idx="2122">
                  <c:v>1</c:v>
                </c:pt>
                <c:pt idx="2123">
                  <c:v>1</c:v>
                </c:pt>
                <c:pt idx="2124">
                  <c:v>1</c:v>
                </c:pt>
                <c:pt idx="2125">
                  <c:v>1</c:v>
                </c:pt>
                <c:pt idx="2126">
                  <c:v>1</c:v>
                </c:pt>
                <c:pt idx="2127">
                  <c:v>1</c:v>
                </c:pt>
                <c:pt idx="2128">
                  <c:v>1</c:v>
                </c:pt>
                <c:pt idx="2129">
                  <c:v>1</c:v>
                </c:pt>
                <c:pt idx="2130">
                  <c:v>1</c:v>
                </c:pt>
                <c:pt idx="2131">
                  <c:v>1</c:v>
                </c:pt>
                <c:pt idx="2132">
                  <c:v>1</c:v>
                </c:pt>
                <c:pt idx="2133">
                  <c:v>1</c:v>
                </c:pt>
                <c:pt idx="2134">
                  <c:v>1</c:v>
                </c:pt>
                <c:pt idx="2135">
                  <c:v>1</c:v>
                </c:pt>
                <c:pt idx="2136">
                  <c:v>1</c:v>
                </c:pt>
                <c:pt idx="2137">
                  <c:v>1</c:v>
                </c:pt>
                <c:pt idx="2138">
                  <c:v>1</c:v>
                </c:pt>
                <c:pt idx="2139">
                  <c:v>1</c:v>
                </c:pt>
                <c:pt idx="2140">
                  <c:v>1</c:v>
                </c:pt>
                <c:pt idx="2141">
                  <c:v>1</c:v>
                </c:pt>
                <c:pt idx="2142">
                  <c:v>1</c:v>
                </c:pt>
                <c:pt idx="2143">
                  <c:v>1</c:v>
                </c:pt>
                <c:pt idx="2144">
                  <c:v>1</c:v>
                </c:pt>
                <c:pt idx="2145">
                  <c:v>1</c:v>
                </c:pt>
                <c:pt idx="2146">
                  <c:v>1</c:v>
                </c:pt>
                <c:pt idx="2147">
                  <c:v>1</c:v>
                </c:pt>
                <c:pt idx="2148">
                  <c:v>1</c:v>
                </c:pt>
                <c:pt idx="2149">
                  <c:v>1</c:v>
                </c:pt>
                <c:pt idx="2150">
                  <c:v>1</c:v>
                </c:pt>
                <c:pt idx="2151">
                  <c:v>1</c:v>
                </c:pt>
                <c:pt idx="2152">
                  <c:v>1</c:v>
                </c:pt>
                <c:pt idx="2153">
                  <c:v>1</c:v>
                </c:pt>
                <c:pt idx="2154">
                  <c:v>1</c:v>
                </c:pt>
                <c:pt idx="2155">
                  <c:v>1</c:v>
                </c:pt>
                <c:pt idx="2156">
                  <c:v>1</c:v>
                </c:pt>
                <c:pt idx="2157">
                  <c:v>1</c:v>
                </c:pt>
                <c:pt idx="2158">
                  <c:v>1</c:v>
                </c:pt>
                <c:pt idx="2159">
                  <c:v>1</c:v>
                </c:pt>
                <c:pt idx="2160">
                  <c:v>1</c:v>
                </c:pt>
                <c:pt idx="2161">
                  <c:v>1</c:v>
                </c:pt>
                <c:pt idx="2162">
                  <c:v>1</c:v>
                </c:pt>
                <c:pt idx="2163">
                  <c:v>1</c:v>
                </c:pt>
                <c:pt idx="2164">
                  <c:v>1</c:v>
                </c:pt>
                <c:pt idx="2165">
                  <c:v>1</c:v>
                </c:pt>
                <c:pt idx="2166">
                  <c:v>1</c:v>
                </c:pt>
                <c:pt idx="2167">
                  <c:v>1</c:v>
                </c:pt>
                <c:pt idx="2168">
                  <c:v>1</c:v>
                </c:pt>
                <c:pt idx="2169">
                  <c:v>1</c:v>
                </c:pt>
                <c:pt idx="2170">
                  <c:v>1</c:v>
                </c:pt>
                <c:pt idx="2171">
                  <c:v>1</c:v>
                </c:pt>
                <c:pt idx="2172">
                  <c:v>1</c:v>
                </c:pt>
                <c:pt idx="2173">
                  <c:v>1</c:v>
                </c:pt>
                <c:pt idx="2174">
                  <c:v>1</c:v>
                </c:pt>
                <c:pt idx="2175">
                  <c:v>1</c:v>
                </c:pt>
                <c:pt idx="2176">
                  <c:v>1</c:v>
                </c:pt>
                <c:pt idx="2177">
                  <c:v>1</c:v>
                </c:pt>
                <c:pt idx="2178">
                  <c:v>1</c:v>
                </c:pt>
                <c:pt idx="2179">
                  <c:v>1</c:v>
                </c:pt>
                <c:pt idx="2180">
                  <c:v>1</c:v>
                </c:pt>
                <c:pt idx="2181">
                  <c:v>1</c:v>
                </c:pt>
                <c:pt idx="2182">
                  <c:v>1</c:v>
                </c:pt>
                <c:pt idx="2183">
                  <c:v>1</c:v>
                </c:pt>
                <c:pt idx="2184">
                  <c:v>1</c:v>
                </c:pt>
                <c:pt idx="2185">
                  <c:v>1</c:v>
                </c:pt>
                <c:pt idx="2186">
                  <c:v>1</c:v>
                </c:pt>
                <c:pt idx="2187">
                  <c:v>1</c:v>
                </c:pt>
                <c:pt idx="2188">
                  <c:v>1</c:v>
                </c:pt>
                <c:pt idx="2189">
                  <c:v>1</c:v>
                </c:pt>
                <c:pt idx="2190">
                  <c:v>1</c:v>
                </c:pt>
                <c:pt idx="2191">
                  <c:v>1</c:v>
                </c:pt>
                <c:pt idx="2192">
                  <c:v>1</c:v>
                </c:pt>
                <c:pt idx="2193">
                  <c:v>1</c:v>
                </c:pt>
                <c:pt idx="2194">
                  <c:v>1</c:v>
                </c:pt>
                <c:pt idx="2195">
                  <c:v>1</c:v>
                </c:pt>
                <c:pt idx="2196">
                  <c:v>1</c:v>
                </c:pt>
                <c:pt idx="2197">
                  <c:v>1</c:v>
                </c:pt>
                <c:pt idx="2198">
                  <c:v>1</c:v>
                </c:pt>
                <c:pt idx="2199">
                  <c:v>1</c:v>
                </c:pt>
                <c:pt idx="2200">
                  <c:v>1</c:v>
                </c:pt>
                <c:pt idx="2201">
                  <c:v>1</c:v>
                </c:pt>
                <c:pt idx="2202">
                  <c:v>1</c:v>
                </c:pt>
                <c:pt idx="2203">
                  <c:v>1</c:v>
                </c:pt>
                <c:pt idx="2204">
                  <c:v>1</c:v>
                </c:pt>
                <c:pt idx="2205">
                  <c:v>1</c:v>
                </c:pt>
                <c:pt idx="2206">
                  <c:v>1</c:v>
                </c:pt>
                <c:pt idx="2207">
                  <c:v>1</c:v>
                </c:pt>
                <c:pt idx="2208">
                  <c:v>1</c:v>
                </c:pt>
                <c:pt idx="2209">
                  <c:v>1</c:v>
                </c:pt>
                <c:pt idx="2210">
                  <c:v>1</c:v>
                </c:pt>
                <c:pt idx="2211">
                  <c:v>1</c:v>
                </c:pt>
                <c:pt idx="2212">
                  <c:v>1</c:v>
                </c:pt>
                <c:pt idx="2213">
                  <c:v>1</c:v>
                </c:pt>
                <c:pt idx="2214">
                  <c:v>1</c:v>
                </c:pt>
                <c:pt idx="2215">
                  <c:v>1</c:v>
                </c:pt>
                <c:pt idx="2216">
                  <c:v>1</c:v>
                </c:pt>
                <c:pt idx="2217">
                  <c:v>1</c:v>
                </c:pt>
                <c:pt idx="2218">
                  <c:v>1</c:v>
                </c:pt>
                <c:pt idx="2219">
                  <c:v>1</c:v>
                </c:pt>
                <c:pt idx="2220">
                  <c:v>1</c:v>
                </c:pt>
                <c:pt idx="2221">
                  <c:v>1</c:v>
                </c:pt>
                <c:pt idx="2222">
                  <c:v>1</c:v>
                </c:pt>
                <c:pt idx="2223">
                  <c:v>1</c:v>
                </c:pt>
                <c:pt idx="2224">
                  <c:v>1</c:v>
                </c:pt>
                <c:pt idx="2225">
                  <c:v>1</c:v>
                </c:pt>
                <c:pt idx="2226">
                  <c:v>1</c:v>
                </c:pt>
                <c:pt idx="2227">
                  <c:v>1</c:v>
                </c:pt>
                <c:pt idx="2228">
                  <c:v>1</c:v>
                </c:pt>
                <c:pt idx="2229">
                  <c:v>1</c:v>
                </c:pt>
                <c:pt idx="2230">
                  <c:v>1</c:v>
                </c:pt>
                <c:pt idx="2231">
                  <c:v>1</c:v>
                </c:pt>
                <c:pt idx="2232">
                  <c:v>1</c:v>
                </c:pt>
                <c:pt idx="2233">
                  <c:v>1</c:v>
                </c:pt>
                <c:pt idx="2234">
                  <c:v>1</c:v>
                </c:pt>
                <c:pt idx="2235">
                  <c:v>1</c:v>
                </c:pt>
                <c:pt idx="2236">
                  <c:v>1</c:v>
                </c:pt>
                <c:pt idx="2237">
                  <c:v>1</c:v>
                </c:pt>
                <c:pt idx="2238">
                  <c:v>1</c:v>
                </c:pt>
                <c:pt idx="2239">
                  <c:v>1</c:v>
                </c:pt>
                <c:pt idx="2240">
                  <c:v>1</c:v>
                </c:pt>
                <c:pt idx="2241">
                  <c:v>1</c:v>
                </c:pt>
                <c:pt idx="2242">
                  <c:v>1</c:v>
                </c:pt>
                <c:pt idx="2243">
                  <c:v>1</c:v>
                </c:pt>
                <c:pt idx="2244">
                  <c:v>1</c:v>
                </c:pt>
                <c:pt idx="2245">
                  <c:v>1</c:v>
                </c:pt>
                <c:pt idx="2246">
                  <c:v>1</c:v>
                </c:pt>
                <c:pt idx="2247">
                  <c:v>1</c:v>
                </c:pt>
                <c:pt idx="2248">
                  <c:v>1</c:v>
                </c:pt>
                <c:pt idx="2249">
                  <c:v>1</c:v>
                </c:pt>
                <c:pt idx="2250">
                  <c:v>1</c:v>
                </c:pt>
                <c:pt idx="2251">
                  <c:v>1</c:v>
                </c:pt>
                <c:pt idx="2252">
                  <c:v>1</c:v>
                </c:pt>
                <c:pt idx="2253">
                  <c:v>1</c:v>
                </c:pt>
                <c:pt idx="2254">
                  <c:v>1</c:v>
                </c:pt>
                <c:pt idx="2255">
                  <c:v>1</c:v>
                </c:pt>
                <c:pt idx="2256">
                  <c:v>1</c:v>
                </c:pt>
                <c:pt idx="2257">
                  <c:v>1</c:v>
                </c:pt>
                <c:pt idx="2258">
                  <c:v>1</c:v>
                </c:pt>
                <c:pt idx="2259">
                  <c:v>1</c:v>
                </c:pt>
                <c:pt idx="2260">
                  <c:v>1</c:v>
                </c:pt>
                <c:pt idx="2261">
                  <c:v>1</c:v>
                </c:pt>
                <c:pt idx="2262">
                  <c:v>1</c:v>
                </c:pt>
                <c:pt idx="2263">
                  <c:v>1</c:v>
                </c:pt>
                <c:pt idx="2264">
                  <c:v>1</c:v>
                </c:pt>
                <c:pt idx="2265">
                  <c:v>1</c:v>
                </c:pt>
                <c:pt idx="2266">
                  <c:v>1</c:v>
                </c:pt>
                <c:pt idx="2267">
                  <c:v>1</c:v>
                </c:pt>
                <c:pt idx="2268">
                  <c:v>1</c:v>
                </c:pt>
                <c:pt idx="2269">
                  <c:v>1</c:v>
                </c:pt>
                <c:pt idx="2270">
                  <c:v>1</c:v>
                </c:pt>
                <c:pt idx="2271">
                  <c:v>1</c:v>
                </c:pt>
                <c:pt idx="2272">
                  <c:v>1</c:v>
                </c:pt>
                <c:pt idx="2273">
                  <c:v>1</c:v>
                </c:pt>
                <c:pt idx="2274">
                  <c:v>1</c:v>
                </c:pt>
                <c:pt idx="2275">
                  <c:v>1</c:v>
                </c:pt>
                <c:pt idx="2276">
                  <c:v>1</c:v>
                </c:pt>
                <c:pt idx="2277">
                  <c:v>1</c:v>
                </c:pt>
                <c:pt idx="2278">
                  <c:v>1</c:v>
                </c:pt>
                <c:pt idx="2279">
                  <c:v>1</c:v>
                </c:pt>
                <c:pt idx="2280">
                  <c:v>1</c:v>
                </c:pt>
                <c:pt idx="2281">
                  <c:v>1</c:v>
                </c:pt>
                <c:pt idx="2282">
                  <c:v>1</c:v>
                </c:pt>
                <c:pt idx="2283">
                  <c:v>1</c:v>
                </c:pt>
                <c:pt idx="2284">
                  <c:v>1</c:v>
                </c:pt>
                <c:pt idx="2285">
                  <c:v>1</c:v>
                </c:pt>
                <c:pt idx="2286">
                  <c:v>1</c:v>
                </c:pt>
                <c:pt idx="2287">
                  <c:v>1</c:v>
                </c:pt>
                <c:pt idx="2288">
                  <c:v>1</c:v>
                </c:pt>
                <c:pt idx="2289">
                  <c:v>1</c:v>
                </c:pt>
                <c:pt idx="2290">
                  <c:v>1</c:v>
                </c:pt>
                <c:pt idx="2291">
                  <c:v>1</c:v>
                </c:pt>
                <c:pt idx="2292">
                  <c:v>1</c:v>
                </c:pt>
                <c:pt idx="2293">
                  <c:v>1</c:v>
                </c:pt>
                <c:pt idx="2294">
                  <c:v>1</c:v>
                </c:pt>
                <c:pt idx="2295">
                  <c:v>1</c:v>
                </c:pt>
                <c:pt idx="2296">
                  <c:v>1</c:v>
                </c:pt>
                <c:pt idx="2297">
                  <c:v>1</c:v>
                </c:pt>
                <c:pt idx="2298">
                  <c:v>1</c:v>
                </c:pt>
                <c:pt idx="2299">
                  <c:v>1</c:v>
                </c:pt>
                <c:pt idx="2300">
                  <c:v>1</c:v>
                </c:pt>
                <c:pt idx="2301">
                  <c:v>1</c:v>
                </c:pt>
                <c:pt idx="2302">
                  <c:v>1</c:v>
                </c:pt>
                <c:pt idx="2303">
                  <c:v>1</c:v>
                </c:pt>
                <c:pt idx="2304">
                  <c:v>1</c:v>
                </c:pt>
                <c:pt idx="2305">
                  <c:v>1</c:v>
                </c:pt>
                <c:pt idx="2306">
                  <c:v>1</c:v>
                </c:pt>
                <c:pt idx="2307">
                  <c:v>1</c:v>
                </c:pt>
                <c:pt idx="2308">
                  <c:v>1</c:v>
                </c:pt>
                <c:pt idx="2309">
                  <c:v>1</c:v>
                </c:pt>
                <c:pt idx="2310">
                  <c:v>1</c:v>
                </c:pt>
                <c:pt idx="2311">
                  <c:v>1</c:v>
                </c:pt>
                <c:pt idx="2312">
                  <c:v>1</c:v>
                </c:pt>
                <c:pt idx="2313">
                  <c:v>1</c:v>
                </c:pt>
                <c:pt idx="2314">
                  <c:v>1</c:v>
                </c:pt>
                <c:pt idx="2315">
                  <c:v>1</c:v>
                </c:pt>
                <c:pt idx="2316">
                  <c:v>1</c:v>
                </c:pt>
                <c:pt idx="2317">
                  <c:v>1</c:v>
                </c:pt>
                <c:pt idx="2318">
                  <c:v>1</c:v>
                </c:pt>
                <c:pt idx="2319">
                  <c:v>1</c:v>
                </c:pt>
                <c:pt idx="2320">
                  <c:v>1</c:v>
                </c:pt>
                <c:pt idx="2321">
                  <c:v>1</c:v>
                </c:pt>
                <c:pt idx="2322">
                  <c:v>1</c:v>
                </c:pt>
                <c:pt idx="2323">
                  <c:v>1</c:v>
                </c:pt>
                <c:pt idx="2324">
                  <c:v>1</c:v>
                </c:pt>
                <c:pt idx="2325">
                  <c:v>1</c:v>
                </c:pt>
                <c:pt idx="2326">
                  <c:v>1</c:v>
                </c:pt>
                <c:pt idx="2327">
                  <c:v>1</c:v>
                </c:pt>
                <c:pt idx="2328">
                  <c:v>1</c:v>
                </c:pt>
                <c:pt idx="2329">
                  <c:v>1</c:v>
                </c:pt>
                <c:pt idx="2330">
                  <c:v>1</c:v>
                </c:pt>
                <c:pt idx="2331">
                  <c:v>1</c:v>
                </c:pt>
                <c:pt idx="2332">
                  <c:v>1</c:v>
                </c:pt>
                <c:pt idx="2333">
                  <c:v>1</c:v>
                </c:pt>
                <c:pt idx="2334">
                  <c:v>1</c:v>
                </c:pt>
                <c:pt idx="2335">
                  <c:v>1</c:v>
                </c:pt>
                <c:pt idx="2336">
                  <c:v>1</c:v>
                </c:pt>
                <c:pt idx="2337">
                  <c:v>1</c:v>
                </c:pt>
                <c:pt idx="2338">
                  <c:v>1</c:v>
                </c:pt>
                <c:pt idx="2339">
                  <c:v>1</c:v>
                </c:pt>
                <c:pt idx="2340">
                  <c:v>1</c:v>
                </c:pt>
                <c:pt idx="2341">
                  <c:v>1</c:v>
                </c:pt>
                <c:pt idx="2342">
                  <c:v>1</c:v>
                </c:pt>
                <c:pt idx="2343">
                  <c:v>1</c:v>
                </c:pt>
                <c:pt idx="2344">
                  <c:v>1</c:v>
                </c:pt>
                <c:pt idx="2345">
                  <c:v>1</c:v>
                </c:pt>
                <c:pt idx="2346">
                  <c:v>1</c:v>
                </c:pt>
                <c:pt idx="2347">
                  <c:v>1</c:v>
                </c:pt>
                <c:pt idx="2348">
                  <c:v>1</c:v>
                </c:pt>
                <c:pt idx="2349">
                  <c:v>1</c:v>
                </c:pt>
                <c:pt idx="2350">
                  <c:v>1</c:v>
                </c:pt>
                <c:pt idx="2351">
                  <c:v>1</c:v>
                </c:pt>
                <c:pt idx="2352">
                  <c:v>1</c:v>
                </c:pt>
                <c:pt idx="2353">
                  <c:v>1</c:v>
                </c:pt>
                <c:pt idx="2354">
                  <c:v>1</c:v>
                </c:pt>
                <c:pt idx="2355">
                  <c:v>1</c:v>
                </c:pt>
                <c:pt idx="2356">
                  <c:v>1</c:v>
                </c:pt>
                <c:pt idx="2357">
                  <c:v>1</c:v>
                </c:pt>
                <c:pt idx="2358">
                  <c:v>1</c:v>
                </c:pt>
                <c:pt idx="2359">
                  <c:v>1</c:v>
                </c:pt>
                <c:pt idx="2360">
                  <c:v>1</c:v>
                </c:pt>
                <c:pt idx="2361">
                  <c:v>1</c:v>
                </c:pt>
                <c:pt idx="2362">
                  <c:v>1</c:v>
                </c:pt>
                <c:pt idx="2363">
                  <c:v>1</c:v>
                </c:pt>
                <c:pt idx="2364">
                  <c:v>1</c:v>
                </c:pt>
                <c:pt idx="2365">
                  <c:v>1</c:v>
                </c:pt>
                <c:pt idx="2366">
                  <c:v>1</c:v>
                </c:pt>
                <c:pt idx="2367">
                  <c:v>1</c:v>
                </c:pt>
                <c:pt idx="2368">
                  <c:v>1</c:v>
                </c:pt>
                <c:pt idx="2369">
                  <c:v>1</c:v>
                </c:pt>
                <c:pt idx="2370">
                  <c:v>1</c:v>
                </c:pt>
                <c:pt idx="2371">
                  <c:v>1</c:v>
                </c:pt>
                <c:pt idx="2372">
                  <c:v>1</c:v>
                </c:pt>
                <c:pt idx="2373">
                  <c:v>1</c:v>
                </c:pt>
                <c:pt idx="2374">
                  <c:v>1</c:v>
                </c:pt>
                <c:pt idx="2375">
                  <c:v>1</c:v>
                </c:pt>
                <c:pt idx="2376">
                  <c:v>1</c:v>
                </c:pt>
                <c:pt idx="2377">
                  <c:v>1</c:v>
                </c:pt>
                <c:pt idx="2378">
                  <c:v>1</c:v>
                </c:pt>
                <c:pt idx="2379">
                  <c:v>1</c:v>
                </c:pt>
                <c:pt idx="2380">
                  <c:v>1</c:v>
                </c:pt>
                <c:pt idx="2381">
                  <c:v>1</c:v>
                </c:pt>
                <c:pt idx="2382">
                  <c:v>1</c:v>
                </c:pt>
                <c:pt idx="2383">
                  <c:v>1</c:v>
                </c:pt>
                <c:pt idx="2384">
                  <c:v>1</c:v>
                </c:pt>
                <c:pt idx="2385">
                  <c:v>1</c:v>
                </c:pt>
                <c:pt idx="2386">
                  <c:v>1</c:v>
                </c:pt>
                <c:pt idx="2387">
                  <c:v>1</c:v>
                </c:pt>
                <c:pt idx="2388">
                  <c:v>1</c:v>
                </c:pt>
                <c:pt idx="2389">
                  <c:v>1</c:v>
                </c:pt>
                <c:pt idx="2390">
                  <c:v>1</c:v>
                </c:pt>
                <c:pt idx="2391">
                  <c:v>1</c:v>
                </c:pt>
                <c:pt idx="2392">
                  <c:v>1</c:v>
                </c:pt>
                <c:pt idx="2393">
                  <c:v>1</c:v>
                </c:pt>
                <c:pt idx="2394">
                  <c:v>1</c:v>
                </c:pt>
                <c:pt idx="2395">
                  <c:v>1</c:v>
                </c:pt>
                <c:pt idx="2396">
                  <c:v>1</c:v>
                </c:pt>
                <c:pt idx="2397">
                  <c:v>1</c:v>
                </c:pt>
                <c:pt idx="2398">
                  <c:v>1</c:v>
                </c:pt>
                <c:pt idx="2399">
                  <c:v>1</c:v>
                </c:pt>
                <c:pt idx="2400">
                  <c:v>1</c:v>
                </c:pt>
                <c:pt idx="2401">
                  <c:v>1</c:v>
                </c:pt>
                <c:pt idx="2402">
                  <c:v>1</c:v>
                </c:pt>
                <c:pt idx="2403">
                  <c:v>1</c:v>
                </c:pt>
                <c:pt idx="2404">
                  <c:v>1</c:v>
                </c:pt>
                <c:pt idx="2405">
                  <c:v>1</c:v>
                </c:pt>
                <c:pt idx="2406">
                  <c:v>1</c:v>
                </c:pt>
                <c:pt idx="2407">
                  <c:v>1</c:v>
                </c:pt>
                <c:pt idx="2408">
                  <c:v>1</c:v>
                </c:pt>
                <c:pt idx="2409">
                  <c:v>1</c:v>
                </c:pt>
                <c:pt idx="2410">
                  <c:v>1</c:v>
                </c:pt>
                <c:pt idx="2411">
                  <c:v>1</c:v>
                </c:pt>
                <c:pt idx="2412">
                  <c:v>1</c:v>
                </c:pt>
                <c:pt idx="2413">
                  <c:v>1</c:v>
                </c:pt>
                <c:pt idx="2414">
                  <c:v>1</c:v>
                </c:pt>
                <c:pt idx="2415">
                  <c:v>1</c:v>
                </c:pt>
                <c:pt idx="2416">
                  <c:v>1</c:v>
                </c:pt>
                <c:pt idx="2417">
                  <c:v>1</c:v>
                </c:pt>
                <c:pt idx="2418">
                  <c:v>1</c:v>
                </c:pt>
                <c:pt idx="2419">
                  <c:v>1</c:v>
                </c:pt>
                <c:pt idx="2420">
                  <c:v>1</c:v>
                </c:pt>
                <c:pt idx="2421">
                  <c:v>1</c:v>
                </c:pt>
                <c:pt idx="2422">
                  <c:v>1</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c:v>
                </c:pt>
                <c:pt idx="2437">
                  <c:v>1</c:v>
                </c:pt>
                <c:pt idx="2438">
                  <c:v>1</c:v>
                </c:pt>
                <c:pt idx="2439">
                  <c:v>1</c:v>
                </c:pt>
                <c:pt idx="2440">
                  <c:v>1</c:v>
                </c:pt>
                <c:pt idx="2441">
                  <c:v>1</c:v>
                </c:pt>
                <c:pt idx="2442">
                  <c:v>1</c:v>
                </c:pt>
                <c:pt idx="2443">
                  <c:v>1</c:v>
                </c:pt>
                <c:pt idx="2444">
                  <c:v>1</c:v>
                </c:pt>
                <c:pt idx="2445">
                  <c:v>1</c:v>
                </c:pt>
                <c:pt idx="2446">
                  <c:v>1</c:v>
                </c:pt>
                <c:pt idx="2447">
                  <c:v>1</c:v>
                </c:pt>
                <c:pt idx="2448">
                  <c:v>1</c:v>
                </c:pt>
                <c:pt idx="2449">
                  <c:v>1</c:v>
                </c:pt>
                <c:pt idx="2450">
                  <c:v>1</c:v>
                </c:pt>
                <c:pt idx="2451">
                  <c:v>1</c:v>
                </c:pt>
                <c:pt idx="2452">
                  <c:v>1</c:v>
                </c:pt>
                <c:pt idx="2453">
                  <c:v>1</c:v>
                </c:pt>
                <c:pt idx="2454">
                  <c:v>1</c:v>
                </c:pt>
                <c:pt idx="2455">
                  <c:v>1</c:v>
                </c:pt>
                <c:pt idx="2456">
                  <c:v>1</c:v>
                </c:pt>
                <c:pt idx="2457">
                  <c:v>1</c:v>
                </c:pt>
                <c:pt idx="2458">
                  <c:v>1</c:v>
                </c:pt>
                <c:pt idx="2459">
                  <c:v>1</c:v>
                </c:pt>
                <c:pt idx="2460">
                  <c:v>1</c:v>
                </c:pt>
                <c:pt idx="2461">
                  <c:v>1</c:v>
                </c:pt>
                <c:pt idx="2462">
                  <c:v>1</c:v>
                </c:pt>
                <c:pt idx="2463">
                  <c:v>1</c:v>
                </c:pt>
                <c:pt idx="2464">
                  <c:v>1</c:v>
                </c:pt>
                <c:pt idx="2465">
                  <c:v>1</c:v>
                </c:pt>
                <c:pt idx="2466">
                  <c:v>1</c:v>
                </c:pt>
                <c:pt idx="2467">
                  <c:v>1</c:v>
                </c:pt>
                <c:pt idx="2468">
                  <c:v>1</c:v>
                </c:pt>
                <c:pt idx="2469">
                  <c:v>1</c:v>
                </c:pt>
                <c:pt idx="2470">
                  <c:v>1</c:v>
                </c:pt>
                <c:pt idx="2471">
                  <c:v>1</c:v>
                </c:pt>
                <c:pt idx="2472">
                  <c:v>1</c:v>
                </c:pt>
                <c:pt idx="2473">
                  <c:v>1</c:v>
                </c:pt>
                <c:pt idx="2474">
                  <c:v>1</c:v>
                </c:pt>
                <c:pt idx="2475">
                  <c:v>1</c:v>
                </c:pt>
                <c:pt idx="2476">
                  <c:v>1</c:v>
                </c:pt>
                <c:pt idx="2477">
                  <c:v>1</c:v>
                </c:pt>
                <c:pt idx="2478">
                  <c:v>1</c:v>
                </c:pt>
                <c:pt idx="2479">
                  <c:v>1</c:v>
                </c:pt>
                <c:pt idx="2480">
                  <c:v>1</c:v>
                </c:pt>
                <c:pt idx="2481">
                  <c:v>1</c:v>
                </c:pt>
                <c:pt idx="2482">
                  <c:v>1</c:v>
                </c:pt>
                <c:pt idx="2483">
                  <c:v>1</c:v>
                </c:pt>
                <c:pt idx="2484">
                  <c:v>1</c:v>
                </c:pt>
                <c:pt idx="2485">
                  <c:v>1</c:v>
                </c:pt>
                <c:pt idx="2486">
                  <c:v>1</c:v>
                </c:pt>
                <c:pt idx="2487">
                  <c:v>1</c:v>
                </c:pt>
                <c:pt idx="2488">
                  <c:v>1</c:v>
                </c:pt>
                <c:pt idx="2489">
                  <c:v>1</c:v>
                </c:pt>
                <c:pt idx="2490">
                  <c:v>1</c:v>
                </c:pt>
                <c:pt idx="2491">
                  <c:v>1</c:v>
                </c:pt>
                <c:pt idx="2492">
                  <c:v>1</c:v>
                </c:pt>
                <c:pt idx="2493">
                  <c:v>1</c:v>
                </c:pt>
                <c:pt idx="2494">
                  <c:v>1</c:v>
                </c:pt>
                <c:pt idx="2495">
                  <c:v>1</c:v>
                </c:pt>
                <c:pt idx="2496">
                  <c:v>1</c:v>
                </c:pt>
                <c:pt idx="2497">
                  <c:v>1</c:v>
                </c:pt>
                <c:pt idx="2498">
                  <c:v>1</c:v>
                </c:pt>
                <c:pt idx="2499">
                  <c:v>1</c:v>
                </c:pt>
                <c:pt idx="2500">
                  <c:v>1</c:v>
                </c:pt>
                <c:pt idx="2501">
                  <c:v>1</c:v>
                </c:pt>
                <c:pt idx="2502">
                  <c:v>1</c:v>
                </c:pt>
                <c:pt idx="2503">
                  <c:v>1</c:v>
                </c:pt>
                <c:pt idx="2504">
                  <c:v>1</c:v>
                </c:pt>
                <c:pt idx="2505">
                  <c:v>1</c:v>
                </c:pt>
                <c:pt idx="2506">
                  <c:v>1</c:v>
                </c:pt>
                <c:pt idx="2507">
                  <c:v>1</c:v>
                </c:pt>
                <c:pt idx="2508">
                  <c:v>1</c:v>
                </c:pt>
                <c:pt idx="2509">
                  <c:v>1</c:v>
                </c:pt>
                <c:pt idx="2510">
                  <c:v>1</c:v>
                </c:pt>
                <c:pt idx="2511">
                  <c:v>1</c:v>
                </c:pt>
                <c:pt idx="2512">
                  <c:v>1</c:v>
                </c:pt>
                <c:pt idx="2513">
                  <c:v>1</c:v>
                </c:pt>
                <c:pt idx="2514">
                  <c:v>1</c:v>
                </c:pt>
                <c:pt idx="2515">
                  <c:v>1</c:v>
                </c:pt>
                <c:pt idx="2516">
                  <c:v>1</c:v>
                </c:pt>
                <c:pt idx="2517">
                  <c:v>1</c:v>
                </c:pt>
                <c:pt idx="2518">
                  <c:v>1</c:v>
                </c:pt>
                <c:pt idx="2519">
                  <c:v>1</c:v>
                </c:pt>
                <c:pt idx="2520">
                  <c:v>1</c:v>
                </c:pt>
                <c:pt idx="2521">
                  <c:v>1</c:v>
                </c:pt>
                <c:pt idx="2522">
                  <c:v>1</c:v>
                </c:pt>
                <c:pt idx="2523">
                  <c:v>1</c:v>
                </c:pt>
                <c:pt idx="2524">
                  <c:v>1</c:v>
                </c:pt>
                <c:pt idx="2525">
                  <c:v>1</c:v>
                </c:pt>
                <c:pt idx="2526">
                  <c:v>1</c:v>
                </c:pt>
                <c:pt idx="2527">
                  <c:v>1</c:v>
                </c:pt>
                <c:pt idx="2528">
                  <c:v>1</c:v>
                </c:pt>
                <c:pt idx="2529">
                  <c:v>1</c:v>
                </c:pt>
                <c:pt idx="2530">
                  <c:v>1</c:v>
                </c:pt>
                <c:pt idx="2531">
                  <c:v>1</c:v>
                </c:pt>
                <c:pt idx="2532">
                  <c:v>1</c:v>
                </c:pt>
                <c:pt idx="2533">
                  <c:v>1</c:v>
                </c:pt>
                <c:pt idx="2534">
                  <c:v>1</c:v>
                </c:pt>
                <c:pt idx="2535">
                  <c:v>1</c:v>
                </c:pt>
                <c:pt idx="2536">
                  <c:v>1</c:v>
                </c:pt>
                <c:pt idx="2537">
                  <c:v>1</c:v>
                </c:pt>
                <c:pt idx="2538">
                  <c:v>1</c:v>
                </c:pt>
                <c:pt idx="2539">
                  <c:v>1</c:v>
                </c:pt>
                <c:pt idx="2540">
                  <c:v>1</c:v>
                </c:pt>
                <c:pt idx="2541">
                  <c:v>1</c:v>
                </c:pt>
                <c:pt idx="2542">
                  <c:v>1</c:v>
                </c:pt>
                <c:pt idx="2543">
                  <c:v>1</c:v>
                </c:pt>
                <c:pt idx="2544">
                  <c:v>1</c:v>
                </c:pt>
                <c:pt idx="2545">
                  <c:v>1</c:v>
                </c:pt>
                <c:pt idx="2546">
                  <c:v>1</c:v>
                </c:pt>
                <c:pt idx="2547">
                  <c:v>1</c:v>
                </c:pt>
                <c:pt idx="2548">
                  <c:v>1</c:v>
                </c:pt>
                <c:pt idx="2549">
                  <c:v>1</c:v>
                </c:pt>
                <c:pt idx="2550">
                  <c:v>1</c:v>
                </c:pt>
                <c:pt idx="2551">
                  <c:v>1</c:v>
                </c:pt>
                <c:pt idx="2552">
                  <c:v>1</c:v>
                </c:pt>
                <c:pt idx="2553">
                  <c:v>1</c:v>
                </c:pt>
                <c:pt idx="2554">
                  <c:v>1</c:v>
                </c:pt>
                <c:pt idx="2555">
                  <c:v>1</c:v>
                </c:pt>
                <c:pt idx="2556">
                  <c:v>1</c:v>
                </c:pt>
                <c:pt idx="2557">
                  <c:v>1</c:v>
                </c:pt>
                <c:pt idx="2558">
                  <c:v>1</c:v>
                </c:pt>
                <c:pt idx="2559">
                  <c:v>1</c:v>
                </c:pt>
                <c:pt idx="2560">
                  <c:v>1</c:v>
                </c:pt>
                <c:pt idx="2561">
                  <c:v>1</c:v>
                </c:pt>
                <c:pt idx="2562">
                  <c:v>1</c:v>
                </c:pt>
                <c:pt idx="2563">
                  <c:v>1</c:v>
                </c:pt>
                <c:pt idx="2564">
                  <c:v>1</c:v>
                </c:pt>
                <c:pt idx="2565">
                  <c:v>1</c:v>
                </c:pt>
                <c:pt idx="2566">
                  <c:v>1</c:v>
                </c:pt>
                <c:pt idx="2567">
                  <c:v>1</c:v>
                </c:pt>
                <c:pt idx="2568">
                  <c:v>1</c:v>
                </c:pt>
                <c:pt idx="2569">
                  <c:v>1</c:v>
                </c:pt>
                <c:pt idx="2570">
                  <c:v>1</c:v>
                </c:pt>
                <c:pt idx="2571">
                  <c:v>1</c:v>
                </c:pt>
                <c:pt idx="2572">
                  <c:v>1</c:v>
                </c:pt>
                <c:pt idx="2573">
                  <c:v>1</c:v>
                </c:pt>
                <c:pt idx="2574">
                  <c:v>1</c:v>
                </c:pt>
                <c:pt idx="2575">
                  <c:v>1</c:v>
                </c:pt>
                <c:pt idx="2576">
                  <c:v>1</c:v>
                </c:pt>
                <c:pt idx="2577">
                  <c:v>1</c:v>
                </c:pt>
                <c:pt idx="2578">
                  <c:v>1</c:v>
                </c:pt>
                <c:pt idx="2579">
                  <c:v>1</c:v>
                </c:pt>
                <c:pt idx="2580">
                  <c:v>1</c:v>
                </c:pt>
                <c:pt idx="2581">
                  <c:v>1</c:v>
                </c:pt>
                <c:pt idx="2582">
                  <c:v>1</c:v>
                </c:pt>
                <c:pt idx="2583">
                  <c:v>1</c:v>
                </c:pt>
                <c:pt idx="2584">
                  <c:v>1</c:v>
                </c:pt>
                <c:pt idx="2585">
                  <c:v>1</c:v>
                </c:pt>
                <c:pt idx="2586">
                  <c:v>1</c:v>
                </c:pt>
                <c:pt idx="2587">
                  <c:v>1</c:v>
                </c:pt>
                <c:pt idx="2588">
                  <c:v>1</c:v>
                </c:pt>
                <c:pt idx="2589">
                  <c:v>1</c:v>
                </c:pt>
                <c:pt idx="2590">
                  <c:v>1</c:v>
                </c:pt>
                <c:pt idx="2591">
                  <c:v>1</c:v>
                </c:pt>
                <c:pt idx="2592">
                  <c:v>1</c:v>
                </c:pt>
                <c:pt idx="2593">
                  <c:v>1</c:v>
                </c:pt>
                <c:pt idx="2594">
                  <c:v>1</c:v>
                </c:pt>
                <c:pt idx="2595">
                  <c:v>1</c:v>
                </c:pt>
                <c:pt idx="2596">
                  <c:v>1</c:v>
                </c:pt>
                <c:pt idx="2597">
                  <c:v>1</c:v>
                </c:pt>
                <c:pt idx="2598">
                  <c:v>1</c:v>
                </c:pt>
                <c:pt idx="2599">
                  <c:v>1</c:v>
                </c:pt>
                <c:pt idx="2600">
                  <c:v>1</c:v>
                </c:pt>
                <c:pt idx="2601">
                  <c:v>1</c:v>
                </c:pt>
                <c:pt idx="2602">
                  <c:v>1</c:v>
                </c:pt>
                <c:pt idx="2603">
                  <c:v>1</c:v>
                </c:pt>
                <c:pt idx="2604">
                  <c:v>1</c:v>
                </c:pt>
                <c:pt idx="2605">
                  <c:v>1</c:v>
                </c:pt>
                <c:pt idx="2606">
                  <c:v>1</c:v>
                </c:pt>
                <c:pt idx="2607">
                  <c:v>1</c:v>
                </c:pt>
                <c:pt idx="2608">
                  <c:v>1</c:v>
                </c:pt>
                <c:pt idx="2609">
                  <c:v>1</c:v>
                </c:pt>
                <c:pt idx="2610">
                  <c:v>1</c:v>
                </c:pt>
                <c:pt idx="2611">
                  <c:v>1</c:v>
                </c:pt>
                <c:pt idx="2612">
                  <c:v>1</c:v>
                </c:pt>
                <c:pt idx="2613">
                  <c:v>1</c:v>
                </c:pt>
                <c:pt idx="2614">
                  <c:v>1</c:v>
                </c:pt>
                <c:pt idx="2615">
                  <c:v>1</c:v>
                </c:pt>
                <c:pt idx="2616">
                  <c:v>1</c:v>
                </c:pt>
                <c:pt idx="2617">
                  <c:v>1</c:v>
                </c:pt>
                <c:pt idx="2618">
                  <c:v>1</c:v>
                </c:pt>
                <c:pt idx="2619">
                  <c:v>1</c:v>
                </c:pt>
                <c:pt idx="2620">
                  <c:v>1</c:v>
                </c:pt>
                <c:pt idx="2621">
                  <c:v>1</c:v>
                </c:pt>
                <c:pt idx="2622">
                  <c:v>1</c:v>
                </c:pt>
                <c:pt idx="2623">
                  <c:v>1</c:v>
                </c:pt>
                <c:pt idx="2624">
                  <c:v>1</c:v>
                </c:pt>
                <c:pt idx="2625">
                  <c:v>1</c:v>
                </c:pt>
                <c:pt idx="2626">
                  <c:v>1</c:v>
                </c:pt>
                <c:pt idx="2627">
                  <c:v>1</c:v>
                </c:pt>
                <c:pt idx="2628">
                  <c:v>1</c:v>
                </c:pt>
                <c:pt idx="2629">
                  <c:v>1</c:v>
                </c:pt>
                <c:pt idx="2630">
                  <c:v>1</c:v>
                </c:pt>
                <c:pt idx="2631">
                  <c:v>1</c:v>
                </c:pt>
                <c:pt idx="2632">
                  <c:v>1</c:v>
                </c:pt>
                <c:pt idx="2633">
                  <c:v>1</c:v>
                </c:pt>
                <c:pt idx="2634">
                  <c:v>1</c:v>
                </c:pt>
                <c:pt idx="2635">
                  <c:v>1</c:v>
                </c:pt>
                <c:pt idx="2636">
                  <c:v>1</c:v>
                </c:pt>
                <c:pt idx="2637">
                  <c:v>1</c:v>
                </c:pt>
                <c:pt idx="2638">
                  <c:v>1</c:v>
                </c:pt>
                <c:pt idx="2639">
                  <c:v>1</c:v>
                </c:pt>
                <c:pt idx="2640">
                  <c:v>1</c:v>
                </c:pt>
                <c:pt idx="2641">
                  <c:v>1</c:v>
                </c:pt>
                <c:pt idx="2642">
                  <c:v>1</c:v>
                </c:pt>
                <c:pt idx="2643">
                  <c:v>1</c:v>
                </c:pt>
                <c:pt idx="2644">
                  <c:v>1</c:v>
                </c:pt>
                <c:pt idx="2645">
                  <c:v>1</c:v>
                </c:pt>
                <c:pt idx="2646">
                  <c:v>1</c:v>
                </c:pt>
                <c:pt idx="2647">
                  <c:v>1</c:v>
                </c:pt>
                <c:pt idx="2648">
                  <c:v>1</c:v>
                </c:pt>
                <c:pt idx="2649">
                  <c:v>1</c:v>
                </c:pt>
                <c:pt idx="2650">
                  <c:v>1</c:v>
                </c:pt>
                <c:pt idx="2651">
                  <c:v>1</c:v>
                </c:pt>
                <c:pt idx="2652">
                  <c:v>1</c:v>
                </c:pt>
                <c:pt idx="2653">
                  <c:v>1</c:v>
                </c:pt>
                <c:pt idx="2654">
                  <c:v>1</c:v>
                </c:pt>
                <c:pt idx="2655">
                  <c:v>1</c:v>
                </c:pt>
                <c:pt idx="2656">
                  <c:v>1</c:v>
                </c:pt>
                <c:pt idx="2657">
                  <c:v>1</c:v>
                </c:pt>
                <c:pt idx="2658">
                  <c:v>1</c:v>
                </c:pt>
                <c:pt idx="2659">
                  <c:v>1</c:v>
                </c:pt>
                <c:pt idx="2660">
                  <c:v>1</c:v>
                </c:pt>
                <c:pt idx="2661">
                  <c:v>1</c:v>
                </c:pt>
                <c:pt idx="2662">
                  <c:v>1</c:v>
                </c:pt>
                <c:pt idx="2663">
                  <c:v>1</c:v>
                </c:pt>
                <c:pt idx="2664">
                  <c:v>1</c:v>
                </c:pt>
                <c:pt idx="2665">
                  <c:v>1</c:v>
                </c:pt>
                <c:pt idx="2666">
                  <c:v>1</c:v>
                </c:pt>
                <c:pt idx="2667">
                  <c:v>1</c:v>
                </c:pt>
                <c:pt idx="2668">
                  <c:v>1</c:v>
                </c:pt>
                <c:pt idx="2669">
                  <c:v>1</c:v>
                </c:pt>
                <c:pt idx="2670">
                  <c:v>1</c:v>
                </c:pt>
                <c:pt idx="2671">
                  <c:v>1</c:v>
                </c:pt>
                <c:pt idx="2672">
                  <c:v>1</c:v>
                </c:pt>
                <c:pt idx="2673">
                  <c:v>1</c:v>
                </c:pt>
                <c:pt idx="2674">
                  <c:v>1</c:v>
                </c:pt>
                <c:pt idx="2675">
                  <c:v>1</c:v>
                </c:pt>
                <c:pt idx="2676">
                  <c:v>1</c:v>
                </c:pt>
                <c:pt idx="2677">
                  <c:v>1</c:v>
                </c:pt>
                <c:pt idx="2678">
                  <c:v>1</c:v>
                </c:pt>
                <c:pt idx="2679">
                  <c:v>1</c:v>
                </c:pt>
                <c:pt idx="2680">
                  <c:v>1</c:v>
                </c:pt>
                <c:pt idx="2681">
                  <c:v>1</c:v>
                </c:pt>
                <c:pt idx="2682">
                  <c:v>1</c:v>
                </c:pt>
                <c:pt idx="2683">
                  <c:v>1</c:v>
                </c:pt>
                <c:pt idx="2684">
                  <c:v>1</c:v>
                </c:pt>
                <c:pt idx="2685">
                  <c:v>1</c:v>
                </c:pt>
                <c:pt idx="2686">
                  <c:v>1</c:v>
                </c:pt>
                <c:pt idx="2687">
                  <c:v>1</c:v>
                </c:pt>
                <c:pt idx="2688">
                  <c:v>1</c:v>
                </c:pt>
                <c:pt idx="2689">
                  <c:v>1</c:v>
                </c:pt>
                <c:pt idx="2690">
                  <c:v>1</c:v>
                </c:pt>
                <c:pt idx="2691">
                  <c:v>1</c:v>
                </c:pt>
                <c:pt idx="2692">
                  <c:v>1</c:v>
                </c:pt>
                <c:pt idx="2693">
                  <c:v>1</c:v>
                </c:pt>
                <c:pt idx="2694">
                  <c:v>1</c:v>
                </c:pt>
                <c:pt idx="2695">
                  <c:v>1</c:v>
                </c:pt>
                <c:pt idx="2696">
                  <c:v>1</c:v>
                </c:pt>
                <c:pt idx="2697">
                  <c:v>1</c:v>
                </c:pt>
                <c:pt idx="2698">
                  <c:v>1</c:v>
                </c:pt>
                <c:pt idx="2699">
                  <c:v>1</c:v>
                </c:pt>
                <c:pt idx="2700">
                  <c:v>1</c:v>
                </c:pt>
                <c:pt idx="2701">
                  <c:v>1</c:v>
                </c:pt>
                <c:pt idx="2702">
                  <c:v>1</c:v>
                </c:pt>
                <c:pt idx="2703">
                  <c:v>1</c:v>
                </c:pt>
                <c:pt idx="2704">
                  <c:v>1</c:v>
                </c:pt>
                <c:pt idx="2705">
                  <c:v>1</c:v>
                </c:pt>
                <c:pt idx="2706">
                  <c:v>1</c:v>
                </c:pt>
                <c:pt idx="2707">
                  <c:v>1</c:v>
                </c:pt>
                <c:pt idx="2708">
                  <c:v>1</c:v>
                </c:pt>
                <c:pt idx="2709">
                  <c:v>1</c:v>
                </c:pt>
                <c:pt idx="2710">
                  <c:v>1</c:v>
                </c:pt>
                <c:pt idx="2711">
                  <c:v>1</c:v>
                </c:pt>
                <c:pt idx="2712">
                  <c:v>1</c:v>
                </c:pt>
                <c:pt idx="2713">
                  <c:v>1</c:v>
                </c:pt>
                <c:pt idx="2714">
                  <c:v>1</c:v>
                </c:pt>
                <c:pt idx="2715">
                  <c:v>1</c:v>
                </c:pt>
                <c:pt idx="2716">
                  <c:v>1</c:v>
                </c:pt>
                <c:pt idx="2717">
                  <c:v>1</c:v>
                </c:pt>
                <c:pt idx="2718">
                  <c:v>1</c:v>
                </c:pt>
                <c:pt idx="2719">
                  <c:v>1</c:v>
                </c:pt>
                <c:pt idx="2720">
                  <c:v>1</c:v>
                </c:pt>
                <c:pt idx="2721">
                  <c:v>1</c:v>
                </c:pt>
                <c:pt idx="2722">
                  <c:v>1</c:v>
                </c:pt>
                <c:pt idx="2723">
                  <c:v>1</c:v>
                </c:pt>
                <c:pt idx="2724">
                  <c:v>1</c:v>
                </c:pt>
                <c:pt idx="2725">
                  <c:v>1</c:v>
                </c:pt>
                <c:pt idx="2726">
                  <c:v>1</c:v>
                </c:pt>
                <c:pt idx="2727">
                  <c:v>1</c:v>
                </c:pt>
                <c:pt idx="2728">
                  <c:v>1</c:v>
                </c:pt>
                <c:pt idx="2729">
                  <c:v>1</c:v>
                </c:pt>
                <c:pt idx="2730">
                  <c:v>1</c:v>
                </c:pt>
                <c:pt idx="2731">
                  <c:v>1</c:v>
                </c:pt>
                <c:pt idx="2732">
                  <c:v>1</c:v>
                </c:pt>
                <c:pt idx="2733">
                  <c:v>1</c:v>
                </c:pt>
                <c:pt idx="2734">
                  <c:v>1</c:v>
                </c:pt>
                <c:pt idx="2735">
                  <c:v>1</c:v>
                </c:pt>
                <c:pt idx="2736">
                  <c:v>1</c:v>
                </c:pt>
                <c:pt idx="2737">
                  <c:v>1</c:v>
                </c:pt>
                <c:pt idx="2738">
                  <c:v>1</c:v>
                </c:pt>
                <c:pt idx="2739">
                  <c:v>1</c:v>
                </c:pt>
                <c:pt idx="2740">
                  <c:v>1</c:v>
                </c:pt>
                <c:pt idx="2741">
                  <c:v>1</c:v>
                </c:pt>
                <c:pt idx="2742">
                  <c:v>1</c:v>
                </c:pt>
                <c:pt idx="2743">
                  <c:v>1</c:v>
                </c:pt>
                <c:pt idx="2744">
                  <c:v>1</c:v>
                </c:pt>
                <c:pt idx="2745">
                  <c:v>1</c:v>
                </c:pt>
                <c:pt idx="2746">
                  <c:v>1</c:v>
                </c:pt>
                <c:pt idx="2747">
                  <c:v>1</c:v>
                </c:pt>
                <c:pt idx="2748">
                  <c:v>1</c:v>
                </c:pt>
              </c:numCache>
            </c:numRef>
          </c:yVal>
          <c:smooth val="1"/>
          <c:extLst>
            <c:ext xmlns:c16="http://schemas.microsoft.com/office/drawing/2014/chart" uri="{C3380CC4-5D6E-409C-BE32-E72D297353CC}">
              <c16:uniqueId val="{00000001-0053-4953-A495-E961ABB2143B}"/>
            </c:ext>
          </c:extLst>
        </c:ser>
        <c:ser>
          <c:idx val="4"/>
          <c:order val="2"/>
          <c:tx>
            <c:strRef>
              <c:f>[1]Munka1!$B$1</c:f>
              <c:strCache>
                <c:ptCount val="1"/>
                <c:pt idx="0">
                  <c:v>Nyomaték[Nm]</c:v>
                </c:pt>
              </c:strCache>
            </c:strRef>
          </c:tx>
          <c:spPr>
            <a:ln w="18350">
              <a:solidFill>
                <a:srgbClr val="000080"/>
              </a:solidFill>
              <a:prstDash val="solid"/>
            </a:ln>
          </c:spPr>
          <c:marker>
            <c:symbol val="none"/>
          </c:marker>
          <c:xVal>
            <c:numRef>
              <c:f>[1]Munka1!$A$2:$A$2750</c:f>
              <c:numCache>
                <c:formatCode>General</c:formatCode>
                <c:ptCount val="2749"/>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pt idx="657">
                  <c:v>1314</c:v>
                </c:pt>
                <c:pt idx="658">
                  <c:v>1316</c:v>
                </c:pt>
                <c:pt idx="659">
                  <c:v>1318</c:v>
                </c:pt>
                <c:pt idx="660">
                  <c:v>1320</c:v>
                </c:pt>
                <c:pt idx="661">
                  <c:v>1322</c:v>
                </c:pt>
                <c:pt idx="662">
                  <c:v>1324</c:v>
                </c:pt>
                <c:pt idx="663">
                  <c:v>1326</c:v>
                </c:pt>
                <c:pt idx="664">
                  <c:v>1328</c:v>
                </c:pt>
                <c:pt idx="665">
                  <c:v>1330</c:v>
                </c:pt>
                <c:pt idx="666">
                  <c:v>1332</c:v>
                </c:pt>
                <c:pt idx="667">
                  <c:v>1334</c:v>
                </c:pt>
                <c:pt idx="668">
                  <c:v>1336</c:v>
                </c:pt>
                <c:pt idx="669">
                  <c:v>1338</c:v>
                </c:pt>
                <c:pt idx="670">
                  <c:v>1340</c:v>
                </c:pt>
                <c:pt idx="671">
                  <c:v>1342</c:v>
                </c:pt>
                <c:pt idx="672">
                  <c:v>1344</c:v>
                </c:pt>
                <c:pt idx="673">
                  <c:v>1346</c:v>
                </c:pt>
                <c:pt idx="674">
                  <c:v>1348</c:v>
                </c:pt>
                <c:pt idx="675">
                  <c:v>1350</c:v>
                </c:pt>
                <c:pt idx="676">
                  <c:v>1352</c:v>
                </c:pt>
                <c:pt idx="677">
                  <c:v>1354</c:v>
                </c:pt>
                <c:pt idx="678">
                  <c:v>1356</c:v>
                </c:pt>
                <c:pt idx="679">
                  <c:v>1358</c:v>
                </c:pt>
                <c:pt idx="680">
                  <c:v>1360</c:v>
                </c:pt>
                <c:pt idx="681">
                  <c:v>1362</c:v>
                </c:pt>
                <c:pt idx="682">
                  <c:v>1364</c:v>
                </c:pt>
                <c:pt idx="683">
                  <c:v>1366</c:v>
                </c:pt>
                <c:pt idx="684">
                  <c:v>1368</c:v>
                </c:pt>
                <c:pt idx="685">
                  <c:v>1370</c:v>
                </c:pt>
                <c:pt idx="686">
                  <c:v>1372</c:v>
                </c:pt>
                <c:pt idx="687">
                  <c:v>1374</c:v>
                </c:pt>
                <c:pt idx="688">
                  <c:v>1376</c:v>
                </c:pt>
                <c:pt idx="689">
                  <c:v>1378</c:v>
                </c:pt>
                <c:pt idx="690">
                  <c:v>1380</c:v>
                </c:pt>
                <c:pt idx="691">
                  <c:v>1382</c:v>
                </c:pt>
                <c:pt idx="692">
                  <c:v>1384</c:v>
                </c:pt>
                <c:pt idx="693">
                  <c:v>1386</c:v>
                </c:pt>
                <c:pt idx="694">
                  <c:v>1388</c:v>
                </c:pt>
                <c:pt idx="695">
                  <c:v>1390</c:v>
                </c:pt>
                <c:pt idx="696">
                  <c:v>1392</c:v>
                </c:pt>
                <c:pt idx="697">
                  <c:v>1394</c:v>
                </c:pt>
                <c:pt idx="698">
                  <c:v>1396</c:v>
                </c:pt>
                <c:pt idx="699">
                  <c:v>1398</c:v>
                </c:pt>
                <c:pt idx="700">
                  <c:v>1400</c:v>
                </c:pt>
                <c:pt idx="701">
                  <c:v>1402</c:v>
                </c:pt>
                <c:pt idx="702">
                  <c:v>1404</c:v>
                </c:pt>
                <c:pt idx="703">
                  <c:v>1406</c:v>
                </c:pt>
                <c:pt idx="704">
                  <c:v>1408</c:v>
                </c:pt>
                <c:pt idx="705">
                  <c:v>1410</c:v>
                </c:pt>
                <c:pt idx="706">
                  <c:v>1412</c:v>
                </c:pt>
                <c:pt idx="707">
                  <c:v>1414</c:v>
                </c:pt>
                <c:pt idx="708">
                  <c:v>1416</c:v>
                </c:pt>
                <c:pt idx="709">
                  <c:v>1418</c:v>
                </c:pt>
                <c:pt idx="710">
                  <c:v>1420</c:v>
                </c:pt>
                <c:pt idx="711">
                  <c:v>1422</c:v>
                </c:pt>
                <c:pt idx="712">
                  <c:v>1424</c:v>
                </c:pt>
                <c:pt idx="713">
                  <c:v>1426</c:v>
                </c:pt>
                <c:pt idx="714">
                  <c:v>1428</c:v>
                </c:pt>
                <c:pt idx="715">
                  <c:v>1430</c:v>
                </c:pt>
                <c:pt idx="716">
                  <c:v>1432</c:v>
                </c:pt>
                <c:pt idx="717">
                  <c:v>1434</c:v>
                </c:pt>
                <c:pt idx="718">
                  <c:v>1436</c:v>
                </c:pt>
                <c:pt idx="719">
                  <c:v>1438</c:v>
                </c:pt>
                <c:pt idx="720">
                  <c:v>1440</c:v>
                </c:pt>
                <c:pt idx="721">
                  <c:v>1442</c:v>
                </c:pt>
                <c:pt idx="722">
                  <c:v>1444</c:v>
                </c:pt>
                <c:pt idx="723">
                  <c:v>1446</c:v>
                </c:pt>
                <c:pt idx="724">
                  <c:v>1448</c:v>
                </c:pt>
                <c:pt idx="725">
                  <c:v>1450</c:v>
                </c:pt>
                <c:pt idx="726">
                  <c:v>1452</c:v>
                </c:pt>
                <c:pt idx="727">
                  <c:v>1454</c:v>
                </c:pt>
                <c:pt idx="728">
                  <c:v>1456</c:v>
                </c:pt>
                <c:pt idx="729">
                  <c:v>1458</c:v>
                </c:pt>
                <c:pt idx="730">
                  <c:v>1460</c:v>
                </c:pt>
                <c:pt idx="731">
                  <c:v>1462</c:v>
                </c:pt>
                <c:pt idx="732">
                  <c:v>1464</c:v>
                </c:pt>
                <c:pt idx="733">
                  <c:v>1466</c:v>
                </c:pt>
                <c:pt idx="734">
                  <c:v>1468</c:v>
                </c:pt>
                <c:pt idx="735">
                  <c:v>1470</c:v>
                </c:pt>
                <c:pt idx="736">
                  <c:v>1472</c:v>
                </c:pt>
                <c:pt idx="737">
                  <c:v>1474</c:v>
                </c:pt>
                <c:pt idx="738">
                  <c:v>1476</c:v>
                </c:pt>
                <c:pt idx="739">
                  <c:v>1478</c:v>
                </c:pt>
                <c:pt idx="740">
                  <c:v>1480</c:v>
                </c:pt>
                <c:pt idx="741">
                  <c:v>1482</c:v>
                </c:pt>
                <c:pt idx="742">
                  <c:v>1484</c:v>
                </c:pt>
                <c:pt idx="743">
                  <c:v>1486</c:v>
                </c:pt>
                <c:pt idx="744">
                  <c:v>1488</c:v>
                </c:pt>
                <c:pt idx="745">
                  <c:v>1490</c:v>
                </c:pt>
                <c:pt idx="746">
                  <c:v>1492</c:v>
                </c:pt>
                <c:pt idx="747">
                  <c:v>1494</c:v>
                </c:pt>
                <c:pt idx="748">
                  <c:v>1496</c:v>
                </c:pt>
                <c:pt idx="749">
                  <c:v>1498</c:v>
                </c:pt>
                <c:pt idx="750">
                  <c:v>1500</c:v>
                </c:pt>
                <c:pt idx="751">
                  <c:v>1502</c:v>
                </c:pt>
                <c:pt idx="752">
                  <c:v>1504</c:v>
                </c:pt>
                <c:pt idx="753">
                  <c:v>1506</c:v>
                </c:pt>
                <c:pt idx="754">
                  <c:v>1508</c:v>
                </c:pt>
                <c:pt idx="755">
                  <c:v>1510</c:v>
                </c:pt>
                <c:pt idx="756">
                  <c:v>1512</c:v>
                </c:pt>
                <c:pt idx="757">
                  <c:v>1514</c:v>
                </c:pt>
                <c:pt idx="758">
                  <c:v>1516</c:v>
                </c:pt>
                <c:pt idx="759">
                  <c:v>1518</c:v>
                </c:pt>
                <c:pt idx="760">
                  <c:v>1520</c:v>
                </c:pt>
                <c:pt idx="761">
                  <c:v>1522</c:v>
                </c:pt>
                <c:pt idx="762">
                  <c:v>1524</c:v>
                </c:pt>
                <c:pt idx="763">
                  <c:v>1526</c:v>
                </c:pt>
                <c:pt idx="764">
                  <c:v>1528</c:v>
                </c:pt>
                <c:pt idx="765">
                  <c:v>1530</c:v>
                </c:pt>
                <c:pt idx="766">
                  <c:v>1532</c:v>
                </c:pt>
                <c:pt idx="767">
                  <c:v>1534</c:v>
                </c:pt>
                <c:pt idx="768">
                  <c:v>1536</c:v>
                </c:pt>
                <c:pt idx="769">
                  <c:v>1538</c:v>
                </c:pt>
                <c:pt idx="770">
                  <c:v>1540</c:v>
                </c:pt>
                <c:pt idx="771">
                  <c:v>1542</c:v>
                </c:pt>
                <c:pt idx="772">
                  <c:v>1544</c:v>
                </c:pt>
                <c:pt idx="773">
                  <c:v>1546</c:v>
                </c:pt>
                <c:pt idx="774">
                  <c:v>1548</c:v>
                </c:pt>
                <c:pt idx="775">
                  <c:v>1550</c:v>
                </c:pt>
                <c:pt idx="776">
                  <c:v>1552</c:v>
                </c:pt>
                <c:pt idx="777">
                  <c:v>1554</c:v>
                </c:pt>
                <c:pt idx="778">
                  <c:v>1556</c:v>
                </c:pt>
                <c:pt idx="779">
                  <c:v>1558</c:v>
                </c:pt>
                <c:pt idx="780">
                  <c:v>1560</c:v>
                </c:pt>
                <c:pt idx="781">
                  <c:v>1562</c:v>
                </c:pt>
                <c:pt idx="782">
                  <c:v>1564</c:v>
                </c:pt>
                <c:pt idx="783">
                  <c:v>1566</c:v>
                </c:pt>
                <c:pt idx="784">
                  <c:v>1568</c:v>
                </c:pt>
                <c:pt idx="785">
                  <c:v>1570</c:v>
                </c:pt>
                <c:pt idx="786">
                  <c:v>1572</c:v>
                </c:pt>
                <c:pt idx="787">
                  <c:v>1574</c:v>
                </c:pt>
                <c:pt idx="788">
                  <c:v>1576</c:v>
                </c:pt>
                <c:pt idx="789">
                  <c:v>1578</c:v>
                </c:pt>
                <c:pt idx="790">
                  <c:v>1580</c:v>
                </c:pt>
                <c:pt idx="791">
                  <c:v>1582</c:v>
                </c:pt>
                <c:pt idx="792">
                  <c:v>1584</c:v>
                </c:pt>
                <c:pt idx="793">
                  <c:v>1586</c:v>
                </c:pt>
                <c:pt idx="794">
                  <c:v>1588</c:v>
                </c:pt>
                <c:pt idx="795">
                  <c:v>1590</c:v>
                </c:pt>
                <c:pt idx="796">
                  <c:v>1592</c:v>
                </c:pt>
                <c:pt idx="797">
                  <c:v>1594</c:v>
                </c:pt>
                <c:pt idx="798">
                  <c:v>1596</c:v>
                </c:pt>
                <c:pt idx="799">
                  <c:v>1598</c:v>
                </c:pt>
                <c:pt idx="800">
                  <c:v>1600</c:v>
                </c:pt>
                <c:pt idx="801">
                  <c:v>1602</c:v>
                </c:pt>
                <c:pt idx="802">
                  <c:v>1604</c:v>
                </c:pt>
                <c:pt idx="803">
                  <c:v>1606</c:v>
                </c:pt>
                <c:pt idx="804">
                  <c:v>1608</c:v>
                </c:pt>
                <c:pt idx="805">
                  <c:v>1610</c:v>
                </c:pt>
                <c:pt idx="806">
                  <c:v>1612</c:v>
                </c:pt>
                <c:pt idx="807">
                  <c:v>1614</c:v>
                </c:pt>
                <c:pt idx="808">
                  <c:v>1616</c:v>
                </c:pt>
                <c:pt idx="809">
                  <c:v>1618</c:v>
                </c:pt>
                <c:pt idx="810">
                  <c:v>1620</c:v>
                </c:pt>
                <c:pt idx="811">
                  <c:v>1622</c:v>
                </c:pt>
                <c:pt idx="812">
                  <c:v>1624</c:v>
                </c:pt>
                <c:pt idx="813">
                  <c:v>1626</c:v>
                </c:pt>
                <c:pt idx="814">
                  <c:v>1628</c:v>
                </c:pt>
                <c:pt idx="815">
                  <c:v>1630</c:v>
                </c:pt>
                <c:pt idx="816">
                  <c:v>1632</c:v>
                </c:pt>
                <c:pt idx="817">
                  <c:v>1634</c:v>
                </c:pt>
                <c:pt idx="818">
                  <c:v>1636</c:v>
                </c:pt>
                <c:pt idx="819">
                  <c:v>1638</c:v>
                </c:pt>
                <c:pt idx="820">
                  <c:v>1640</c:v>
                </c:pt>
                <c:pt idx="821">
                  <c:v>1642</c:v>
                </c:pt>
                <c:pt idx="822">
                  <c:v>1644</c:v>
                </c:pt>
                <c:pt idx="823">
                  <c:v>1646</c:v>
                </c:pt>
                <c:pt idx="824">
                  <c:v>1648</c:v>
                </c:pt>
                <c:pt idx="825">
                  <c:v>1650</c:v>
                </c:pt>
                <c:pt idx="826">
                  <c:v>1652</c:v>
                </c:pt>
                <c:pt idx="827">
                  <c:v>1654</c:v>
                </c:pt>
                <c:pt idx="828">
                  <c:v>1656</c:v>
                </c:pt>
                <c:pt idx="829">
                  <c:v>1658</c:v>
                </c:pt>
                <c:pt idx="830">
                  <c:v>1660</c:v>
                </c:pt>
                <c:pt idx="831">
                  <c:v>1662</c:v>
                </c:pt>
                <c:pt idx="832">
                  <c:v>1664</c:v>
                </c:pt>
                <c:pt idx="833">
                  <c:v>1666</c:v>
                </c:pt>
                <c:pt idx="834">
                  <c:v>1668</c:v>
                </c:pt>
                <c:pt idx="835">
                  <c:v>1670</c:v>
                </c:pt>
                <c:pt idx="836">
                  <c:v>1672</c:v>
                </c:pt>
                <c:pt idx="837">
                  <c:v>1674</c:v>
                </c:pt>
                <c:pt idx="838">
                  <c:v>1676</c:v>
                </c:pt>
                <c:pt idx="839">
                  <c:v>1678</c:v>
                </c:pt>
                <c:pt idx="840">
                  <c:v>1680</c:v>
                </c:pt>
                <c:pt idx="841">
                  <c:v>1682</c:v>
                </c:pt>
                <c:pt idx="842">
                  <c:v>1684</c:v>
                </c:pt>
                <c:pt idx="843">
                  <c:v>1686</c:v>
                </c:pt>
                <c:pt idx="844">
                  <c:v>1688</c:v>
                </c:pt>
                <c:pt idx="845">
                  <c:v>1690</c:v>
                </c:pt>
                <c:pt idx="846">
                  <c:v>1692</c:v>
                </c:pt>
                <c:pt idx="847">
                  <c:v>1694</c:v>
                </c:pt>
                <c:pt idx="848">
                  <c:v>1696</c:v>
                </c:pt>
                <c:pt idx="849">
                  <c:v>1698</c:v>
                </c:pt>
                <c:pt idx="850">
                  <c:v>1700</c:v>
                </c:pt>
                <c:pt idx="851">
                  <c:v>1702</c:v>
                </c:pt>
                <c:pt idx="852">
                  <c:v>1704</c:v>
                </c:pt>
                <c:pt idx="853">
                  <c:v>1706</c:v>
                </c:pt>
                <c:pt idx="854">
                  <c:v>1708</c:v>
                </c:pt>
                <c:pt idx="855">
                  <c:v>1710</c:v>
                </c:pt>
                <c:pt idx="856">
                  <c:v>1712</c:v>
                </c:pt>
                <c:pt idx="857">
                  <c:v>1714</c:v>
                </c:pt>
                <c:pt idx="858">
                  <c:v>1716</c:v>
                </c:pt>
                <c:pt idx="859">
                  <c:v>1718</c:v>
                </c:pt>
                <c:pt idx="860">
                  <c:v>1720</c:v>
                </c:pt>
                <c:pt idx="861">
                  <c:v>1722</c:v>
                </c:pt>
                <c:pt idx="862">
                  <c:v>1724</c:v>
                </c:pt>
                <c:pt idx="863">
                  <c:v>1726</c:v>
                </c:pt>
                <c:pt idx="864">
                  <c:v>1728</c:v>
                </c:pt>
                <c:pt idx="865">
                  <c:v>1730</c:v>
                </c:pt>
                <c:pt idx="866">
                  <c:v>1732</c:v>
                </c:pt>
                <c:pt idx="867">
                  <c:v>1734</c:v>
                </c:pt>
                <c:pt idx="868">
                  <c:v>1736</c:v>
                </c:pt>
                <c:pt idx="869">
                  <c:v>1738</c:v>
                </c:pt>
                <c:pt idx="870">
                  <c:v>1740</c:v>
                </c:pt>
                <c:pt idx="871">
                  <c:v>1742</c:v>
                </c:pt>
                <c:pt idx="872">
                  <c:v>1744</c:v>
                </c:pt>
                <c:pt idx="873">
                  <c:v>1746</c:v>
                </c:pt>
                <c:pt idx="874">
                  <c:v>1748</c:v>
                </c:pt>
                <c:pt idx="875">
                  <c:v>1750</c:v>
                </c:pt>
                <c:pt idx="876">
                  <c:v>1752</c:v>
                </c:pt>
                <c:pt idx="877">
                  <c:v>1754</c:v>
                </c:pt>
                <c:pt idx="878">
                  <c:v>1756</c:v>
                </c:pt>
                <c:pt idx="879">
                  <c:v>1758</c:v>
                </c:pt>
                <c:pt idx="880">
                  <c:v>1760</c:v>
                </c:pt>
                <c:pt idx="881">
                  <c:v>1762</c:v>
                </c:pt>
                <c:pt idx="882">
                  <c:v>1764</c:v>
                </c:pt>
                <c:pt idx="883">
                  <c:v>1766</c:v>
                </c:pt>
                <c:pt idx="884">
                  <c:v>1768</c:v>
                </c:pt>
                <c:pt idx="885">
                  <c:v>1770</c:v>
                </c:pt>
                <c:pt idx="886">
                  <c:v>1772</c:v>
                </c:pt>
                <c:pt idx="887">
                  <c:v>1774</c:v>
                </c:pt>
                <c:pt idx="888">
                  <c:v>1776</c:v>
                </c:pt>
                <c:pt idx="889">
                  <c:v>1778</c:v>
                </c:pt>
                <c:pt idx="890">
                  <c:v>1780</c:v>
                </c:pt>
                <c:pt idx="891">
                  <c:v>1782</c:v>
                </c:pt>
                <c:pt idx="892">
                  <c:v>1784</c:v>
                </c:pt>
                <c:pt idx="893">
                  <c:v>1786</c:v>
                </c:pt>
                <c:pt idx="894">
                  <c:v>1788</c:v>
                </c:pt>
                <c:pt idx="895">
                  <c:v>1790</c:v>
                </c:pt>
                <c:pt idx="896">
                  <c:v>1792</c:v>
                </c:pt>
                <c:pt idx="897">
                  <c:v>1794</c:v>
                </c:pt>
                <c:pt idx="898">
                  <c:v>1796</c:v>
                </c:pt>
                <c:pt idx="899">
                  <c:v>1798</c:v>
                </c:pt>
                <c:pt idx="900">
                  <c:v>1800</c:v>
                </c:pt>
                <c:pt idx="901">
                  <c:v>1802</c:v>
                </c:pt>
                <c:pt idx="902">
                  <c:v>1804</c:v>
                </c:pt>
                <c:pt idx="903">
                  <c:v>1806</c:v>
                </c:pt>
                <c:pt idx="904">
                  <c:v>1808</c:v>
                </c:pt>
                <c:pt idx="905">
                  <c:v>1810</c:v>
                </c:pt>
                <c:pt idx="906">
                  <c:v>1812</c:v>
                </c:pt>
                <c:pt idx="907">
                  <c:v>1814</c:v>
                </c:pt>
                <c:pt idx="908">
                  <c:v>1816</c:v>
                </c:pt>
                <c:pt idx="909">
                  <c:v>1818</c:v>
                </c:pt>
                <c:pt idx="910">
                  <c:v>1820</c:v>
                </c:pt>
                <c:pt idx="911">
                  <c:v>1822</c:v>
                </c:pt>
                <c:pt idx="912">
                  <c:v>1824</c:v>
                </c:pt>
                <c:pt idx="913">
                  <c:v>1826</c:v>
                </c:pt>
                <c:pt idx="914">
                  <c:v>1828</c:v>
                </c:pt>
                <c:pt idx="915">
                  <c:v>1830</c:v>
                </c:pt>
                <c:pt idx="916">
                  <c:v>1832</c:v>
                </c:pt>
                <c:pt idx="917">
                  <c:v>1834</c:v>
                </c:pt>
                <c:pt idx="918">
                  <c:v>1836</c:v>
                </c:pt>
                <c:pt idx="919">
                  <c:v>1838</c:v>
                </c:pt>
                <c:pt idx="920">
                  <c:v>1840</c:v>
                </c:pt>
                <c:pt idx="921">
                  <c:v>1842</c:v>
                </c:pt>
                <c:pt idx="922">
                  <c:v>1844</c:v>
                </c:pt>
                <c:pt idx="923">
                  <c:v>1846</c:v>
                </c:pt>
                <c:pt idx="924">
                  <c:v>1848</c:v>
                </c:pt>
                <c:pt idx="925">
                  <c:v>1850</c:v>
                </c:pt>
                <c:pt idx="926">
                  <c:v>1852</c:v>
                </c:pt>
                <c:pt idx="927">
                  <c:v>1854</c:v>
                </c:pt>
                <c:pt idx="928">
                  <c:v>1856</c:v>
                </c:pt>
                <c:pt idx="929">
                  <c:v>1858</c:v>
                </c:pt>
                <c:pt idx="930">
                  <c:v>1860</c:v>
                </c:pt>
                <c:pt idx="931">
                  <c:v>1862</c:v>
                </c:pt>
                <c:pt idx="932">
                  <c:v>1864</c:v>
                </c:pt>
                <c:pt idx="933">
                  <c:v>1866</c:v>
                </c:pt>
                <c:pt idx="934">
                  <c:v>1868</c:v>
                </c:pt>
                <c:pt idx="935">
                  <c:v>1870</c:v>
                </c:pt>
                <c:pt idx="936">
                  <c:v>1872</c:v>
                </c:pt>
                <c:pt idx="937">
                  <c:v>1874</c:v>
                </c:pt>
                <c:pt idx="938">
                  <c:v>1876</c:v>
                </c:pt>
                <c:pt idx="939">
                  <c:v>1878</c:v>
                </c:pt>
                <c:pt idx="940">
                  <c:v>1880</c:v>
                </c:pt>
                <c:pt idx="941">
                  <c:v>1882</c:v>
                </c:pt>
                <c:pt idx="942">
                  <c:v>1884</c:v>
                </c:pt>
                <c:pt idx="943">
                  <c:v>1886</c:v>
                </c:pt>
                <c:pt idx="944">
                  <c:v>1888</c:v>
                </c:pt>
                <c:pt idx="945">
                  <c:v>1890</c:v>
                </c:pt>
                <c:pt idx="946">
                  <c:v>1892</c:v>
                </c:pt>
                <c:pt idx="947">
                  <c:v>1894</c:v>
                </c:pt>
                <c:pt idx="948">
                  <c:v>1896</c:v>
                </c:pt>
                <c:pt idx="949">
                  <c:v>1898</c:v>
                </c:pt>
                <c:pt idx="950">
                  <c:v>1900</c:v>
                </c:pt>
                <c:pt idx="951">
                  <c:v>1902</c:v>
                </c:pt>
                <c:pt idx="952">
                  <c:v>1904</c:v>
                </c:pt>
                <c:pt idx="953">
                  <c:v>1906</c:v>
                </c:pt>
                <c:pt idx="954">
                  <c:v>1908</c:v>
                </c:pt>
                <c:pt idx="955">
                  <c:v>1910</c:v>
                </c:pt>
                <c:pt idx="956">
                  <c:v>1912</c:v>
                </c:pt>
                <c:pt idx="957">
                  <c:v>1914</c:v>
                </c:pt>
                <c:pt idx="958">
                  <c:v>1916</c:v>
                </c:pt>
                <c:pt idx="959">
                  <c:v>1918</c:v>
                </c:pt>
                <c:pt idx="960">
                  <c:v>1920</c:v>
                </c:pt>
                <c:pt idx="961">
                  <c:v>1922</c:v>
                </c:pt>
                <c:pt idx="962">
                  <c:v>1924</c:v>
                </c:pt>
                <c:pt idx="963">
                  <c:v>1926</c:v>
                </c:pt>
                <c:pt idx="964">
                  <c:v>1928</c:v>
                </c:pt>
                <c:pt idx="965">
                  <c:v>1930</c:v>
                </c:pt>
                <c:pt idx="966">
                  <c:v>1932</c:v>
                </c:pt>
                <c:pt idx="967">
                  <c:v>1934</c:v>
                </c:pt>
                <c:pt idx="968">
                  <c:v>1936</c:v>
                </c:pt>
                <c:pt idx="969">
                  <c:v>1938</c:v>
                </c:pt>
                <c:pt idx="970">
                  <c:v>1940</c:v>
                </c:pt>
                <c:pt idx="971">
                  <c:v>1942</c:v>
                </c:pt>
                <c:pt idx="972">
                  <c:v>1944</c:v>
                </c:pt>
                <c:pt idx="973">
                  <c:v>1946</c:v>
                </c:pt>
                <c:pt idx="974">
                  <c:v>1948</c:v>
                </c:pt>
                <c:pt idx="975">
                  <c:v>1950</c:v>
                </c:pt>
                <c:pt idx="976">
                  <c:v>1952</c:v>
                </c:pt>
                <c:pt idx="977">
                  <c:v>1954</c:v>
                </c:pt>
                <c:pt idx="978">
                  <c:v>1956</c:v>
                </c:pt>
                <c:pt idx="979">
                  <c:v>1958</c:v>
                </c:pt>
                <c:pt idx="980">
                  <c:v>1960</c:v>
                </c:pt>
                <c:pt idx="981">
                  <c:v>1962</c:v>
                </c:pt>
                <c:pt idx="982">
                  <c:v>1964</c:v>
                </c:pt>
                <c:pt idx="983">
                  <c:v>1966</c:v>
                </c:pt>
                <c:pt idx="984">
                  <c:v>1968</c:v>
                </c:pt>
                <c:pt idx="985">
                  <c:v>1970</c:v>
                </c:pt>
                <c:pt idx="986">
                  <c:v>1972</c:v>
                </c:pt>
                <c:pt idx="987">
                  <c:v>1974</c:v>
                </c:pt>
                <c:pt idx="988">
                  <c:v>1976</c:v>
                </c:pt>
                <c:pt idx="989">
                  <c:v>1978</c:v>
                </c:pt>
                <c:pt idx="990">
                  <c:v>1980</c:v>
                </c:pt>
                <c:pt idx="991">
                  <c:v>1982</c:v>
                </c:pt>
                <c:pt idx="992">
                  <c:v>1984</c:v>
                </c:pt>
                <c:pt idx="993">
                  <c:v>1986</c:v>
                </c:pt>
                <c:pt idx="994">
                  <c:v>1988</c:v>
                </c:pt>
                <c:pt idx="995">
                  <c:v>1990</c:v>
                </c:pt>
                <c:pt idx="996">
                  <c:v>1992</c:v>
                </c:pt>
                <c:pt idx="997">
                  <c:v>1994</c:v>
                </c:pt>
                <c:pt idx="998">
                  <c:v>1996</c:v>
                </c:pt>
                <c:pt idx="999">
                  <c:v>1998</c:v>
                </c:pt>
                <c:pt idx="1000">
                  <c:v>2000</c:v>
                </c:pt>
                <c:pt idx="1001">
                  <c:v>2002</c:v>
                </c:pt>
                <c:pt idx="1002">
                  <c:v>2004</c:v>
                </c:pt>
                <c:pt idx="1003">
                  <c:v>2006</c:v>
                </c:pt>
                <c:pt idx="1004">
                  <c:v>2008</c:v>
                </c:pt>
                <c:pt idx="1005">
                  <c:v>2010</c:v>
                </c:pt>
                <c:pt idx="1006">
                  <c:v>2012</c:v>
                </c:pt>
                <c:pt idx="1007">
                  <c:v>2014</c:v>
                </c:pt>
                <c:pt idx="1008">
                  <c:v>2016</c:v>
                </c:pt>
                <c:pt idx="1009">
                  <c:v>2018</c:v>
                </c:pt>
                <c:pt idx="1010">
                  <c:v>2020</c:v>
                </c:pt>
                <c:pt idx="1011">
                  <c:v>2022</c:v>
                </c:pt>
                <c:pt idx="1012">
                  <c:v>2024</c:v>
                </c:pt>
                <c:pt idx="1013">
                  <c:v>2026</c:v>
                </c:pt>
                <c:pt idx="1014">
                  <c:v>2028</c:v>
                </c:pt>
                <c:pt idx="1015">
                  <c:v>2030</c:v>
                </c:pt>
                <c:pt idx="1016">
                  <c:v>2032</c:v>
                </c:pt>
                <c:pt idx="1017">
                  <c:v>2034</c:v>
                </c:pt>
                <c:pt idx="1018">
                  <c:v>2036</c:v>
                </c:pt>
                <c:pt idx="1019">
                  <c:v>2038</c:v>
                </c:pt>
                <c:pt idx="1020">
                  <c:v>2040</c:v>
                </c:pt>
                <c:pt idx="1021">
                  <c:v>2042</c:v>
                </c:pt>
                <c:pt idx="1022">
                  <c:v>2044</c:v>
                </c:pt>
                <c:pt idx="1023">
                  <c:v>2046</c:v>
                </c:pt>
                <c:pt idx="1024">
                  <c:v>2048</c:v>
                </c:pt>
                <c:pt idx="1025">
                  <c:v>2050</c:v>
                </c:pt>
                <c:pt idx="1026">
                  <c:v>2052</c:v>
                </c:pt>
                <c:pt idx="1027">
                  <c:v>2054</c:v>
                </c:pt>
                <c:pt idx="1028">
                  <c:v>2056</c:v>
                </c:pt>
                <c:pt idx="1029">
                  <c:v>2058</c:v>
                </c:pt>
                <c:pt idx="1030">
                  <c:v>2060</c:v>
                </c:pt>
                <c:pt idx="1031">
                  <c:v>2062</c:v>
                </c:pt>
                <c:pt idx="1032">
                  <c:v>2064</c:v>
                </c:pt>
                <c:pt idx="1033">
                  <c:v>2066</c:v>
                </c:pt>
                <c:pt idx="1034">
                  <c:v>2068</c:v>
                </c:pt>
                <c:pt idx="1035">
                  <c:v>2070</c:v>
                </c:pt>
                <c:pt idx="1036">
                  <c:v>2072</c:v>
                </c:pt>
                <c:pt idx="1037">
                  <c:v>2074</c:v>
                </c:pt>
                <c:pt idx="1038">
                  <c:v>2076</c:v>
                </c:pt>
                <c:pt idx="1039">
                  <c:v>2078</c:v>
                </c:pt>
                <c:pt idx="1040">
                  <c:v>2080</c:v>
                </c:pt>
                <c:pt idx="1041">
                  <c:v>2082</c:v>
                </c:pt>
                <c:pt idx="1042">
                  <c:v>2084</c:v>
                </c:pt>
                <c:pt idx="1043">
                  <c:v>2086</c:v>
                </c:pt>
                <c:pt idx="1044">
                  <c:v>2088</c:v>
                </c:pt>
                <c:pt idx="1045">
                  <c:v>2090</c:v>
                </c:pt>
                <c:pt idx="1046">
                  <c:v>2092</c:v>
                </c:pt>
                <c:pt idx="1047">
                  <c:v>2094</c:v>
                </c:pt>
                <c:pt idx="1048">
                  <c:v>2096</c:v>
                </c:pt>
                <c:pt idx="1049">
                  <c:v>2098</c:v>
                </c:pt>
                <c:pt idx="1050">
                  <c:v>2100</c:v>
                </c:pt>
                <c:pt idx="1051">
                  <c:v>2102</c:v>
                </c:pt>
                <c:pt idx="1052">
                  <c:v>2104</c:v>
                </c:pt>
                <c:pt idx="1053">
                  <c:v>2106</c:v>
                </c:pt>
                <c:pt idx="1054">
                  <c:v>2108</c:v>
                </c:pt>
                <c:pt idx="1055">
                  <c:v>2110</c:v>
                </c:pt>
                <c:pt idx="1056">
                  <c:v>2112</c:v>
                </c:pt>
                <c:pt idx="1057">
                  <c:v>2114</c:v>
                </c:pt>
                <c:pt idx="1058">
                  <c:v>2116</c:v>
                </c:pt>
                <c:pt idx="1059">
                  <c:v>2118</c:v>
                </c:pt>
                <c:pt idx="1060">
                  <c:v>2120</c:v>
                </c:pt>
                <c:pt idx="1061">
                  <c:v>2122</c:v>
                </c:pt>
                <c:pt idx="1062">
                  <c:v>2124</c:v>
                </c:pt>
                <c:pt idx="1063">
                  <c:v>2126</c:v>
                </c:pt>
                <c:pt idx="1064">
                  <c:v>2128</c:v>
                </c:pt>
                <c:pt idx="1065">
                  <c:v>2130</c:v>
                </c:pt>
                <c:pt idx="1066">
                  <c:v>2132</c:v>
                </c:pt>
                <c:pt idx="1067">
                  <c:v>2134</c:v>
                </c:pt>
                <c:pt idx="1068">
                  <c:v>2136</c:v>
                </c:pt>
                <c:pt idx="1069">
                  <c:v>2138</c:v>
                </c:pt>
                <c:pt idx="1070">
                  <c:v>2140</c:v>
                </c:pt>
                <c:pt idx="1071">
                  <c:v>2142</c:v>
                </c:pt>
                <c:pt idx="1072">
                  <c:v>2144</c:v>
                </c:pt>
                <c:pt idx="1073">
                  <c:v>2146</c:v>
                </c:pt>
                <c:pt idx="1074">
                  <c:v>2148</c:v>
                </c:pt>
                <c:pt idx="1075">
                  <c:v>2150</c:v>
                </c:pt>
                <c:pt idx="1076">
                  <c:v>2152</c:v>
                </c:pt>
                <c:pt idx="1077">
                  <c:v>2154</c:v>
                </c:pt>
                <c:pt idx="1078">
                  <c:v>2156</c:v>
                </c:pt>
                <c:pt idx="1079">
                  <c:v>2158</c:v>
                </c:pt>
                <c:pt idx="1080">
                  <c:v>2160</c:v>
                </c:pt>
                <c:pt idx="1081">
                  <c:v>2162</c:v>
                </c:pt>
                <c:pt idx="1082">
                  <c:v>2164</c:v>
                </c:pt>
                <c:pt idx="1083">
                  <c:v>2166</c:v>
                </c:pt>
                <c:pt idx="1084">
                  <c:v>2168</c:v>
                </c:pt>
                <c:pt idx="1085">
                  <c:v>2170</c:v>
                </c:pt>
                <c:pt idx="1086">
                  <c:v>2172</c:v>
                </c:pt>
                <c:pt idx="1087">
                  <c:v>2174</c:v>
                </c:pt>
                <c:pt idx="1088">
                  <c:v>2176</c:v>
                </c:pt>
                <c:pt idx="1089">
                  <c:v>2178</c:v>
                </c:pt>
                <c:pt idx="1090">
                  <c:v>2180</c:v>
                </c:pt>
                <c:pt idx="1091">
                  <c:v>2182</c:v>
                </c:pt>
                <c:pt idx="1092">
                  <c:v>2184</c:v>
                </c:pt>
                <c:pt idx="1093">
                  <c:v>2186</c:v>
                </c:pt>
                <c:pt idx="1094">
                  <c:v>2188</c:v>
                </c:pt>
                <c:pt idx="1095">
                  <c:v>2190</c:v>
                </c:pt>
                <c:pt idx="1096">
                  <c:v>2192</c:v>
                </c:pt>
                <c:pt idx="1097">
                  <c:v>2194</c:v>
                </c:pt>
                <c:pt idx="1098">
                  <c:v>2196</c:v>
                </c:pt>
                <c:pt idx="1099">
                  <c:v>2198</c:v>
                </c:pt>
                <c:pt idx="1100">
                  <c:v>2200</c:v>
                </c:pt>
                <c:pt idx="1101">
                  <c:v>2202</c:v>
                </c:pt>
                <c:pt idx="1102">
                  <c:v>2204</c:v>
                </c:pt>
                <c:pt idx="1103">
                  <c:v>2206</c:v>
                </c:pt>
                <c:pt idx="1104">
                  <c:v>2208</c:v>
                </c:pt>
                <c:pt idx="1105">
                  <c:v>2210</c:v>
                </c:pt>
                <c:pt idx="1106">
                  <c:v>2212</c:v>
                </c:pt>
                <c:pt idx="1107">
                  <c:v>2214</c:v>
                </c:pt>
                <c:pt idx="1108">
                  <c:v>2216</c:v>
                </c:pt>
                <c:pt idx="1109">
                  <c:v>2218</c:v>
                </c:pt>
                <c:pt idx="1110">
                  <c:v>2220</c:v>
                </c:pt>
                <c:pt idx="1111">
                  <c:v>2222</c:v>
                </c:pt>
                <c:pt idx="1112">
                  <c:v>2224</c:v>
                </c:pt>
                <c:pt idx="1113">
                  <c:v>2226</c:v>
                </c:pt>
                <c:pt idx="1114">
                  <c:v>2228</c:v>
                </c:pt>
                <c:pt idx="1115">
                  <c:v>2230</c:v>
                </c:pt>
                <c:pt idx="1116">
                  <c:v>2232</c:v>
                </c:pt>
                <c:pt idx="1117">
                  <c:v>2234</c:v>
                </c:pt>
                <c:pt idx="1118">
                  <c:v>2236</c:v>
                </c:pt>
                <c:pt idx="1119">
                  <c:v>2238</c:v>
                </c:pt>
                <c:pt idx="1120">
                  <c:v>2240</c:v>
                </c:pt>
                <c:pt idx="1121">
                  <c:v>2242</c:v>
                </c:pt>
                <c:pt idx="1122">
                  <c:v>2244</c:v>
                </c:pt>
                <c:pt idx="1123">
                  <c:v>2246</c:v>
                </c:pt>
                <c:pt idx="1124">
                  <c:v>2248</c:v>
                </c:pt>
                <c:pt idx="1125">
                  <c:v>2250</c:v>
                </c:pt>
                <c:pt idx="1126">
                  <c:v>2252</c:v>
                </c:pt>
                <c:pt idx="1127">
                  <c:v>2254</c:v>
                </c:pt>
                <c:pt idx="1128">
                  <c:v>2256</c:v>
                </c:pt>
                <c:pt idx="1129">
                  <c:v>2258</c:v>
                </c:pt>
                <c:pt idx="1130">
                  <c:v>2260</c:v>
                </c:pt>
                <c:pt idx="1131">
                  <c:v>2262</c:v>
                </c:pt>
                <c:pt idx="1132">
                  <c:v>2264</c:v>
                </c:pt>
                <c:pt idx="1133">
                  <c:v>2266</c:v>
                </c:pt>
                <c:pt idx="1134">
                  <c:v>2268</c:v>
                </c:pt>
                <c:pt idx="1135">
                  <c:v>2270</c:v>
                </c:pt>
                <c:pt idx="1136">
                  <c:v>2272</c:v>
                </c:pt>
                <c:pt idx="1137">
                  <c:v>2274</c:v>
                </c:pt>
                <c:pt idx="1138">
                  <c:v>2276</c:v>
                </c:pt>
                <c:pt idx="1139">
                  <c:v>2278</c:v>
                </c:pt>
                <c:pt idx="1140">
                  <c:v>2280</c:v>
                </c:pt>
                <c:pt idx="1141">
                  <c:v>2282</c:v>
                </c:pt>
                <c:pt idx="1142">
                  <c:v>2284</c:v>
                </c:pt>
                <c:pt idx="1143">
                  <c:v>2286</c:v>
                </c:pt>
                <c:pt idx="1144">
                  <c:v>2288</c:v>
                </c:pt>
                <c:pt idx="1145">
                  <c:v>2290</c:v>
                </c:pt>
                <c:pt idx="1146">
                  <c:v>2292</c:v>
                </c:pt>
                <c:pt idx="1147">
                  <c:v>2294</c:v>
                </c:pt>
                <c:pt idx="1148">
                  <c:v>2296</c:v>
                </c:pt>
                <c:pt idx="1149">
                  <c:v>2298</c:v>
                </c:pt>
                <c:pt idx="1150">
                  <c:v>2300</c:v>
                </c:pt>
                <c:pt idx="1151">
                  <c:v>2302</c:v>
                </c:pt>
                <c:pt idx="1152">
                  <c:v>2304</c:v>
                </c:pt>
                <c:pt idx="1153">
                  <c:v>2306</c:v>
                </c:pt>
                <c:pt idx="1154">
                  <c:v>2308</c:v>
                </c:pt>
                <c:pt idx="1155">
                  <c:v>2310</c:v>
                </c:pt>
                <c:pt idx="1156">
                  <c:v>2312</c:v>
                </c:pt>
                <c:pt idx="1157">
                  <c:v>2314</c:v>
                </c:pt>
                <c:pt idx="1158">
                  <c:v>2316</c:v>
                </c:pt>
                <c:pt idx="1159">
                  <c:v>2318</c:v>
                </c:pt>
                <c:pt idx="1160">
                  <c:v>2320</c:v>
                </c:pt>
                <c:pt idx="1161">
                  <c:v>2322</c:v>
                </c:pt>
                <c:pt idx="1162">
                  <c:v>2324</c:v>
                </c:pt>
                <c:pt idx="1163">
                  <c:v>2326</c:v>
                </c:pt>
                <c:pt idx="1164">
                  <c:v>2328</c:v>
                </c:pt>
                <c:pt idx="1165">
                  <c:v>2330</c:v>
                </c:pt>
                <c:pt idx="1166">
                  <c:v>2332</c:v>
                </c:pt>
                <c:pt idx="1167">
                  <c:v>2334</c:v>
                </c:pt>
                <c:pt idx="1168">
                  <c:v>2336</c:v>
                </c:pt>
                <c:pt idx="1169">
                  <c:v>2338</c:v>
                </c:pt>
                <c:pt idx="1170">
                  <c:v>2340</c:v>
                </c:pt>
                <c:pt idx="1171">
                  <c:v>2342</c:v>
                </c:pt>
                <c:pt idx="1172">
                  <c:v>2344</c:v>
                </c:pt>
                <c:pt idx="1173">
                  <c:v>2346</c:v>
                </c:pt>
                <c:pt idx="1174">
                  <c:v>2348</c:v>
                </c:pt>
                <c:pt idx="1175">
                  <c:v>2350</c:v>
                </c:pt>
                <c:pt idx="1176">
                  <c:v>2352</c:v>
                </c:pt>
                <c:pt idx="1177">
                  <c:v>2354</c:v>
                </c:pt>
                <c:pt idx="1178">
                  <c:v>2356</c:v>
                </c:pt>
                <c:pt idx="1179">
                  <c:v>2358</c:v>
                </c:pt>
                <c:pt idx="1180">
                  <c:v>2360</c:v>
                </c:pt>
                <c:pt idx="1181">
                  <c:v>2362</c:v>
                </c:pt>
                <c:pt idx="1182">
                  <c:v>2364</c:v>
                </c:pt>
                <c:pt idx="1183">
                  <c:v>2366</c:v>
                </c:pt>
                <c:pt idx="1184">
                  <c:v>2368</c:v>
                </c:pt>
                <c:pt idx="1185">
                  <c:v>2370</c:v>
                </c:pt>
                <c:pt idx="1186">
                  <c:v>2372</c:v>
                </c:pt>
                <c:pt idx="1187">
                  <c:v>2374</c:v>
                </c:pt>
                <c:pt idx="1188">
                  <c:v>2376</c:v>
                </c:pt>
                <c:pt idx="1189">
                  <c:v>2378</c:v>
                </c:pt>
                <c:pt idx="1190">
                  <c:v>2380</c:v>
                </c:pt>
                <c:pt idx="1191">
                  <c:v>2382</c:v>
                </c:pt>
                <c:pt idx="1192">
                  <c:v>2384</c:v>
                </c:pt>
                <c:pt idx="1193">
                  <c:v>2386</c:v>
                </c:pt>
                <c:pt idx="1194">
                  <c:v>2388</c:v>
                </c:pt>
                <c:pt idx="1195">
                  <c:v>2390</c:v>
                </c:pt>
                <c:pt idx="1196">
                  <c:v>2392</c:v>
                </c:pt>
                <c:pt idx="1197">
                  <c:v>2394</c:v>
                </c:pt>
                <c:pt idx="1198">
                  <c:v>2396</c:v>
                </c:pt>
                <c:pt idx="1199">
                  <c:v>2398</c:v>
                </c:pt>
                <c:pt idx="1200">
                  <c:v>2400</c:v>
                </c:pt>
                <c:pt idx="1201">
                  <c:v>2402</c:v>
                </c:pt>
                <c:pt idx="1202">
                  <c:v>2404</c:v>
                </c:pt>
                <c:pt idx="1203">
                  <c:v>2406</c:v>
                </c:pt>
                <c:pt idx="1204">
                  <c:v>2408</c:v>
                </c:pt>
                <c:pt idx="1205">
                  <c:v>2410</c:v>
                </c:pt>
                <c:pt idx="1206">
                  <c:v>2412</c:v>
                </c:pt>
                <c:pt idx="1207">
                  <c:v>2414</c:v>
                </c:pt>
                <c:pt idx="1208">
                  <c:v>2416</c:v>
                </c:pt>
                <c:pt idx="1209">
                  <c:v>2418</c:v>
                </c:pt>
                <c:pt idx="1210">
                  <c:v>2420</c:v>
                </c:pt>
                <c:pt idx="1211">
                  <c:v>2422</c:v>
                </c:pt>
                <c:pt idx="1212">
                  <c:v>2424</c:v>
                </c:pt>
                <c:pt idx="1213">
                  <c:v>2426</c:v>
                </c:pt>
                <c:pt idx="1214">
                  <c:v>2428</c:v>
                </c:pt>
                <c:pt idx="1215">
                  <c:v>2430</c:v>
                </c:pt>
                <c:pt idx="1216">
                  <c:v>2432</c:v>
                </c:pt>
                <c:pt idx="1217">
                  <c:v>2434</c:v>
                </c:pt>
                <c:pt idx="1218">
                  <c:v>2436</c:v>
                </c:pt>
                <c:pt idx="1219">
                  <c:v>2438</c:v>
                </c:pt>
                <c:pt idx="1220">
                  <c:v>2440</c:v>
                </c:pt>
                <c:pt idx="1221">
                  <c:v>2442</c:v>
                </c:pt>
                <c:pt idx="1222">
                  <c:v>2444</c:v>
                </c:pt>
                <c:pt idx="1223">
                  <c:v>2446</c:v>
                </c:pt>
                <c:pt idx="1224">
                  <c:v>2448</c:v>
                </c:pt>
                <c:pt idx="1225">
                  <c:v>2450</c:v>
                </c:pt>
                <c:pt idx="1226">
                  <c:v>2452</c:v>
                </c:pt>
                <c:pt idx="1227">
                  <c:v>2454</c:v>
                </c:pt>
                <c:pt idx="1228">
                  <c:v>2456</c:v>
                </c:pt>
                <c:pt idx="1229">
                  <c:v>2458</c:v>
                </c:pt>
                <c:pt idx="1230">
                  <c:v>2460</c:v>
                </c:pt>
                <c:pt idx="1231">
                  <c:v>2462</c:v>
                </c:pt>
                <c:pt idx="1232">
                  <c:v>2464</c:v>
                </c:pt>
                <c:pt idx="1233">
                  <c:v>2466</c:v>
                </c:pt>
                <c:pt idx="1234">
                  <c:v>2468</c:v>
                </c:pt>
                <c:pt idx="1235">
                  <c:v>2470</c:v>
                </c:pt>
                <c:pt idx="1236">
                  <c:v>2472</c:v>
                </c:pt>
                <c:pt idx="1237">
                  <c:v>2474</c:v>
                </c:pt>
                <c:pt idx="1238">
                  <c:v>2476</c:v>
                </c:pt>
                <c:pt idx="1239">
                  <c:v>2478</c:v>
                </c:pt>
                <c:pt idx="1240">
                  <c:v>2480</c:v>
                </c:pt>
                <c:pt idx="1241">
                  <c:v>2482</c:v>
                </c:pt>
                <c:pt idx="1242">
                  <c:v>2484</c:v>
                </c:pt>
                <c:pt idx="1243">
                  <c:v>2486</c:v>
                </c:pt>
                <c:pt idx="1244">
                  <c:v>2488</c:v>
                </c:pt>
                <c:pt idx="1245">
                  <c:v>2490</c:v>
                </c:pt>
                <c:pt idx="1246">
                  <c:v>2492</c:v>
                </c:pt>
                <c:pt idx="1247">
                  <c:v>2494</c:v>
                </c:pt>
                <c:pt idx="1248">
                  <c:v>2496</c:v>
                </c:pt>
                <c:pt idx="1249">
                  <c:v>2498</c:v>
                </c:pt>
                <c:pt idx="1250">
                  <c:v>2500</c:v>
                </c:pt>
                <c:pt idx="1251">
                  <c:v>2502</c:v>
                </c:pt>
                <c:pt idx="1252">
                  <c:v>2504</c:v>
                </c:pt>
                <c:pt idx="1253">
                  <c:v>2506</c:v>
                </c:pt>
                <c:pt idx="1254">
                  <c:v>2508</c:v>
                </c:pt>
                <c:pt idx="1255">
                  <c:v>2510</c:v>
                </c:pt>
                <c:pt idx="1256">
                  <c:v>2512</c:v>
                </c:pt>
                <c:pt idx="1257">
                  <c:v>2514</c:v>
                </c:pt>
                <c:pt idx="1258">
                  <c:v>2516</c:v>
                </c:pt>
                <c:pt idx="1259">
                  <c:v>2518</c:v>
                </c:pt>
                <c:pt idx="1260">
                  <c:v>2520</c:v>
                </c:pt>
                <c:pt idx="1261">
                  <c:v>2522</c:v>
                </c:pt>
                <c:pt idx="1262">
                  <c:v>2524</c:v>
                </c:pt>
                <c:pt idx="1263">
                  <c:v>2526</c:v>
                </c:pt>
                <c:pt idx="1264">
                  <c:v>2528</c:v>
                </c:pt>
                <c:pt idx="1265">
                  <c:v>2530</c:v>
                </c:pt>
                <c:pt idx="1266">
                  <c:v>2532</c:v>
                </c:pt>
                <c:pt idx="1267">
                  <c:v>2534</c:v>
                </c:pt>
                <c:pt idx="1268">
                  <c:v>2536</c:v>
                </c:pt>
                <c:pt idx="1269">
                  <c:v>2538</c:v>
                </c:pt>
                <c:pt idx="1270">
                  <c:v>2540</c:v>
                </c:pt>
                <c:pt idx="1271">
                  <c:v>2542</c:v>
                </c:pt>
                <c:pt idx="1272">
                  <c:v>2544</c:v>
                </c:pt>
                <c:pt idx="1273">
                  <c:v>2546</c:v>
                </c:pt>
                <c:pt idx="1274">
                  <c:v>2548</c:v>
                </c:pt>
                <c:pt idx="1275">
                  <c:v>2550</c:v>
                </c:pt>
                <c:pt idx="1276">
                  <c:v>2552</c:v>
                </c:pt>
                <c:pt idx="1277">
                  <c:v>2554</c:v>
                </c:pt>
                <c:pt idx="1278">
                  <c:v>2556</c:v>
                </c:pt>
                <c:pt idx="1279">
                  <c:v>2558</c:v>
                </c:pt>
                <c:pt idx="1280">
                  <c:v>2560</c:v>
                </c:pt>
                <c:pt idx="1281">
                  <c:v>2562</c:v>
                </c:pt>
                <c:pt idx="1282">
                  <c:v>2564</c:v>
                </c:pt>
                <c:pt idx="1283">
                  <c:v>2566</c:v>
                </c:pt>
                <c:pt idx="1284">
                  <c:v>2568</c:v>
                </c:pt>
                <c:pt idx="1285">
                  <c:v>2570</c:v>
                </c:pt>
                <c:pt idx="1286">
                  <c:v>2572</c:v>
                </c:pt>
                <c:pt idx="1287">
                  <c:v>2574</c:v>
                </c:pt>
                <c:pt idx="1288">
                  <c:v>2576</c:v>
                </c:pt>
                <c:pt idx="1289">
                  <c:v>2578</c:v>
                </c:pt>
                <c:pt idx="1290">
                  <c:v>2580</c:v>
                </c:pt>
                <c:pt idx="1291">
                  <c:v>2582</c:v>
                </c:pt>
                <c:pt idx="1292">
                  <c:v>2584</c:v>
                </c:pt>
                <c:pt idx="1293">
                  <c:v>2586</c:v>
                </c:pt>
                <c:pt idx="1294">
                  <c:v>2588</c:v>
                </c:pt>
                <c:pt idx="1295">
                  <c:v>2590</c:v>
                </c:pt>
                <c:pt idx="1296">
                  <c:v>2592</c:v>
                </c:pt>
                <c:pt idx="1297">
                  <c:v>2594</c:v>
                </c:pt>
                <c:pt idx="1298">
                  <c:v>2596</c:v>
                </c:pt>
                <c:pt idx="1299">
                  <c:v>2598</c:v>
                </c:pt>
                <c:pt idx="1300">
                  <c:v>2600</c:v>
                </c:pt>
                <c:pt idx="1301">
                  <c:v>2602</c:v>
                </c:pt>
                <c:pt idx="1302">
                  <c:v>2604</c:v>
                </c:pt>
                <c:pt idx="1303">
                  <c:v>2606</c:v>
                </c:pt>
                <c:pt idx="1304">
                  <c:v>2608</c:v>
                </c:pt>
                <c:pt idx="1305">
                  <c:v>2610</c:v>
                </c:pt>
                <c:pt idx="1306">
                  <c:v>2612</c:v>
                </c:pt>
                <c:pt idx="1307">
                  <c:v>2614</c:v>
                </c:pt>
                <c:pt idx="1308">
                  <c:v>2616</c:v>
                </c:pt>
                <c:pt idx="1309">
                  <c:v>2618</c:v>
                </c:pt>
                <c:pt idx="1310">
                  <c:v>2620</c:v>
                </c:pt>
                <c:pt idx="1311">
                  <c:v>2622</c:v>
                </c:pt>
                <c:pt idx="1312">
                  <c:v>2624</c:v>
                </c:pt>
                <c:pt idx="1313">
                  <c:v>2626</c:v>
                </c:pt>
                <c:pt idx="1314">
                  <c:v>2628</c:v>
                </c:pt>
                <c:pt idx="1315">
                  <c:v>2630</c:v>
                </c:pt>
                <c:pt idx="1316">
                  <c:v>2632</c:v>
                </c:pt>
                <c:pt idx="1317">
                  <c:v>2634</c:v>
                </c:pt>
                <c:pt idx="1318">
                  <c:v>2636</c:v>
                </c:pt>
                <c:pt idx="1319">
                  <c:v>2638</c:v>
                </c:pt>
                <c:pt idx="1320">
                  <c:v>2640</c:v>
                </c:pt>
                <c:pt idx="1321">
                  <c:v>2642</c:v>
                </c:pt>
                <c:pt idx="1322">
                  <c:v>2644</c:v>
                </c:pt>
                <c:pt idx="1323">
                  <c:v>2646</c:v>
                </c:pt>
                <c:pt idx="1324">
                  <c:v>2648</c:v>
                </c:pt>
                <c:pt idx="1325">
                  <c:v>2650</c:v>
                </c:pt>
                <c:pt idx="1326">
                  <c:v>2652</c:v>
                </c:pt>
                <c:pt idx="1327">
                  <c:v>2654</c:v>
                </c:pt>
                <c:pt idx="1328">
                  <c:v>2656</c:v>
                </c:pt>
                <c:pt idx="1329">
                  <c:v>2658</c:v>
                </c:pt>
                <c:pt idx="1330">
                  <c:v>2660</c:v>
                </c:pt>
                <c:pt idx="1331">
                  <c:v>2662</c:v>
                </c:pt>
                <c:pt idx="1332">
                  <c:v>2664</c:v>
                </c:pt>
                <c:pt idx="1333">
                  <c:v>2666</c:v>
                </c:pt>
                <c:pt idx="1334">
                  <c:v>2668</c:v>
                </c:pt>
                <c:pt idx="1335">
                  <c:v>2670</c:v>
                </c:pt>
                <c:pt idx="1336">
                  <c:v>2672</c:v>
                </c:pt>
                <c:pt idx="1337">
                  <c:v>2674</c:v>
                </c:pt>
                <c:pt idx="1338">
                  <c:v>2676</c:v>
                </c:pt>
                <c:pt idx="1339">
                  <c:v>2678</c:v>
                </c:pt>
                <c:pt idx="1340">
                  <c:v>2680</c:v>
                </c:pt>
                <c:pt idx="1341">
                  <c:v>2682</c:v>
                </c:pt>
                <c:pt idx="1342">
                  <c:v>2684</c:v>
                </c:pt>
                <c:pt idx="1343">
                  <c:v>2686</c:v>
                </c:pt>
                <c:pt idx="1344">
                  <c:v>2688</c:v>
                </c:pt>
                <c:pt idx="1345">
                  <c:v>2690</c:v>
                </c:pt>
                <c:pt idx="1346">
                  <c:v>2692</c:v>
                </c:pt>
                <c:pt idx="1347">
                  <c:v>2694</c:v>
                </c:pt>
                <c:pt idx="1348">
                  <c:v>2696</c:v>
                </c:pt>
                <c:pt idx="1349">
                  <c:v>2698</c:v>
                </c:pt>
                <c:pt idx="1350">
                  <c:v>2700</c:v>
                </c:pt>
                <c:pt idx="1351">
                  <c:v>2702</c:v>
                </c:pt>
                <c:pt idx="1352">
                  <c:v>2704</c:v>
                </c:pt>
                <c:pt idx="1353">
                  <c:v>2706</c:v>
                </c:pt>
                <c:pt idx="1354">
                  <c:v>2708</c:v>
                </c:pt>
                <c:pt idx="1355">
                  <c:v>2710</c:v>
                </c:pt>
                <c:pt idx="1356">
                  <c:v>2712</c:v>
                </c:pt>
                <c:pt idx="1357">
                  <c:v>2714</c:v>
                </c:pt>
                <c:pt idx="1358">
                  <c:v>2716</c:v>
                </c:pt>
                <c:pt idx="1359">
                  <c:v>2718</c:v>
                </c:pt>
                <c:pt idx="1360">
                  <c:v>2720</c:v>
                </c:pt>
                <c:pt idx="1361">
                  <c:v>2722</c:v>
                </c:pt>
                <c:pt idx="1362">
                  <c:v>2724</c:v>
                </c:pt>
                <c:pt idx="1363">
                  <c:v>2726</c:v>
                </c:pt>
                <c:pt idx="1364">
                  <c:v>2728</c:v>
                </c:pt>
                <c:pt idx="1365">
                  <c:v>2730</c:v>
                </c:pt>
                <c:pt idx="1366">
                  <c:v>2732</c:v>
                </c:pt>
                <c:pt idx="1367">
                  <c:v>2734</c:v>
                </c:pt>
                <c:pt idx="1368">
                  <c:v>2736</c:v>
                </c:pt>
                <c:pt idx="1369">
                  <c:v>2738</c:v>
                </c:pt>
                <c:pt idx="1370">
                  <c:v>2740</c:v>
                </c:pt>
                <c:pt idx="1371">
                  <c:v>2742</c:v>
                </c:pt>
                <c:pt idx="1372">
                  <c:v>2744</c:v>
                </c:pt>
                <c:pt idx="1373">
                  <c:v>2746</c:v>
                </c:pt>
                <c:pt idx="1374">
                  <c:v>2748</c:v>
                </c:pt>
                <c:pt idx="1375">
                  <c:v>2750</c:v>
                </c:pt>
                <c:pt idx="1376">
                  <c:v>2752</c:v>
                </c:pt>
                <c:pt idx="1377">
                  <c:v>2754</c:v>
                </c:pt>
                <c:pt idx="1378">
                  <c:v>2756</c:v>
                </c:pt>
                <c:pt idx="1379">
                  <c:v>2758</c:v>
                </c:pt>
                <c:pt idx="1380">
                  <c:v>2760</c:v>
                </c:pt>
                <c:pt idx="1381">
                  <c:v>2762</c:v>
                </c:pt>
                <c:pt idx="1382">
                  <c:v>2764</c:v>
                </c:pt>
                <c:pt idx="1383">
                  <c:v>2766</c:v>
                </c:pt>
                <c:pt idx="1384">
                  <c:v>2768</c:v>
                </c:pt>
                <c:pt idx="1385">
                  <c:v>2770</c:v>
                </c:pt>
                <c:pt idx="1386">
                  <c:v>2772</c:v>
                </c:pt>
                <c:pt idx="1387">
                  <c:v>2774</c:v>
                </c:pt>
                <c:pt idx="1388">
                  <c:v>2776</c:v>
                </c:pt>
                <c:pt idx="1389">
                  <c:v>2778</c:v>
                </c:pt>
                <c:pt idx="1390">
                  <c:v>2780</c:v>
                </c:pt>
                <c:pt idx="1391">
                  <c:v>2782</c:v>
                </c:pt>
                <c:pt idx="1392">
                  <c:v>2784</c:v>
                </c:pt>
                <c:pt idx="1393">
                  <c:v>2786</c:v>
                </c:pt>
                <c:pt idx="1394">
                  <c:v>2788</c:v>
                </c:pt>
                <c:pt idx="1395">
                  <c:v>2790</c:v>
                </c:pt>
                <c:pt idx="1396">
                  <c:v>2792</c:v>
                </c:pt>
                <c:pt idx="1397">
                  <c:v>2794</c:v>
                </c:pt>
                <c:pt idx="1398">
                  <c:v>2796</c:v>
                </c:pt>
                <c:pt idx="1399">
                  <c:v>2798</c:v>
                </c:pt>
                <c:pt idx="1400">
                  <c:v>2800</c:v>
                </c:pt>
                <c:pt idx="1401">
                  <c:v>2802</c:v>
                </c:pt>
                <c:pt idx="1402">
                  <c:v>2804</c:v>
                </c:pt>
                <c:pt idx="1403">
                  <c:v>2806</c:v>
                </c:pt>
                <c:pt idx="1404">
                  <c:v>2808</c:v>
                </c:pt>
                <c:pt idx="1405">
                  <c:v>2810</c:v>
                </c:pt>
                <c:pt idx="1406">
                  <c:v>2812</c:v>
                </c:pt>
                <c:pt idx="1407">
                  <c:v>2814</c:v>
                </c:pt>
                <c:pt idx="1408">
                  <c:v>2816</c:v>
                </c:pt>
                <c:pt idx="1409">
                  <c:v>2818</c:v>
                </c:pt>
                <c:pt idx="1410">
                  <c:v>2820</c:v>
                </c:pt>
                <c:pt idx="1411">
                  <c:v>2822</c:v>
                </c:pt>
                <c:pt idx="1412">
                  <c:v>2824</c:v>
                </c:pt>
                <c:pt idx="1413">
                  <c:v>2826</c:v>
                </c:pt>
                <c:pt idx="1414">
                  <c:v>2828</c:v>
                </c:pt>
                <c:pt idx="1415">
                  <c:v>2830</c:v>
                </c:pt>
                <c:pt idx="1416">
                  <c:v>2832</c:v>
                </c:pt>
                <c:pt idx="1417">
                  <c:v>2834</c:v>
                </c:pt>
                <c:pt idx="1418">
                  <c:v>2836</c:v>
                </c:pt>
                <c:pt idx="1419">
                  <c:v>2838</c:v>
                </c:pt>
                <c:pt idx="1420">
                  <c:v>2840</c:v>
                </c:pt>
                <c:pt idx="1421">
                  <c:v>2842</c:v>
                </c:pt>
                <c:pt idx="1422">
                  <c:v>2844</c:v>
                </c:pt>
                <c:pt idx="1423">
                  <c:v>2846</c:v>
                </c:pt>
                <c:pt idx="1424">
                  <c:v>2848</c:v>
                </c:pt>
                <c:pt idx="1425">
                  <c:v>2850</c:v>
                </c:pt>
                <c:pt idx="1426">
                  <c:v>2852</c:v>
                </c:pt>
                <c:pt idx="1427">
                  <c:v>2854</c:v>
                </c:pt>
                <c:pt idx="1428">
                  <c:v>2856</c:v>
                </c:pt>
                <c:pt idx="1429">
                  <c:v>2858</c:v>
                </c:pt>
                <c:pt idx="1430">
                  <c:v>2860</c:v>
                </c:pt>
                <c:pt idx="1431">
                  <c:v>2862</c:v>
                </c:pt>
                <c:pt idx="1432">
                  <c:v>2864</c:v>
                </c:pt>
                <c:pt idx="1433">
                  <c:v>2866</c:v>
                </c:pt>
                <c:pt idx="1434">
                  <c:v>2868</c:v>
                </c:pt>
                <c:pt idx="1435">
                  <c:v>2870</c:v>
                </c:pt>
                <c:pt idx="1436">
                  <c:v>2872</c:v>
                </c:pt>
                <c:pt idx="1437">
                  <c:v>2874</c:v>
                </c:pt>
                <c:pt idx="1438">
                  <c:v>2876</c:v>
                </c:pt>
                <c:pt idx="1439">
                  <c:v>2878</c:v>
                </c:pt>
                <c:pt idx="1440">
                  <c:v>2880</c:v>
                </c:pt>
                <c:pt idx="1441">
                  <c:v>2882</c:v>
                </c:pt>
                <c:pt idx="1442">
                  <c:v>2884</c:v>
                </c:pt>
                <c:pt idx="1443">
                  <c:v>2886</c:v>
                </c:pt>
                <c:pt idx="1444">
                  <c:v>2888</c:v>
                </c:pt>
                <c:pt idx="1445">
                  <c:v>2890</c:v>
                </c:pt>
                <c:pt idx="1446">
                  <c:v>2892</c:v>
                </c:pt>
                <c:pt idx="1447">
                  <c:v>2894</c:v>
                </c:pt>
                <c:pt idx="1448">
                  <c:v>2896</c:v>
                </c:pt>
                <c:pt idx="1449">
                  <c:v>2898</c:v>
                </c:pt>
                <c:pt idx="1450">
                  <c:v>2900</c:v>
                </c:pt>
                <c:pt idx="1451">
                  <c:v>2902</c:v>
                </c:pt>
                <c:pt idx="1452">
                  <c:v>2904</c:v>
                </c:pt>
                <c:pt idx="1453">
                  <c:v>2906</c:v>
                </c:pt>
                <c:pt idx="1454">
                  <c:v>2908</c:v>
                </c:pt>
                <c:pt idx="1455">
                  <c:v>2910</c:v>
                </c:pt>
                <c:pt idx="1456">
                  <c:v>2912</c:v>
                </c:pt>
                <c:pt idx="1457">
                  <c:v>2914</c:v>
                </c:pt>
                <c:pt idx="1458">
                  <c:v>2916</c:v>
                </c:pt>
                <c:pt idx="1459">
                  <c:v>2918</c:v>
                </c:pt>
                <c:pt idx="1460">
                  <c:v>2920</c:v>
                </c:pt>
                <c:pt idx="1461">
                  <c:v>2922</c:v>
                </c:pt>
                <c:pt idx="1462">
                  <c:v>2924</c:v>
                </c:pt>
                <c:pt idx="1463">
                  <c:v>2926</c:v>
                </c:pt>
                <c:pt idx="1464">
                  <c:v>2928</c:v>
                </c:pt>
                <c:pt idx="1465">
                  <c:v>2930</c:v>
                </c:pt>
                <c:pt idx="1466">
                  <c:v>2932</c:v>
                </c:pt>
                <c:pt idx="1467">
                  <c:v>2934</c:v>
                </c:pt>
                <c:pt idx="1468">
                  <c:v>2936</c:v>
                </c:pt>
                <c:pt idx="1469">
                  <c:v>2938</c:v>
                </c:pt>
                <c:pt idx="1470">
                  <c:v>2940</c:v>
                </c:pt>
                <c:pt idx="1471">
                  <c:v>2942</c:v>
                </c:pt>
                <c:pt idx="1472">
                  <c:v>2944</c:v>
                </c:pt>
                <c:pt idx="1473">
                  <c:v>2946</c:v>
                </c:pt>
                <c:pt idx="1474">
                  <c:v>2948</c:v>
                </c:pt>
                <c:pt idx="1475">
                  <c:v>2950</c:v>
                </c:pt>
                <c:pt idx="1476">
                  <c:v>2952</c:v>
                </c:pt>
                <c:pt idx="1477">
                  <c:v>2954</c:v>
                </c:pt>
                <c:pt idx="1478">
                  <c:v>2956</c:v>
                </c:pt>
                <c:pt idx="1479">
                  <c:v>2958</c:v>
                </c:pt>
                <c:pt idx="1480">
                  <c:v>2960</c:v>
                </c:pt>
                <c:pt idx="1481">
                  <c:v>2962</c:v>
                </c:pt>
                <c:pt idx="1482">
                  <c:v>2964</c:v>
                </c:pt>
                <c:pt idx="1483">
                  <c:v>2966</c:v>
                </c:pt>
                <c:pt idx="1484">
                  <c:v>2968</c:v>
                </c:pt>
                <c:pt idx="1485">
                  <c:v>2970</c:v>
                </c:pt>
                <c:pt idx="1486">
                  <c:v>2972</c:v>
                </c:pt>
                <c:pt idx="1487">
                  <c:v>2974</c:v>
                </c:pt>
                <c:pt idx="1488">
                  <c:v>2976</c:v>
                </c:pt>
                <c:pt idx="1489">
                  <c:v>2978</c:v>
                </c:pt>
                <c:pt idx="1490">
                  <c:v>2980</c:v>
                </c:pt>
                <c:pt idx="1491">
                  <c:v>2982</c:v>
                </c:pt>
                <c:pt idx="1492">
                  <c:v>2984</c:v>
                </c:pt>
                <c:pt idx="1493">
                  <c:v>2986</c:v>
                </c:pt>
                <c:pt idx="1494">
                  <c:v>2988</c:v>
                </c:pt>
                <c:pt idx="1495">
                  <c:v>2990</c:v>
                </c:pt>
                <c:pt idx="1496">
                  <c:v>2992</c:v>
                </c:pt>
                <c:pt idx="1497">
                  <c:v>2994</c:v>
                </c:pt>
                <c:pt idx="1498">
                  <c:v>2996</c:v>
                </c:pt>
                <c:pt idx="1499">
                  <c:v>2998</c:v>
                </c:pt>
                <c:pt idx="1500">
                  <c:v>3000</c:v>
                </c:pt>
                <c:pt idx="1501">
                  <c:v>3002</c:v>
                </c:pt>
                <c:pt idx="1502">
                  <c:v>3004</c:v>
                </c:pt>
                <c:pt idx="1503">
                  <c:v>3006</c:v>
                </c:pt>
                <c:pt idx="1504">
                  <c:v>3008</c:v>
                </c:pt>
                <c:pt idx="1505">
                  <c:v>3010</c:v>
                </c:pt>
                <c:pt idx="1506">
                  <c:v>3012</c:v>
                </c:pt>
                <c:pt idx="1507">
                  <c:v>3014</c:v>
                </c:pt>
                <c:pt idx="1508">
                  <c:v>3016</c:v>
                </c:pt>
                <c:pt idx="1509">
                  <c:v>3018</c:v>
                </c:pt>
                <c:pt idx="1510">
                  <c:v>3020</c:v>
                </c:pt>
                <c:pt idx="1511">
                  <c:v>3022</c:v>
                </c:pt>
                <c:pt idx="1512">
                  <c:v>3024</c:v>
                </c:pt>
                <c:pt idx="1513">
                  <c:v>3026</c:v>
                </c:pt>
                <c:pt idx="1514">
                  <c:v>3028</c:v>
                </c:pt>
                <c:pt idx="1515">
                  <c:v>3030</c:v>
                </c:pt>
                <c:pt idx="1516">
                  <c:v>3032</c:v>
                </c:pt>
                <c:pt idx="1517">
                  <c:v>3034</c:v>
                </c:pt>
                <c:pt idx="1518">
                  <c:v>3036</c:v>
                </c:pt>
                <c:pt idx="1519">
                  <c:v>3038</c:v>
                </c:pt>
                <c:pt idx="1520">
                  <c:v>3040</c:v>
                </c:pt>
                <c:pt idx="1521">
                  <c:v>3042</c:v>
                </c:pt>
                <c:pt idx="1522">
                  <c:v>3044</c:v>
                </c:pt>
                <c:pt idx="1523">
                  <c:v>3046</c:v>
                </c:pt>
                <c:pt idx="1524">
                  <c:v>3048</c:v>
                </c:pt>
                <c:pt idx="1525">
                  <c:v>3050</c:v>
                </c:pt>
                <c:pt idx="1526">
                  <c:v>3052</c:v>
                </c:pt>
                <c:pt idx="1527">
                  <c:v>3054</c:v>
                </c:pt>
                <c:pt idx="1528">
                  <c:v>3056</c:v>
                </c:pt>
                <c:pt idx="1529">
                  <c:v>3058</c:v>
                </c:pt>
                <c:pt idx="1530">
                  <c:v>3060</c:v>
                </c:pt>
                <c:pt idx="1531">
                  <c:v>3062</c:v>
                </c:pt>
                <c:pt idx="1532">
                  <c:v>3064</c:v>
                </c:pt>
                <c:pt idx="1533">
                  <c:v>3066</c:v>
                </c:pt>
                <c:pt idx="1534">
                  <c:v>3068</c:v>
                </c:pt>
                <c:pt idx="1535">
                  <c:v>3070</c:v>
                </c:pt>
                <c:pt idx="1536">
                  <c:v>3072</c:v>
                </c:pt>
                <c:pt idx="1537">
                  <c:v>3074</c:v>
                </c:pt>
                <c:pt idx="1538">
                  <c:v>3076</c:v>
                </c:pt>
                <c:pt idx="1539">
                  <c:v>3078</c:v>
                </c:pt>
                <c:pt idx="1540">
                  <c:v>3080</c:v>
                </c:pt>
                <c:pt idx="1541">
                  <c:v>3082</c:v>
                </c:pt>
                <c:pt idx="1542">
                  <c:v>3084</c:v>
                </c:pt>
                <c:pt idx="1543">
                  <c:v>3086</c:v>
                </c:pt>
                <c:pt idx="1544">
                  <c:v>3088</c:v>
                </c:pt>
                <c:pt idx="1545">
                  <c:v>3090</c:v>
                </c:pt>
                <c:pt idx="1546">
                  <c:v>3092</c:v>
                </c:pt>
                <c:pt idx="1547">
                  <c:v>3094</c:v>
                </c:pt>
                <c:pt idx="1548">
                  <c:v>3096</c:v>
                </c:pt>
                <c:pt idx="1549">
                  <c:v>3098</c:v>
                </c:pt>
                <c:pt idx="1550">
                  <c:v>3100</c:v>
                </c:pt>
                <c:pt idx="1551">
                  <c:v>3102</c:v>
                </c:pt>
                <c:pt idx="1552">
                  <c:v>3104</c:v>
                </c:pt>
                <c:pt idx="1553">
                  <c:v>3106</c:v>
                </c:pt>
                <c:pt idx="1554">
                  <c:v>3108</c:v>
                </c:pt>
                <c:pt idx="1555">
                  <c:v>3110</c:v>
                </c:pt>
                <c:pt idx="1556">
                  <c:v>3112</c:v>
                </c:pt>
                <c:pt idx="1557">
                  <c:v>3114</c:v>
                </c:pt>
                <c:pt idx="1558">
                  <c:v>3116</c:v>
                </c:pt>
                <c:pt idx="1559">
                  <c:v>3118</c:v>
                </c:pt>
                <c:pt idx="1560">
                  <c:v>3120</c:v>
                </c:pt>
                <c:pt idx="1561">
                  <c:v>3122</c:v>
                </c:pt>
                <c:pt idx="1562">
                  <c:v>3124</c:v>
                </c:pt>
                <c:pt idx="1563">
                  <c:v>3126</c:v>
                </c:pt>
                <c:pt idx="1564">
                  <c:v>3128</c:v>
                </c:pt>
                <c:pt idx="1565">
                  <c:v>3130</c:v>
                </c:pt>
                <c:pt idx="1566">
                  <c:v>3132</c:v>
                </c:pt>
                <c:pt idx="1567">
                  <c:v>3134</c:v>
                </c:pt>
                <c:pt idx="1568">
                  <c:v>3136</c:v>
                </c:pt>
                <c:pt idx="1569">
                  <c:v>3138</c:v>
                </c:pt>
                <c:pt idx="1570">
                  <c:v>3140</c:v>
                </c:pt>
                <c:pt idx="1571">
                  <c:v>3142</c:v>
                </c:pt>
                <c:pt idx="1572">
                  <c:v>3144</c:v>
                </c:pt>
                <c:pt idx="1573">
                  <c:v>3146</c:v>
                </c:pt>
                <c:pt idx="1574">
                  <c:v>3148</c:v>
                </c:pt>
                <c:pt idx="1575">
                  <c:v>3150</c:v>
                </c:pt>
                <c:pt idx="1576">
                  <c:v>3152</c:v>
                </c:pt>
                <c:pt idx="1577">
                  <c:v>3154</c:v>
                </c:pt>
                <c:pt idx="1578">
                  <c:v>3156</c:v>
                </c:pt>
                <c:pt idx="1579">
                  <c:v>3158</c:v>
                </c:pt>
                <c:pt idx="1580">
                  <c:v>3160</c:v>
                </c:pt>
                <c:pt idx="1581">
                  <c:v>3162</c:v>
                </c:pt>
                <c:pt idx="1582">
                  <c:v>3164</c:v>
                </c:pt>
                <c:pt idx="1583">
                  <c:v>3166</c:v>
                </c:pt>
                <c:pt idx="1584">
                  <c:v>3168</c:v>
                </c:pt>
                <c:pt idx="1585">
                  <c:v>3170</c:v>
                </c:pt>
                <c:pt idx="1586">
                  <c:v>3172</c:v>
                </c:pt>
                <c:pt idx="1587">
                  <c:v>3174</c:v>
                </c:pt>
                <c:pt idx="1588">
                  <c:v>3176</c:v>
                </c:pt>
                <c:pt idx="1589">
                  <c:v>3178</c:v>
                </c:pt>
                <c:pt idx="1590">
                  <c:v>3180</c:v>
                </c:pt>
                <c:pt idx="1591">
                  <c:v>3182</c:v>
                </c:pt>
                <c:pt idx="1592">
                  <c:v>3184</c:v>
                </c:pt>
                <c:pt idx="1593">
                  <c:v>3186</c:v>
                </c:pt>
                <c:pt idx="1594">
                  <c:v>3188</c:v>
                </c:pt>
                <c:pt idx="1595">
                  <c:v>3190</c:v>
                </c:pt>
                <c:pt idx="1596">
                  <c:v>3192</c:v>
                </c:pt>
                <c:pt idx="1597">
                  <c:v>3194</c:v>
                </c:pt>
                <c:pt idx="1598">
                  <c:v>3196</c:v>
                </c:pt>
                <c:pt idx="1599">
                  <c:v>3198</c:v>
                </c:pt>
                <c:pt idx="1600">
                  <c:v>3200</c:v>
                </c:pt>
                <c:pt idx="1601">
                  <c:v>3202</c:v>
                </c:pt>
                <c:pt idx="1602">
                  <c:v>3204</c:v>
                </c:pt>
                <c:pt idx="1603">
                  <c:v>3206</c:v>
                </c:pt>
                <c:pt idx="1604">
                  <c:v>3208</c:v>
                </c:pt>
                <c:pt idx="1605">
                  <c:v>3210</c:v>
                </c:pt>
                <c:pt idx="1606">
                  <c:v>3212</c:v>
                </c:pt>
                <c:pt idx="1607">
                  <c:v>3214</c:v>
                </c:pt>
                <c:pt idx="1608">
                  <c:v>3216</c:v>
                </c:pt>
                <c:pt idx="1609">
                  <c:v>3218</c:v>
                </c:pt>
                <c:pt idx="1610">
                  <c:v>3220</c:v>
                </c:pt>
                <c:pt idx="1611">
                  <c:v>3222</c:v>
                </c:pt>
                <c:pt idx="1612">
                  <c:v>3224</c:v>
                </c:pt>
                <c:pt idx="1613">
                  <c:v>3226</c:v>
                </c:pt>
                <c:pt idx="1614">
                  <c:v>3228</c:v>
                </c:pt>
                <c:pt idx="1615">
                  <c:v>3230</c:v>
                </c:pt>
                <c:pt idx="1616">
                  <c:v>3232</c:v>
                </c:pt>
                <c:pt idx="1617">
                  <c:v>3234</c:v>
                </c:pt>
                <c:pt idx="1618">
                  <c:v>3236</c:v>
                </c:pt>
                <c:pt idx="1619">
                  <c:v>3238</c:v>
                </c:pt>
                <c:pt idx="1620">
                  <c:v>3240</c:v>
                </c:pt>
                <c:pt idx="1621">
                  <c:v>3242</c:v>
                </c:pt>
                <c:pt idx="1622">
                  <c:v>3244</c:v>
                </c:pt>
                <c:pt idx="1623">
                  <c:v>3246</c:v>
                </c:pt>
                <c:pt idx="1624">
                  <c:v>3248</c:v>
                </c:pt>
                <c:pt idx="1625">
                  <c:v>3250</c:v>
                </c:pt>
                <c:pt idx="1626">
                  <c:v>3252</c:v>
                </c:pt>
                <c:pt idx="1627">
                  <c:v>3254</c:v>
                </c:pt>
                <c:pt idx="1628">
                  <c:v>3256</c:v>
                </c:pt>
                <c:pt idx="1629">
                  <c:v>3258</c:v>
                </c:pt>
                <c:pt idx="1630">
                  <c:v>3260</c:v>
                </c:pt>
                <c:pt idx="1631">
                  <c:v>3262</c:v>
                </c:pt>
                <c:pt idx="1632">
                  <c:v>3264</c:v>
                </c:pt>
                <c:pt idx="1633">
                  <c:v>3266</c:v>
                </c:pt>
                <c:pt idx="1634">
                  <c:v>3268</c:v>
                </c:pt>
                <c:pt idx="1635">
                  <c:v>3270</c:v>
                </c:pt>
                <c:pt idx="1636">
                  <c:v>3272</c:v>
                </c:pt>
                <c:pt idx="1637">
                  <c:v>3274</c:v>
                </c:pt>
                <c:pt idx="1638">
                  <c:v>3276</c:v>
                </c:pt>
                <c:pt idx="1639">
                  <c:v>3278</c:v>
                </c:pt>
                <c:pt idx="1640">
                  <c:v>3280</c:v>
                </c:pt>
                <c:pt idx="1641">
                  <c:v>3282</c:v>
                </c:pt>
                <c:pt idx="1642">
                  <c:v>3284</c:v>
                </c:pt>
                <c:pt idx="1643">
                  <c:v>3286</c:v>
                </c:pt>
                <c:pt idx="1644">
                  <c:v>3288</c:v>
                </c:pt>
                <c:pt idx="1645">
                  <c:v>3290</c:v>
                </c:pt>
                <c:pt idx="1646">
                  <c:v>3292</c:v>
                </c:pt>
                <c:pt idx="1647">
                  <c:v>3294</c:v>
                </c:pt>
                <c:pt idx="1648">
                  <c:v>3296</c:v>
                </c:pt>
                <c:pt idx="1649">
                  <c:v>3298</c:v>
                </c:pt>
                <c:pt idx="1650">
                  <c:v>3300</c:v>
                </c:pt>
                <c:pt idx="1651">
                  <c:v>3302</c:v>
                </c:pt>
                <c:pt idx="1652">
                  <c:v>3304</c:v>
                </c:pt>
                <c:pt idx="1653">
                  <c:v>3306</c:v>
                </c:pt>
                <c:pt idx="1654">
                  <c:v>3308</c:v>
                </c:pt>
                <c:pt idx="1655">
                  <c:v>3310</c:v>
                </c:pt>
                <c:pt idx="1656">
                  <c:v>3312</c:v>
                </c:pt>
                <c:pt idx="1657">
                  <c:v>3314</c:v>
                </c:pt>
                <c:pt idx="1658">
                  <c:v>3316</c:v>
                </c:pt>
                <c:pt idx="1659">
                  <c:v>3318</c:v>
                </c:pt>
                <c:pt idx="1660">
                  <c:v>3320</c:v>
                </c:pt>
                <c:pt idx="1661">
                  <c:v>3322</c:v>
                </c:pt>
                <c:pt idx="1662">
                  <c:v>3324</c:v>
                </c:pt>
                <c:pt idx="1663">
                  <c:v>3326</c:v>
                </c:pt>
                <c:pt idx="1664">
                  <c:v>3328</c:v>
                </c:pt>
                <c:pt idx="1665">
                  <c:v>3330</c:v>
                </c:pt>
                <c:pt idx="1666">
                  <c:v>3332</c:v>
                </c:pt>
                <c:pt idx="1667">
                  <c:v>3334</c:v>
                </c:pt>
                <c:pt idx="1668">
                  <c:v>3336</c:v>
                </c:pt>
                <c:pt idx="1669">
                  <c:v>3338</c:v>
                </c:pt>
                <c:pt idx="1670">
                  <c:v>3340</c:v>
                </c:pt>
                <c:pt idx="1671">
                  <c:v>3342</c:v>
                </c:pt>
                <c:pt idx="1672">
                  <c:v>3344</c:v>
                </c:pt>
                <c:pt idx="1673">
                  <c:v>3346</c:v>
                </c:pt>
                <c:pt idx="1674">
                  <c:v>3348</c:v>
                </c:pt>
                <c:pt idx="1675">
                  <c:v>3350</c:v>
                </c:pt>
                <c:pt idx="1676">
                  <c:v>3352</c:v>
                </c:pt>
                <c:pt idx="1677">
                  <c:v>3354</c:v>
                </c:pt>
                <c:pt idx="1678">
                  <c:v>3356</c:v>
                </c:pt>
                <c:pt idx="1679">
                  <c:v>3358</c:v>
                </c:pt>
                <c:pt idx="1680">
                  <c:v>3360</c:v>
                </c:pt>
                <c:pt idx="1681">
                  <c:v>3362</c:v>
                </c:pt>
                <c:pt idx="1682">
                  <c:v>3364</c:v>
                </c:pt>
                <c:pt idx="1683">
                  <c:v>3366</c:v>
                </c:pt>
                <c:pt idx="1684">
                  <c:v>3368</c:v>
                </c:pt>
                <c:pt idx="1685">
                  <c:v>3370</c:v>
                </c:pt>
                <c:pt idx="1686">
                  <c:v>3372</c:v>
                </c:pt>
                <c:pt idx="1687">
                  <c:v>3374</c:v>
                </c:pt>
                <c:pt idx="1688">
                  <c:v>3376</c:v>
                </c:pt>
                <c:pt idx="1689">
                  <c:v>3378</c:v>
                </c:pt>
                <c:pt idx="1690">
                  <c:v>3380</c:v>
                </c:pt>
                <c:pt idx="1691">
                  <c:v>3382</c:v>
                </c:pt>
                <c:pt idx="1692">
                  <c:v>3384</c:v>
                </c:pt>
                <c:pt idx="1693">
                  <c:v>3386</c:v>
                </c:pt>
                <c:pt idx="1694">
                  <c:v>3388</c:v>
                </c:pt>
                <c:pt idx="1695">
                  <c:v>3390</c:v>
                </c:pt>
                <c:pt idx="1696">
                  <c:v>3392</c:v>
                </c:pt>
                <c:pt idx="1697">
                  <c:v>3394</c:v>
                </c:pt>
                <c:pt idx="1698">
                  <c:v>3396</c:v>
                </c:pt>
                <c:pt idx="1699">
                  <c:v>3398</c:v>
                </c:pt>
                <c:pt idx="1700">
                  <c:v>3400</c:v>
                </c:pt>
                <c:pt idx="1701">
                  <c:v>3402</c:v>
                </c:pt>
                <c:pt idx="1702">
                  <c:v>3404</c:v>
                </c:pt>
                <c:pt idx="1703">
                  <c:v>3406</c:v>
                </c:pt>
                <c:pt idx="1704">
                  <c:v>3408</c:v>
                </c:pt>
                <c:pt idx="1705">
                  <c:v>3410</c:v>
                </c:pt>
                <c:pt idx="1706">
                  <c:v>3412</c:v>
                </c:pt>
                <c:pt idx="1707">
                  <c:v>3414</c:v>
                </c:pt>
                <c:pt idx="1708">
                  <c:v>3416</c:v>
                </c:pt>
                <c:pt idx="1709">
                  <c:v>3418</c:v>
                </c:pt>
                <c:pt idx="1710">
                  <c:v>3420</c:v>
                </c:pt>
                <c:pt idx="1711">
                  <c:v>3422</c:v>
                </c:pt>
                <c:pt idx="1712">
                  <c:v>3424</c:v>
                </c:pt>
                <c:pt idx="1713">
                  <c:v>3426</c:v>
                </c:pt>
                <c:pt idx="1714">
                  <c:v>3428</c:v>
                </c:pt>
                <c:pt idx="1715">
                  <c:v>3430</c:v>
                </c:pt>
                <c:pt idx="1716">
                  <c:v>3432</c:v>
                </c:pt>
                <c:pt idx="1717">
                  <c:v>3434</c:v>
                </c:pt>
                <c:pt idx="1718">
                  <c:v>3436</c:v>
                </c:pt>
                <c:pt idx="1719">
                  <c:v>3438</c:v>
                </c:pt>
                <c:pt idx="1720">
                  <c:v>3440</c:v>
                </c:pt>
                <c:pt idx="1721">
                  <c:v>3442</c:v>
                </c:pt>
                <c:pt idx="1722">
                  <c:v>3444</c:v>
                </c:pt>
                <c:pt idx="1723">
                  <c:v>3446</c:v>
                </c:pt>
                <c:pt idx="1724">
                  <c:v>3448</c:v>
                </c:pt>
                <c:pt idx="1725">
                  <c:v>3450</c:v>
                </c:pt>
                <c:pt idx="1726">
                  <c:v>3452</c:v>
                </c:pt>
                <c:pt idx="1727">
                  <c:v>3454</c:v>
                </c:pt>
                <c:pt idx="1728">
                  <c:v>3456</c:v>
                </c:pt>
                <c:pt idx="1729">
                  <c:v>3458</c:v>
                </c:pt>
                <c:pt idx="1730">
                  <c:v>3460</c:v>
                </c:pt>
                <c:pt idx="1731">
                  <c:v>3462</c:v>
                </c:pt>
                <c:pt idx="1732">
                  <c:v>3464</c:v>
                </c:pt>
                <c:pt idx="1733">
                  <c:v>3466</c:v>
                </c:pt>
                <c:pt idx="1734">
                  <c:v>3468</c:v>
                </c:pt>
                <c:pt idx="1735">
                  <c:v>3470</c:v>
                </c:pt>
                <c:pt idx="1736">
                  <c:v>3472</c:v>
                </c:pt>
                <c:pt idx="1737">
                  <c:v>3474</c:v>
                </c:pt>
                <c:pt idx="1738">
                  <c:v>3476</c:v>
                </c:pt>
                <c:pt idx="1739">
                  <c:v>3478</c:v>
                </c:pt>
                <c:pt idx="1740">
                  <c:v>3480</c:v>
                </c:pt>
                <c:pt idx="1741">
                  <c:v>3482</c:v>
                </c:pt>
                <c:pt idx="1742">
                  <c:v>3484</c:v>
                </c:pt>
                <c:pt idx="1743">
                  <c:v>3486</c:v>
                </c:pt>
                <c:pt idx="1744">
                  <c:v>3488</c:v>
                </c:pt>
                <c:pt idx="1745">
                  <c:v>3490</c:v>
                </c:pt>
                <c:pt idx="1746">
                  <c:v>3492</c:v>
                </c:pt>
                <c:pt idx="1747">
                  <c:v>3494</c:v>
                </c:pt>
                <c:pt idx="1748">
                  <c:v>3496</c:v>
                </c:pt>
                <c:pt idx="1749">
                  <c:v>3498</c:v>
                </c:pt>
                <c:pt idx="1750">
                  <c:v>3500</c:v>
                </c:pt>
                <c:pt idx="1751">
                  <c:v>3502</c:v>
                </c:pt>
                <c:pt idx="1752">
                  <c:v>3504</c:v>
                </c:pt>
                <c:pt idx="1753">
                  <c:v>3506</c:v>
                </c:pt>
                <c:pt idx="1754">
                  <c:v>3508</c:v>
                </c:pt>
                <c:pt idx="1755">
                  <c:v>3510</c:v>
                </c:pt>
                <c:pt idx="1756">
                  <c:v>3512</c:v>
                </c:pt>
                <c:pt idx="1757">
                  <c:v>3514</c:v>
                </c:pt>
                <c:pt idx="1758">
                  <c:v>3516</c:v>
                </c:pt>
                <c:pt idx="1759">
                  <c:v>3518</c:v>
                </c:pt>
                <c:pt idx="1760">
                  <c:v>3520</c:v>
                </c:pt>
                <c:pt idx="1761">
                  <c:v>3522</c:v>
                </c:pt>
                <c:pt idx="1762">
                  <c:v>3524</c:v>
                </c:pt>
                <c:pt idx="1763">
                  <c:v>3526</c:v>
                </c:pt>
                <c:pt idx="1764">
                  <c:v>3528</c:v>
                </c:pt>
                <c:pt idx="1765">
                  <c:v>3530</c:v>
                </c:pt>
                <c:pt idx="1766">
                  <c:v>3532</c:v>
                </c:pt>
                <c:pt idx="1767">
                  <c:v>3534</c:v>
                </c:pt>
                <c:pt idx="1768">
                  <c:v>3536</c:v>
                </c:pt>
                <c:pt idx="1769">
                  <c:v>3538</c:v>
                </c:pt>
                <c:pt idx="1770">
                  <c:v>3540</c:v>
                </c:pt>
                <c:pt idx="1771">
                  <c:v>3542</c:v>
                </c:pt>
                <c:pt idx="1772">
                  <c:v>3544</c:v>
                </c:pt>
                <c:pt idx="1773">
                  <c:v>3546</c:v>
                </c:pt>
                <c:pt idx="1774">
                  <c:v>3548</c:v>
                </c:pt>
                <c:pt idx="1775">
                  <c:v>3550</c:v>
                </c:pt>
                <c:pt idx="1776">
                  <c:v>3552</c:v>
                </c:pt>
                <c:pt idx="1777">
                  <c:v>3554</c:v>
                </c:pt>
                <c:pt idx="1778">
                  <c:v>3556</c:v>
                </c:pt>
                <c:pt idx="1779">
                  <c:v>3558</c:v>
                </c:pt>
                <c:pt idx="1780">
                  <c:v>3560</c:v>
                </c:pt>
                <c:pt idx="1781">
                  <c:v>3562</c:v>
                </c:pt>
                <c:pt idx="1782">
                  <c:v>3564</c:v>
                </c:pt>
                <c:pt idx="1783">
                  <c:v>3566</c:v>
                </c:pt>
                <c:pt idx="1784">
                  <c:v>3568</c:v>
                </c:pt>
                <c:pt idx="1785">
                  <c:v>3570</c:v>
                </c:pt>
                <c:pt idx="1786">
                  <c:v>3572</c:v>
                </c:pt>
                <c:pt idx="1787">
                  <c:v>3574</c:v>
                </c:pt>
                <c:pt idx="1788">
                  <c:v>3576</c:v>
                </c:pt>
                <c:pt idx="1789">
                  <c:v>3578</c:v>
                </c:pt>
                <c:pt idx="1790">
                  <c:v>3580</c:v>
                </c:pt>
                <c:pt idx="1791">
                  <c:v>3582</c:v>
                </c:pt>
                <c:pt idx="1792">
                  <c:v>3584</c:v>
                </c:pt>
                <c:pt idx="1793">
                  <c:v>3586</c:v>
                </c:pt>
                <c:pt idx="1794">
                  <c:v>3588</c:v>
                </c:pt>
                <c:pt idx="1795">
                  <c:v>3590</c:v>
                </c:pt>
                <c:pt idx="1796">
                  <c:v>3592</c:v>
                </c:pt>
                <c:pt idx="1797">
                  <c:v>3594</c:v>
                </c:pt>
                <c:pt idx="1798">
                  <c:v>3596</c:v>
                </c:pt>
                <c:pt idx="1799">
                  <c:v>3598</c:v>
                </c:pt>
                <c:pt idx="1800">
                  <c:v>3600</c:v>
                </c:pt>
                <c:pt idx="1801">
                  <c:v>3602</c:v>
                </c:pt>
                <c:pt idx="1802">
                  <c:v>3604</c:v>
                </c:pt>
                <c:pt idx="1803">
                  <c:v>3606</c:v>
                </c:pt>
                <c:pt idx="1804">
                  <c:v>3608</c:v>
                </c:pt>
                <c:pt idx="1805">
                  <c:v>3610</c:v>
                </c:pt>
                <c:pt idx="1806">
                  <c:v>3612</c:v>
                </c:pt>
                <c:pt idx="1807">
                  <c:v>3614</c:v>
                </c:pt>
                <c:pt idx="1808">
                  <c:v>3616</c:v>
                </c:pt>
                <c:pt idx="1809">
                  <c:v>3618</c:v>
                </c:pt>
                <c:pt idx="1810">
                  <c:v>3620</c:v>
                </c:pt>
                <c:pt idx="1811">
                  <c:v>3622</c:v>
                </c:pt>
                <c:pt idx="1812">
                  <c:v>3624</c:v>
                </c:pt>
                <c:pt idx="1813">
                  <c:v>3626</c:v>
                </c:pt>
                <c:pt idx="1814">
                  <c:v>3628</c:v>
                </c:pt>
                <c:pt idx="1815">
                  <c:v>3630</c:v>
                </c:pt>
                <c:pt idx="1816">
                  <c:v>3632</c:v>
                </c:pt>
                <c:pt idx="1817">
                  <c:v>3634</c:v>
                </c:pt>
                <c:pt idx="1818">
                  <c:v>3636</c:v>
                </c:pt>
                <c:pt idx="1819">
                  <c:v>3638</c:v>
                </c:pt>
                <c:pt idx="1820">
                  <c:v>3640</c:v>
                </c:pt>
                <c:pt idx="1821">
                  <c:v>3642</c:v>
                </c:pt>
                <c:pt idx="1822">
                  <c:v>3644</c:v>
                </c:pt>
                <c:pt idx="1823">
                  <c:v>3646</c:v>
                </c:pt>
                <c:pt idx="1824">
                  <c:v>3648</c:v>
                </c:pt>
                <c:pt idx="1825">
                  <c:v>3650</c:v>
                </c:pt>
                <c:pt idx="1826">
                  <c:v>3652</c:v>
                </c:pt>
                <c:pt idx="1827">
                  <c:v>3654</c:v>
                </c:pt>
                <c:pt idx="1828">
                  <c:v>3656</c:v>
                </c:pt>
                <c:pt idx="1829">
                  <c:v>3658</c:v>
                </c:pt>
                <c:pt idx="1830">
                  <c:v>3660</c:v>
                </c:pt>
                <c:pt idx="1831">
                  <c:v>3662</c:v>
                </c:pt>
                <c:pt idx="1832">
                  <c:v>3664</c:v>
                </c:pt>
                <c:pt idx="1833">
                  <c:v>3666</c:v>
                </c:pt>
                <c:pt idx="1834">
                  <c:v>3668</c:v>
                </c:pt>
                <c:pt idx="1835">
                  <c:v>3670</c:v>
                </c:pt>
                <c:pt idx="1836">
                  <c:v>3672</c:v>
                </c:pt>
                <c:pt idx="1837">
                  <c:v>3674</c:v>
                </c:pt>
                <c:pt idx="1838">
                  <c:v>3676</c:v>
                </c:pt>
                <c:pt idx="1839">
                  <c:v>3678</c:v>
                </c:pt>
                <c:pt idx="1840">
                  <c:v>3680</c:v>
                </c:pt>
                <c:pt idx="1841">
                  <c:v>3682</c:v>
                </c:pt>
                <c:pt idx="1842">
                  <c:v>3684</c:v>
                </c:pt>
                <c:pt idx="1843">
                  <c:v>3686</c:v>
                </c:pt>
                <c:pt idx="1844">
                  <c:v>3688</c:v>
                </c:pt>
                <c:pt idx="1845">
                  <c:v>3690</c:v>
                </c:pt>
                <c:pt idx="1846">
                  <c:v>3692</c:v>
                </c:pt>
                <c:pt idx="1847">
                  <c:v>3694</c:v>
                </c:pt>
                <c:pt idx="1848">
                  <c:v>3696</c:v>
                </c:pt>
                <c:pt idx="1849">
                  <c:v>3698</c:v>
                </c:pt>
                <c:pt idx="1850">
                  <c:v>3700</c:v>
                </c:pt>
                <c:pt idx="1851">
                  <c:v>3702</c:v>
                </c:pt>
                <c:pt idx="1852">
                  <c:v>3704</c:v>
                </c:pt>
                <c:pt idx="1853">
                  <c:v>3706</c:v>
                </c:pt>
                <c:pt idx="1854">
                  <c:v>3708</c:v>
                </c:pt>
                <c:pt idx="1855">
                  <c:v>3710</c:v>
                </c:pt>
                <c:pt idx="1856">
                  <c:v>3712</c:v>
                </c:pt>
                <c:pt idx="1857">
                  <c:v>3714</c:v>
                </c:pt>
                <c:pt idx="1858">
                  <c:v>3716</c:v>
                </c:pt>
                <c:pt idx="1859">
                  <c:v>3718</c:v>
                </c:pt>
                <c:pt idx="1860">
                  <c:v>3720</c:v>
                </c:pt>
                <c:pt idx="1861">
                  <c:v>3722</c:v>
                </c:pt>
                <c:pt idx="1862">
                  <c:v>3724</c:v>
                </c:pt>
                <c:pt idx="1863">
                  <c:v>3726</c:v>
                </c:pt>
                <c:pt idx="1864">
                  <c:v>3728</c:v>
                </c:pt>
                <c:pt idx="1865">
                  <c:v>3730</c:v>
                </c:pt>
                <c:pt idx="1866">
                  <c:v>3732</c:v>
                </c:pt>
                <c:pt idx="1867">
                  <c:v>3734</c:v>
                </c:pt>
                <c:pt idx="1868">
                  <c:v>3736</c:v>
                </c:pt>
                <c:pt idx="1869">
                  <c:v>3738</c:v>
                </c:pt>
                <c:pt idx="1870">
                  <c:v>3740</c:v>
                </c:pt>
                <c:pt idx="1871">
                  <c:v>3742</c:v>
                </c:pt>
                <c:pt idx="1872">
                  <c:v>3744</c:v>
                </c:pt>
                <c:pt idx="1873">
                  <c:v>3746</c:v>
                </c:pt>
                <c:pt idx="1874">
                  <c:v>3748</c:v>
                </c:pt>
                <c:pt idx="1875">
                  <c:v>3750</c:v>
                </c:pt>
                <c:pt idx="1876">
                  <c:v>3752</c:v>
                </c:pt>
                <c:pt idx="1877">
                  <c:v>3754</c:v>
                </c:pt>
                <c:pt idx="1878">
                  <c:v>3756</c:v>
                </c:pt>
                <c:pt idx="1879">
                  <c:v>3758</c:v>
                </c:pt>
                <c:pt idx="1880">
                  <c:v>3760</c:v>
                </c:pt>
                <c:pt idx="1881">
                  <c:v>3762</c:v>
                </c:pt>
                <c:pt idx="1882">
                  <c:v>3764</c:v>
                </c:pt>
                <c:pt idx="1883">
                  <c:v>3766</c:v>
                </c:pt>
                <c:pt idx="1884">
                  <c:v>3768</c:v>
                </c:pt>
                <c:pt idx="1885">
                  <c:v>3770</c:v>
                </c:pt>
                <c:pt idx="1886">
                  <c:v>3772</c:v>
                </c:pt>
                <c:pt idx="1887">
                  <c:v>3774</c:v>
                </c:pt>
                <c:pt idx="1888">
                  <c:v>3776</c:v>
                </c:pt>
                <c:pt idx="1889">
                  <c:v>3778</c:v>
                </c:pt>
                <c:pt idx="1890">
                  <c:v>3780</c:v>
                </c:pt>
                <c:pt idx="1891">
                  <c:v>3782</c:v>
                </c:pt>
                <c:pt idx="1892">
                  <c:v>3784</c:v>
                </c:pt>
                <c:pt idx="1893">
                  <c:v>3786</c:v>
                </c:pt>
                <c:pt idx="1894">
                  <c:v>3788</c:v>
                </c:pt>
                <c:pt idx="1895">
                  <c:v>3790</c:v>
                </c:pt>
                <c:pt idx="1896">
                  <c:v>3792</c:v>
                </c:pt>
                <c:pt idx="1897">
                  <c:v>3794</c:v>
                </c:pt>
                <c:pt idx="1898">
                  <c:v>3796</c:v>
                </c:pt>
                <c:pt idx="1899">
                  <c:v>3798</c:v>
                </c:pt>
                <c:pt idx="1900">
                  <c:v>3800</c:v>
                </c:pt>
                <c:pt idx="1901">
                  <c:v>3802</c:v>
                </c:pt>
                <c:pt idx="1902">
                  <c:v>3804</c:v>
                </c:pt>
                <c:pt idx="1903">
                  <c:v>3806</c:v>
                </c:pt>
                <c:pt idx="1904">
                  <c:v>3808</c:v>
                </c:pt>
                <c:pt idx="1905">
                  <c:v>3810</c:v>
                </c:pt>
                <c:pt idx="1906">
                  <c:v>3812</c:v>
                </c:pt>
                <c:pt idx="1907">
                  <c:v>3814</c:v>
                </c:pt>
                <c:pt idx="1908">
                  <c:v>3816</c:v>
                </c:pt>
                <c:pt idx="1909">
                  <c:v>3818</c:v>
                </c:pt>
                <c:pt idx="1910">
                  <c:v>3820</c:v>
                </c:pt>
                <c:pt idx="1911">
                  <c:v>3822</c:v>
                </c:pt>
                <c:pt idx="1912">
                  <c:v>3824</c:v>
                </c:pt>
                <c:pt idx="1913">
                  <c:v>3826</c:v>
                </c:pt>
                <c:pt idx="1914">
                  <c:v>3828</c:v>
                </c:pt>
                <c:pt idx="1915">
                  <c:v>3830</c:v>
                </c:pt>
                <c:pt idx="1916">
                  <c:v>3832</c:v>
                </c:pt>
                <c:pt idx="1917">
                  <c:v>3834</c:v>
                </c:pt>
                <c:pt idx="1918">
                  <c:v>3836</c:v>
                </c:pt>
                <c:pt idx="1919">
                  <c:v>3838</c:v>
                </c:pt>
                <c:pt idx="1920">
                  <c:v>3840</c:v>
                </c:pt>
                <c:pt idx="1921">
                  <c:v>3842</c:v>
                </c:pt>
                <c:pt idx="1922">
                  <c:v>3844</c:v>
                </c:pt>
                <c:pt idx="1923">
                  <c:v>3846</c:v>
                </c:pt>
                <c:pt idx="1924">
                  <c:v>3848</c:v>
                </c:pt>
                <c:pt idx="1925">
                  <c:v>3850</c:v>
                </c:pt>
                <c:pt idx="1926">
                  <c:v>3852</c:v>
                </c:pt>
                <c:pt idx="1927">
                  <c:v>3854</c:v>
                </c:pt>
                <c:pt idx="1928">
                  <c:v>3856</c:v>
                </c:pt>
                <c:pt idx="1929">
                  <c:v>3858</c:v>
                </c:pt>
                <c:pt idx="1930">
                  <c:v>3860</c:v>
                </c:pt>
                <c:pt idx="1931">
                  <c:v>3862</c:v>
                </c:pt>
                <c:pt idx="1932">
                  <c:v>3864</c:v>
                </c:pt>
                <c:pt idx="1933">
                  <c:v>3866</c:v>
                </c:pt>
                <c:pt idx="1934">
                  <c:v>3868</c:v>
                </c:pt>
                <c:pt idx="1935">
                  <c:v>3870</c:v>
                </c:pt>
                <c:pt idx="1936">
                  <c:v>3872</c:v>
                </c:pt>
                <c:pt idx="1937">
                  <c:v>3874</c:v>
                </c:pt>
                <c:pt idx="1938">
                  <c:v>3876</c:v>
                </c:pt>
                <c:pt idx="1939">
                  <c:v>3878</c:v>
                </c:pt>
                <c:pt idx="1940">
                  <c:v>3880</c:v>
                </c:pt>
                <c:pt idx="1941">
                  <c:v>3882</c:v>
                </c:pt>
                <c:pt idx="1942">
                  <c:v>3884</c:v>
                </c:pt>
                <c:pt idx="1943">
                  <c:v>3886</c:v>
                </c:pt>
                <c:pt idx="1944">
                  <c:v>3888</c:v>
                </c:pt>
                <c:pt idx="1945">
                  <c:v>3890</c:v>
                </c:pt>
                <c:pt idx="1946">
                  <c:v>3892</c:v>
                </c:pt>
                <c:pt idx="1947">
                  <c:v>3894</c:v>
                </c:pt>
                <c:pt idx="1948">
                  <c:v>3896</c:v>
                </c:pt>
                <c:pt idx="1949">
                  <c:v>3898</c:v>
                </c:pt>
                <c:pt idx="1950">
                  <c:v>3900</c:v>
                </c:pt>
                <c:pt idx="1951">
                  <c:v>3902</c:v>
                </c:pt>
                <c:pt idx="1952">
                  <c:v>3904</c:v>
                </c:pt>
                <c:pt idx="1953">
                  <c:v>3906</c:v>
                </c:pt>
                <c:pt idx="1954">
                  <c:v>3908</c:v>
                </c:pt>
                <c:pt idx="1955">
                  <c:v>3910</c:v>
                </c:pt>
                <c:pt idx="1956">
                  <c:v>3912</c:v>
                </c:pt>
                <c:pt idx="1957">
                  <c:v>3914</c:v>
                </c:pt>
                <c:pt idx="1958">
                  <c:v>3916</c:v>
                </c:pt>
                <c:pt idx="1959">
                  <c:v>3918</c:v>
                </c:pt>
                <c:pt idx="1960">
                  <c:v>3920</c:v>
                </c:pt>
                <c:pt idx="1961">
                  <c:v>3922</c:v>
                </c:pt>
                <c:pt idx="1962">
                  <c:v>3924</c:v>
                </c:pt>
                <c:pt idx="1963">
                  <c:v>3926</c:v>
                </c:pt>
                <c:pt idx="1964">
                  <c:v>3928</c:v>
                </c:pt>
                <c:pt idx="1965">
                  <c:v>3930</c:v>
                </c:pt>
                <c:pt idx="1966">
                  <c:v>3932</c:v>
                </c:pt>
                <c:pt idx="1967">
                  <c:v>3934</c:v>
                </c:pt>
                <c:pt idx="1968">
                  <c:v>3936</c:v>
                </c:pt>
                <c:pt idx="1969">
                  <c:v>3938</c:v>
                </c:pt>
                <c:pt idx="1970">
                  <c:v>3940</c:v>
                </c:pt>
                <c:pt idx="1971">
                  <c:v>3942</c:v>
                </c:pt>
                <c:pt idx="1972">
                  <c:v>3944</c:v>
                </c:pt>
                <c:pt idx="1973">
                  <c:v>3946</c:v>
                </c:pt>
                <c:pt idx="1974">
                  <c:v>3948</c:v>
                </c:pt>
                <c:pt idx="1975">
                  <c:v>3950</c:v>
                </c:pt>
                <c:pt idx="1976">
                  <c:v>3952</c:v>
                </c:pt>
                <c:pt idx="1977">
                  <c:v>3954</c:v>
                </c:pt>
                <c:pt idx="1978">
                  <c:v>3956</c:v>
                </c:pt>
                <c:pt idx="1979">
                  <c:v>3958</c:v>
                </c:pt>
                <c:pt idx="1980">
                  <c:v>3960</c:v>
                </c:pt>
                <c:pt idx="1981">
                  <c:v>3962</c:v>
                </c:pt>
                <c:pt idx="1982">
                  <c:v>3964</c:v>
                </c:pt>
                <c:pt idx="1983">
                  <c:v>3966</c:v>
                </c:pt>
                <c:pt idx="1984">
                  <c:v>3968</c:v>
                </c:pt>
                <c:pt idx="1985">
                  <c:v>3970</c:v>
                </c:pt>
                <c:pt idx="1986">
                  <c:v>3972</c:v>
                </c:pt>
                <c:pt idx="1987">
                  <c:v>3974</c:v>
                </c:pt>
                <c:pt idx="1988">
                  <c:v>3976</c:v>
                </c:pt>
                <c:pt idx="1989">
                  <c:v>3978</c:v>
                </c:pt>
                <c:pt idx="1990">
                  <c:v>3980</c:v>
                </c:pt>
                <c:pt idx="1991">
                  <c:v>3982</c:v>
                </c:pt>
                <c:pt idx="1992">
                  <c:v>3984</c:v>
                </c:pt>
                <c:pt idx="1993">
                  <c:v>3986</c:v>
                </c:pt>
                <c:pt idx="1994">
                  <c:v>3988</c:v>
                </c:pt>
                <c:pt idx="1995">
                  <c:v>3990</c:v>
                </c:pt>
                <c:pt idx="1996">
                  <c:v>3992</c:v>
                </c:pt>
                <c:pt idx="1997">
                  <c:v>3994</c:v>
                </c:pt>
                <c:pt idx="1998">
                  <c:v>3996</c:v>
                </c:pt>
                <c:pt idx="1999">
                  <c:v>3998</c:v>
                </c:pt>
                <c:pt idx="2000">
                  <c:v>4000</c:v>
                </c:pt>
                <c:pt idx="2001">
                  <c:v>4002</c:v>
                </c:pt>
                <c:pt idx="2002">
                  <c:v>4004</c:v>
                </c:pt>
                <c:pt idx="2003">
                  <c:v>4006</c:v>
                </c:pt>
                <c:pt idx="2004">
                  <c:v>4008</c:v>
                </c:pt>
                <c:pt idx="2005">
                  <c:v>4010</c:v>
                </c:pt>
                <c:pt idx="2006">
                  <c:v>4012</c:v>
                </c:pt>
                <c:pt idx="2007">
                  <c:v>4014</c:v>
                </c:pt>
                <c:pt idx="2008">
                  <c:v>4016</c:v>
                </c:pt>
                <c:pt idx="2009">
                  <c:v>4018</c:v>
                </c:pt>
                <c:pt idx="2010">
                  <c:v>4020</c:v>
                </c:pt>
                <c:pt idx="2011">
                  <c:v>4022</c:v>
                </c:pt>
                <c:pt idx="2012">
                  <c:v>4024</c:v>
                </c:pt>
                <c:pt idx="2013">
                  <c:v>4026</c:v>
                </c:pt>
                <c:pt idx="2014">
                  <c:v>4028</c:v>
                </c:pt>
                <c:pt idx="2015">
                  <c:v>4030</c:v>
                </c:pt>
                <c:pt idx="2016">
                  <c:v>4032</c:v>
                </c:pt>
                <c:pt idx="2017">
                  <c:v>4034</c:v>
                </c:pt>
                <c:pt idx="2018">
                  <c:v>4036</c:v>
                </c:pt>
                <c:pt idx="2019">
                  <c:v>4038</c:v>
                </c:pt>
                <c:pt idx="2020">
                  <c:v>4040</c:v>
                </c:pt>
                <c:pt idx="2021">
                  <c:v>4042</c:v>
                </c:pt>
                <c:pt idx="2022">
                  <c:v>4044</c:v>
                </c:pt>
                <c:pt idx="2023">
                  <c:v>4046</c:v>
                </c:pt>
                <c:pt idx="2024">
                  <c:v>4048</c:v>
                </c:pt>
                <c:pt idx="2025">
                  <c:v>4050</c:v>
                </c:pt>
                <c:pt idx="2026">
                  <c:v>4052</c:v>
                </c:pt>
                <c:pt idx="2027">
                  <c:v>4054</c:v>
                </c:pt>
                <c:pt idx="2028">
                  <c:v>4056</c:v>
                </c:pt>
                <c:pt idx="2029">
                  <c:v>4058</c:v>
                </c:pt>
                <c:pt idx="2030">
                  <c:v>4060</c:v>
                </c:pt>
                <c:pt idx="2031">
                  <c:v>4062</c:v>
                </c:pt>
                <c:pt idx="2032">
                  <c:v>4064</c:v>
                </c:pt>
                <c:pt idx="2033">
                  <c:v>4066</c:v>
                </c:pt>
                <c:pt idx="2034">
                  <c:v>4068</c:v>
                </c:pt>
                <c:pt idx="2035">
                  <c:v>4070</c:v>
                </c:pt>
                <c:pt idx="2036">
                  <c:v>4072</c:v>
                </c:pt>
                <c:pt idx="2037">
                  <c:v>4074</c:v>
                </c:pt>
                <c:pt idx="2038">
                  <c:v>4076</c:v>
                </c:pt>
                <c:pt idx="2039">
                  <c:v>4078</c:v>
                </c:pt>
                <c:pt idx="2040">
                  <c:v>4080</c:v>
                </c:pt>
                <c:pt idx="2041">
                  <c:v>4082</c:v>
                </c:pt>
                <c:pt idx="2042">
                  <c:v>4084</c:v>
                </c:pt>
                <c:pt idx="2043">
                  <c:v>4086</c:v>
                </c:pt>
                <c:pt idx="2044">
                  <c:v>4088</c:v>
                </c:pt>
                <c:pt idx="2045">
                  <c:v>4090</c:v>
                </c:pt>
                <c:pt idx="2046">
                  <c:v>4092</c:v>
                </c:pt>
                <c:pt idx="2047">
                  <c:v>4094</c:v>
                </c:pt>
                <c:pt idx="2048">
                  <c:v>4096</c:v>
                </c:pt>
                <c:pt idx="2049">
                  <c:v>4098</c:v>
                </c:pt>
                <c:pt idx="2050">
                  <c:v>4100</c:v>
                </c:pt>
                <c:pt idx="2051">
                  <c:v>4102</c:v>
                </c:pt>
                <c:pt idx="2052">
                  <c:v>4104</c:v>
                </c:pt>
                <c:pt idx="2053">
                  <c:v>4106</c:v>
                </c:pt>
                <c:pt idx="2054">
                  <c:v>4108</c:v>
                </c:pt>
                <c:pt idx="2055">
                  <c:v>4110</c:v>
                </c:pt>
                <c:pt idx="2056">
                  <c:v>4112</c:v>
                </c:pt>
                <c:pt idx="2057">
                  <c:v>4114</c:v>
                </c:pt>
                <c:pt idx="2058">
                  <c:v>4116</c:v>
                </c:pt>
                <c:pt idx="2059">
                  <c:v>4118</c:v>
                </c:pt>
                <c:pt idx="2060">
                  <c:v>4120</c:v>
                </c:pt>
                <c:pt idx="2061">
                  <c:v>4122</c:v>
                </c:pt>
                <c:pt idx="2062">
                  <c:v>4124</c:v>
                </c:pt>
                <c:pt idx="2063">
                  <c:v>4126</c:v>
                </c:pt>
                <c:pt idx="2064">
                  <c:v>4128</c:v>
                </c:pt>
                <c:pt idx="2065">
                  <c:v>4130</c:v>
                </c:pt>
                <c:pt idx="2066">
                  <c:v>4132</c:v>
                </c:pt>
                <c:pt idx="2067">
                  <c:v>4134</c:v>
                </c:pt>
                <c:pt idx="2068">
                  <c:v>4136</c:v>
                </c:pt>
                <c:pt idx="2069">
                  <c:v>4138</c:v>
                </c:pt>
                <c:pt idx="2070">
                  <c:v>4140</c:v>
                </c:pt>
                <c:pt idx="2071">
                  <c:v>4142</c:v>
                </c:pt>
                <c:pt idx="2072">
                  <c:v>4144</c:v>
                </c:pt>
                <c:pt idx="2073">
                  <c:v>4146</c:v>
                </c:pt>
                <c:pt idx="2074">
                  <c:v>4148</c:v>
                </c:pt>
                <c:pt idx="2075">
                  <c:v>4150</c:v>
                </c:pt>
                <c:pt idx="2076">
                  <c:v>4152</c:v>
                </c:pt>
                <c:pt idx="2077">
                  <c:v>4154</c:v>
                </c:pt>
                <c:pt idx="2078">
                  <c:v>4156</c:v>
                </c:pt>
                <c:pt idx="2079">
                  <c:v>4158</c:v>
                </c:pt>
                <c:pt idx="2080">
                  <c:v>4160</c:v>
                </c:pt>
                <c:pt idx="2081">
                  <c:v>4162</c:v>
                </c:pt>
                <c:pt idx="2082">
                  <c:v>4164</c:v>
                </c:pt>
                <c:pt idx="2083">
                  <c:v>4166</c:v>
                </c:pt>
                <c:pt idx="2084">
                  <c:v>4168</c:v>
                </c:pt>
                <c:pt idx="2085">
                  <c:v>4170</c:v>
                </c:pt>
                <c:pt idx="2086">
                  <c:v>4172</c:v>
                </c:pt>
                <c:pt idx="2087">
                  <c:v>4174</c:v>
                </c:pt>
                <c:pt idx="2088">
                  <c:v>4176</c:v>
                </c:pt>
                <c:pt idx="2089">
                  <c:v>4178</c:v>
                </c:pt>
                <c:pt idx="2090">
                  <c:v>4180</c:v>
                </c:pt>
                <c:pt idx="2091">
                  <c:v>4182</c:v>
                </c:pt>
                <c:pt idx="2092">
                  <c:v>4184</c:v>
                </c:pt>
                <c:pt idx="2093">
                  <c:v>4186</c:v>
                </c:pt>
                <c:pt idx="2094">
                  <c:v>4188</c:v>
                </c:pt>
                <c:pt idx="2095">
                  <c:v>4190</c:v>
                </c:pt>
                <c:pt idx="2096">
                  <c:v>4192</c:v>
                </c:pt>
                <c:pt idx="2097">
                  <c:v>4194</c:v>
                </c:pt>
                <c:pt idx="2098">
                  <c:v>4196</c:v>
                </c:pt>
                <c:pt idx="2099">
                  <c:v>4198</c:v>
                </c:pt>
                <c:pt idx="2100">
                  <c:v>4200</c:v>
                </c:pt>
                <c:pt idx="2101">
                  <c:v>4202</c:v>
                </c:pt>
                <c:pt idx="2102">
                  <c:v>4204</c:v>
                </c:pt>
                <c:pt idx="2103">
                  <c:v>4206</c:v>
                </c:pt>
                <c:pt idx="2104">
                  <c:v>4208</c:v>
                </c:pt>
                <c:pt idx="2105">
                  <c:v>4210</c:v>
                </c:pt>
                <c:pt idx="2106">
                  <c:v>4212</c:v>
                </c:pt>
                <c:pt idx="2107">
                  <c:v>4214</c:v>
                </c:pt>
                <c:pt idx="2108">
                  <c:v>4216</c:v>
                </c:pt>
                <c:pt idx="2109">
                  <c:v>4218</c:v>
                </c:pt>
                <c:pt idx="2110">
                  <c:v>4220</c:v>
                </c:pt>
                <c:pt idx="2111">
                  <c:v>4222</c:v>
                </c:pt>
                <c:pt idx="2112">
                  <c:v>4224</c:v>
                </c:pt>
                <c:pt idx="2113">
                  <c:v>4226</c:v>
                </c:pt>
                <c:pt idx="2114">
                  <c:v>4228</c:v>
                </c:pt>
                <c:pt idx="2115">
                  <c:v>4230</c:v>
                </c:pt>
                <c:pt idx="2116">
                  <c:v>4232</c:v>
                </c:pt>
                <c:pt idx="2117">
                  <c:v>4234</c:v>
                </c:pt>
                <c:pt idx="2118">
                  <c:v>4236</c:v>
                </c:pt>
                <c:pt idx="2119">
                  <c:v>4238</c:v>
                </c:pt>
                <c:pt idx="2120">
                  <c:v>4240</c:v>
                </c:pt>
                <c:pt idx="2121">
                  <c:v>4242</c:v>
                </c:pt>
                <c:pt idx="2122">
                  <c:v>4244</c:v>
                </c:pt>
                <c:pt idx="2123">
                  <c:v>4246</c:v>
                </c:pt>
                <c:pt idx="2124">
                  <c:v>4248</c:v>
                </c:pt>
                <c:pt idx="2125">
                  <c:v>4250</c:v>
                </c:pt>
                <c:pt idx="2126">
                  <c:v>4252</c:v>
                </c:pt>
                <c:pt idx="2127">
                  <c:v>4254</c:v>
                </c:pt>
                <c:pt idx="2128">
                  <c:v>4256</c:v>
                </c:pt>
                <c:pt idx="2129">
                  <c:v>4258</c:v>
                </c:pt>
                <c:pt idx="2130">
                  <c:v>4260</c:v>
                </c:pt>
                <c:pt idx="2131">
                  <c:v>4262</c:v>
                </c:pt>
                <c:pt idx="2132">
                  <c:v>4264</c:v>
                </c:pt>
                <c:pt idx="2133">
                  <c:v>4266</c:v>
                </c:pt>
                <c:pt idx="2134">
                  <c:v>4268</c:v>
                </c:pt>
                <c:pt idx="2135">
                  <c:v>4270</c:v>
                </c:pt>
                <c:pt idx="2136">
                  <c:v>4272</c:v>
                </c:pt>
                <c:pt idx="2137">
                  <c:v>4274</c:v>
                </c:pt>
                <c:pt idx="2138">
                  <c:v>4276</c:v>
                </c:pt>
                <c:pt idx="2139">
                  <c:v>4278</c:v>
                </c:pt>
                <c:pt idx="2140">
                  <c:v>4280</c:v>
                </c:pt>
                <c:pt idx="2141">
                  <c:v>4282</c:v>
                </c:pt>
                <c:pt idx="2142">
                  <c:v>4284</c:v>
                </c:pt>
                <c:pt idx="2143">
                  <c:v>4286</c:v>
                </c:pt>
                <c:pt idx="2144">
                  <c:v>4288</c:v>
                </c:pt>
                <c:pt idx="2145">
                  <c:v>4290</c:v>
                </c:pt>
                <c:pt idx="2146">
                  <c:v>4292</c:v>
                </c:pt>
                <c:pt idx="2147">
                  <c:v>4294</c:v>
                </c:pt>
                <c:pt idx="2148">
                  <c:v>4296</c:v>
                </c:pt>
                <c:pt idx="2149">
                  <c:v>4298</c:v>
                </c:pt>
                <c:pt idx="2150">
                  <c:v>4300</c:v>
                </c:pt>
                <c:pt idx="2151">
                  <c:v>4302</c:v>
                </c:pt>
                <c:pt idx="2152">
                  <c:v>4304</c:v>
                </c:pt>
                <c:pt idx="2153">
                  <c:v>4306</c:v>
                </c:pt>
                <c:pt idx="2154">
                  <c:v>4308</c:v>
                </c:pt>
                <c:pt idx="2155">
                  <c:v>4310</c:v>
                </c:pt>
                <c:pt idx="2156">
                  <c:v>4312</c:v>
                </c:pt>
                <c:pt idx="2157">
                  <c:v>4314</c:v>
                </c:pt>
                <c:pt idx="2158">
                  <c:v>4316</c:v>
                </c:pt>
                <c:pt idx="2159">
                  <c:v>4318</c:v>
                </c:pt>
                <c:pt idx="2160">
                  <c:v>4320</c:v>
                </c:pt>
                <c:pt idx="2161">
                  <c:v>4322</c:v>
                </c:pt>
                <c:pt idx="2162">
                  <c:v>4324</c:v>
                </c:pt>
                <c:pt idx="2163">
                  <c:v>4326</c:v>
                </c:pt>
                <c:pt idx="2164">
                  <c:v>4328</c:v>
                </c:pt>
                <c:pt idx="2165">
                  <c:v>4330</c:v>
                </c:pt>
                <c:pt idx="2166">
                  <c:v>4332</c:v>
                </c:pt>
                <c:pt idx="2167">
                  <c:v>4334</c:v>
                </c:pt>
                <c:pt idx="2168">
                  <c:v>4336</c:v>
                </c:pt>
                <c:pt idx="2169">
                  <c:v>4338</c:v>
                </c:pt>
                <c:pt idx="2170">
                  <c:v>4340</c:v>
                </c:pt>
                <c:pt idx="2171">
                  <c:v>4342</c:v>
                </c:pt>
                <c:pt idx="2172">
                  <c:v>4344</c:v>
                </c:pt>
                <c:pt idx="2173">
                  <c:v>4346</c:v>
                </c:pt>
                <c:pt idx="2174">
                  <c:v>4348</c:v>
                </c:pt>
                <c:pt idx="2175">
                  <c:v>4350</c:v>
                </c:pt>
                <c:pt idx="2176">
                  <c:v>4352</c:v>
                </c:pt>
                <c:pt idx="2177">
                  <c:v>4354</c:v>
                </c:pt>
                <c:pt idx="2178">
                  <c:v>4356</c:v>
                </c:pt>
                <c:pt idx="2179">
                  <c:v>4358</c:v>
                </c:pt>
                <c:pt idx="2180">
                  <c:v>4360</c:v>
                </c:pt>
                <c:pt idx="2181">
                  <c:v>4362</c:v>
                </c:pt>
                <c:pt idx="2182">
                  <c:v>4364</c:v>
                </c:pt>
                <c:pt idx="2183">
                  <c:v>4366</c:v>
                </c:pt>
                <c:pt idx="2184">
                  <c:v>4368</c:v>
                </c:pt>
                <c:pt idx="2185">
                  <c:v>4370</c:v>
                </c:pt>
                <c:pt idx="2186">
                  <c:v>4372</c:v>
                </c:pt>
                <c:pt idx="2187">
                  <c:v>4374</c:v>
                </c:pt>
                <c:pt idx="2188">
                  <c:v>4376</c:v>
                </c:pt>
                <c:pt idx="2189">
                  <c:v>4378</c:v>
                </c:pt>
                <c:pt idx="2190">
                  <c:v>4380</c:v>
                </c:pt>
                <c:pt idx="2191">
                  <c:v>4382</c:v>
                </c:pt>
                <c:pt idx="2192">
                  <c:v>4384</c:v>
                </c:pt>
                <c:pt idx="2193">
                  <c:v>4386</c:v>
                </c:pt>
                <c:pt idx="2194">
                  <c:v>4388</c:v>
                </c:pt>
                <c:pt idx="2195">
                  <c:v>4390</c:v>
                </c:pt>
                <c:pt idx="2196">
                  <c:v>4392</c:v>
                </c:pt>
                <c:pt idx="2197">
                  <c:v>4394</c:v>
                </c:pt>
                <c:pt idx="2198">
                  <c:v>4396</c:v>
                </c:pt>
                <c:pt idx="2199">
                  <c:v>4398</c:v>
                </c:pt>
                <c:pt idx="2200">
                  <c:v>4400</c:v>
                </c:pt>
                <c:pt idx="2201">
                  <c:v>4402</c:v>
                </c:pt>
                <c:pt idx="2202">
                  <c:v>4404</c:v>
                </c:pt>
                <c:pt idx="2203">
                  <c:v>4406</c:v>
                </c:pt>
                <c:pt idx="2204">
                  <c:v>4408</c:v>
                </c:pt>
                <c:pt idx="2205">
                  <c:v>4410</c:v>
                </c:pt>
                <c:pt idx="2206">
                  <c:v>4412</c:v>
                </c:pt>
                <c:pt idx="2207">
                  <c:v>4414</c:v>
                </c:pt>
                <c:pt idx="2208">
                  <c:v>4416</c:v>
                </c:pt>
                <c:pt idx="2209">
                  <c:v>4418</c:v>
                </c:pt>
                <c:pt idx="2210">
                  <c:v>4420</c:v>
                </c:pt>
                <c:pt idx="2211">
                  <c:v>4422</c:v>
                </c:pt>
                <c:pt idx="2212">
                  <c:v>4424</c:v>
                </c:pt>
                <c:pt idx="2213">
                  <c:v>4426</c:v>
                </c:pt>
                <c:pt idx="2214">
                  <c:v>4428</c:v>
                </c:pt>
                <c:pt idx="2215">
                  <c:v>4430</c:v>
                </c:pt>
                <c:pt idx="2216">
                  <c:v>4432</c:v>
                </c:pt>
                <c:pt idx="2217">
                  <c:v>4434</c:v>
                </c:pt>
                <c:pt idx="2218">
                  <c:v>4436</c:v>
                </c:pt>
                <c:pt idx="2219">
                  <c:v>4438</c:v>
                </c:pt>
                <c:pt idx="2220">
                  <c:v>4440</c:v>
                </c:pt>
                <c:pt idx="2221">
                  <c:v>4442</c:v>
                </c:pt>
                <c:pt idx="2222">
                  <c:v>4444</c:v>
                </c:pt>
                <c:pt idx="2223">
                  <c:v>4446</c:v>
                </c:pt>
                <c:pt idx="2224">
                  <c:v>4448</c:v>
                </c:pt>
                <c:pt idx="2225">
                  <c:v>4450</c:v>
                </c:pt>
                <c:pt idx="2226">
                  <c:v>4452</c:v>
                </c:pt>
                <c:pt idx="2227">
                  <c:v>4454</c:v>
                </c:pt>
                <c:pt idx="2228">
                  <c:v>4456</c:v>
                </c:pt>
                <c:pt idx="2229">
                  <c:v>4458</c:v>
                </c:pt>
                <c:pt idx="2230">
                  <c:v>4460</c:v>
                </c:pt>
                <c:pt idx="2231">
                  <c:v>4462</c:v>
                </c:pt>
                <c:pt idx="2232">
                  <c:v>4464</c:v>
                </c:pt>
                <c:pt idx="2233">
                  <c:v>4466</c:v>
                </c:pt>
                <c:pt idx="2234">
                  <c:v>4468</c:v>
                </c:pt>
                <c:pt idx="2235">
                  <c:v>4470</c:v>
                </c:pt>
                <c:pt idx="2236">
                  <c:v>4472</c:v>
                </c:pt>
                <c:pt idx="2237">
                  <c:v>4474</c:v>
                </c:pt>
                <c:pt idx="2238">
                  <c:v>4476</c:v>
                </c:pt>
                <c:pt idx="2239">
                  <c:v>4478</c:v>
                </c:pt>
                <c:pt idx="2240">
                  <c:v>4480</c:v>
                </c:pt>
                <c:pt idx="2241">
                  <c:v>4482</c:v>
                </c:pt>
                <c:pt idx="2242">
                  <c:v>4484</c:v>
                </c:pt>
                <c:pt idx="2243">
                  <c:v>4486</c:v>
                </c:pt>
                <c:pt idx="2244">
                  <c:v>4488</c:v>
                </c:pt>
                <c:pt idx="2245">
                  <c:v>4490</c:v>
                </c:pt>
                <c:pt idx="2246">
                  <c:v>4492</c:v>
                </c:pt>
                <c:pt idx="2247">
                  <c:v>4494</c:v>
                </c:pt>
                <c:pt idx="2248">
                  <c:v>4496</c:v>
                </c:pt>
                <c:pt idx="2249">
                  <c:v>4498</c:v>
                </c:pt>
                <c:pt idx="2250">
                  <c:v>4500</c:v>
                </c:pt>
                <c:pt idx="2251">
                  <c:v>4502</c:v>
                </c:pt>
                <c:pt idx="2252">
                  <c:v>4504</c:v>
                </c:pt>
                <c:pt idx="2253">
                  <c:v>4506</c:v>
                </c:pt>
                <c:pt idx="2254">
                  <c:v>4508</c:v>
                </c:pt>
                <c:pt idx="2255">
                  <c:v>4510</c:v>
                </c:pt>
                <c:pt idx="2256">
                  <c:v>4512</c:v>
                </c:pt>
                <c:pt idx="2257">
                  <c:v>4514</c:v>
                </c:pt>
                <c:pt idx="2258">
                  <c:v>4516</c:v>
                </c:pt>
                <c:pt idx="2259">
                  <c:v>4518</c:v>
                </c:pt>
                <c:pt idx="2260">
                  <c:v>4520</c:v>
                </c:pt>
                <c:pt idx="2261">
                  <c:v>4522</c:v>
                </c:pt>
                <c:pt idx="2262">
                  <c:v>4524</c:v>
                </c:pt>
                <c:pt idx="2263">
                  <c:v>4526</c:v>
                </c:pt>
                <c:pt idx="2264">
                  <c:v>4528</c:v>
                </c:pt>
                <c:pt idx="2265">
                  <c:v>4530</c:v>
                </c:pt>
                <c:pt idx="2266">
                  <c:v>4532</c:v>
                </c:pt>
                <c:pt idx="2267">
                  <c:v>4534</c:v>
                </c:pt>
                <c:pt idx="2268">
                  <c:v>4536</c:v>
                </c:pt>
                <c:pt idx="2269">
                  <c:v>4538</c:v>
                </c:pt>
                <c:pt idx="2270">
                  <c:v>4540</c:v>
                </c:pt>
                <c:pt idx="2271">
                  <c:v>4542</c:v>
                </c:pt>
                <c:pt idx="2272">
                  <c:v>4544</c:v>
                </c:pt>
                <c:pt idx="2273">
                  <c:v>4546</c:v>
                </c:pt>
                <c:pt idx="2274">
                  <c:v>4548</c:v>
                </c:pt>
                <c:pt idx="2275">
                  <c:v>4550</c:v>
                </c:pt>
                <c:pt idx="2276">
                  <c:v>4552</c:v>
                </c:pt>
                <c:pt idx="2277">
                  <c:v>4554</c:v>
                </c:pt>
                <c:pt idx="2278">
                  <c:v>4556</c:v>
                </c:pt>
                <c:pt idx="2279">
                  <c:v>4558</c:v>
                </c:pt>
                <c:pt idx="2280">
                  <c:v>4560</c:v>
                </c:pt>
                <c:pt idx="2281">
                  <c:v>4562</c:v>
                </c:pt>
                <c:pt idx="2282">
                  <c:v>4564</c:v>
                </c:pt>
                <c:pt idx="2283">
                  <c:v>4566</c:v>
                </c:pt>
                <c:pt idx="2284">
                  <c:v>4568</c:v>
                </c:pt>
                <c:pt idx="2285">
                  <c:v>4570</c:v>
                </c:pt>
                <c:pt idx="2286">
                  <c:v>4572</c:v>
                </c:pt>
                <c:pt idx="2287">
                  <c:v>4574</c:v>
                </c:pt>
                <c:pt idx="2288">
                  <c:v>4576</c:v>
                </c:pt>
                <c:pt idx="2289">
                  <c:v>4578</c:v>
                </c:pt>
                <c:pt idx="2290">
                  <c:v>4580</c:v>
                </c:pt>
                <c:pt idx="2291">
                  <c:v>4582</c:v>
                </c:pt>
                <c:pt idx="2292">
                  <c:v>4584</c:v>
                </c:pt>
                <c:pt idx="2293">
                  <c:v>4586</c:v>
                </c:pt>
                <c:pt idx="2294">
                  <c:v>4588</c:v>
                </c:pt>
                <c:pt idx="2295">
                  <c:v>4590</c:v>
                </c:pt>
                <c:pt idx="2296">
                  <c:v>4592</c:v>
                </c:pt>
                <c:pt idx="2297">
                  <c:v>4594</c:v>
                </c:pt>
                <c:pt idx="2298">
                  <c:v>4596</c:v>
                </c:pt>
                <c:pt idx="2299">
                  <c:v>4598</c:v>
                </c:pt>
                <c:pt idx="2300">
                  <c:v>4600</c:v>
                </c:pt>
                <c:pt idx="2301">
                  <c:v>4602</c:v>
                </c:pt>
                <c:pt idx="2302">
                  <c:v>4604</c:v>
                </c:pt>
                <c:pt idx="2303">
                  <c:v>4606</c:v>
                </c:pt>
                <c:pt idx="2304">
                  <c:v>4608</c:v>
                </c:pt>
                <c:pt idx="2305">
                  <c:v>4610</c:v>
                </c:pt>
                <c:pt idx="2306">
                  <c:v>4612</c:v>
                </c:pt>
                <c:pt idx="2307">
                  <c:v>4614</c:v>
                </c:pt>
                <c:pt idx="2308">
                  <c:v>4616</c:v>
                </c:pt>
                <c:pt idx="2309">
                  <c:v>4618</c:v>
                </c:pt>
                <c:pt idx="2310">
                  <c:v>4620</c:v>
                </c:pt>
                <c:pt idx="2311">
                  <c:v>4622</c:v>
                </c:pt>
                <c:pt idx="2312">
                  <c:v>4624</c:v>
                </c:pt>
                <c:pt idx="2313">
                  <c:v>4626</c:v>
                </c:pt>
                <c:pt idx="2314">
                  <c:v>4628</c:v>
                </c:pt>
                <c:pt idx="2315">
                  <c:v>4630</c:v>
                </c:pt>
                <c:pt idx="2316">
                  <c:v>4632</c:v>
                </c:pt>
                <c:pt idx="2317">
                  <c:v>4634</c:v>
                </c:pt>
                <c:pt idx="2318">
                  <c:v>4636</c:v>
                </c:pt>
                <c:pt idx="2319">
                  <c:v>4638</c:v>
                </c:pt>
                <c:pt idx="2320">
                  <c:v>4640</c:v>
                </c:pt>
                <c:pt idx="2321">
                  <c:v>4642</c:v>
                </c:pt>
                <c:pt idx="2322">
                  <c:v>4644</c:v>
                </c:pt>
                <c:pt idx="2323">
                  <c:v>4646</c:v>
                </c:pt>
                <c:pt idx="2324">
                  <c:v>4648</c:v>
                </c:pt>
                <c:pt idx="2325">
                  <c:v>4650</c:v>
                </c:pt>
                <c:pt idx="2326">
                  <c:v>4652</c:v>
                </c:pt>
                <c:pt idx="2327">
                  <c:v>4654</c:v>
                </c:pt>
                <c:pt idx="2328">
                  <c:v>4656</c:v>
                </c:pt>
                <c:pt idx="2329">
                  <c:v>4658</c:v>
                </c:pt>
                <c:pt idx="2330">
                  <c:v>4660</c:v>
                </c:pt>
                <c:pt idx="2331">
                  <c:v>4662</c:v>
                </c:pt>
                <c:pt idx="2332">
                  <c:v>4664</c:v>
                </c:pt>
                <c:pt idx="2333">
                  <c:v>4666</c:v>
                </c:pt>
                <c:pt idx="2334">
                  <c:v>4668</c:v>
                </c:pt>
                <c:pt idx="2335">
                  <c:v>4670</c:v>
                </c:pt>
                <c:pt idx="2336">
                  <c:v>4672</c:v>
                </c:pt>
                <c:pt idx="2337">
                  <c:v>4674</c:v>
                </c:pt>
                <c:pt idx="2338">
                  <c:v>4676</c:v>
                </c:pt>
                <c:pt idx="2339">
                  <c:v>4678</c:v>
                </c:pt>
                <c:pt idx="2340">
                  <c:v>4680</c:v>
                </c:pt>
                <c:pt idx="2341">
                  <c:v>4682</c:v>
                </c:pt>
                <c:pt idx="2342">
                  <c:v>4684</c:v>
                </c:pt>
                <c:pt idx="2343">
                  <c:v>4686</c:v>
                </c:pt>
                <c:pt idx="2344">
                  <c:v>4688</c:v>
                </c:pt>
                <c:pt idx="2345">
                  <c:v>4690</c:v>
                </c:pt>
                <c:pt idx="2346">
                  <c:v>4692</c:v>
                </c:pt>
                <c:pt idx="2347">
                  <c:v>4694</c:v>
                </c:pt>
                <c:pt idx="2348">
                  <c:v>4696</c:v>
                </c:pt>
                <c:pt idx="2349">
                  <c:v>4698</c:v>
                </c:pt>
                <c:pt idx="2350">
                  <c:v>4700</c:v>
                </c:pt>
                <c:pt idx="2351">
                  <c:v>4702</c:v>
                </c:pt>
                <c:pt idx="2352">
                  <c:v>4704</c:v>
                </c:pt>
                <c:pt idx="2353">
                  <c:v>4706</c:v>
                </c:pt>
                <c:pt idx="2354">
                  <c:v>4708</c:v>
                </c:pt>
                <c:pt idx="2355">
                  <c:v>4710</c:v>
                </c:pt>
                <c:pt idx="2356">
                  <c:v>4712</c:v>
                </c:pt>
                <c:pt idx="2357">
                  <c:v>4714</c:v>
                </c:pt>
                <c:pt idx="2358">
                  <c:v>4716</c:v>
                </c:pt>
                <c:pt idx="2359">
                  <c:v>4718</c:v>
                </c:pt>
                <c:pt idx="2360">
                  <c:v>4720</c:v>
                </c:pt>
                <c:pt idx="2361">
                  <c:v>4722</c:v>
                </c:pt>
                <c:pt idx="2362">
                  <c:v>4724</c:v>
                </c:pt>
                <c:pt idx="2363">
                  <c:v>4726</c:v>
                </c:pt>
                <c:pt idx="2364">
                  <c:v>4728</c:v>
                </c:pt>
                <c:pt idx="2365">
                  <c:v>4730</c:v>
                </c:pt>
                <c:pt idx="2366">
                  <c:v>4732</c:v>
                </c:pt>
                <c:pt idx="2367">
                  <c:v>4734</c:v>
                </c:pt>
                <c:pt idx="2368">
                  <c:v>4736</c:v>
                </c:pt>
                <c:pt idx="2369">
                  <c:v>4738</c:v>
                </c:pt>
                <c:pt idx="2370">
                  <c:v>4740</c:v>
                </c:pt>
                <c:pt idx="2371">
                  <c:v>4742</c:v>
                </c:pt>
                <c:pt idx="2372">
                  <c:v>4744</c:v>
                </c:pt>
                <c:pt idx="2373">
                  <c:v>4746</c:v>
                </c:pt>
                <c:pt idx="2374">
                  <c:v>4748</c:v>
                </c:pt>
                <c:pt idx="2375">
                  <c:v>4750</c:v>
                </c:pt>
                <c:pt idx="2376">
                  <c:v>4752</c:v>
                </c:pt>
                <c:pt idx="2377">
                  <c:v>4754</c:v>
                </c:pt>
                <c:pt idx="2378">
                  <c:v>4756</c:v>
                </c:pt>
                <c:pt idx="2379">
                  <c:v>4758</c:v>
                </c:pt>
                <c:pt idx="2380">
                  <c:v>4760</c:v>
                </c:pt>
                <c:pt idx="2381">
                  <c:v>4762</c:v>
                </c:pt>
                <c:pt idx="2382">
                  <c:v>4764</c:v>
                </c:pt>
                <c:pt idx="2383">
                  <c:v>4766</c:v>
                </c:pt>
                <c:pt idx="2384">
                  <c:v>4768</c:v>
                </c:pt>
                <c:pt idx="2385">
                  <c:v>4770</c:v>
                </c:pt>
                <c:pt idx="2386">
                  <c:v>4772</c:v>
                </c:pt>
                <c:pt idx="2387">
                  <c:v>4774</c:v>
                </c:pt>
                <c:pt idx="2388">
                  <c:v>4776</c:v>
                </c:pt>
                <c:pt idx="2389">
                  <c:v>4778</c:v>
                </c:pt>
                <c:pt idx="2390">
                  <c:v>4780</c:v>
                </c:pt>
                <c:pt idx="2391">
                  <c:v>4782</c:v>
                </c:pt>
                <c:pt idx="2392">
                  <c:v>4784</c:v>
                </c:pt>
                <c:pt idx="2393">
                  <c:v>4786</c:v>
                </c:pt>
                <c:pt idx="2394">
                  <c:v>4788</c:v>
                </c:pt>
                <c:pt idx="2395">
                  <c:v>4790</c:v>
                </c:pt>
                <c:pt idx="2396">
                  <c:v>4792</c:v>
                </c:pt>
                <c:pt idx="2397">
                  <c:v>4794</c:v>
                </c:pt>
                <c:pt idx="2398">
                  <c:v>4796</c:v>
                </c:pt>
                <c:pt idx="2399">
                  <c:v>4798</c:v>
                </c:pt>
                <c:pt idx="2400">
                  <c:v>4800</c:v>
                </c:pt>
                <c:pt idx="2401">
                  <c:v>4802</c:v>
                </c:pt>
                <c:pt idx="2402">
                  <c:v>4804</c:v>
                </c:pt>
                <c:pt idx="2403">
                  <c:v>4806</c:v>
                </c:pt>
                <c:pt idx="2404">
                  <c:v>4808</c:v>
                </c:pt>
                <c:pt idx="2405">
                  <c:v>4810</c:v>
                </c:pt>
                <c:pt idx="2406">
                  <c:v>4812</c:v>
                </c:pt>
                <c:pt idx="2407">
                  <c:v>4814</c:v>
                </c:pt>
                <c:pt idx="2408">
                  <c:v>4816</c:v>
                </c:pt>
                <c:pt idx="2409">
                  <c:v>4818</c:v>
                </c:pt>
                <c:pt idx="2410">
                  <c:v>4820</c:v>
                </c:pt>
                <c:pt idx="2411">
                  <c:v>4822</c:v>
                </c:pt>
                <c:pt idx="2412">
                  <c:v>4824</c:v>
                </c:pt>
                <c:pt idx="2413">
                  <c:v>4826</c:v>
                </c:pt>
                <c:pt idx="2414">
                  <c:v>4828</c:v>
                </c:pt>
                <c:pt idx="2415">
                  <c:v>4830</c:v>
                </c:pt>
                <c:pt idx="2416">
                  <c:v>4832</c:v>
                </c:pt>
                <c:pt idx="2417">
                  <c:v>4834</c:v>
                </c:pt>
                <c:pt idx="2418">
                  <c:v>4836</c:v>
                </c:pt>
                <c:pt idx="2419">
                  <c:v>4838</c:v>
                </c:pt>
                <c:pt idx="2420">
                  <c:v>4840</c:v>
                </c:pt>
                <c:pt idx="2421">
                  <c:v>4842</c:v>
                </c:pt>
                <c:pt idx="2422">
                  <c:v>4844</c:v>
                </c:pt>
                <c:pt idx="2423">
                  <c:v>4846</c:v>
                </c:pt>
                <c:pt idx="2424">
                  <c:v>4848</c:v>
                </c:pt>
                <c:pt idx="2425">
                  <c:v>4850</c:v>
                </c:pt>
                <c:pt idx="2426">
                  <c:v>4852</c:v>
                </c:pt>
                <c:pt idx="2427">
                  <c:v>4854</c:v>
                </c:pt>
                <c:pt idx="2428">
                  <c:v>4856</c:v>
                </c:pt>
                <c:pt idx="2429">
                  <c:v>4858</c:v>
                </c:pt>
                <c:pt idx="2430">
                  <c:v>4860</c:v>
                </c:pt>
                <c:pt idx="2431">
                  <c:v>4862</c:v>
                </c:pt>
                <c:pt idx="2432">
                  <c:v>4864</c:v>
                </c:pt>
                <c:pt idx="2433">
                  <c:v>4866</c:v>
                </c:pt>
                <c:pt idx="2434">
                  <c:v>4868</c:v>
                </c:pt>
                <c:pt idx="2435">
                  <c:v>4870</c:v>
                </c:pt>
                <c:pt idx="2436">
                  <c:v>4872</c:v>
                </c:pt>
                <c:pt idx="2437">
                  <c:v>4874</c:v>
                </c:pt>
                <c:pt idx="2438">
                  <c:v>4876</c:v>
                </c:pt>
                <c:pt idx="2439">
                  <c:v>4878</c:v>
                </c:pt>
                <c:pt idx="2440">
                  <c:v>4880</c:v>
                </c:pt>
                <c:pt idx="2441">
                  <c:v>4882</c:v>
                </c:pt>
                <c:pt idx="2442">
                  <c:v>4884</c:v>
                </c:pt>
                <c:pt idx="2443">
                  <c:v>4886</c:v>
                </c:pt>
                <c:pt idx="2444">
                  <c:v>4888</c:v>
                </c:pt>
                <c:pt idx="2445">
                  <c:v>4890</c:v>
                </c:pt>
                <c:pt idx="2446">
                  <c:v>4892</c:v>
                </c:pt>
                <c:pt idx="2447">
                  <c:v>4894</c:v>
                </c:pt>
                <c:pt idx="2448">
                  <c:v>4896</c:v>
                </c:pt>
                <c:pt idx="2449">
                  <c:v>4898</c:v>
                </c:pt>
                <c:pt idx="2450">
                  <c:v>4900</c:v>
                </c:pt>
                <c:pt idx="2451">
                  <c:v>4902</c:v>
                </c:pt>
                <c:pt idx="2452">
                  <c:v>4904</c:v>
                </c:pt>
                <c:pt idx="2453">
                  <c:v>4906</c:v>
                </c:pt>
                <c:pt idx="2454">
                  <c:v>4908</c:v>
                </c:pt>
                <c:pt idx="2455">
                  <c:v>4910</c:v>
                </c:pt>
                <c:pt idx="2456">
                  <c:v>4912</c:v>
                </c:pt>
                <c:pt idx="2457">
                  <c:v>4914</c:v>
                </c:pt>
                <c:pt idx="2458">
                  <c:v>4916</c:v>
                </c:pt>
                <c:pt idx="2459">
                  <c:v>4918</c:v>
                </c:pt>
                <c:pt idx="2460">
                  <c:v>4920</c:v>
                </c:pt>
                <c:pt idx="2461">
                  <c:v>4922</c:v>
                </c:pt>
                <c:pt idx="2462">
                  <c:v>4924</c:v>
                </c:pt>
                <c:pt idx="2463">
                  <c:v>4926</c:v>
                </c:pt>
                <c:pt idx="2464">
                  <c:v>4928</c:v>
                </c:pt>
                <c:pt idx="2465">
                  <c:v>4930</c:v>
                </c:pt>
                <c:pt idx="2466">
                  <c:v>4932</c:v>
                </c:pt>
                <c:pt idx="2467">
                  <c:v>4934</c:v>
                </c:pt>
                <c:pt idx="2468">
                  <c:v>4936</c:v>
                </c:pt>
                <c:pt idx="2469">
                  <c:v>4938</c:v>
                </c:pt>
                <c:pt idx="2470">
                  <c:v>4940</c:v>
                </c:pt>
                <c:pt idx="2471">
                  <c:v>4942</c:v>
                </c:pt>
                <c:pt idx="2472">
                  <c:v>4944</c:v>
                </c:pt>
                <c:pt idx="2473">
                  <c:v>4946</c:v>
                </c:pt>
                <c:pt idx="2474">
                  <c:v>4948</c:v>
                </c:pt>
                <c:pt idx="2475">
                  <c:v>4950</c:v>
                </c:pt>
                <c:pt idx="2476">
                  <c:v>4952</c:v>
                </c:pt>
                <c:pt idx="2477">
                  <c:v>4954</c:v>
                </c:pt>
                <c:pt idx="2478">
                  <c:v>4956</c:v>
                </c:pt>
                <c:pt idx="2479">
                  <c:v>4958</c:v>
                </c:pt>
                <c:pt idx="2480">
                  <c:v>4960</c:v>
                </c:pt>
                <c:pt idx="2481">
                  <c:v>4962</c:v>
                </c:pt>
                <c:pt idx="2482">
                  <c:v>4964</c:v>
                </c:pt>
                <c:pt idx="2483">
                  <c:v>4966</c:v>
                </c:pt>
                <c:pt idx="2484">
                  <c:v>4968</c:v>
                </c:pt>
                <c:pt idx="2485">
                  <c:v>4970</c:v>
                </c:pt>
                <c:pt idx="2486">
                  <c:v>4972</c:v>
                </c:pt>
                <c:pt idx="2487">
                  <c:v>4974</c:v>
                </c:pt>
                <c:pt idx="2488">
                  <c:v>4976</c:v>
                </c:pt>
                <c:pt idx="2489">
                  <c:v>4978</c:v>
                </c:pt>
                <c:pt idx="2490">
                  <c:v>4980</c:v>
                </c:pt>
                <c:pt idx="2491">
                  <c:v>4982</c:v>
                </c:pt>
                <c:pt idx="2492">
                  <c:v>4984</c:v>
                </c:pt>
                <c:pt idx="2493">
                  <c:v>4986</c:v>
                </c:pt>
                <c:pt idx="2494">
                  <c:v>4988</c:v>
                </c:pt>
                <c:pt idx="2495">
                  <c:v>4990</c:v>
                </c:pt>
                <c:pt idx="2496">
                  <c:v>4992</c:v>
                </c:pt>
                <c:pt idx="2497">
                  <c:v>4994</c:v>
                </c:pt>
                <c:pt idx="2498">
                  <c:v>4996</c:v>
                </c:pt>
                <c:pt idx="2499">
                  <c:v>4998</c:v>
                </c:pt>
                <c:pt idx="2500">
                  <c:v>5000</c:v>
                </c:pt>
                <c:pt idx="2501">
                  <c:v>5002</c:v>
                </c:pt>
                <c:pt idx="2502">
                  <c:v>5004</c:v>
                </c:pt>
                <c:pt idx="2503">
                  <c:v>5006</c:v>
                </c:pt>
                <c:pt idx="2504">
                  <c:v>5008</c:v>
                </c:pt>
                <c:pt idx="2505">
                  <c:v>5010</c:v>
                </c:pt>
                <c:pt idx="2506">
                  <c:v>5012</c:v>
                </c:pt>
                <c:pt idx="2507">
                  <c:v>5014</c:v>
                </c:pt>
                <c:pt idx="2508">
                  <c:v>5016</c:v>
                </c:pt>
                <c:pt idx="2509">
                  <c:v>5018</c:v>
                </c:pt>
                <c:pt idx="2510">
                  <c:v>5020</c:v>
                </c:pt>
                <c:pt idx="2511">
                  <c:v>5022</c:v>
                </c:pt>
                <c:pt idx="2512">
                  <c:v>5024</c:v>
                </c:pt>
                <c:pt idx="2513">
                  <c:v>5026</c:v>
                </c:pt>
                <c:pt idx="2514">
                  <c:v>5028</c:v>
                </c:pt>
                <c:pt idx="2515">
                  <c:v>5030</c:v>
                </c:pt>
                <c:pt idx="2516">
                  <c:v>5032</c:v>
                </c:pt>
                <c:pt idx="2517">
                  <c:v>5034</c:v>
                </c:pt>
                <c:pt idx="2518">
                  <c:v>5036</c:v>
                </c:pt>
                <c:pt idx="2519">
                  <c:v>5038</c:v>
                </c:pt>
                <c:pt idx="2520">
                  <c:v>5040</c:v>
                </c:pt>
                <c:pt idx="2521">
                  <c:v>5042</c:v>
                </c:pt>
                <c:pt idx="2522">
                  <c:v>5044</c:v>
                </c:pt>
                <c:pt idx="2523">
                  <c:v>5046</c:v>
                </c:pt>
                <c:pt idx="2524">
                  <c:v>5048</c:v>
                </c:pt>
                <c:pt idx="2525">
                  <c:v>5050</c:v>
                </c:pt>
                <c:pt idx="2526">
                  <c:v>5052</c:v>
                </c:pt>
                <c:pt idx="2527">
                  <c:v>5054</c:v>
                </c:pt>
                <c:pt idx="2528">
                  <c:v>5056</c:v>
                </c:pt>
                <c:pt idx="2529">
                  <c:v>5058</c:v>
                </c:pt>
                <c:pt idx="2530">
                  <c:v>5060</c:v>
                </c:pt>
                <c:pt idx="2531">
                  <c:v>5062</c:v>
                </c:pt>
                <c:pt idx="2532">
                  <c:v>5064</c:v>
                </c:pt>
                <c:pt idx="2533">
                  <c:v>5066</c:v>
                </c:pt>
                <c:pt idx="2534">
                  <c:v>5068</c:v>
                </c:pt>
                <c:pt idx="2535">
                  <c:v>5070</c:v>
                </c:pt>
                <c:pt idx="2536">
                  <c:v>5072</c:v>
                </c:pt>
                <c:pt idx="2537">
                  <c:v>5074</c:v>
                </c:pt>
                <c:pt idx="2538">
                  <c:v>5076</c:v>
                </c:pt>
                <c:pt idx="2539">
                  <c:v>5078</c:v>
                </c:pt>
                <c:pt idx="2540">
                  <c:v>5080</c:v>
                </c:pt>
                <c:pt idx="2541">
                  <c:v>5082</c:v>
                </c:pt>
                <c:pt idx="2542">
                  <c:v>5084</c:v>
                </c:pt>
                <c:pt idx="2543">
                  <c:v>5086</c:v>
                </c:pt>
                <c:pt idx="2544">
                  <c:v>5088</c:v>
                </c:pt>
                <c:pt idx="2545">
                  <c:v>5090</c:v>
                </c:pt>
                <c:pt idx="2546">
                  <c:v>5092</c:v>
                </c:pt>
                <c:pt idx="2547">
                  <c:v>5094</c:v>
                </c:pt>
                <c:pt idx="2548">
                  <c:v>5096</c:v>
                </c:pt>
                <c:pt idx="2549">
                  <c:v>5098</c:v>
                </c:pt>
                <c:pt idx="2550">
                  <c:v>5100</c:v>
                </c:pt>
                <c:pt idx="2551">
                  <c:v>5102</c:v>
                </c:pt>
                <c:pt idx="2552">
                  <c:v>5104</c:v>
                </c:pt>
                <c:pt idx="2553">
                  <c:v>5106</c:v>
                </c:pt>
                <c:pt idx="2554">
                  <c:v>5108</c:v>
                </c:pt>
                <c:pt idx="2555">
                  <c:v>5110</c:v>
                </c:pt>
                <c:pt idx="2556">
                  <c:v>5112</c:v>
                </c:pt>
                <c:pt idx="2557">
                  <c:v>5114</c:v>
                </c:pt>
                <c:pt idx="2558">
                  <c:v>5116</c:v>
                </c:pt>
                <c:pt idx="2559">
                  <c:v>5118</c:v>
                </c:pt>
                <c:pt idx="2560">
                  <c:v>5120</c:v>
                </c:pt>
                <c:pt idx="2561">
                  <c:v>5122</c:v>
                </c:pt>
                <c:pt idx="2562">
                  <c:v>5124</c:v>
                </c:pt>
                <c:pt idx="2563">
                  <c:v>5126</c:v>
                </c:pt>
                <c:pt idx="2564">
                  <c:v>5128</c:v>
                </c:pt>
                <c:pt idx="2565">
                  <c:v>5130</c:v>
                </c:pt>
                <c:pt idx="2566">
                  <c:v>5132</c:v>
                </c:pt>
                <c:pt idx="2567">
                  <c:v>5134</c:v>
                </c:pt>
                <c:pt idx="2568">
                  <c:v>5136</c:v>
                </c:pt>
                <c:pt idx="2569">
                  <c:v>5138</c:v>
                </c:pt>
                <c:pt idx="2570">
                  <c:v>5140</c:v>
                </c:pt>
                <c:pt idx="2571">
                  <c:v>5142</c:v>
                </c:pt>
                <c:pt idx="2572">
                  <c:v>5144</c:v>
                </c:pt>
                <c:pt idx="2573">
                  <c:v>5146</c:v>
                </c:pt>
                <c:pt idx="2574">
                  <c:v>5148</c:v>
                </c:pt>
                <c:pt idx="2575">
                  <c:v>5150</c:v>
                </c:pt>
                <c:pt idx="2576">
                  <c:v>5152</c:v>
                </c:pt>
                <c:pt idx="2577">
                  <c:v>5154</c:v>
                </c:pt>
                <c:pt idx="2578">
                  <c:v>5156</c:v>
                </c:pt>
                <c:pt idx="2579">
                  <c:v>5158</c:v>
                </c:pt>
                <c:pt idx="2580">
                  <c:v>5160</c:v>
                </c:pt>
                <c:pt idx="2581">
                  <c:v>5162</c:v>
                </c:pt>
                <c:pt idx="2582">
                  <c:v>5164</c:v>
                </c:pt>
                <c:pt idx="2583">
                  <c:v>5166</c:v>
                </c:pt>
                <c:pt idx="2584">
                  <c:v>5168</c:v>
                </c:pt>
                <c:pt idx="2585">
                  <c:v>5170</c:v>
                </c:pt>
                <c:pt idx="2586">
                  <c:v>5172</c:v>
                </c:pt>
                <c:pt idx="2587">
                  <c:v>5174</c:v>
                </c:pt>
                <c:pt idx="2588">
                  <c:v>5176</c:v>
                </c:pt>
                <c:pt idx="2589">
                  <c:v>5178</c:v>
                </c:pt>
                <c:pt idx="2590">
                  <c:v>5180</c:v>
                </c:pt>
                <c:pt idx="2591">
                  <c:v>5182</c:v>
                </c:pt>
                <c:pt idx="2592">
                  <c:v>5184</c:v>
                </c:pt>
                <c:pt idx="2593">
                  <c:v>5186</c:v>
                </c:pt>
                <c:pt idx="2594">
                  <c:v>5188</c:v>
                </c:pt>
                <c:pt idx="2595">
                  <c:v>5190</c:v>
                </c:pt>
                <c:pt idx="2596">
                  <c:v>5192</c:v>
                </c:pt>
                <c:pt idx="2597">
                  <c:v>5194</c:v>
                </c:pt>
                <c:pt idx="2598">
                  <c:v>5196</c:v>
                </c:pt>
                <c:pt idx="2599">
                  <c:v>5198</c:v>
                </c:pt>
                <c:pt idx="2600">
                  <c:v>5200</c:v>
                </c:pt>
                <c:pt idx="2601">
                  <c:v>5202</c:v>
                </c:pt>
                <c:pt idx="2602">
                  <c:v>5204</c:v>
                </c:pt>
                <c:pt idx="2603">
                  <c:v>5206</c:v>
                </c:pt>
                <c:pt idx="2604">
                  <c:v>5208</c:v>
                </c:pt>
                <c:pt idx="2605">
                  <c:v>5210</c:v>
                </c:pt>
                <c:pt idx="2606">
                  <c:v>5212</c:v>
                </c:pt>
                <c:pt idx="2607">
                  <c:v>5214</c:v>
                </c:pt>
                <c:pt idx="2608">
                  <c:v>5216</c:v>
                </c:pt>
                <c:pt idx="2609">
                  <c:v>5218</c:v>
                </c:pt>
                <c:pt idx="2610">
                  <c:v>5220</c:v>
                </c:pt>
                <c:pt idx="2611">
                  <c:v>5222</c:v>
                </c:pt>
                <c:pt idx="2612">
                  <c:v>5224</c:v>
                </c:pt>
                <c:pt idx="2613">
                  <c:v>5226</c:v>
                </c:pt>
                <c:pt idx="2614">
                  <c:v>5228</c:v>
                </c:pt>
                <c:pt idx="2615">
                  <c:v>5230</c:v>
                </c:pt>
                <c:pt idx="2616">
                  <c:v>5232</c:v>
                </c:pt>
                <c:pt idx="2617">
                  <c:v>5234</c:v>
                </c:pt>
                <c:pt idx="2618">
                  <c:v>5236</c:v>
                </c:pt>
                <c:pt idx="2619">
                  <c:v>5238</c:v>
                </c:pt>
                <c:pt idx="2620">
                  <c:v>5240</c:v>
                </c:pt>
                <c:pt idx="2621">
                  <c:v>5242</c:v>
                </c:pt>
                <c:pt idx="2622">
                  <c:v>5244</c:v>
                </c:pt>
                <c:pt idx="2623">
                  <c:v>5246</c:v>
                </c:pt>
                <c:pt idx="2624">
                  <c:v>5248</c:v>
                </c:pt>
                <c:pt idx="2625">
                  <c:v>5250</c:v>
                </c:pt>
                <c:pt idx="2626">
                  <c:v>5252</c:v>
                </c:pt>
                <c:pt idx="2627">
                  <c:v>5254</c:v>
                </c:pt>
                <c:pt idx="2628">
                  <c:v>5256</c:v>
                </c:pt>
                <c:pt idx="2629">
                  <c:v>5258</c:v>
                </c:pt>
                <c:pt idx="2630">
                  <c:v>5260</c:v>
                </c:pt>
                <c:pt idx="2631">
                  <c:v>5262</c:v>
                </c:pt>
                <c:pt idx="2632">
                  <c:v>5264</c:v>
                </c:pt>
                <c:pt idx="2633">
                  <c:v>5266</c:v>
                </c:pt>
                <c:pt idx="2634">
                  <c:v>5268</c:v>
                </c:pt>
                <c:pt idx="2635">
                  <c:v>5270</c:v>
                </c:pt>
                <c:pt idx="2636">
                  <c:v>5272</c:v>
                </c:pt>
                <c:pt idx="2637">
                  <c:v>5274</c:v>
                </c:pt>
                <c:pt idx="2638">
                  <c:v>5276</c:v>
                </c:pt>
                <c:pt idx="2639">
                  <c:v>5278</c:v>
                </c:pt>
                <c:pt idx="2640">
                  <c:v>5280</c:v>
                </c:pt>
                <c:pt idx="2641">
                  <c:v>5282</c:v>
                </c:pt>
                <c:pt idx="2642">
                  <c:v>5284</c:v>
                </c:pt>
                <c:pt idx="2643">
                  <c:v>5286</c:v>
                </c:pt>
                <c:pt idx="2644">
                  <c:v>5288</c:v>
                </c:pt>
                <c:pt idx="2645">
                  <c:v>5290</c:v>
                </c:pt>
                <c:pt idx="2646">
                  <c:v>5292</c:v>
                </c:pt>
                <c:pt idx="2647">
                  <c:v>5294</c:v>
                </c:pt>
                <c:pt idx="2648">
                  <c:v>5296</c:v>
                </c:pt>
                <c:pt idx="2649">
                  <c:v>5298</c:v>
                </c:pt>
                <c:pt idx="2650">
                  <c:v>5300</c:v>
                </c:pt>
                <c:pt idx="2651">
                  <c:v>5302</c:v>
                </c:pt>
                <c:pt idx="2652">
                  <c:v>5304</c:v>
                </c:pt>
                <c:pt idx="2653">
                  <c:v>5306</c:v>
                </c:pt>
                <c:pt idx="2654">
                  <c:v>5308</c:v>
                </c:pt>
                <c:pt idx="2655">
                  <c:v>5310</c:v>
                </c:pt>
                <c:pt idx="2656">
                  <c:v>5312</c:v>
                </c:pt>
                <c:pt idx="2657">
                  <c:v>5314</c:v>
                </c:pt>
                <c:pt idx="2658">
                  <c:v>5316</c:v>
                </c:pt>
                <c:pt idx="2659">
                  <c:v>5318</c:v>
                </c:pt>
                <c:pt idx="2660">
                  <c:v>5320</c:v>
                </c:pt>
                <c:pt idx="2661">
                  <c:v>5322</c:v>
                </c:pt>
                <c:pt idx="2662">
                  <c:v>5324</c:v>
                </c:pt>
                <c:pt idx="2663">
                  <c:v>5326</c:v>
                </c:pt>
                <c:pt idx="2664">
                  <c:v>5328</c:v>
                </c:pt>
                <c:pt idx="2665">
                  <c:v>5330</c:v>
                </c:pt>
                <c:pt idx="2666">
                  <c:v>5332</c:v>
                </c:pt>
                <c:pt idx="2667">
                  <c:v>5334</c:v>
                </c:pt>
                <c:pt idx="2668">
                  <c:v>5336</c:v>
                </c:pt>
                <c:pt idx="2669">
                  <c:v>5338</c:v>
                </c:pt>
                <c:pt idx="2670">
                  <c:v>5340</c:v>
                </c:pt>
                <c:pt idx="2671">
                  <c:v>5342</c:v>
                </c:pt>
                <c:pt idx="2672">
                  <c:v>5344</c:v>
                </c:pt>
                <c:pt idx="2673">
                  <c:v>5346</c:v>
                </c:pt>
                <c:pt idx="2674">
                  <c:v>5348</c:v>
                </c:pt>
                <c:pt idx="2675">
                  <c:v>5350</c:v>
                </c:pt>
                <c:pt idx="2676">
                  <c:v>5352</c:v>
                </c:pt>
                <c:pt idx="2677">
                  <c:v>5354</c:v>
                </c:pt>
                <c:pt idx="2678">
                  <c:v>5356</c:v>
                </c:pt>
                <c:pt idx="2679">
                  <c:v>5358</c:v>
                </c:pt>
                <c:pt idx="2680">
                  <c:v>5360</c:v>
                </c:pt>
                <c:pt idx="2681">
                  <c:v>5362</c:v>
                </c:pt>
                <c:pt idx="2682">
                  <c:v>5364</c:v>
                </c:pt>
                <c:pt idx="2683">
                  <c:v>5366</c:v>
                </c:pt>
                <c:pt idx="2684">
                  <c:v>5368</c:v>
                </c:pt>
                <c:pt idx="2685">
                  <c:v>5370</c:v>
                </c:pt>
                <c:pt idx="2686">
                  <c:v>5372</c:v>
                </c:pt>
                <c:pt idx="2687">
                  <c:v>5374</c:v>
                </c:pt>
                <c:pt idx="2688">
                  <c:v>5376</c:v>
                </c:pt>
                <c:pt idx="2689">
                  <c:v>5378</c:v>
                </c:pt>
                <c:pt idx="2690">
                  <c:v>5380</c:v>
                </c:pt>
                <c:pt idx="2691">
                  <c:v>5382</c:v>
                </c:pt>
                <c:pt idx="2692">
                  <c:v>5384</c:v>
                </c:pt>
                <c:pt idx="2693">
                  <c:v>5386</c:v>
                </c:pt>
                <c:pt idx="2694">
                  <c:v>5388</c:v>
                </c:pt>
                <c:pt idx="2695">
                  <c:v>5390</c:v>
                </c:pt>
                <c:pt idx="2696">
                  <c:v>5392</c:v>
                </c:pt>
                <c:pt idx="2697">
                  <c:v>5394</c:v>
                </c:pt>
                <c:pt idx="2698">
                  <c:v>5396</c:v>
                </c:pt>
                <c:pt idx="2699">
                  <c:v>5398</c:v>
                </c:pt>
                <c:pt idx="2700">
                  <c:v>5400</c:v>
                </c:pt>
                <c:pt idx="2701">
                  <c:v>5402</c:v>
                </c:pt>
                <c:pt idx="2702">
                  <c:v>5404</c:v>
                </c:pt>
                <c:pt idx="2703">
                  <c:v>5406</c:v>
                </c:pt>
                <c:pt idx="2704">
                  <c:v>5408</c:v>
                </c:pt>
                <c:pt idx="2705">
                  <c:v>5410</c:v>
                </c:pt>
                <c:pt idx="2706">
                  <c:v>5412</c:v>
                </c:pt>
                <c:pt idx="2707">
                  <c:v>5414</c:v>
                </c:pt>
                <c:pt idx="2708">
                  <c:v>5416</c:v>
                </c:pt>
                <c:pt idx="2709">
                  <c:v>5418</c:v>
                </c:pt>
                <c:pt idx="2710">
                  <c:v>5420</c:v>
                </c:pt>
                <c:pt idx="2711">
                  <c:v>5422</c:v>
                </c:pt>
                <c:pt idx="2712">
                  <c:v>5424</c:v>
                </c:pt>
                <c:pt idx="2713">
                  <c:v>5426</c:v>
                </c:pt>
                <c:pt idx="2714">
                  <c:v>5428</c:v>
                </c:pt>
                <c:pt idx="2715">
                  <c:v>5430</c:v>
                </c:pt>
                <c:pt idx="2716">
                  <c:v>5432</c:v>
                </c:pt>
                <c:pt idx="2717">
                  <c:v>5434</c:v>
                </c:pt>
                <c:pt idx="2718">
                  <c:v>5436</c:v>
                </c:pt>
                <c:pt idx="2719">
                  <c:v>5438</c:v>
                </c:pt>
                <c:pt idx="2720">
                  <c:v>5440</c:v>
                </c:pt>
                <c:pt idx="2721">
                  <c:v>5442</c:v>
                </c:pt>
                <c:pt idx="2722">
                  <c:v>5444</c:v>
                </c:pt>
                <c:pt idx="2723">
                  <c:v>5446</c:v>
                </c:pt>
                <c:pt idx="2724">
                  <c:v>5448</c:v>
                </c:pt>
                <c:pt idx="2725">
                  <c:v>5450</c:v>
                </c:pt>
                <c:pt idx="2726">
                  <c:v>5452</c:v>
                </c:pt>
                <c:pt idx="2727">
                  <c:v>5454</c:v>
                </c:pt>
                <c:pt idx="2728">
                  <c:v>5456</c:v>
                </c:pt>
                <c:pt idx="2729">
                  <c:v>5458</c:v>
                </c:pt>
                <c:pt idx="2730">
                  <c:v>5460</c:v>
                </c:pt>
                <c:pt idx="2731">
                  <c:v>5462</c:v>
                </c:pt>
                <c:pt idx="2732">
                  <c:v>5464</c:v>
                </c:pt>
                <c:pt idx="2733">
                  <c:v>5466</c:v>
                </c:pt>
                <c:pt idx="2734">
                  <c:v>5468</c:v>
                </c:pt>
                <c:pt idx="2735">
                  <c:v>5470</c:v>
                </c:pt>
                <c:pt idx="2736">
                  <c:v>5472</c:v>
                </c:pt>
                <c:pt idx="2737">
                  <c:v>5474</c:v>
                </c:pt>
                <c:pt idx="2738">
                  <c:v>5476</c:v>
                </c:pt>
                <c:pt idx="2739">
                  <c:v>5478</c:v>
                </c:pt>
                <c:pt idx="2740">
                  <c:v>5480</c:v>
                </c:pt>
                <c:pt idx="2741">
                  <c:v>5482</c:v>
                </c:pt>
                <c:pt idx="2742">
                  <c:v>5484</c:v>
                </c:pt>
                <c:pt idx="2743">
                  <c:v>5486</c:v>
                </c:pt>
                <c:pt idx="2744">
                  <c:v>5488</c:v>
                </c:pt>
                <c:pt idx="2745">
                  <c:v>5490</c:v>
                </c:pt>
                <c:pt idx="2746">
                  <c:v>5492</c:v>
                </c:pt>
                <c:pt idx="2747">
                  <c:v>5494</c:v>
                </c:pt>
                <c:pt idx="2748">
                  <c:v>5496</c:v>
                </c:pt>
              </c:numCache>
            </c:numRef>
          </c:xVal>
          <c:yVal>
            <c:numRef>
              <c:f>[1]Munka1!$B$2:$B$2750</c:f>
              <c:numCache>
                <c:formatCode>General</c:formatCode>
                <c:ptCount val="2749"/>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13</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pt idx="150">
                  <c:v>12</c:v>
                </c:pt>
                <c:pt idx="151">
                  <c:v>12</c:v>
                </c:pt>
                <c:pt idx="152">
                  <c:v>12</c:v>
                </c:pt>
                <c:pt idx="153">
                  <c:v>12</c:v>
                </c:pt>
                <c:pt idx="154">
                  <c:v>12</c:v>
                </c:pt>
                <c:pt idx="155">
                  <c:v>11</c:v>
                </c:pt>
                <c:pt idx="156">
                  <c:v>12</c:v>
                </c:pt>
                <c:pt idx="157">
                  <c:v>12</c:v>
                </c:pt>
                <c:pt idx="158">
                  <c:v>12</c:v>
                </c:pt>
                <c:pt idx="159">
                  <c:v>12</c:v>
                </c:pt>
                <c:pt idx="160">
                  <c:v>12</c:v>
                </c:pt>
                <c:pt idx="161">
                  <c:v>11</c:v>
                </c:pt>
                <c:pt idx="162">
                  <c:v>12</c:v>
                </c:pt>
                <c:pt idx="163">
                  <c:v>12</c:v>
                </c:pt>
                <c:pt idx="164">
                  <c:v>11</c:v>
                </c:pt>
                <c:pt idx="165">
                  <c:v>11</c:v>
                </c:pt>
                <c:pt idx="166">
                  <c:v>11</c:v>
                </c:pt>
                <c:pt idx="167">
                  <c:v>11</c:v>
                </c:pt>
                <c:pt idx="168">
                  <c:v>12</c:v>
                </c:pt>
                <c:pt idx="169">
                  <c:v>12</c:v>
                </c:pt>
                <c:pt idx="170">
                  <c:v>11</c:v>
                </c:pt>
                <c:pt idx="171">
                  <c:v>11</c:v>
                </c:pt>
                <c:pt idx="172">
                  <c:v>11</c:v>
                </c:pt>
                <c:pt idx="173">
                  <c:v>11</c:v>
                </c:pt>
                <c:pt idx="174">
                  <c:v>11</c:v>
                </c:pt>
                <c:pt idx="175">
                  <c:v>11</c:v>
                </c:pt>
                <c:pt idx="176">
                  <c:v>12</c:v>
                </c:pt>
                <c:pt idx="177">
                  <c:v>11</c:v>
                </c:pt>
                <c:pt idx="178">
                  <c:v>11</c:v>
                </c:pt>
                <c:pt idx="179">
                  <c:v>11</c:v>
                </c:pt>
                <c:pt idx="180">
                  <c:v>11</c:v>
                </c:pt>
                <c:pt idx="181">
                  <c:v>11</c:v>
                </c:pt>
                <c:pt idx="182">
                  <c:v>11</c:v>
                </c:pt>
                <c:pt idx="183">
                  <c:v>11</c:v>
                </c:pt>
                <c:pt idx="184">
                  <c:v>11</c:v>
                </c:pt>
                <c:pt idx="185">
                  <c:v>11</c:v>
                </c:pt>
                <c:pt idx="186">
                  <c:v>10</c:v>
                </c:pt>
                <c:pt idx="187">
                  <c:v>12</c:v>
                </c:pt>
                <c:pt idx="188">
                  <c:v>11</c:v>
                </c:pt>
                <c:pt idx="189">
                  <c:v>11</c:v>
                </c:pt>
                <c:pt idx="190">
                  <c:v>11</c:v>
                </c:pt>
                <c:pt idx="191">
                  <c:v>11</c:v>
                </c:pt>
                <c:pt idx="192">
                  <c:v>11</c:v>
                </c:pt>
                <c:pt idx="193">
                  <c:v>11</c:v>
                </c:pt>
                <c:pt idx="194">
                  <c:v>10</c:v>
                </c:pt>
                <c:pt idx="195">
                  <c:v>10</c:v>
                </c:pt>
                <c:pt idx="196">
                  <c:v>10</c:v>
                </c:pt>
                <c:pt idx="197">
                  <c:v>11</c:v>
                </c:pt>
                <c:pt idx="198">
                  <c:v>11</c:v>
                </c:pt>
                <c:pt idx="199">
                  <c:v>11</c:v>
                </c:pt>
                <c:pt idx="200">
                  <c:v>10</c:v>
                </c:pt>
                <c:pt idx="201">
                  <c:v>11</c:v>
                </c:pt>
                <c:pt idx="202">
                  <c:v>10</c:v>
                </c:pt>
                <c:pt idx="203">
                  <c:v>10</c:v>
                </c:pt>
                <c:pt idx="204">
                  <c:v>10</c:v>
                </c:pt>
                <c:pt idx="205">
                  <c:v>10</c:v>
                </c:pt>
                <c:pt idx="206">
                  <c:v>11</c:v>
                </c:pt>
                <c:pt idx="207">
                  <c:v>10</c:v>
                </c:pt>
                <c:pt idx="208">
                  <c:v>10</c:v>
                </c:pt>
                <c:pt idx="209">
                  <c:v>11</c:v>
                </c:pt>
                <c:pt idx="210">
                  <c:v>11</c:v>
                </c:pt>
                <c:pt idx="211">
                  <c:v>11</c:v>
                </c:pt>
                <c:pt idx="212">
                  <c:v>11</c:v>
                </c:pt>
                <c:pt idx="213">
                  <c:v>10</c:v>
                </c:pt>
                <c:pt idx="214">
                  <c:v>10</c:v>
                </c:pt>
                <c:pt idx="215">
                  <c:v>10</c:v>
                </c:pt>
                <c:pt idx="216">
                  <c:v>10</c:v>
                </c:pt>
                <c:pt idx="217">
                  <c:v>10</c:v>
                </c:pt>
                <c:pt idx="218">
                  <c:v>10</c:v>
                </c:pt>
                <c:pt idx="219">
                  <c:v>11</c:v>
                </c:pt>
                <c:pt idx="220">
                  <c:v>10</c:v>
                </c:pt>
                <c:pt idx="221">
                  <c:v>10</c:v>
                </c:pt>
                <c:pt idx="222">
                  <c:v>11</c:v>
                </c:pt>
                <c:pt idx="223">
                  <c:v>10</c:v>
                </c:pt>
                <c:pt idx="224">
                  <c:v>10</c:v>
                </c:pt>
                <c:pt idx="225">
                  <c:v>10</c:v>
                </c:pt>
                <c:pt idx="226">
                  <c:v>10</c:v>
                </c:pt>
                <c:pt idx="227">
                  <c:v>10</c:v>
                </c:pt>
                <c:pt idx="228">
                  <c:v>11</c:v>
                </c:pt>
                <c:pt idx="229">
                  <c:v>10</c:v>
                </c:pt>
                <c:pt idx="230">
                  <c:v>11</c:v>
                </c:pt>
                <c:pt idx="231">
                  <c:v>10</c:v>
                </c:pt>
                <c:pt idx="232">
                  <c:v>10</c:v>
                </c:pt>
                <c:pt idx="233">
                  <c:v>10</c:v>
                </c:pt>
                <c:pt idx="234">
                  <c:v>10</c:v>
                </c:pt>
                <c:pt idx="235">
                  <c:v>10</c:v>
                </c:pt>
                <c:pt idx="236">
                  <c:v>10</c:v>
                </c:pt>
                <c:pt idx="237">
                  <c:v>10</c:v>
                </c:pt>
                <c:pt idx="238">
                  <c:v>11</c:v>
                </c:pt>
                <c:pt idx="239">
                  <c:v>11</c:v>
                </c:pt>
                <c:pt idx="240">
                  <c:v>10</c:v>
                </c:pt>
                <c:pt idx="241">
                  <c:v>10</c:v>
                </c:pt>
                <c:pt idx="242">
                  <c:v>10</c:v>
                </c:pt>
                <c:pt idx="243">
                  <c:v>10</c:v>
                </c:pt>
                <c:pt idx="244">
                  <c:v>10</c:v>
                </c:pt>
                <c:pt idx="245">
                  <c:v>10</c:v>
                </c:pt>
                <c:pt idx="246">
                  <c:v>10</c:v>
                </c:pt>
                <c:pt idx="247">
                  <c:v>10</c:v>
                </c:pt>
                <c:pt idx="248">
                  <c:v>10</c:v>
                </c:pt>
                <c:pt idx="249">
                  <c:v>10</c:v>
                </c:pt>
                <c:pt idx="250">
                  <c:v>10</c:v>
                </c:pt>
                <c:pt idx="251">
                  <c:v>10</c:v>
                </c:pt>
                <c:pt idx="252">
                  <c:v>10</c:v>
                </c:pt>
                <c:pt idx="253">
                  <c:v>10</c:v>
                </c:pt>
                <c:pt idx="254">
                  <c:v>10</c:v>
                </c:pt>
                <c:pt idx="255">
                  <c:v>10</c:v>
                </c:pt>
                <c:pt idx="256">
                  <c:v>10</c:v>
                </c:pt>
                <c:pt idx="257">
                  <c:v>10</c:v>
                </c:pt>
                <c:pt idx="258">
                  <c:v>10</c:v>
                </c:pt>
                <c:pt idx="259">
                  <c:v>10</c:v>
                </c:pt>
                <c:pt idx="260">
                  <c:v>10</c:v>
                </c:pt>
                <c:pt idx="261">
                  <c:v>10</c:v>
                </c:pt>
                <c:pt idx="262">
                  <c:v>10</c:v>
                </c:pt>
                <c:pt idx="263">
                  <c:v>10</c:v>
                </c:pt>
                <c:pt idx="264">
                  <c:v>10</c:v>
                </c:pt>
                <c:pt idx="265">
                  <c:v>10</c:v>
                </c:pt>
                <c:pt idx="266">
                  <c:v>10</c:v>
                </c:pt>
                <c:pt idx="267">
                  <c:v>10</c:v>
                </c:pt>
                <c:pt idx="268">
                  <c:v>10</c:v>
                </c:pt>
                <c:pt idx="269">
                  <c:v>10</c:v>
                </c:pt>
                <c:pt idx="270">
                  <c:v>10</c:v>
                </c:pt>
                <c:pt idx="271">
                  <c:v>10</c:v>
                </c:pt>
                <c:pt idx="272">
                  <c:v>10</c:v>
                </c:pt>
                <c:pt idx="273">
                  <c:v>10</c:v>
                </c:pt>
                <c:pt idx="274">
                  <c:v>10</c:v>
                </c:pt>
                <c:pt idx="275">
                  <c:v>10</c:v>
                </c:pt>
                <c:pt idx="276">
                  <c:v>10</c:v>
                </c:pt>
                <c:pt idx="277">
                  <c:v>10</c:v>
                </c:pt>
                <c:pt idx="278">
                  <c:v>10</c:v>
                </c:pt>
                <c:pt idx="279">
                  <c:v>10</c:v>
                </c:pt>
                <c:pt idx="280">
                  <c:v>10</c:v>
                </c:pt>
                <c:pt idx="281">
                  <c:v>10</c:v>
                </c:pt>
                <c:pt idx="282">
                  <c:v>10</c:v>
                </c:pt>
                <c:pt idx="283">
                  <c:v>10</c:v>
                </c:pt>
                <c:pt idx="284">
                  <c:v>10</c:v>
                </c:pt>
                <c:pt idx="285">
                  <c:v>10</c:v>
                </c:pt>
                <c:pt idx="286">
                  <c:v>10</c:v>
                </c:pt>
                <c:pt idx="287">
                  <c:v>10</c:v>
                </c:pt>
                <c:pt idx="288">
                  <c:v>10</c:v>
                </c:pt>
                <c:pt idx="289">
                  <c:v>10</c:v>
                </c:pt>
                <c:pt idx="290">
                  <c:v>10</c:v>
                </c:pt>
                <c:pt idx="291">
                  <c:v>10</c:v>
                </c:pt>
                <c:pt idx="292">
                  <c:v>10</c:v>
                </c:pt>
                <c:pt idx="293">
                  <c:v>10</c:v>
                </c:pt>
                <c:pt idx="294">
                  <c:v>10</c:v>
                </c:pt>
                <c:pt idx="295">
                  <c:v>10</c:v>
                </c:pt>
                <c:pt idx="296">
                  <c:v>10</c:v>
                </c:pt>
                <c:pt idx="297">
                  <c:v>10</c:v>
                </c:pt>
                <c:pt idx="298">
                  <c:v>10</c:v>
                </c:pt>
                <c:pt idx="299">
                  <c:v>10</c:v>
                </c:pt>
                <c:pt idx="300">
                  <c:v>10</c:v>
                </c:pt>
                <c:pt idx="301">
                  <c:v>10</c:v>
                </c:pt>
                <c:pt idx="302">
                  <c:v>10</c:v>
                </c:pt>
                <c:pt idx="303">
                  <c:v>10</c:v>
                </c:pt>
                <c:pt idx="304">
                  <c:v>10</c:v>
                </c:pt>
                <c:pt idx="305">
                  <c:v>10</c:v>
                </c:pt>
                <c:pt idx="306">
                  <c:v>10</c:v>
                </c:pt>
                <c:pt idx="307">
                  <c:v>10</c:v>
                </c:pt>
                <c:pt idx="308">
                  <c:v>10</c:v>
                </c:pt>
                <c:pt idx="309">
                  <c:v>10</c:v>
                </c:pt>
                <c:pt idx="310">
                  <c:v>10</c:v>
                </c:pt>
                <c:pt idx="311">
                  <c:v>10</c:v>
                </c:pt>
                <c:pt idx="312">
                  <c:v>10</c:v>
                </c:pt>
                <c:pt idx="313">
                  <c:v>10</c:v>
                </c:pt>
                <c:pt idx="314">
                  <c:v>10</c:v>
                </c:pt>
                <c:pt idx="315">
                  <c:v>10</c:v>
                </c:pt>
                <c:pt idx="316">
                  <c:v>10</c:v>
                </c:pt>
                <c:pt idx="317">
                  <c:v>10</c:v>
                </c:pt>
                <c:pt idx="318">
                  <c:v>10</c:v>
                </c:pt>
                <c:pt idx="319">
                  <c:v>10</c:v>
                </c:pt>
                <c:pt idx="320">
                  <c:v>10</c:v>
                </c:pt>
                <c:pt idx="321">
                  <c:v>10</c:v>
                </c:pt>
                <c:pt idx="322">
                  <c:v>10</c:v>
                </c:pt>
                <c:pt idx="323">
                  <c:v>10</c:v>
                </c:pt>
                <c:pt idx="324">
                  <c:v>10</c:v>
                </c:pt>
                <c:pt idx="325">
                  <c:v>10</c:v>
                </c:pt>
                <c:pt idx="326">
                  <c:v>10</c:v>
                </c:pt>
                <c:pt idx="327">
                  <c:v>10</c:v>
                </c:pt>
                <c:pt idx="328">
                  <c:v>10</c:v>
                </c:pt>
                <c:pt idx="329">
                  <c:v>10</c:v>
                </c:pt>
                <c:pt idx="330">
                  <c:v>10</c:v>
                </c:pt>
                <c:pt idx="331">
                  <c:v>10</c:v>
                </c:pt>
                <c:pt idx="332">
                  <c:v>10</c:v>
                </c:pt>
                <c:pt idx="333">
                  <c:v>10</c:v>
                </c:pt>
                <c:pt idx="334">
                  <c:v>10</c:v>
                </c:pt>
                <c:pt idx="335">
                  <c:v>10</c:v>
                </c:pt>
                <c:pt idx="336">
                  <c:v>10</c:v>
                </c:pt>
                <c:pt idx="337">
                  <c:v>10</c:v>
                </c:pt>
                <c:pt idx="338">
                  <c:v>10</c:v>
                </c:pt>
                <c:pt idx="339">
                  <c:v>10</c:v>
                </c:pt>
                <c:pt idx="340">
                  <c:v>10</c:v>
                </c:pt>
                <c:pt idx="341">
                  <c:v>10</c:v>
                </c:pt>
                <c:pt idx="342">
                  <c:v>10</c:v>
                </c:pt>
                <c:pt idx="343">
                  <c:v>10</c:v>
                </c:pt>
                <c:pt idx="344">
                  <c:v>10</c:v>
                </c:pt>
                <c:pt idx="345">
                  <c:v>10</c:v>
                </c:pt>
                <c:pt idx="346">
                  <c:v>10</c:v>
                </c:pt>
                <c:pt idx="347">
                  <c:v>10</c:v>
                </c:pt>
                <c:pt idx="348">
                  <c:v>10</c:v>
                </c:pt>
                <c:pt idx="349">
                  <c:v>10</c:v>
                </c:pt>
                <c:pt idx="350">
                  <c:v>10</c:v>
                </c:pt>
                <c:pt idx="351">
                  <c:v>10</c:v>
                </c:pt>
                <c:pt idx="352">
                  <c:v>10</c:v>
                </c:pt>
                <c:pt idx="353">
                  <c:v>10</c:v>
                </c:pt>
                <c:pt idx="354">
                  <c:v>10</c:v>
                </c:pt>
                <c:pt idx="355">
                  <c:v>10</c:v>
                </c:pt>
                <c:pt idx="356">
                  <c:v>10</c:v>
                </c:pt>
                <c:pt idx="357">
                  <c:v>10</c:v>
                </c:pt>
                <c:pt idx="358">
                  <c:v>10</c:v>
                </c:pt>
                <c:pt idx="359">
                  <c:v>10</c:v>
                </c:pt>
                <c:pt idx="360">
                  <c:v>10</c:v>
                </c:pt>
                <c:pt idx="361">
                  <c:v>10</c:v>
                </c:pt>
                <c:pt idx="362">
                  <c:v>10</c:v>
                </c:pt>
                <c:pt idx="363">
                  <c:v>10</c:v>
                </c:pt>
                <c:pt idx="364">
                  <c:v>10</c:v>
                </c:pt>
                <c:pt idx="365">
                  <c:v>10</c:v>
                </c:pt>
                <c:pt idx="366">
                  <c:v>10</c:v>
                </c:pt>
                <c:pt idx="367">
                  <c:v>10</c:v>
                </c:pt>
                <c:pt idx="368">
                  <c:v>10</c:v>
                </c:pt>
                <c:pt idx="369">
                  <c:v>10</c:v>
                </c:pt>
                <c:pt idx="370">
                  <c:v>10</c:v>
                </c:pt>
                <c:pt idx="371">
                  <c:v>10</c:v>
                </c:pt>
                <c:pt idx="372">
                  <c:v>10</c:v>
                </c:pt>
                <c:pt idx="373">
                  <c:v>10</c:v>
                </c:pt>
                <c:pt idx="374">
                  <c:v>10</c:v>
                </c:pt>
                <c:pt idx="375">
                  <c:v>10</c:v>
                </c:pt>
                <c:pt idx="376">
                  <c:v>10</c:v>
                </c:pt>
                <c:pt idx="377">
                  <c:v>10</c:v>
                </c:pt>
                <c:pt idx="378">
                  <c:v>10</c:v>
                </c:pt>
                <c:pt idx="379">
                  <c:v>10</c:v>
                </c:pt>
                <c:pt idx="380">
                  <c:v>10</c:v>
                </c:pt>
                <c:pt idx="381">
                  <c:v>10</c:v>
                </c:pt>
                <c:pt idx="382">
                  <c:v>10</c:v>
                </c:pt>
                <c:pt idx="383">
                  <c:v>10</c:v>
                </c:pt>
                <c:pt idx="384">
                  <c:v>10</c:v>
                </c:pt>
                <c:pt idx="385">
                  <c:v>10</c:v>
                </c:pt>
                <c:pt idx="386">
                  <c:v>10</c:v>
                </c:pt>
                <c:pt idx="387">
                  <c:v>10</c:v>
                </c:pt>
                <c:pt idx="388">
                  <c:v>10</c:v>
                </c:pt>
                <c:pt idx="389">
                  <c:v>10</c:v>
                </c:pt>
                <c:pt idx="390">
                  <c:v>10</c:v>
                </c:pt>
                <c:pt idx="391">
                  <c:v>10</c:v>
                </c:pt>
                <c:pt idx="392">
                  <c:v>10</c:v>
                </c:pt>
                <c:pt idx="393">
                  <c:v>10</c:v>
                </c:pt>
                <c:pt idx="394">
                  <c:v>10</c:v>
                </c:pt>
                <c:pt idx="395">
                  <c:v>11</c:v>
                </c:pt>
                <c:pt idx="396">
                  <c:v>10</c:v>
                </c:pt>
                <c:pt idx="397">
                  <c:v>10</c:v>
                </c:pt>
                <c:pt idx="398">
                  <c:v>10</c:v>
                </c:pt>
                <c:pt idx="399">
                  <c:v>10</c:v>
                </c:pt>
                <c:pt idx="400">
                  <c:v>10</c:v>
                </c:pt>
                <c:pt idx="401">
                  <c:v>11</c:v>
                </c:pt>
                <c:pt idx="402">
                  <c:v>11</c:v>
                </c:pt>
                <c:pt idx="403">
                  <c:v>11</c:v>
                </c:pt>
                <c:pt idx="404">
                  <c:v>11</c:v>
                </c:pt>
                <c:pt idx="405">
                  <c:v>11</c:v>
                </c:pt>
                <c:pt idx="406">
                  <c:v>11</c:v>
                </c:pt>
                <c:pt idx="407">
                  <c:v>11</c:v>
                </c:pt>
                <c:pt idx="408">
                  <c:v>11</c:v>
                </c:pt>
                <c:pt idx="409">
                  <c:v>11</c:v>
                </c:pt>
                <c:pt idx="410">
                  <c:v>11</c:v>
                </c:pt>
                <c:pt idx="411">
                  <c:v>11</c:v>
                </c:pt>
                <c:pt idx="412">
                  <c:v>11</c:v>
                </c:pt>
                <c:pt idx="413">
                  <c:v>11</c:v>
                </c:pt>
                <c:pt idx="414">
                  <c:v>11</c:v>
                </c:pt>
                <c:pt idx="415">
                  <c:v>11</c:v>
                </c:pt>
                <c:pt idx="416">
                  <c:v>11</c:v>
                </c:pt>
                <c:pt idx="417">
                  <c:v>11</c:v>
                </c:pt>
                <c:pt idx="418">
                  <c:v>11</c:v>
                </c:pt>
                <c:pt idx="419">
                  <c:v>11</c:v>
                </c:pt>
                <c:pt idx="420">
                  <c:v>11</c:v>
                </c:pt>
                <c:pt idx="421">
                  <c:v>11</c:v>
                </c:pt>
                <c:pt idx="422">
                  <c:v>11</c:v>
                </c:pt>
                <c:pt idx="423">
                  <c:v>11</c:v>
                </c:pt>
                <c:pt idx="424">
                  <c:v>11</c:v>
                </c:pt>
                <c:pt idx="425">
                  <c:v>11</c:v>
                </c:pt>
                <c:pt idx="426">
                  <c:v>12</c:v>
                </c:pt>
                <c:pt idx="427">
                  <c:v>11</c:v>
                </c:pt>
                <c:pt idx="428">
                  <c:v>11</c:v>
                </c:pt>
                <c:pt idx="429">
                  <c:v>11</c:v>
                </c:pt>
                <c:pt idx="430">
                  <c:v>12</c:v>
                </c:pt>
                <c:pt idx="431">
                  <c:v>12</c:v>
                </c:pt>
                <c:pt idx="432">
                  <c:v>12</c:v>
                </c:pt>
                <c:pt idx="433">
                  <c:v>12</c:v>
                </c:pt>
                <c:pt idx="434">
                  <c:v>12</c:v>
                </c:pt>
                <c:pt idx="435">
                  <c:v>12</c:v>
                </c:pt>
                <c:pt idx="436">
                  <c:v>12</c:v>
                </c:pt>
                <c:pt idx="437">
                  <c:v>12</c:v>
                </c:pt>
                <c:pt idx="438">
                  <c:v>12</c:v>
                </c:pt>
                <c:pt idx="439">
                  <c:v>12</c:v>
                </c:pt>
                <c:pt idx="440">
                  <c:v>12</c:v>
                </c:pt>
                <c:pt idx="441">
                  <c:v>12</c:v>
                </c:pt>
                <c:pt idx="442">
                  <c:v>12</c:v>
                </c:pt>
                <c:pt idx="443">
                  <c:v>12</c:v>
                </c:pt>
                <c:pt idx="444">
                  <c:v>12</c:v>
                </c:pt>
                <c:pt idx="445">
                  <c:v>12</c:v>
                </c:pt>
                <c:pt idx="446">
                  <c:v>12</c:v>
                </c:pt>
                <c:pt idx="447">
                  <c:v>12</c:v>
                </c:pt>
                <c:pt idx="448">
                  <c:v>13</c:v>
                </c:pt>
                <c:pt idx="449">
                  <c:v>13</c:v>
                </c:pt>
                <c:pt idx="450">
                  <c:v>13</c:v>
                </c:pt>
                <c:pt idx="451">
                  <c:v>13</c:v>
                </c:pt>
                <c:pt idx="452">
                  <c:v>13</c:v>
                </c:pt>
                <c:pt idx="453">
                  <c:v>13</c:v>
                </c:pt>
                <c:pt idx="454">
                  <c:v>13</c:v>
                </c:pt>
                <c:pt idx="455">
                  <c:v>13</c:v>
                </c:pt>
                <c:pt idx="456">
                  <c:v>13</c:v>
                </c:pt>
                <c:pt idx="457">
                  <c:v>13</c:v>
                </c:pt>
                <c:pt idx="458">
                  <c:v>13</c:v>
                </c:pt>
                <c:pt idx="459">
                  <c:v>13</c:v>
                </c:pt>
                <c:pt idx="460">
                  <c:v>14</c:v>
                </c:pt>
                <c:pt idx="461">
                  <c:v>14</c:v>
                </c:pt>
                <c:pt idx="462">
                  <c:v>14</c:v>
                </c:pt>
                <c:pt idx="463">
                  <c:v>14</c:v>
                </c:pt>
                <c:pt idx="464">
                  <c:v>14</c:v>
                </c:pt>
                <c:pt idx="465">
                  <c:v>14</c:v>
                </c:pt>
                <c:pt idx="466">
                  <c:v>14</c:v>
                </c:pt>
                <c:pt idx="467">
                  <c:v>14</c:v>
                </c:pt>
                <c:pt idx="468">
                  <c:v>14</c:v>
                </c:pt>
                <c:pt idx="469">
                  <c:v>14</c:v>
                </c:pt>
                <c:pt idx="470">
                  <c:v>14</c:v>
                </c:pt>
                <c:pt idx="471">
                  <c:v>15</c:v>
                </c:pt>
                <c:pt idx="472">
                  <c:v>15</c:v>
                </c:pt>
                <c:pt idx="473">
                  <c:v>15</c:v>
                </c:pt>
                <c:pt idx="474">
                  <c:v>15</c:v>
                </c:pt>
                <c:pt idx="475">
                  <c:v>15</c:v>
                </c:pt>
                <c:pt idx="476">
                  <c:v>15</c:v>
                </c:pt>
                <c:pt idx="477">
                  <c:v>15</c:v>
                </c:pt>
                <c:pt idx="478">
                  <c:v>15</c:v>
                </c:pt>
                <c:pt idx="479">
                  <c:v>15</c:v>
                </c:pt>
                <c:pt idx="480">
                  <c:v>16</c:v>
                </c:pt>
                <c:pt idx="481">
                  <c:v>16</c:v>
                </c:pt>
                <c:pt idx="482">
                  <c:v>16</c:v>
                </c:pt>
                <c:pt idx="483">
                  <c:v>16</c:v>
                </c:pt>
                <c:pt idx="484">
                  <c:v>16</c:v>
                </c:pt>
                <c:pt idx="485">
                  <c:v>16</c:v>
                </c:pt>
                <c:pt idx="486">
                  <c:v>16</c:v>
                </c:pt>
                <c:pt idx="487">
                  <c:v>16</c:v>
                </c:pt>
                <c:pt idx="488">
                  <c:v>16</c:v>
                </c:pt>
                <c:pt idx="489">
                  <c:v>17</c:v>
                </c:pt>
                <c:pt idx="490">
                  <c:v>17</c:v>
                </c:pt>
                <c:pt idx="491">
                  <c:v>17</c:v>
                </c:pt>
                <c:pt idx="492">
                  <c:v>17</c:v>
                </c:pt>
                <c:pt idx="493">
                  <c:v>17</c:v>
                </c:pt>
                <c:pt idx="494">
                  <c:v>17</c:v>
                </c:pt>
                <c:pt idx="495">
                  <c:v>18</c:v>
                </c:pt>
                <c:pt idx="496">
                  <c:v>18</c:v>
                </c:pt>
                <c:pt idx="497">
                  <c:v>18</c:v>
                </c:pt>
                <c:pt idx="498">
                  <c:v>18</c:v>
                </c:pt>
                <c:pt idx="499">
                  <c:v>18</c:v>
                </c:pt>
                <c:pt idx="500">
                  <c:v>18</c:v>
                </c:pt>
                <c:pt idx="501">
                  <c:v>19</c:v>
                </c:pt>
                <c:pt idx="502">
                  <c:v>19</c:v>
                </c:pt>
                <c:pt idx="503">
                  <c:v>19</c:v>
                </c:pt>
                <c:pt idx="504">
                  <c:v>19</c:v>
                </c:pt>
                <c:pt idx="505">
                  <c:v>19</c:v>
                </c:pt>
                <c:pt idx="506">
                  <c:v>19</c:v>
                </c:pt>
                <c:pt idx="507">
                  <c:v>19</c:v>
                </c:pt>
                <c:pt idx="508">
                  <c:v>19</c:v>
                </c:pt>
                <c:pt idx="509">
                  <c:v>20</c:v>
                </c:pt>
                <c:pt idx="510">
                  <c:v>20</c:v>
                </c:pt>
                <c:pt idx="511">
                  <c:v>20</c:v>
                </c:pt>
                <c:pt idx="512">
                  <c:v>20</c:v>
                </c:pt>
                <c:pt idx="513">
                  <c:v>20</c:v>
                </c:pt>
                <c:pt idx="514">
                  <c:v>20</c:v>
                </c:pt>
                <c:pt idx="515">
                  <c:v>20</c:v>
                </c:pt>
                <c:pt idx="516">
                  <c:v>21</c:v>
                </c:pt>
                <c:pt idx="517">
                  <c:v>21</c:v>
                </c:pt>
                <c:pt idx="518">
                  <c:v>21</c:v>
                </c:pt>
                <c:pt idx="519">
                  <c:v>21</c:v>
                </c:pt>
                <c:pt idx="520">
                  <c:v>21</c:v>
                </c:pt>
                <c:pt idx="521">
                  <c:v>22</c:v>
                </c:pt>
                <c:pt idx="522">
                  <c:v>22</c:v>
                </c:pt>
                <c:pt idx="523">
                  <c:v>22</c:v>
                </c:pt>
                <c:pt idx="524">
                  <c:v>22</c:v>
                </c:pt>
                <c:pt idx="525">
                  <c:v>22</c:v>
                </c:pt>
                <c:pt idx="526">
                  <c:v>22</c:v>
                </c:pt>
                <c:pt idx="527">
                  <c:v>22</c:v>
                </c:pt>
                <c:pt idx="528">
                  <c:v>23</c:v>
                </c:pt>
                <c:pt idx="529">
                  <c:v>23</c:v>
                </c:pt>
                <c:pt idx="530">
                  <c:v>23</c:v>
                </c:pt>
                <c:pt idx="531">
                  <c:v>23</c:v>
                </c:pt>
                <c:pt idx="532">
                  <c:v>24</c:v>
                </c:pt>
                <c:pt idx="533">
                  <c:v>24</c:v>
                </c:pt>
                <c:pt idx="534">
                  <c:v>24</c:v>
                </c:pt>
                <c:pt idx="535">
                  <c:v>24</c:v>
                </c:pt>
                <c:pt idx="536">
                  <c:v>24</c:v>
                </c:pt>
                <c:pt idx="537">
                  <c:v>24</c:v>
                </c:pt>
                <c:pt idx="538">
                  <c:v>24</c:v>
                </c:pt>
                <c:pt idx="539">
                  <c:v>25</c:v>
                </c:pt>
                <c:pt idx="540">
                  <c:v>25</c:v>
                </c:pt>
                <c:pt idx="541">
                  <c:v>25</c:v>
                </c:pt>
                <c:pt idx="542">
                  <c:v>25</c:v>
                </c:pt>
                <c:pt idx="543">
                  <c:v>25</c:v>
                </c:pt>
                <c:pt idx="544">
                  <c:v>25</c:v>
                </c:pt>
                <c:pt idx="545">
                  <c:v>26</c:v>
                </c:pt>
                <c:pt idx="546">
                  <c:v>26</c:v>
                </c:pt>
                <c:pt idx="547">
                  <c:v>26</c:v>
                </c:pt>
                <c:pt idx="548">
                  <c:v>26</c:v>
                </c:pt>
                <c:pt idx="549">
                  <c:v>26</c:v>
                </c:pt>
                <c:pt idx="550">
                  <c:v>27</c:v>
                </c:pt>
                <c:pt idx="551">
                  <c:v>27</c:v>
                </c:pt>
                <c:pt idx="552">
                  <c:v>27</c:v>
                </c:pt>
                <c:pt idx="553">
                  <c:v>27</c:v>
                </c:pt>
                <c:pt idx="554">
                  <c:v>27</c:v>
                </c:pt>
                <c:pt idx="555">
                  <c:v>27</c:v>
                </c:pt>
                <c:pt idx="556">
                  <c:v>27</c:v>
                </c:pt>
                <c:pt idx="557">
                  <c:v>27</c:v>
                </c:pt>
                <c:pt idx="558">
                  <c:v>28</c:v>
                </c:pt>
                <c:pt idx="559">
                  <c:v>28</c:v>
                </c:pt>
                <c:pt idx="560">
                  <c:v>28</c:v>
                </c:pt>
                <c:pt idx="561">
                  <c:v>29</c:v>
                </c:pt>
                <c:pt idx="562">
                  <c:v>29</c:v>
                </c:pt>
                <c:pt idx="563">
                  <c:v>29</c:v>
                </c:pt>
                <c:pt idx="564">
                  <c:v>29</c:v>
                </c:pt>
                <c:pt idx="565">
                  <c:v>29</c:v>
                </c:pt>
                <c:pt idx="566">
                  <c:v>29</c:v>
                </c:pt>
                <c:pt idx="567">
                  <c:v>29</c:v>
                </c:pt>
                <c:pt idx="568">
                  <c:v>30</c:v>
                </c:pt>
                <c:pt idx="569">
                  <c:v>30</c:v>
                </c:pt>
                <c:pt idx="570">
                  <c:v>30</c:v>
                </c:pt>
                <c:pt idx="571">
                  <c:v>30</c:v>
                </c:pt>
                <c:pt idx="572">
                  <c:v>30</c:v>
                </c:pt>
                <c:pt idx="573">
                  <c:v>30</c:v>
                </c:pt>
                <c:pt idx="574">
                  <c:v>31</c:v>
                </c:pt>
                <c:pt idx="575">
                  <c:v>31</c:v>
                </c:pt>
                <c:pt idx="576">
                  <c:v>31</c:v>
                </c:pt>
                <c:pt idx="577">
                  <c:v>31</c:v>
                </c:pt>
                <c:pt idx="578">
                  <c:v>31</c:v>
                </c:pt>
                <c:pt idx="579">
                  <c:v>32</c:v>
                </c:pt>
                <c:pt idx="580">
                  <c:v>32</c:v>
                </c:pt>
                <c:pt idx="581">
                  <c:v>32</c:v>
                </c:pt>
                <c:pt idx="582">
                  <c:v>32</c:v>
                </c:pt>
                <c:pt idx="583">
                  <c:v>32</c:v>
                </c:pt>
                <c:pt idx="584">
                  <c:v>33</c:v>
                </c:pt>
                <c:pt idx="585">
                  <c:v>33</c:v>
                </c:pt>
                <c:pt idx="586">
                  <c:v>33</c:v>
                </c:pt>
                <c:pt idx="587">
                  <c:v>33</c:v>
                </c:pt>
                <c:pt idx="588">
                  <c:v>34</c:v>
                </c:pt>
                <c:pt idx="589">
                  <c:v>34</c:v>
                </c:pt>
                <c:pt idx="590">
                  <c:v>34</c:v>
                </c:pt>
                <c:pt idx="591">
                  <c:v>34</c:v>
                </c:pt>
                <c:pt idx="592">
                  <c:v>34</c:v>
                </c:pt>
                <c:pt idx="593">
                  <c:v>35</c:v>
                </c:pt>
                <c:pt idx="594">
                  <c:v>35</c:v>
                </c:pt>
                <c:pt idx="595">
                  <c:v>35</c:v>
                </c:pt>
                <c:pt idx="596">
                  <c:v>35</c:v>
                </c:pt>
                <c:pt idx="597">
                  <c:v>36</c:v>
                </c:pt>
                <c:pt idx="598">
                  <c:v>36</c:v>
                </c:pt>
                <c:pt idx="599">
                  <c:v>36</c:v>
                </c:pt>
                <c:pt idx="600">
                  <c:v>37</c:v>
                </c:pt>
                <c:pt idx="601">
                  <c:v>37</c:v>
                </c:pt>
                <c:pt idx="602">
                  <c:v>37</c:v>
                </c:pt>
                <c:pt idx="603">
                  <c:v>37</c:v>
                </c:pt>
                <c:pt idx="604">
                  <c:v>37</c:v>
                </c:pt>
                <c:pt idx="605">
                  <c:v>38</c:v>
                </c:pt>
                <c:pt idx="606">
                  <c:v>38</c:v>
                </c:pt>
                <c:pt idx="607">
                  <c:v>38</c:v>
                </c:pt>
                <c:pt idx="608">
                  <c:v>39</c:v>
                </c:pt>
                <c:pt idx="609">
                  <c:v>39</c:v>
                </c:pt>
                <c:pt idx="610">
                  <c:v>39</c:v>
                </c:pt>
                <c:pt idx="611">
                  <c:v>39</c:v>
                </c:pt>
                <c:pt idx="612">
                  <c:v>39</c:v>
                </c:pt>
                <c:pt idx="613">
                  <c:v>40</c:v>
                </c:pt>
                <c:pt idx="614">
                  <c:v>40</c:v>
                </c:pt>
                <c:pt idx="615">
                  <c:v>41</c:v>
                </c:pt>
                <c:pt idx="616">
                  <c:v>41</c:v>
                </c:pt>
                <c:pt idx="617">
                  <c:v>41</c:v>
                </c:pt>
                <c:pt idx="618">
                  <c:v>42</c:v>
                </c:pt>
                <c:pt idx="619">
                  <c:v>42</c:v>
                </c:pt>
                <c:pt idx="620">
                  <c:v>42</c:v>
                </c:pt>
                <c:pt idx="621">
                  <c:v>43</c:v>
                </c:pt>
                <c:pt idx="622">
                  <c:v>43</c:v>
                </c:pt>
                <c:pt idx="623">
                  <c:v>43</c:v>
                </c:pt>
                <c:pt idx="624">
                  <c:v>43</c:v>
                </c:pt>
                <c:pt idx="625">
                  <c:v>44</c:v>
                </c:pt>
                <c:pt idx="626">
                  <c:v>44</c:v>
                </c:pt>
                <c:pt idx="627">
                  <c:v>45</c:v>
                </c:pt>
                <c:pt idx="628">
                  <c:v>45</c:v>
                </c:pt>
                <c:pt idx="629">
                  <c:v>46</c:v>
                </c:pt>
                <c:pt idx="630">
                  <c:v>45</c:v>
                </c:pt>
                <c:pt idx="631">
                  <c:v>46</c:v>
                </c:pt>
                <c:pt idx="632">
                  <c:v>46</c:v>
                </c:pt>
                <c:pt idx="633">
                  <c:v>46</c:v>
                </c:pt>
                <c:pt idx="634">
                  <c:v>47</c:v>
                </c:pt>
                <c:pt idx="635">
                  <c:v>47</c:v>
                </c:pt>
                <c:pt idx="636">
                  <c:v>48</c:v>
                </c:pt>
                <c:pt idx="637">
                  <c:v>48</c:v>
                </c:pt>
                <c:pt idx="638">
                  <c:v>49</c:v>
                </c:pt>
                <c:pt idx="639">
                  <c:v>49</c:v>
                </c:pt>
                <c:pt idx="640">
                  <c:v>49</c:v>
                </c:pt>
                <c:pt idx="641">
                  <c:v>50</c:v>
                </c:pt>
                <c:pt idx="642">
                  <c:v>50</c:v>
                </c:pt>
                <c:pt idx="643">
                  <c:v>50</c:v>
                </c:pt>
                <c:pt idx="644">
                  <c:v>51</c:v>
                </c:pt>
                <c:pt idx="645">
                  <c:v>51</c:v>
                </c:pt>
                <c:pt idx="646">
                  <c:v>52</c:v>
                </c:pt>
                <c:pt idx="647">
                  <c:v>52</c:v>
                </c:pt>
                <c:pt idx="648">
                  <c:v>52</c:v>
                </c:pt>
                <c:pt idx="649">
                  <c:v>53</c:v>
                </c:pt>
                <c:pt idx="650">
                  <c:v>53</c:v>
                </c:pt>
                <c:pt idx="651">
                  <c:v>54</c:v>
                </c:pt>
                <c:pt idx="652">
                  <c:v>54</c:v>
                </c:pt>
                <c:pt idx="653">
                  <c:v>54</c:v>
                </c:pt>
                <c:pt idx="654">
                  <c:v>55</c:v>
                </c:pt>
                <c:pt idx="655">
                  <c:v>55</c:v>
                </c:pt>
                <c:pt idx="656">
                  <c:v>55</c:v>
                </c:pt>
                <c:pt idx="657">
                  <c:v>56</c:v>
                </c:pt>
                <c:pt idx="658">
                  <c:v>57</c:v>
                </c:pt>
                <c:pt idx="659">
                  <c:v>57</c:v>
                </c:pt>
                <c:pt idx="660">
                  <c:v>58</c:v>
                </c:pt>
                <c:pt idx="661">
                  <c:v>58</c:v>
                </c:pt>
                <c:pt idx="662">
                  <c:v>58</c:v>
                </c:pt>
                <c:pt idx="663">
                  <c:v>58</c:v>
                </c:pt>
                <c:pt idx="664">
                  <c:v>59</c:v>
                </c:pt>
                <c:pt idx="665">
                  <c:v>60</c:v>
                </c:pt>
                <c:pt idx="666">
                  <c:v>60</c:v>
                </c:pt>
                <c:pt idx="667">
                  <c:v>61</c:v>
                </c:pt>
                <c:pt idx="668">
                  <c:v>61</c:v>
                </c:pt>
                <c:pt idx="669">
                  <c:v>62</c:v>
                </c:pt>
                <c:pt idx="670">
                  <c:v>62</c:v>
                </c:pt>
                <c:pt idx="671">
                  <c:v>62</c:v>
                </c:pt>
                <c:pt idx="672">
                  <c:v>63</c:v>
                </c:pt>
                <c:pt idx="673">
                  <c:v>63</c:v>
                </c:pt>
                <c:pt idx="674">
                  <c:v>64</c:v>
                </c:pt>
                <c:pt idx="675">
                  <c:v>64</c:v>
                </c:pt>
                <c:pt idx="676">
                  <c:v>65</c:v>
                </c:pt>
                <c:pt idx="677">
                  <c:v>65</c:v>
                </c:pt>
                <c:pt idx="678">
                  <c:v>66</c:v>
                </c:pt>
                <c:pt idx="679">
                  <c:v>66</c:v>
                </c:pt>
                <c:pt idx="680">
                  <c:v>67</c:v>
                </c:pt>
                <c:pt idx="681">
                  <c:v>67</c:v>
                </c:pt>
                <c:pt idx="682">
                  <c:v>67</c:v>
                </c:pt>
                <c:pt idx="683">
                  <c:v>68</c:v>
                </c:pt>
                <c:pt idx="684">
                  <c:v>68</c:v>
                </c:pt>
                <c:pt idx="685">
                  <c:v>69</c:v>
                </c:pt>
                <c:pt idx="686">
                  <c:v>69</c:v>
                </c:pt>
                <c:pt idx="687">
                  <c:v>70</c:v>
                </c:pt>
                <c:pt idx="688">
                  <c:v>70</c:v>
                </c:pt>
                <c:pt idx="689">
                  <c:v>71</c:v>
                </c:pt>
                <c:pt idx="690">
                  <c:v>71</c:v>
                </c:pt>
                <c:pt idx="691">
                  <c:v>71</c:v>
                </c:pt>
                <c:pt idx="692">
                  <c:v>72</c:v>
                </c:pt>
                <c:pt idx="693">
                  <c:v>72</c:v>
                </c:pt>
                <c:pt idx="694">
                  <c:v>73</c:v>
                </c:pt>
                <c:pt idx="695">
                  <c:v>73</c:v>
                </c:pt>
                <c:pt idx="696">
                  <c:v>74</c:v>
                </c:pt>
                <c:pt idx="697">
                  <c:v>74</c:v>
                </c:pt>
                <c:pt idx="698">
                  <c:v>74</c:v>
                </c:pt>
                <c:pt idx="699">
                  <c:v>75</c:v>
                </c:pt>
                <c:pt idx="700">
                  <c:v>75</c:v>
                </c:pt>
                <c:pt idx="701">
                  <c:v>75</c:v>
                </c:pt>
                <c:pt idx="702">
                  <c:v>75</c:v>
                </c:pt>
                <c:pt idx="703">
                  <c:v>76</c:v>
                </c:pt>
                <c:pt idx="704">
                  <c:v>76</c:v>
                </c:pt>
                <c:pt idx="705">
                  <c:v>77</c:v>
                </c:pt>
                <c:pt idx="706">
                  <c:v>77</c:v>
                </c:pt>
                <c:pt idx="707">
                  <c:v>77</c:v>
                </c:pt>
                <c:pt idx="708">
                  <c:v>78</c:v>
                </c:pt>
                <c:pt idx="709">
                  <c:v>78</c:v>
                </c:pt>
                <c:pt idx="710">
                  <c:v>78</c:v>
                </c:pt>
                <c:pt idx="711">
                  <c:v>78</c:v>
                </c:pt>
                <c:pt idx="712">
                  <c:v>78</c:v>
                </c:pt>
                <c:pt idx="713">
                  <c:v>79</c:v>
                </c:pt>
                <c:pt idx="714">
                  <c:v>79</c:v>
                </c:pt>
                <c:pt idx="715">
                  <c:v>80</c:v>
                </c:pt>
                <c:pt idx="716">
                  <c:v>80</c:v>
                </c:pt>
                <c:pt idx="717">
                  <c:v>80</c:v>
                </c:pt>
                <c:pt idx="718">
                  <c:v>81</c:v>
                </c:pt>
                <c:pt idx="719">
                  <c:v>81</c:v>
                </c:pt>
                <c:pt idx="720">
                  <c:v>81</c:v>
                </c:pt>
                <c:pt idx="721">
                  <c:v>81</c:v>
                </c:pt>
                <c:pt idx="722">
                  <c:v>82</c:v>
                </c:pt>
                <c:pt idx="723">
                  <c:v>82</c:v>
                </c:pt>
                <c:pt idx="724">
                  <c:v>82</c:v>
                </c:pt>
                <c:pt idx="725">
                  <c:v>83</c:v>
                </c:pt>
                <c:pt idx="726">
                  <c:v>83</c:v>
                </c:pt>
                <c:pt idx="727">
                  <c:v>84</c:v>
                </c:pt>
                <c:pt idx="728">
                  <c:v>84</c:v>
                </c:pt>
                <c:pt idx="729">
                  <c:v>84</c:v>
                </c:pt>
                <c:pt idx="730">
                  <c:v>84</c:v>
                </c:pt>
                <c:pt idx="731">
                  <c:v>85</c:v>
                </c:pt>
                <c:pt idx="732">
                  <c:v>85</c:v>
                </c:pt>
                <c:pt idx="733">
                  <c:v>85</c:v>
                </c:pt>
                <c:pt idx="734">
                  <c:v>86</c:v>
                </c:pt>
                <c:pt idx="735">
                  <c:v>87</c:v>
                </c:pt>
                <c:pt idx="736">
                  <c:v>87</c:v>
                </c:pt>
                <c:pt idx="737">
                  <c:v>87</c:v>
                </c:pt>
                <c:pt idx="738">
                  <c:v>87</c:v>
                </c:pt>
                <c:pt idx="739">
                  <c:v>88</c:v>
                </c:pt>
                <c:pt idx="740">
                  <c:v>88</c:v>
                </c:pt>
                <c:pt idx="741">
                  <c:v>88</c:v>
                </c:pt>
                <c:pt idx="742">
                  <c:v>88</c:v>
                </c:pt>
                <c:pt idx="743">
                  <c:v>89</c:v>
                </c:pt>
                <c:pt idx="744">
                  <c:v>89</c:v>
                </c:pt>
                <c:pt idx="745">
                  <c:v>90</c:v>
                </c:pt>
                <c:pt idx="746">
                  <c:v>90</c:v>
                </c:pt>
                <c:pt idx="747">
                  <c:v>90</c:v>
                </c:pt>
                <c:pt idx="748">
                  <c:v>91</c:v>
                </c:pt>
                <c:pt idx="749">
                  <c:v>91</c:v>
                </c:pt>
                <c:pt idx="750">
                  <c:v>91</c:v>
                </c:pt>
                <c:pt idx="751">
                  <c:v>91</c:v>
                </c:pt>
                <c:pt idx="752">
                  <c:v>92</c:v>
                </c:pt>
                <c:pt idx="753">
                  <c:v>92</c:v>
                </c:pt>
                <c:pt idx="754">
                  <c:v>92</c:v>
                </c:pt>
                <c:pt idx="755">
                  <c:v>93</c:v>
                </c:pt>
                <c:pt idx="756">
                  <c:v>93</c:v>
                </c:pt>
                <c:pt idx="757">
                  <c:v>93</c:v>
                </c:pt>
                <c:pt idx="758">
                  <c:v>94</c:v>
                </c:pt>
                <c:pt idx="759">
                  <c:v>94</c:v>
                </c:pt>
                <c:pt idx="760">
                  <c:v>94</c:v>
                </c:pt>
                <c:pt idx="761">
                  <c:v>95</c:v>
                </c:pt>
                <c:pt idx="762">
                  <c:v>95</c:v>
                </c:pt>
                <c:pt idx="763">
                  <c:v>95</c:v>
                </c:pt>
                <c:pt idx="764">
                  <c:v>96</c:v>
                </c:pt>
                <c:pt idx="765">
                  <c:v>96</c:v>
                </c:pt>
                <c:pt idx="766">
                  <c:v>97</c:v>
                </c:pt>
                <c:pt idx="767">
                  <c:v>97</c:v>
                </c:pt>
                <c:pt idx="768">
                  <c:v>97</c:v>
                </c:pt>
                <c:pt idx="769">
                  <c:v>98</c:v>
                </c:pt>
                <c:pt idx="770">
                  <c:v>98</c:v>
                </c:pt>
                <c:pt idx="771">
                  <c:v>99</c:v>
                </c:pt>
                <c:pt idx="772">
                  <c:v>99</c:v>
                </c:pt>
                <c:pt idx="773">
                  <c:v>99</c:v>
                </c:pt>
                <c:pt idx="774">
                  <c:v>100</c:v>
                </c:pt>
                <c:pt idx="775">
                  <c:v>100</c:v>
                </c:pt>
                <c:pt idx="776">
                  <c:v>101</c:v>
                </c:pt>
                <c:pt idx="777">
                  <c:v>102</c:v>
                </c:pt>
                <c:pt idx="778">
                  <c:v>102</c:v>
                </c:pt>
                <c:pt idx="779">
                  <c:v>102</c:v>
                </c:pt>
                <c:pt idx="780">
                  <c:v>103</c:v>
                </c:pt>
                <c:pt idx="781">
                  <c:v>103</c:v>
                </c:pt>
                <c:pt idx="782">
                  <c:v>104</c:v>
                </c:pt>
                <c:pt idx="783">
                  <c:v>104</c:v>
                </c:pt>
                <c:pt idx="784">
                  <c:v>105</c:v>
                </c:pt>
                <c:pt idx="785">
                  <c:v>105</c:v>
                </c:pt>
                <c:pt idx="786">
                  <c:v>106</c:v>
                </c:pt>
                <c:pt idx="787">
                  <c:v>106</c:v>
                </c:pt>
                <c:pt idx="788">
                  <c:v>107</c:v>
                </c:pt>
                <c:pt idx="789">
                  <c:v>107</c:v>
                </c:pt>
                <c:pt idx="790">
                  <c:v>107</c:v>
                </c:pt>
                <c:pt idx="791">
                  <c:v>109</c:v>
                </c:pt>
                <c:pt idx="792">
                  <c:v>109</c:v>
                </c:pt>
                <c:pt idx="793">
                  <c:v>109</c:v>
                </c:pt>
                <c:pt idx="794">
                  <c:v>110</c:v>
                </c:pt>
                <c:pt idx="795">
                  <c:v>110</c:v>
                </c:pt>
                <c:pt idx="796">
                  <c:v>111</c:v>
                </c:pt>
                <c:pt idx="797">
                  <c:v>111</c:v>
                </c:pt>
                <c:pt idx="798">
                  <c:v>112</c:v>
                </c:pt>
                <c:pt idx="799">
                  <c:v>112</c:v>
                </c:pt>
                <c:pt idx="800">
                  <c:v>113</c:v>
                </c:pt>
                <c:pt idx="801">
                  <c:v>113</c:v>
                </c:pt>
                <c:pt idx="802">
                  <c:v>114</c:v>
                </c:pt>
                <c:pt idx="803">
                  <c:v>114</c:v>
                </c:pt>
                <c:pt idx="804">
                  <c:v>114</c:v>
                </c:pt>
                <c:pt idx="805">
                  <c:v>115</c:v>
                </c:pt>
                <c:pt idx="806">
                  <c:v>116</c:v>
                </c:pt>
                <c:pt idx="807">
                  <c:v>116</c:v>
                </c:pt>
                <c:pt idx="808">
                  <c:v>116</c:v>
                </c:pt>
                <c:pt idx="809">
                  <c:v>117</c:v>
                </c:pt>
                <c:pt idx="810">
                  <c:v>117</c:v>
                </c:pt>
                <c:pt idx="811">
                  <c:v>118</c:v>
                </c:pt>
                <c:pt idx="812">
                  <c:v>118</c:v>
                </c:pt>
                <c:pt idx="813">
                  <c:v>119</c:v>
                </c:pt>
                <c:pt idx="814">
                  <c:v>119</c:v>
                </c:pt>
                <c:pt idx="815">
                  <c:v>120</c:v>
                </c:pt>
                <c:pt idx="816">
                  <c:v>121</c:v>
                </c:pt>
                <c:pt idx="817">
                  <c:v>121</c:v>
                </c:pt>
                <c:pt idx="818">
                  <c:v>121</c:v>
                </c:pt>
                <c:pt idx="819">
                  <c:v>121</c:v>
                </c:pt>
                <c:pt idx="820">
                  <c:v>122</c:v>
                </c:pt>
                <c:pt idx="821">
                  <c:v>123</c:v>
                </c:pt>
                <c:pt idx="822">
                  <c:v>123</c:v>
                </c:pt>
                <c:pt idx="823">
                  <c:v>123</c:v>
                </c:pt>
                <c:pt idx="824">
                  <c:v>124</c:v>
                </c:pt>
                <c:pt idx="825">
                  <c:v>125</c:v>
                </c:pt>
                <c:pt idx="826">
                  <c:v>125</c:v>
                </c:pt>
                <c:pt idx="827">
                  <c:v>126</c:v>
                </c:pt>
                <c:pt idx="828">
                  <c:v>126</c:v>
                </c:pt>
                <c:pt idx="829">
                  <c:v>127</c:v>
                </c:pt>
                <c:pt idx="830">
                  <c:v>128</c:v>
                </c:pt>
                <c:pt idx="831">
                  <c:v>128</c:v>
                </c:pt>
                <c:pt idx="832">
                  <c:v>128</c:v>
                </c:pt>
                <c:pt idx="833">
                  <c:v>128</c:v>
                </c:pt>
                <c:pt idx="834">
                  <c:v>130</c:v>
                </c:pt>
                <c:pt idx="835">
                  <c:v>130</c:v>
                </c:pt>
                <c:pt idx="836">
                  <c:v>131</c:v>
                </c:pt>
                <c:pt idx="837">
                  <c:v>131</c:v>
                </c:pt>
                <c:pt idx="838">
                  <c:v>131</c:v>
                </c:pt>
                <c:pt idx="839">
                  <c:v>132</c:v>
                </c:pt>
                <c:pt idx="840">
                  <c:v>133</c:v>
                </c:pt>
                <c:pt idx="841">
                  <c:v>133</c:v>
                </c:pt>
                <c:pt idx="842">
                  <c:v>134</c:v>
                </c:pt>
                <c:pt idx="843">
                  <c:v>134</c:v>
                </c:pt>
                <c:pt idx="844">
                  <c:v>135</c:v>
                </c:pt>
                <c:pt idx="845">
                  <c:v>136</c:v>
                </c:pt>
                <c:pt idx="846">
                  <c:v>137</c:v>
                </c:pt>
                <c:pt idx="847">
                  <c:v>137</c:v>
                </c:pt>
                <c:pt idx="848">
                  <c:v>137</c:v>
                </c:pt>
                <c:pt idx="849">
                  <c:v>138</c:v>
                </c:pt>
                <c:pt idx="850">
                  <c:v>139</c:v>
                </c:pt>
                <c:pt idx="851">
                  <c:v>139</c:v>
                </c:pt>
                <c:pt idx="852">
                  <c:v>140</c:v>
                </c:pt>
                <c:pt idx="853">
                  <c:v>140</c:v>
                </c:pt>
                <c:pt idx="854">
                  <c:v>142</c:v>
                </c:pt>
                <c:pt idx="855">
                  <c:v>142</c:v>
                </c:pt>
                <c:pt idx="856">
                  <c:v>143</c:v>
                </c:pt>
                <c:pt idx="857">
                  <c:v>143</c:v>
                </c:pt>
                <c:pt idx="858">
                  <c:v>143</c:v>
                </c:pt>
                <c:pt idx="859">
                  <c:v>144</c:v>
                </c:pt>
                <c:pt idx="860">
                  <c:v>145</c:v>
                </c:pt>
                <c:pt idx="861">
                  <c:v>145</c:v>
                </c:pt>
                <c:pt idx="862">
                  <c:v>146</c:v>
                </c:pt>
                <c:pt idx="863">
                  <c:v>147</c:v>
                </c:pt>
                <c:pt idx="864">
                  <c:v>147</c:v>
                </c:pt>
                <c:pt idx="865">
                  <c:v>148</c:v>
                </c:pt>
                <c:pt idx="866">
                  <c:v>148</c:v>
                </c:pt>
                <c:pt idx="867">
                  <c:v>149</c:v>
                </c:pt>
                <c:pt idx="868">
                  <c:v>149</c:v>
                </c:pt>
                <c:pt idx="869">
                  <c:v>150</c:v>
                </c:pt>
                <c:pt idx="870">
                  <c:v>151</c:v>
                </c:pt>
                <c:pt idx="871">
                  <c:v>152</c:v>
                </c:pt>
                <c:pt idx="872">
                  <c:v>152</c:v>
                </c:pt>
                <c:pt idx="873">
                  <c:v>153</c:v>
                </c:pt>
                <c:pt idx="874">
                  <c:v>154</c:v>
                </c:pt>
                <c:pt idx="875">
                  <c:v>155</c:v>
                </c:pt>
                <c:pt idx="876">
                  <c:v>155</c:v>
                </c:pt>
                <c:pt idx="877">
                  <c:v>155</c:v>
                </c:pt>
                <c:pt idx="878">
                  <c:v>156</c:v>
                </c:pt>
                <c:pt idx="879">
                  <c:v>157</c:v>
                </c:pt>
                <c:pt idx="880">
                  <c:v>158</c:v>
                </c:pt>
                <c:pt idx="881">
                  <c:v>159</c:v>
                </c:pt>
                <c:pt idx="882">
                  <c:v>159</c:v>
                </c:pt>
                <c:pt idx="883">
                  <c:v>160</c:v>
                </c:pt>
                <c:pt idx="884">
                  <c:v>161</c:v>
                </c:pt>
                <c:pt idx="885">
                  <c:v>162</c:v>
                </c:pt>
                <c:pt idx="886">
                  <c:v>162</c:v>
                </c:pt>
                <c:pt idx="887">
                  <c:v>163</c:v>
                </c:pt>
                <c:pt idx="888">
                  <c:v>164</c:v>
                </c:pt>
                <c:pt idx="889">
                  <c:v>165</c:v>
                </c:pt>
                <c:pt idx="890">
                  <c:v>165</c:v>
                </c:pt>
                <c:pt idx="891">
                  <c:v>166</c:v>
                </c:pt>
                <c:pt idx="892">
                  <c:v>166</c:v>
                </c:pt>
                <c:pt idx="893">
                  <c:v>167</c:v>
                </c:pt>
                <c:pt idx="894">
                  <c:v>168</c:v>
                </c:pt>
                <c:pt idx="895">
                  <c:v>169</c:v>
                </c:pt>
                <c:pt idx="896">
                  <c:v>169</c:v>
                </c:pt>
                <c:pt idx="897">
                  <c:v>169</c:v>
                </c:pt>
                <c:pt idx="898">
                  <c:v>170</c:v>
                </c:pt>
                <c:pt idx="899">
                  <c:v>171</c:v>
                </c:pt>
                <c:pt idx="900">
                  <c:v>172</c:v>
                </c:pt>
                <c:pt idx="901">
                  <c:v>172</c:v>
                </c:pt>
                <c:pt idx="902">
                  <c:v>173</c:v>
                </c:pt>
                <c:pt idx="903">
                  <c:v>174</c:v>
                </c:pt>
                <c:pt idx="904">
                  <c:v>175</c:v>
                </c:pt>
                <c:pt idx="905">
                  <c:v>175</c:v>
                </c:pt>
                <c:pt idx="906">
                  <c:v>175</c:v>
                </c:pt>
                <c:pt idx="907">
                  <c:v>176</c:v>
                </c:pt>
                <c:pt idx="908">
                  <c:v>177</c:v>
                </c:pt>
                <c:pt idx="909">
                  <c:v>178</c:v>
                </c:pt>
                <c:pt idx="910">
                  <c:v>178</c:v>
                </c:pt>
                <c:pt idx="911">
                  <c:v>178</c:v>
                </c:pt>
                <c:pt idx="912">
                  <c:v>179</c:v>
                </c:pt>
                <c:pt idx="913">
                  <c:v>180</c:v>
                </c:pt>
                <c:pt idx="914">
                  <c:v>181</c:v>
                </c:pt>
                <c:pt idx="915">
                  <c:v>181</c:v>
                </c:pt>
                <c:pt idx="916">
                  <c:v>182</c:v>
                </c:pt>
                <c:pt idx="917">
                  <c:v>183</c:v>
                </c:pt>
                <c:pt idx="918">
                  <c:v>183</c:v>
                </c:pt>
                <c:pt idx="919">
                  <c:v>184</c:v>
                </c:pt>
                <c:pt idx="920">
                  <c:v>184</c:v>
                </c:pt>
                <c:pt idx="921">
                  <c:v>184</c:v>
                </c:pt>
                <c:pt idx="922">
                  <c:v>185</c:v>
                </c:pt>
                <c:pt idx="923">
                  <c:v>186</c:v>
                </c:pt>
                <c:pt idx="924">
                  <c:v>187</c:v>
                </c:pt>
                <c:pt idx="925">
                  <c:v>187</c:v>
                </c:pt>
                <c:pt idx="926">
                  <c:v>188</c:v>
                </c:pt>
                <c:pt idx="927">
                  <c:v>188</c:v>
                </c:pt>
                <c:pt idx="928">
                  <c:v>189</c:v>
                </c:pt>
                <c:pt idx="929">
                  <c:v>190</c:v>
                </c:pt>
                <c:pt idx="930">
                  <c:v>190</c:v>
                </c:pt>
                <c:pt idx="931">
                  <c:v>190</c:v>
                </c:pt>
                <c:pt idx="932">
                  <c:v>191</c:v>
                </c:pt>
                <c:pt idx="933">
                  <c:v>192</c:v>
                </c:pt>
                <c:pt idx="934">
                  <c:v>192</c:v>
                </c:pt>
                <c:pt idx="935">
                  <c:v>193</c:v>
                </c:pt>
                <c:pt idx="936">
                  <c:v>193</c:v>
                </c:pt>
                <c:pt idx="937">
                  <c:v>194</c:v>
                </c:pt>
                <c:pt idx="938">
                  <c:v>195</c:v>
                </c:pt>
                <c:pt idx="939">
                  <c:v>195</c:v>
                </c:pt>
                <c:pt idx="940">
                  <c:v>195</c:v>
                </c:pt>
                <c:pt idx="941">
                  <c:v>196</c:v>
                </c:pt>
                <c:pt idx="942">
                  <c:v>196</c:v>
                </c:pt>
                <c:pt idx="943">
                  <c:v>197</c:v>
                </c:pt>
                <c:pt idx="944">
                  <c:v>197</c:v>
                </c:pt>
                <c:pt idx="945">
                  <c:v>197</c:v>
                </c:pt>
                <c:pt idx="946">
                  <c:v>198</c:v>
                </c:pt>
                <c:pt idx="947">
                  <c:v>199</c:v>
                </c:pt>
                <c:pt idx="948">
                  <c:v>199</c:v>
                </c:pt>
                <c:pt idx="949">
                  <c:v>199</c:v>
                </c:pt>
                <c:pt idx="950">
                  <c:v>199</c:v>
                </c:pt>
                <c:pt idx="951">
                  <c:v>200</c:v>
                </c:pt>
                <c:pt idx="952">
                  <c:v>201</c:v>
                </c:pt>
                <c:pt idx="953">
                  <c:v>202</c:v>
                </c:pt>
                <c:pt idx="954">
                  <c:v>202</c:v>
                </c:pt>
                <c:pt idx="955">
                  <c:v>202</c:v>
                </c:pt>
                <c:pt idx="956">
                  <c:v>202</c:v>
                </c:pt>
                <c:pt idx="957">
                  <c:v>203</c:v>
                </c:pt>
                <c:pt idx="958">
                  <c:v>204</c:v>
                </c:pt>
                <c:pt idx="959">
                  <c:v>204</c:v>
                </c:pt>
                <c:pt idx="960">
                  <c:v>204</c:v>
                </c:pt>
                <c:pt idx="961">
                  <c:v>205</c:v>
                </c:pt>
                <c:pt idx="962">
                  <c:v>205</c:v>
                </c:pt>
                <c:pt idx="963">
                  <c:v>205</c:v>
                </c:pt>
                <c:pt idx="964">
                  <c:v>206</c:v>
                </c:pt>
                <c:pt idx="965">
                  <c:v>206</c:v>
                </c:pt>
                <c:pt idx="966">
                  <c:v>206</c:v>
                </c:pt>
                <c:pt idx="967">
                  <c:v>207</c:v>
                </c:pt>
                <c:pt idx="968">
                  <c:v>207</c:v>
                </c:pt>
                <c:pt idx="969">
                  <c:v>207</c:v>
                </c:pt>
                <c:pt idx="970">
                  <c:v>207</c:v>
                </c:pt>
                <c:pt idx="971">
                  <c:v>208</c:v>
                </c:pt>
                <c:pt idx="972">
                  <c:v>208</c:v>
                </c:pt>
                <c:pt idx="973">
                  <c:v>209</c:v>
                </c:pt>
                <c:pt idx="974">
                  <c:v>208</c:v>
                </c:pt>
                <c:pt idx="975">
                  <c:v>209</c:v>
                </c:pt>
                <c:pt idx="976">
                  <c:v>209</c:v>
                </c:pt>
                <c:pt idx="977">
                  <c:v>209</c:v>
                </c:pt>
                <c:pt idx="978">
                  <c:v>210</c:v>
                </c:pt>
                <c:pt idx="979">
                  <c:v>209</c:v>
                </c:pt>
                <c:pt idx="980">
                  <c:v>210</c:v>
                </c:pt>
                <c:pt idx="981">
                  <c:v>210</c:v>
                </c:pt>
                <c:pt idx="982">
                  <c:v>210</c:v>
                </c:pt>
                <c:pt idx="983">
                  <c:v>211</c:v>
                </c:pt>
                <c:pt idx="984">
                  <c:v>210</c:v>
                </c:pt>
                <c:pt idx="985">
                  <c:v>211</c:v>
                </c:pt>
                <c:pt idx="986">
                  <c:v>211</c:v>
                </c:pt>
                <c:pt idx="987">
                  <c:v>212</c:v>
                </c:pt>
                <c:pt idx="988">
                  <c:v>211</c:v>
                </c:pt>
                <c:pt idx="989">
                  <c:v>211</c:v>
                </c:pt>
                <c:pt idx="990">
                  <c:v>211</c:v>
                </c:pt>
                <c:pt idx="991">
                  <c:v>212</c:v>
                </c:pt>
                <c:pt idx="992">
                  <c:v>212</c:v>
                </c:pt>
                <c:pt idx="993">
                  <c:v>212</c:v>
                </c:pt>
                <c:pt idx="994">
                  <c:v>212</c:v>
                </c:pt>
                <c:pt idx="995">
                  <c:v>212</c:v>
                </c:pt>
                <c:pt idx="996">
                  <c:v>213</c:v>
                </c:pt>
                <c:pt idx="997">
                  <c:v>213</c:v>
                </c:pt>
                <c:pt idx="998">
                  <c:v>213</c:v>
                </c:pt>
                <c:pt idx="999">
                  <c:v>212</c:v>
                </c:pt>
                <c:pt idx="1000">
                  <c:v>213</c:v>
                </c:pt>
                <c:pt idx="1001">
                  <c:v>214</c:v>
                </c:pt>
                <c:pt idx="1002">
                  <c:v>214</c:v>
                </c:pt>
                <c:pt idx="1003">
                  <c:v>213</c:v>
                </c:pt>
                <c:pt idx="1004">
                  <c:v>213</c:v>
                </c:pt>
                <c:pt idx="1005">
                  <c:v>214</c:v>
                </c:pt>
                <c:pt idx="1006">
                  <c:v>214</c:v>
                </c:pt>
                <c:pt idx="1007">
                  <c:v>214</c:v>
                </c:pt>
                <c:pt idx="1008">
                  <c:v>214</c:v>
                </c:pt>
                <c:pt idx="1009">
                  <c:v>214</c:v>
                </c:pt>
                <c:pt idx="1010">
                  <c:v>214</c:v>
                </c:pt>
                <c:pt idx="1011">
                  <c:v>215</c:v>
                </c:pt>
                <c:pt idx="1012">
                  <c:v>214</c:v>
                </c:pt>
                <c:pt idx="1013">
                  <c:v>214</c:v>
                </c:pt>
                <c:pt idx="1014">
                  <c:v>214</c:v>
                </c:pt>
                <c:pt idx="1015">
                  <c:v>214</c:v>
                </c:pt>
                <c:pt idx="1016">
                  <c:v>215</c:v>
                </c:pt>
                <c:pt idx="1017">
                  <c:v>215</c:v>
                </c:pt>
                <c:pt idx="1018">
                  <c:v>215</c:v>
                </c:pt>
                <c:pt idx="1019">
                  <c:v>214</c:v>
                </c:pt>
                <c:pt idx="1020">
                  <c:v>215</c:v>
                </c:pt>
                <c:pt idx="1021">
                  <c:v>215</c:v>
                </c:pt>
                <c:pt idx="1022">
                  <c:v>215</c:v>
                </c:pt>
                <c:pt idx="1023">
                  <c:v>215</c:v>
                </c:pt>
                <c:pt idx="1024">
                  <c:v>215</c:v>
                </c:pt>
                <c:pt idx="1025">
                  <c:v>215</c:v>
                </c:pt>
                <c:pt idx="1026">
                  <c:v>215</c:v>
                </c:pt>
                <c:pt idx="1027">
                  <c:v>215</c:v>
                </c:pt>
                <c:pt idx="1028">
                  <c:v>214</c:v>
                </c:pt>
                <c:pt idx="1029">
                  <c:v>214</c:v>
                </c:pt>
                <c:pt idx="1030">
                  <c:v>215</c:v>
                </c:pt>
                <c:pt idx="1031">
                  <c:v>215</c:v>
                </c:pt>
                <c:pt idx="1032">
                  <c:v>215</c:v>
                </c:pt>
                <c:pt idx="1033">
                  <c:v>214</c:v>
                </c:pt>
                <c:pt idx="1034">
                  <c:v>215</c:v>
                </c:pt>
                <c:pt idx="1035">
                  <c:v>215</c:v>
                </c:pt>
                <c:pt idx="1036">
                  <c:v>215</c:v>
                </c:pt>
                <c:pt idx="1037">
                  <c:v>215</c:v>
                </c:pt>
                <c:pt idx="1038">
                  <c:v>214</c:v>
                </c:pt>
                <c:pt idx="1039">
                  <c:v>215</c:v>
                </c:pt>
                <c:pt idx="1040">
                  <c:v>215</c:v>
                </c:pt>
                <c:pt idx="1041">
                  <c:v>215</c:v>
                </c:pt>
                <c:pt idx="1042">
                  <c:v>215</c:v>
                </c:pt>
                <c:pt idx="1043">
                  <c:v>215</c:v>
                </c:pt>
                <c:pt idx="1044">
                  <c:v>215</c:v>
                </c:pt>
                <c:pt idx="1045">
                  <c:v>215</c:v>
                </c:pt>
                <c:pt idx="1046">
                  <c:v>215</c:v>
                </c:pt>
                <c:pt idx="1047">
                  <c:v>215</c:v>
                </c:pt>
                <c:pt idx="1048">
                  <c:v>214</c:v>
                </c:pt>
                <c:pt idx="1049">
                  <c:v>215</c:v>
                </c:pt>
                <c:pt idx="1050">
                  <c:v>216</c:v>
                </c:pt>
                <c:pt idx="1051">
                  <c:v>215</c:v>
                </c:pt>
                <c:pt idx="1052">
                  <c:v>215</c:v>
                </c:pt>
                <c:pt idx="1053">
                  <c:v>215</c:v>
                </c:pt>
                <c:pt idx="1054">
                  <c:v>215</c:v>
                </c:pt>
                <c:pt idx="1055">
                  <c:v>216</c:v>
                </c:pt>
                <c:pt idx="1056">
                  <c:v>215</c:v>
                </c:pt>
                <c:pt idx="1057">
                  <c:v>215</c:v>
                </c:pt>
                <c:pt idx="1058">
                  <c:v>215</c:v>
                </c:pt>
                <c:pt idx="1059">
                  <c:v>216</c:v>
                </c:pt>
                <c:pt idx="1060">
                  <c:v>216</c:v>
                </c:pt>
                <c:pt idx="1061">
                  <c:v>216</c:v>
                </c:pt>
                <c:pt idx="1062">
                  <c:v>216</c:v>
                </c:pt>
                <c:pt idx="1063">
                  <c:v>216</c:v>
                </c:pt>
                <c:pt idx="1064">
                  <c:v>216</c:v>
                </c:pt>
                <c:pt idx="1065">
                  <c:v>216</c:v>
                </c:pt>
                <c:pt idx="1066">
                  <c:v>216</c:v>
                </c:pt>
                <c:pt idx="1067">
                  <c:v>216</c:v>
                </c:pt>
                <c:pt idx="1068">
                  <c:v>216</c:v>
                </c:pt>
                <c:pt idx="1069">
                  <c:v>216</c:v>
                </c:pt>
                <c:pt idx="1070">
                  <c:v>216</c:v>
                </c:pt>
                <c:pt idx="1071">
                  <c:v>216</c:v>
                </c:pt>
                <c:pt idx="1072">
                  <c:v>216</c:v>
                </c:pt>
                <c:pt idx="1073">
                  <c:v>216</c:v>
                </c:pt>
                <c:pt idx="1074">
                  <c:v>217</c:v>
                </c:pt>
                <c:pt idx="1075">
                  <c:v>217</c:v>
                </c:pt>
                <c:pt idx="1076">
                  <c:v>217</c:v>
                </c:pt>
                <c:pt idx="1077">
                  <c:v>216</c:v>
                </c:pt>
                <c:pt idx="1078">
                  <c:v>217</c:v>
                </c:pt>
                <c:pt idx="1079">
                  <c:v>216</c:v>
                </c:pt>
                <c:pt idx="1080">
                  <c:v>217</c:v>
                </c:pt>
                <c:pt idx="1081">
                  <c:v>216</c:v>
                </c:pt>
                <c:pt idx="1082">
                  <c:v>216</c:v>
                </c:pt>
                <c:pt idx="1083">
                  <c:v>216</c:v>
                </c:pt>
                <c:pt idx="1084">
                  <c:v>217</c:v>
                </c:pt>
                <c:pt idx="1085">
                  <c:v>216</c:v>
                </c:pt>
                <c:pt idx="1086">
                  <c:v>216</c:v>
                </c:pt>
                <c:pt idx="1087">
                  <c:v>216</c:v>
                </c:pt>
                <c:pt idx="1088">
                  <c:v>216</c:v>
                </c:pt>
                <c:pt idx="1089">
                  <c:v>217</c:v>
                </c:pt>
                <c:pt idx="1090">
                  <c:v>217</c:v>
                </c:pt>
                <c:pt idx="1091">
                  <c:v>216</c:v>
                </c:pt>
                <c:pt idx="1092">
                  <c:v>216</c:v>
                </c:pt>
                <c:pt idx="1093">
                  <c:v>217</c:v>
                </c:pt>
                <c:pt idx="1094">
                  <c:v>217</c:v>
                </c:pt>
                <c:pt idx="1095">
                  <c:v>217</c:v>
                </c:pt>
                <c:pt idx="1096">
                  <c:v>217</c:v>
                </c:pt>
                <c:pt idx="1097">
                  <c:v>216</c:v>
                </c:pt>
                <c:pt idx="1098">
                  <c:v>217</c:v>
                </c:pt>
                <c:pt idx="1099">
                  <c:v>217</c:v>
                </c:pt>
                <c:pt idx="1100">
                  <c:v>217</c:v>
                </c:pt>
                <c:pt idx="1101">
                  <c:v>217</c:v>
                </c:pt>
                <c:pt idx="1102">
                  <c:v>217</c:v>
                </c:pt>
                <c:pt idx="1103">
                  <c:v>217</c:v>
                </c:pt>
                <c:pt idx="1104">
                  <c:v>217</c:v>
                </c:pt>
                <c:pt idx="1105">
                  <c:v>217</c:v>
                </c:pt>
                <c:pt idx="1106">
                  <c:v>217</c:v>
                </c:pt>
                <c:pt idx="1107">
                  <c:v>217</c:v>
                </c:pt>
                <c:pt idx="1108">
                  <c:v>217</c:v>
                </c:pt>
                <c:pt idx="1109">
                  <c:v>218</c:v>
                </c:pt>
                <c:pt idx="1110">
                  <c:v>218</c:v>
                </c:pt>
                <c:pt idx="1111">
                  <c:v>217</c:v>
                </c:pt>
                <c:pt idx="1112">
                  <c:v>217</c:v>
                </c:pt>
                <c:pt idx="1113">
                  <c:v>218</c:v>
                </c:pt>
                <c:pt idx="1114">
                  <c:v>218</c:v>
                </c:pt>
                <c:pt idx="1115">
                  <c:v>218</c:v>
                </c:pt>
                <c:pt idx="1116">
                  <c:v>217</c:v>
                </c:pt>
                <c:pt idx="1117">
                  <c:v>217</c:v>
                </c:pt>
                <c:pt idx="1118">
                  <c:v>218</c:v>
                </c:pt>
                <c:pt idx="1119">
                  <c:v>218</c:v>
                </c:pt>
                <c:pt idx="1120">
                  <c:v>218</c:v>
                </c:pt>
                <c:pt idx="1121">
                  <c:v>217</c:v>
                </c:pt>
                <c:pt idx="1122">
                  <c:v>218</c:v>
                </c:pt>
                <c:pt idx="1123">
                  <c:v>218</c:v>
                </c:pt>
                <c:pt idx="1124">
                  <c:v>218</c:v>
                </c:pt>
                <c:pt idx="1125">
                  <c:v>218</c:v>
                </c:pt>
                <c:pt idx="1126">
                  <c:v>218</c:v>
                </c:pt>
                <c:pt idx="1127">
                  <c:v>218</c:v>
                </c:pt>
                <c:pt idx="1128">
                  <c:v>218</c:v>
                </c:pt>
                <c:pt idx="1129">
                  <c:v>218</c:v>
                </c:pt>
                <c:pt idx="1130">
                  <c:v>218</c:v>
                </c:pt>
                <c:pt idx="1131">
                  <c:v>218</c:v>
                </c:pt>
                <c:pt idx="1132">
                  <c:v>218</c:v>
                </c:pt>
                <c:pt idx="1133">
                  <c:v>218</c:v>
                </c:pt>
                <c:pt idx="1134">
                  <c:v>218</c:v>
                </c:pt>
                <c:pt idx="1135">
                  <c:v>218</c:v>
                </c:pt>
                <c:pt idx="1136">
                  <c:v>218</c:v>
                </c:pt>
                <c:pt idx="1137">
                  <c:v>218</c:v>
                </c:pt>
                <c:pt idx="1138">
                  <c:v>219</c:v>
                </c:pt>
                <c:pt idx="1139">
                  <c:v>218</c:v>
                </c:pt>
                <c:pt idx="1140">
                  <c:v>218</c:v>
                </c:pt>
                <c:pt idx="1141">
                  <c:v>218</c:v>
                </c:pt>
                <c:pt idx="1142">
                  <c:v>218</c:v>
                </c:pt>
                <c:pt idx="1143">
                  <c:v>219</c:v>
                </c:pt>
                <c:pt idx="1144">
                  <c:v>218</c:v>
                </c:pt>
                <c:pt idx="1145">
                  <c:v>218</c:v>
                </c:pt>
                <c:pt idx="1146">
                  <c:v>218</c:v>
                </c:pt>
                <c:pt idx="1147">
                  <c:v>218</c:v>
                </c:pt>
                <c:pt idx="1148">
                  <c:v>218</c:v>
                </c:pt>
                <c:pt idx="1149">
                  <c:v>218</c:v>
                </c:pt>
                <c:pt idx="1150">
                  <c:v>218</c:v>
                </c:pt>
                <c:pt idx="1151">
                  <c:v>218</c:v>
                </c:pt>
                <c:pt idx="1152">
                  <c:v>218</c:v>
                </c:pt>
                <c:pt idx="1153">
                  <c:v>218</c:v>
                </c:pt>
                <c:pt idx="1154">
                  <c:v>218</c:v>
                </c:pt>
                <c:pt idx="1155">
                  <c:v>217</c:v>
                </c:pt>
                <c:pt idx="1156">
                  <c:v>217</c:v>
                </c:pt>
                <c:pt idx="1157">
                  <c:v>218</c:v>
                </c:pt>
                <c:pt idx="1158">
                  <c:v>217</c:v>
                </c:pt>
                <c:pt idx="1159">
                  <c:v>217</c:v>
                </c:pt>
                <c:pt idx="1160">
                  <c:v>217</c:v>
                </c:pt>
                <c:pt idx="1161">
                  <c:v>217</c:v>
                </c:pt>
                <c:pt idx="1162">
                  <c:v>217</c:v>
                </c:pt>
                <c:pt idx="1163">
                  <c:v>217</c:v>
                </c:pt>
                <c:pt idx="1164">
                  <c:v>216</c:v>
                </c:pt>
                <c:pt idx="1165">
                  <c:v>216</c:v>
                </c:pt>
                <c:pt idx="1166">
                  <c:v>216</c:v>
                </c:pt>
                <c:pt idx="1167">
                  <c:v>216</c:v>
                </c:pt>
                <c:pt idx="1168">
                  <c:v>216</c:v>
                </c:pt>
                <c:pt idx="1169">
                  <c:v>216</c:v>
                </c:pt>
                <c:pt idx="1170">
                  <c:v>215</c:v>
                </c:pt>
                <c:pt idx="1171">
                  <c:v>215</c:v>
                </c:pt>
                <c:pt idx="1172">
                  <c:v>216</c:v>
                </c:pt>
                <c:pt idx="1173">
                  <c:v>215</c:v>
                </c:pt>
                <c:pt idx="1174">
                  <c:v>215</c:v>
                </c:pt>
                <c:pt idx="1175">
                  <c:v>215</c:v>
                </c:pt>
                <c:pt idx="1176">
                  <c:v>215</c:v>
                </c:pt>
                <c:pt idx="1177">
                  <c:v>215</c:v>
                </c:pt>
                <c:pt idx="1178">
                  <c:v>215</c:v>
                </c:pt>
                <c:pt idx="1179">
                  <c:v>215</c:v>
                </c:pt>
                <c:pt idx="1180">
                  <c:v>215</c:v>
                </c:pt>
                <c:pt idx="1181">
                  <c:v>215</c:v>
                </c:pt>
                <c:pt idx="1182">
                  <c:v>215</c:v>
                </c:pt>
                <c:pt idx="1183">
                  <c:v>215</c:v>
                </c:pt>
                <c:pt idx="1184">
                  <c:v>214</c:v>
                </c:pt>
                <c:pt idx="1185">
                  <c:v>214</c:v>
                </c:pt>
                <c:pt idx="1186">
                  <c:v>215</c:v>
                </c:pt>
                <c:pt idx="1187">
                  <c:v>215</c:v>
                </c:pt>
                <c:pt idx="1188">
                  <c:v>215</c:v>
                </c:pt>
                <c:pt idx="1189">
                  <c:v>214</c:v>
                </c:pt>
                <c:pt idx="1190">
                  <c:v>214</c:v>
                </c:pt>
                <c:pt idx="1191">
                  <c:v>214</c:v>
                </c:pt>
                <c:pt idx="1192">
                  <c:v>214</c:v>
                </c:pt>
                <c:pt idx="1193">
                  <c:v>214</c:v>
                </c:pt>
                <c:pt idx="1194">
                  <c:v>214</c:v>
                </c:pt>
                <c:pt idx="1195">
                  <c:v>214</c:v>
                </c:pt>
                <c:pt idx="1196">
                  <c:v>214</c:v>
                </c:pt>
                <c:pt idx="1197">
                  <c:v>214</c:v>
                </c:pt>
                <c:pt idx="1198">
                  <c:v>214</c:v>
                </c:pt>
                <c:pt idx="1199">
                  <c:v>214</c:v>
                </c:pt>
                <c:pt idx="1200">
                  <c:v>214</c:v>
                </c:pt>
                <c:pt idx="1201">
                  <c:v>214</c:v>
                </c:pt>
                <c:pt idx="1202">
                  <c:v>214</c:v>
                </c:pt>
                <c:pt idx="1203">
                  <c:v>214</c:v>
                </c:pt>
                <c:pt idx="1204">
                  <c:v>214</c:v>
                </c:pt>
                <c:pt idx="1205">
                  <c:v>214</c:v>
                </c:pt>
                <c:pt idx="1206">
                  <c:v>214</c:v>
                </c:pt>
                <c:pt idx="1207">
                  <c:v>214</c:v>
                </c:pt>
                <c:pt idx="1208">
                  <c:v>214</c:v>
                </c:pt>
                <c:pt idx="1209">
                  <c:v>214</c:v>
                </c:pt>
                <c:pt idx="1210">
                  <c:v>214</c:v>
                </c:pt>
                <c:pt idx="1211">
                  <c:v>214</c:v>
                </c:pt>
                <c:pt idx="1212">
                  <c:v>214</c:v>
                </c:pt>
                <c:pt idx="1213">
                  <c:v>213</c:v>
                </c:pt>
                <c:pt idx="1214">
                  <c:v>213</c:v>
                </c:pt>
                <c:pt idx="1215">
                  <c:v>214</c:v>
                </c:pt>
                <c:pt idx="1216">
                  <c:v>214</c:v>
                </c:pt>
                <c:pt idx="1217">
                  <c:v>214</c:v>
                </c:pt>
                <c:pt idx="1218">
                  <c:v>213</c:v>
                </c:pt>
                <c:pt idx="1219">
                  <c:v>213</c:v>
                </c:pt>
                <c:pt idx="1220">
                  <c:v>214</c:v>
                </c:pt>
                <c:pt idx="1221">
                  <c:v>214</c:v>
                </c:pt>
                <c:pt idx="1222">
                  <c:v>214</c:v>
                </c:pt>
                <c:pt idx="1223">
                  <c:v>213</c:v>
                </c:pt>
                <c:pt idx="1224">
                  <c:v>213</c:v>
                </c:pt>
                <c:pt idx="1225">
                  <c:v>214</c:v>
                </c:pt>
                <c:pt idx="1226">
                  <c:v>214</c:v>
                </c:pt>
                <c:pt idx="1227">
                  <c:v>214</c:v>
                </c:pt>
                <c:pt idx="1228">
                  <c:v>213</c:v>
                </c:pt>
                <c:pt idx="1229">
                  <c:v>213</c:v>
                </c:pt>
                <c:pt idx="1230">
                  <c:v>214</c:v>
                </c:pt>
                <c:pt idx="1231">
                  <c:v>214</c:v>
                </c:pt>
                <c:pt idx="1232">
                  <c:v>214</c:v>
                </c:pt>
                <c:pt idx="1233">
                  <c:v>213</c:v>
                </c:pt>
                <c:pt idx="1234">
                  <c:v>213</c:v>
                </c:pt>
                <c:pt idx="1235">
                  <c:v>214</c:v>
                </c:pt>
                <c:pt idx="1236">
                  <c:v>214</c:v>
                </c:pt>
                <c:pt idx="1237">
                  <c:v>213</c:v>
                </c:pt>
                <c:pt idx="1238">
                  <c:v>213</c:v>
                </c:pt>
                <c:pt idx="1239">
                  <c:v>213</c:v>
                </c:pt>
                <c:pt idx="1240">
                  <c:v>213</c:v>
                </c:pt>
                <c:pt idx="1241">
                  <c:v>213</c:v>
                </c:pt>
                <c:pt idx="1242">
                  <c:v>213</c:v>
                </c:pt>
                <c:pt idx="1243">
                  <c:v>213</c:v>
                </c:pt>
                <c:pt idx="1244">
                  <c:v>212</c:v>
                </c:pt>
                <c:pt idx="1245">
                  <c:v>213</c:v>
                </c:pt>
                <c:pt idx="1246">
                  <c:v>213</c:v>
                </c:pt>
                <c:pt idx="1247">
                  <c:v>212</c:v>
                </c:pt>
                <c:pt idx="1248">
                  <c:v>212</c:v>
                </c:pt>
                <c:pt idx="1249">
                  <c:v>212</c:v>
                </c:pt>
                <c:pt idx="1250">
                  <c:v>213</c:v>
                </c:pt>
                <c:pt idx="1251">
                  <c:v>212</c:v>
                </c:pt>
                <c:pt idx="1252">
                  <c:v>212</c:v>
                </c:pt>
                <c:pt idx="1253">
                  <c:v>212</c:v>
                </c:pt>
                <c:pt idx="1254">
                  <c:v>212</c:v>
                </c:pt>
                <c:pt idx="1255">
                  <c:v>212</c:v>
                </c:pt>
                <c:pt idx="1256">
                  <c:v>213</c:v>
                </c:pt>
                <c:pt idx="1257">
                  <c:v>212</c:v>
                </c:pt>
                <c:pt idx="1258">
                  <c:v>212</c:v>
                </c:pt>
                <c:pt idx="1259">
                  <c:v>212</c:v>
                </c:pt>
                <c:pt idx="1260">
                  <c:v>212</c:v>
                </c:pt>
                <c:pt idx="1261">
                  <c:v>212</c:v>
                </c:pt>
                <c:pt idx="1262">
                  <c:v>212</c:v>
                </c:pt>
                <c:pt idx="1263">
                  <c:v>212</c:v>
                </c:pt>
                <c:pt idx="1264">
                  <c:v>213</c:v>
                </c:pt>
                <c:pt idx="1265">
                  <c:v>213</c:v>
                </c:pt>
                <c:pt idx="1266">
                  <c:v>213</c:v>
                </c:pt>
                <c:pt idx="1267">
                  <c:v>212</c:v>
                </c:pt>
                <c:pt idx="1268">
                  <c:v>212</c:v>
                </c:pt>
                <c:pt idx="1269">
                  <c:v>212</c:v>
                </c:pt>
                <c:pt idx="1270">
                  <c:v>213</c:v>
                </c:pt>
                <c:pt idx="1271">
                  <c:v>213</c:v>
                </c:pt>
                <c:pt idx="1272">
                  <c:v>212</c:v>
                </c:pt>
                <c:pt idx="1273">
                  <c:v>212</c:v>
                </c:pt>
                <c:pt idx="1274">
                  <c:v>213</c:v>
                </c:pt>
                <c:pt idx="1275">
                  <c:v>213</c:v>
                </c:pt>
                <c:pt idx="1276">
                  <c:v>213</c:v>
                </c:pt>
                <c:pt idx="1277">
                  <c:v>212</c:v>
                </c:pt>
                <c:pt idx="1278">
                  <c:v>212</c:v>
                </c:pt>
                <c:pt idx="1279">
                  <c:v>213</c:v>
                </c:pt>
                <c:pt idx="1280">
                  <c:v>212</c:v>
                </c:pt>
                <c:pt idx="1281">
                  <c:v>212</c:v>
                </c:pt>
                <c:pt idx="1282">
                  <c:v>212</c:v>
                </c:pt>
                <c:pt idx="1283">
                  <c:v>212</c:v>
                </c:pt>
                <c:pt idx="1284">
                  <c:v>212</c:v>
                </c:pt>
                <c:pt idx="1285">
                  <c:v>212</c:v>
                </c:pt>
                <c:pt idx="1286">
                  <c:v>212</c:v>
                </c:pt>
                <c:pt idx="1287">
                  <c:v>212</c:v>
                </c:pt>
                <c:pt idx="1288">
                  <c:v>212</c:v>
                </c:pt>
                <c:pt idx="1289">
                  <c:v>212</c:v>
                </c:pt>
                <c:pt idx="1290">
                  <c:v>212</c:v>
                </c:pt>
                <c:pt idx="1291">
                  <c:v>212</c:v>
                </c:pt>
                <c:pt idx="1292">
                  <c:v>211</c:v>
                </c:pt>
                <c:pt idx="1293">
                  <c:v>212</c:v>
                </c:pt>
                <c:pt idx="1294">
                  <c:v>212</c:v>
                </c:pt>
                <c:pt idx="1295">
                  <c:v>212</c:v>
                </c:pt>
                <c:pt idx="1296">
                  <c:v>212</c:v>
                </c:pt>
                <c:pt idx="1297">
                  <c:v>212</c:v>
                </c:pt>
                <c:pt idx="1298">
                  <c:v>212</c:v>
                </c:pt>
                <c:pt idx="1299">
                  <c:v>212</c:v>
                </c:pt>
                <c:pt idx="1300">
                  <c:v>212</c:v>
                </c:pt>
                <c:pt idx="1301">
                  <c:v>212</c:v>
                </c:pt>
                <c:pt idx="1302">
                  <c:v>212</c:v>
                </c:pt>
                <c:pt idx="1303">
                  <c:v>212</c:v>
                </c:pt>
                <c:pt idx="1304">
                  <c:v>213</c:v>
                </c:pt>
                <c:pt idx="1305">
                  <c:v>213</c:v>
                </c:pt>
                <c:pt idx="1306">
                  <c:v>213</c:v>
                </c:pt>
                <c:pt idx="1307">
                  <c:v>212</c:v>
                </c:pt>
                <c:pt idx="1308">
                  <c:v>213</c:v>
                </c:pt>
                <c:pt idx="1309">
                  <c:v>213</c:v>
                </c:pt>
                <c:pt idx="1310">
                  <c:v>213</c:v>
                </c:pt>
                <c:pt idx="1311">
                  <c:v>213</c:v>
                </c:pt>
                <c:pt idx="1312">
                  <c:v>213</c:v>
                </c:pt>
                <c:pt idx="1313">
                  <c:v>213</c:v>
                </c:pt>
                <c:pt idx="1314">
                  <c:v>213</c:v>
                </c:pt>
                <c:pt idx="1315">
                  <c:v>213</c:v>
                </c:pt>
                <c:pt idx="1316">
                  <c:v>213</c:v>
                </c:pt>
                <c:pt idx="1317">
                  <c:v>213</c:v>
                </c:pt>
                <c:pt idx="1318">
                  <c:v>213</c:v>
                </c:pt>
                <c:pt idx="1319">
                  <c:v>213</c:v>
                </c:pt>
                <c:pt idx="1320">
                  <c:v>213</c:v>
                </c:pt>
                <c:pt idx="1321">
                  <c:v>212</c:v>
                </c:pt>
                <c:pt idx="1322">
                  <c:v>212</c:v>
                </c:pt>
                <c:pt idx="1323">
                  <c:v>212</c:v>
                </c:pt>
                <c:pt idx="1324">
                  <c:v>212</c:v>
                </c:pt>
                <c:pt idx="1325">
                  <c:v>212</c:v>
                </c:pt>
                <c:pt idx="1326">
                  <c:v>212</c:v>
                </c:pt>
                <c:pt idx="1327">
                  <c:v>212</c:v>
                </c:pt>
                <c:pt idx="1328">
                  <c:v>212</c:v>
                </c:pt>
                <c:pt idx="1329">
                  <c:v>212</c:v>
                </c:pt>
                <c:pt idx="1330">
                  <c:v>212</c:v>
                </c:pt>
                <c:pt idx="1331">
                  <c:v>211</c:v>
                </c:pt>
                <c:pt idx="1332">
                  <c:v>211</c:v>
                </c:pt>
                <c:pt idx="1333">
                  <c:v>212</c:v>
                </c:pt>
                <c:pt idx="1334">
                  <c:v>212</c:v>
                </c:pt>
                <c:pt idx="1335">
                  <c:v>212</c:v>
                </c:pt>
                <c:pt idx="1336">
                  <c:v>211</c:v>
                </c:pt>
                <c:pt idx="1337">
                  <c:v>212</c:v>
                </c:pt>
                <c:pt idx="1338">
                  <c:v>212</c:v>
                </c:pt>
                <c:pt idx="1339">
                  <c:v>212</c:v>
                </c:pt>
                <c:pt idx="1340">
                  <c:v>211</c:v>
                </c:pt>
                <c:pt idx="1341">
                  <c:v>211</c:v>
                </c:pt>
                <c:pt idx="1342">
                  <c:v>212</c:v>
                </c:pt>
                <c:pt idx="1343">
                  <c:v>212</c:v>
                </c:pt>
                <c:pt idx="1344">
                  <c:v>212</c:v>
                </c:pt>
                <c:pt idx="1345">
                  <c:v>212</c:v>
                </c:pt>
                <c:pt idx="1346">
                  <c:v>212</c:v>
                </c:pt>
                <c:pt idx="1347">
                  <c:v>212</c:v>
                </c:pt>
                <c:pt idx="1348">
                  <c:v>212</c:v>
                </c:pt>
                <c:pt idx="1349">
                  <c:v>212</c:v>
                </c:pt>
                <c:pt idx="1350">
                  <c:v>212</c:v>
                </c:pt>
                <c:pt idx="1351">
                  <c:v>212</c:v>
                </c:pt>
                <c:pt idx="1352">
                  <c:v>212</c:v>
                </c:pt>
                <c:pt idx="1353">
                  <c:v>212</c:v>
                </c:pt>
                <c:pt idx="1354">
                  <c:v>212</c:v>
                </c:pt>
                <c:pt idx="1355">
                  <c:v>212</c:v>
                </c:pt>
                <c:pt idx="1356">
                  <c:v>212</c:v>
                </c:pt>
                <c:pt idx="1357">
                  <c:v>212</c:v>
                </c:pt>
                <c:pt idx="1358">
                  <c:v>212</c:v>
                </c:pt>
                <c:pt idx="1359">
                  <c:v>212</c:v>
                </c:pt>
                <c:pt idx="1360">
                  <c:v>211</c:v>
                </c:pt>
                <c:pt idx="1361">
                  <c:v>211</c:v>
                </c:pt>
                <c:pt idx="1362">
                  <c:v>212</c:v>
                </c:pt>
                <c:pt idx="1363">
                  <c:v>211</c:v>
                </c:pt>
                <c:pt idx="1364">
                  <c:v>211</c:v>
                </c:pt>
                <c:pt idx="1365">
                  <c:v>211</c:v>
                </c:pt>
                <c:pt idx="1366">
                  <c:v>211</c:v>
                </c:pt>
                <c:pt idx="1367">
                  <c:v>211</c:v>
                </c:pt>
                <c:pt idx="1368">
                  <c:v>211</c:v>
                </c:pt>
                <c:pt idx="1369">
                  <c:v>211</c:v>
                </c:pt>
                <c:pt idx="1370">
                  <c:v>211</c:v>
                </c:pt>
                <c:pt idx="1371">
                  <c:v>211</c:v>
                </c:pt>
                <c:pt idx="1372">
                  <c:v>211</c:v>
                </c:pt>
                <c:pt idx="1373">
                  <c:v>211</c:v>
                </c:pt>
                <c:pt idx="1374">
                  <c:v>211</c:v>
                </c:pt>
                <c:pt idx="1375">
                  <c:v>210</c:v>
                </c:pt>
                <c:pt idx="1376">
                  <c:v>211</c:v>
                </c:pt>
                <c:pt idx="1377">
                  <c:v>211</c:v>
                </c:pt>
                <c:pt idx="1378">
                  <c:v>211</c:v>
                </c:pt>
                <c:pt idx="1379">
                  <c:v>211</c:v>
                </c:pt>
                <c:pt idx="1380">
                  <c:v>210</c:v>
                </c:pt>
                <c:pt idx="1381">
                  <c:v>211</c:v>
                </c:pt>
                <c:pt idx="1382">
                  <c:v>211</c:v>
                </c:pt>
                <c:pt idx="1383">
                  <c:v>211</c:v>
                </c:pt>
                <c:pt idx="1384">
                  <c:v>210</c:v>
                </c:pt>
                <c:pt idx="1385">
                  <c:v>210</c:v>
                </c:pt>
                <c:pt idx="1386">
                  <c:v>210</c:v>
                </c:pt>
                <c:pt idx="1387">
                  <c:v>210</c:v>
                </c:pt>
                <c:pt idx="1388">
                  <c:v>210</c:v>
                </c:pt>
                <c:pt idx="1389">
                  <c:v>210</c:v>
                </c:pt>
                <c:pt idx="1390">
                  <c:v>209</c:v>
                </c:pt>
                <c:pt idx="1391">
                  <c:v>210</c:v>
                </c:pt>
                <c:pt idx="1392">
                  <c:v>210</c:v>
                </c:pt>
                <c:pt idx="1393">
                  <c:v>210</c:v>
                </c:pt>
                <c:pt idx="1394">
                  <c:v>209</c:v>
                </c:pt>
                <c:pt idx="1395">
                  <c:v>209</c:v>
                </c:pt>
                <c:pt idx="1396">
                  <c:v>210</c:v>
                </c:pt>
                <c:pt idx="1397">
                  <c:v>210</c:v>
                </c:pt>
                <c:pt idx="1398">
                  <c:v>210</c:v>
                </c:pt>
                <c:pt idx="1399">
                  <c:v>209</c:v>
                </c:pt>
                <c:pt idx="1400">
                  <c:v>209</c:v>
                </c:pt>
                <c:pt idx="1401">
                  <c:v>210</c:v>
                </c:pt>
                <c:pt idx="1402">
                  <c:v>210</c:v>
                </c:pt>
                <c:pt idx="1403">
                  <c:v>210</c:v>
                </c:pt>
                <c:pt idx="1404">
                  <c:v>210</c:v>
                </c:pt>
                <c:pt idx="1405">
                  <c:v>210</c:v>
                </c:pt>
                <c:pt idx="1406">
                  <c:v>210</c:v>
                </c:pt>
                <c:pt idx="1407">
                  <c:v>210</c:v>
                </c:pt>
                <c:pt idx="1408">
                  <c:v>210</c:v>
                </c:pt>
                <c:pt idx="1409">
                  <c:v>209</c:v>
                </c:pt>
                <c:pt idx="1410">
                  <c:v>210</c:v>
                </c:pt>
                <c:pt idx="1411">
                  <c:v>210</c:v>
                </c:pt>
                <c:pt idx="1412">
                  <c:v>210</c:v>
                </c:pt>
                <c:pt idx="1413">
                  <c:v>210</c:v>
                </c:pt>
                <c:pt idx="1414">
                  <c:v>210</c:v>
                </c:pt>
                <c:pt idx="1415">
                  <c:v>210</c:v>
                </c:pt>
                <c:pt idx="1416">
                  <c:v>211</c:v>
                </c:pt>
                <c:pt idx="1417">
                  <c:v>210</c:v>
                </c:pt>
                <c:pt idx="1418">
                  <c:v>210</c:v>
                </c:pt>
                <c:pt idx="1419">
                  <c:v>210</c:v>
                </c:pt>
                <c:pt idx="1420">
                  <c:v>210</c:v>
                </c:pt>
                <c:pt idx="1421">
                  <c:v>210</c:v>
                </c:pt>
                <c:pt idx="1422">
                  <c:v>210</c:v>
                </c:pt>
                <c:pt idx="1423">
                  <c:v>210</c:v>
                </c:pt>
                <c:pt idx="1424">
                  <c:v>210</c:v>
                </c:pt>
                <c:pt idx="1425">
                  <c:v>210</c:v>
                </c:pt>
                <c:pt idx="1426">
                  <c:v>210</c:v>
                </c:pt>
                <c:pt idx="1427">
                  <c:v>210</c:v>
                </c:pt>
                <c:pt idx="1428">
                  <c:v>210</c:v>
                </c:pt>
                <c:pt idx="1429">
                  <c:v>209</c:v>
                </c:pt>
                <c:pt idx="1430">
                  <c:v>210</c:v>
                </c:pt>
                <c:pt idx="1431">
                  <c:v>210</c:v>
                </c:pt>
                <c:pt idx="1432">
                  <c:v>210</c:v>
                </c:pt>
                <c:pt idx="1433">
                  <c:v>209</c:v>
                </c:pt>
                <c:pt idx="1434">
                  <c:v>209</c:v>
                </c:pt>
                <c:pt idx="1435">
                  <c:v>210</c:v>
                </c:pt>
                <c:pt idx="1436">
                  <c:v>209</c:v>
                </c:pt>
                <c:pt idx="1437">
                  <c:v>209</c:v>
                </c:pt>
                <c:pt idx="1438">
                  <c:v>209</c:v>
                </c:pt>
                <c:pt idx="1439">
                  <c:v>209</c:v>
                </c:pt>
                <c:pt idx="1440">
                  <c:v>209</c:v>
                </c:pt>
                <c:pt idx="1441">
                  <c:v>209</c:v>
                </c:pt>
                <c:pt idx="1442">
                  <c:v>209</c:v>
                </c:pt>
                <c:pt idx="1443">
                  <c:v>209</c:v>
                </c:pt>
                <c:pt idx="1444">
                  <c:v>208</c:v>
                </c:pt>
                <c:pt idx="1445">
                  <c:v>209</c:v>
                </c:pt>
                <c:pt idx="1446">
                  <c:v>209</c:v>
                </c:pt>
                <c:pt idx="1447">
                  <c:v>209</c:v>
                </c:pt>
                <c:pt idx="1448">
                  <c:v>209</c:v>
                </c:pt>
                <c:pt idx="1449">
                  <c:v>209</c:v>
                </c:pt>
                <c:pt idx="1450">
                  <c:v>209</c:v>
                </c:pt>
                <c:pt idx="1451">
                  <c:v>209</c:v>
                </c:pt>
                <c:pt idx="1452">
                  <c:v>209</c:v>
                </c:pt>
                <c:pt idx="1453">
                  <c:v>209</c:v>
                </c:pt>
                <c:pt idx="1454">
                  <c:v>209</c:v>
                </c:pt>
                <c:pt idx="1455">
                  <c:v>209</c:v>
                </c:pt>
                <c:pt idx="1456">
                  <c:v>209</c:v>
                </c:pt>
                <c:pt idx="1457">
                  <c:v>209</c:v>
                </c:pt>
                <c:pt idx="1458">
                  <c:v>209</c:v>
                </c:pt>
                <c:pt idx="1459">
                  <c:v>209</c:v>
                </c:pt>
                <c:pt idx="1460">
                  <c:v>209</c:v>
                </c:pt>
                <c:pt idx="1461">
                  <c:v>209</c:v>
                </c:pt>
                <c:pt idx="1462">
                  <c:v>209</c:v>
                </c:pt>
                <c:pt idx="1463">
                  <c:v>209</c:v>
                </c:pt>
                <c:pt idx="1464">
                  <c:v>209</c:v>
                </c:pt>
                <c:pt idx="1465">
                  <c:v>209</c:v>
                </c:pt>
                <c:pt idx="1466">
                  <c:v>209</c:v>
                </c:pt>
                <c:pt idx="1467">
                  <c:v>209</c:v>
                </c:pt>
                <c:pt idx="1468">
                  <c:v>209</c:v>
                </c:pt>
                <c:pt idx="1469">
                  <c:v>209</c:v>
                </c:pt>
                <c:pt idx="1470">
                  <c:v>210</c:v>
                </c:pt>
                <c:pt idx="1471">
                  <c:v>209</c:v>
                </c:pt>
                <c:pt idx="1472">
                  <c:v>209</c:v>
                </c:pt>
                <c:pt idx="1473">
                  <c:v>209</c:v>
                </c:pt>
                <c:pt idx="1474">
                  <c:v>209</c:v>
                </c:pt>
                <c:pt idx="1475">
                  <c:v>210</c:v>
                </c:pt>
                <c:pt idx="1476">
                  <c:v>209</c:v>
                </c:pt>
                <c:pt idx="1477">
                  <c:v>209</c:v>
                </c:pt>
                <c:pt idx="1478">
                  <c:v>209</c:v>
                </c:pt>
                <c:pt idx="1479">
                  <c:v>209</c:v>
                </c:pt>
                <c:pt idx="1480">
                  <c:v>209</c:v>
                </c:pt>
                <c:pt idx="1481">
                  <c:v>209</c:v>
                </c:pt>
                <c:pt idx="1482">
                  <c:v>209</c:v>
                </c:pt>
                <c:pt idx="1483">
                  <c:v>209</c:v>
                </c:pt>
                <c:pt idx="1484">
                  <c:v>209</c:v>
                </c:pt>
                <c:pt idx="1485">
                  <c:v>209</c:v>
                </c:pt>
                <c:pt idx="1486">
                  <c:v>209</c:v>
                </c:pt>
                <c:pt idx="1487">
                  <c:v>208</c:v>
                </c:pt>
                <c:pt idx="1488">
                  <c:v>208</c:v>
                </c:pt>
                <c:pt idx="1489">
                  <c:v>209</c:v>
                </c:pt>
                <c:pt idx="1490">
                  <c:v>209</c:v>
                </c:pt>
                <c:pt idx="1491">
                  <c:v>209</c:v>
                </c:pt>
                <c:pt idx="1492">
                  <c:v>208</c:v>
                </c:pt>
                <c:pt idx="1493">
                  <c:v>208</c:v>
                </c:pt>
                <c:pt idx="1494">
                  <c:v>209</c:v>
                </c:pt>
                <c:pt idx="1495">
                  <c:v>209</c:v>
                </c:pt>
                <c:pt idx="1496">
                  <c:v>208</c:v>
                </c:pt>
                <c:pt idx="1497">
                  <c:v>208</c:v>
                </c:pt>
                <c:pt idx="1498">
                  <c:v>208</c:v>
                </c:pt>
                <c:pt idx="1499">
                  <c:v>208</c:v>
                </c:pt>
                <c:pt idx="1500">
                  <c:v>209</c:v>
                </c:pt>
                <c:pt idx="1501">
                  <c:v>208</c:v>
                </c:pt>
                <c:pt idx="1502">
                  <c:v>208</c:v>
                </c:pt>
                <c:pt idx="1503">
                  <c:v>208</c:v>
                </c:pt>
                <c:pt idx="1504">
                  <c:v>208</c:v>
                </c:pt>
                <c:pt idx="1505">
                  <c:v>208</c:v>
                </c:pt>
                <c:pt idx="1506">
                  <c:v>208</c:v>
                </c:pt>
                <c:pt idx="1507">
                  <c:v>208</c:v>
                </c:pt>
                <c:pt idx="1508">
                  <c:v>208</c:v>
                </c:pt>
                <c:pt idx="1509">
                  <c:v>208</c:v>
                </c:pt>
                <c:pt idx="1510">
                  <c:v>208</c:v>
                </c:pt>
                <c:pt idx="1511">
                  <c:v>208</c:v>
                </c:pt>
                <c:pt idx="1512">
                  <c:v>208</c:v>
                </c:pt>
                <c:pt idx="1513">
                  <c:v>208</c:v>
                </c:pt>
                <c:pt idx="1514">
                  <c:v>209</c:v>
                </c:pt>
                <c:pt idx="1515">
                  <c:v>208</c:v>
                </c:pt>
                <c:pt idx="1516">
                  <c:v>208</c:v>
                </c:pt>
                <c:pt idx="1517">
                  <c:v>208</c:v>
                </c:pt>
                <c:pt idx="1518">
                  <c:v>208</c:v>
                </c:pt>
                <c:pt idx="1519">
                  <c:v>209</c:v>
                </c:pt>
                <c:pt idx="1520">
                  <c:v>209</c:v>
                </c:pt>
                <c:pt idx="1521">
                  <c:v>208</c:v>
                </c:pt>
                <c:pt idx="1522">
                  <c:v>208</c:v>
                </c:pt>
                <c:pt idx="1523">
                  <c:v>209</c:v>
                </c:pt>
                <c:pt idx="1524">
                  <c:v>209</c:v>
                </c:pt>
                <c:pt idx="1525">
                  <c:v>209</c:v>
                </c:pt>
                <c:pt idx="1526">
                  <c:v>208</c:v>
                </c:pt>
                <c:pt idx="1527">
                  <c:v>208</c:v>
                </c:pt>
                <c:pt idx="1528">
                  <c:v>209</c:v>
                </c:pt>
                <c:pt idx="1529">
                  <c:v>209</c:v>
                </c:pt>
                <c:pt idx="1530">
                  <c:v>209</c:v>
                </c:pt>
                <c:pt idx="1531">
                  <c:v>208</c:v>
                </c:pt>
                <c:pt idx="1532">
                  <c:v>208</c:v>
                </c:pt>
                <c:pt idx="1533">
                  <c:v>209</c:v>
                </c:pt>
                <c:pt idx="1534">
                  <c:v>209</c:v>
                </c:pt>
                <c:pt idx="1535">
                  <c:v>209</c:v>
                </c:pt>
                <c:pt idx="1536">
                  <c:v>208</c:v>
                </c:pt>
                <c:pt idx="1537">
                  <c:v>208</c:v>
                </c:pt>
                <c:pt idx="1538">
                  <c:v>209</c:v>
                </c:pt>
                <c:pt idx="1539">
                  <c:v>209</c:v>
                </c:pt>
                <c:pt idx="1540">
                  <c:v>209</c:v>
                </c:pt>
                <c:pt idx="1541">
                  <c:v>208</c:v>
                </c:pt>
                <c:pt idx="1542">
                  <c:v>208</c:v>
                </c:pt>
                <c:pt idx="1543">
                  <c:v>209</c:v>
                </c:pt>
                <c:pt idx="1544">
                  <c:v>209</c:v>
                </c:pt>
                <c:pt idx="1545">
                  <c:v>208</c:v>
                </c:pt>
                <c:pt idx="1546">
                  <c:v>208</c:v>
                </c:pt>
                <c:pt idx="1547">
                  <c:v>208</c:v>
                </c:pt>
                <c:pt idx="1548">
                  <c:v>208</c:v>
                </c:pt>
                <c:pt idx="1549">
                  <c:v>209</c:v>
                </c:pt>
                <c:pt idx="1550">
                  <c:v>208</c:v>
                </c:pt>
                <c:pt idx="1551">
                  <c:v>208</c:v>
                </c:pt>
                <c:pt idx="1552">
                  <c:v>208</c:v>
                </c:pt>
                <c:pt idx="1553">
                  <c:v>209</c:v>
                </c:pt>
                <c:pt idx="1554">
                  <c:v>209</c:v>
                </c:pt>
                <c:pt idx="1555">
                  <c:v>208</c:v>
                </c:pt>
                <c:pt idx="1556">
                  <c:v>208</c:v>
                </c:pt>
                <c:pt idx="1557">
                  <c:v>208</c:v>
                </c:pt>
                <c:pt idx="1558">
                  <c:v>209</c:v>
                </c:pt>
                <c:pt idx="1559">
                  <c:v>209</c:v>
                </c:pt>
                <c:pt idx="1560">
                  <c:v>208</c:v>
                </c:pt>
                <c:pt idx="1561">
                  <c:v>208</c:v>
                </c:pt>
                <c:pt idx="1562">
                  <c:v>209</c:v>
                </c:pt>
                <c:pt idx="1563">
                  <c:v>209</c:v>
                </c:pt>
                <c:pt idx="1564">
                  <c:v>209</c:v>
                </c:pt>
                <c:pt idx="1565">
                  <c:v>208</c:v>
                </c:pt>
                <c:pt idx="1566">
                  <c:v>208</c:v>
                </c:pt>
                <c:pt idx="1567">
                  <c:v>208</c:v>
                </c:pt>
                <c:pt idx="1568">
                  <c:v>208</c:v>
                </c:pt>
                <c:pt idx="1569">
                  <c:v>208</c:v>
                </c:pt>
                <c:pt idx="1570">
                  <c:v>208</c:v>
                </c:pt>
                <c:pt idx="1571">
                  <c:v>207</c:v>
                </c:pt>
                <c:pt idx="1572">
                  <c:v>208</c:v>
                </c:pt>
                <c:pt idx="1573">
                  <c:v>208</c:v>
                </c:pt>
                <c:pt idx="1574">
                  <c:v>207</c:v>
                </c:pt>
                <c:pt idx="1575">
                  <c:v>207</c:v>
                </c:pt>
                <c:pt idx="1576">
                  <c:v>207</c:v>
                </c:pt>
                <c:pt idx="1577">
                  <c:v>207</c:v>
                </c:pt>
                <c:pt idx="1578">
                  <c:v>207</c:v>
                </c:pt>
                <c:pt idx="1579">
                  <c:v>207</c:v>
                </c:pt>
                <c:pt idx="1580">
                  <c:v>207</c:v>
                </c:pt>
                <c:pt idx="1581">
                  <c:v>207</c:v>
                </c:pt>
                <c:pt idx="1582">
                  <c:v>207</c:v>
                </c:pt>
                <c:pt idx="1583">
                  <c:v>207</c:v>
                </c:pt>
                <c:pt idx="1584">
                  <c:v>207</c:v>
                </c:pt>
                <c:pt idx="1585">
                  <c:v>207</c:v>
                </c:pt>
                <c:pt idx="1586">
                  <c:v>207</c:v>
                </c:pt>
                <c:pt idx="1587">
                  <c:v>207</c:v>
                </c:pt>
                <c:pt idx="1588">
                  <c:v>207</c:v>
                </c:pt>
                <c:pt idx="1589">
                  <c:v>207</c:v>
                </c:pt>
                <c:pt idx="1590">
                  <c:v>207</c:v>
                </c:pt>
                <c:pt idx="1591">
                  <c:v>207</c:v>
                </c:pt>
                <c:pt idx="1592">
                  <c:v>207</c:v>
                </c:pt>
                <c:pt idx="1593">
                  <c:v>208</c:v>
                </c:pt>
                <c:pt idx="1594">
                  <c:v>207</c:v>
                </c:pt>
                <c:pt idx="1595">
                  <c:v>207</c:v>
                </c:pt>
                <c:pt idx="1596">
                  <c:v>208</c:v>
                </c:pt>
                <c:pt idx="1597">
                  <c:v>208</c:v>
                </c:pt>
                <c:pt idx="1598">
                  <c:v>207</c:v>
                </c:pt>
                <c:pt idx="1599">
                  <c:v>207</c:v>
                </c:pt>
                <c:pt idx="1600">
                  <c:v>207</c:v>
                </c:pt>
                <c:pt idx="1601">
                  <c:v>207</c:v>
                </c:pt>
                <c:pt idx="1602">
                  <c:v>208</c:v>
                </c:pt>
                <c:pt idx="1603">
                  <c:v>208</c:v>
                </c:pt>
                <c:pt idx="1604">
                  <c:v>207</c:v>
                </c:pt>
                <c:pt idx="1605">
                  <c:v>207</c:v>
                </c:pt>
                <c:pt idx="1606">
                  <c:v>207</c:v>
                </c:pt>
                <c:pt idx="1607">
                  <c:v>208</c:v>
                </c:pt>
                <c:pt idx="1608">
                  <c:v>207</c:v>
                </c:pt>
                <c:pt idx="1609">
                  <c:v>207</c:v>
                </c:pt>
                <c:pt idx="1610">
                  <c:v>207</c:v>
                </c:pt>
                <c:pt idx="1611">
                  <c:v>207</c:v>
                </c:pt>
                <c:pt idx="1612">
                  <c:v>207</c:v>
                </c:pt>
                <c:pt idx="1613">
                  <c:v>207</c:v>
                </c:pt>
                <c:pt idx="1614">
                  <c:v>207</c:v>
                </c:pt>
                <c:pt idx="1615">
                  <c:v>207</c:v>
                </c:pt>
                <c:pt idx="1616">
                  <c:v>207</c:v>
                </c:pt>
                <c:pt idx="1617">
                  <c:v>207</c:v>
                </c:pt>
                <c:pt idx="1618">
                  <c:v>207</c:v>
                </c:pt>
                <c:pt idx="1619">
                  <c:v>206</c:v>
                </c:pt>
                <c:pt idx="1620">
                  <c:v>206</c:v>
                </c:pt>
                <c:pt idx="1621">
                  <c:v>207</c:v>
                </c:pt>
                <c:pt idx="1622">
                  <c:v>206</c:v>
                </c:pt>
                <c:pt idx="1623">
                  <c:v>206</c:v>
                </c:pt>
                <c:pt idx="1624">
                  <c:v>206</c:v>
                </c:pt>
                <c:pt idx="1625">
                  <c:v>206</c:v>
                </c:pt>
                <c:pt idx="1626">
                  <c:v>207</c:v>
                </c:pt>
                <c:pt idx="1627">
                  <c:v>206</c:v>
                </c:pt>
                <c:pt idx="1628">
                  <c:v>206</c:v>
                </c:pt>
                <c:pt idx="1629">
                  <c:v>206</c:v>
                </c:pt>
                <c:pt idx="1630">
                  <c:v>206</c:v>
                </c:pt>
                <c:pt idx="1631">
                  <c:v>206</c:v>
                </c:pt>
                <c:pt idx="1632">
                  <c:v>206</c:v>
                </c:pt>
                <c:pt idx="1633">
                  <c:v>206</c:v>
                </c:pt>
                <c:pt idx="1634">
                  <c:v>205</c:v>
                </c:pt>
                <c:pt idx="1635">
                  <c:v>206</c:v>
                </c:pt>
                <c:pt idx="1636">
                  <c:v>206</c:v>
                </c:pt>
                <c:pt idx="1637">
                  <c:v>206</c:v>
                </c:pt>
                <c:pt idx="1638">
                  <c:v>206</c:v>
                </c:pt>
                <c:pt idx="1639">
                  <c:v>205</c:v>
                </c:pt>
                <c:pt idx="1640">
                  <c:v>206</c:v>
                </c:pt>
                <c:pt idx="1641">
                  <c:v>206</c:v>
                </c:pt>
                <c:pt idx="1642">
                  <c:v>206</c:v>
                </c:pt>
                <c:pt idx="1643">
                  <c:v>205</c:v>
                </c:pt>
                <c:pt idx="1644">
                  <c:v>205</c:v>
                </c:pt>
                <c:pt idx="1645">
                  <c:v>206</c:v>
                </c:pt>
                <c:pt idx="1646">
                  <c:v>206</c:v>
                </c:pt>
                <c:pt idx="1647">
                  <c:v>206</c:v>
                </c:pt>
                <c:pt idx="1648">
                  <c:v>206</c:v>
                </c:pt>
                <c:pt idx="1649">
                  <c:v>205</c:v>
                </c:pt>
                <c:pt idx="1650">
                  <c:v>206</c:v>
                </c:pt>
                <c:pt idx="1651">
                  <c:v>206</c:v>
                </c:pt>
                <c:pt idx="1652">
                  <c:v>205</c:v>
                </c:pt>
                <c:pt idx="1653">
                  <c:v>205</c:v>
                </c:pt>
                <c:pt idx="1654">
                  <c:v>205</c:v>
                </c:pt>
                <c:pt idx="1655">
                  <c:v>205</c:v>
                </c:pt>
                <c:pt idx="1656">
                  <c:v>205</c:v>
                </c:pt>
                <c:pt idx="1657">
                  <c:v>205</c:v>
                </c:pt>
                <c:pt idx="1658">
                  <c:v>204</c:v>
                </c:pt>
                <c:pt idx="1659">
                  <c:v>205</c:v>
                </c:pt>
                <c:pt idx="1660">
                  <c:v>205</c:v>
                </c:pt>
                <c:pt idx="1661">
                  <c:v>205</c:v>
                </c:pt>
                <c:pt idx="1662">
                  <c:v>204</c:v>
                </c:pt>
                <c:pt idx="1663">
                  <c:v>204</c:v>
                </c:pt>
                <c:pt idx="1664">
                  <c:v>204</c:v>
                </c:pt>
                <c:pt idx="1665">
                  <c:v>204</c:v>
                </c:pt>
                <c:pt idx="1666">
                  <c:v>204</c:v>
                </c:pt>
                <c:pt idx="1667">
                  <c:v>204</c:v>
                </c:pt>
                <c:pt idx="1668">
                  <c:v>204</c:v>
                </c:pt>
                <c:pt idx="1669">
                  <c:v>204</c:v>
                </c:pt>
                <c:pt idx="1670">
                  <c:v>204</c:v>
                </c:pt>
                <c:pt idx="1671">
                  <c:v>204</c:v>
                </c:pt>
                <c:pt idx="1672">
                  <c:v>203</c:v>
                </c:pt>
                <c:pt idx="1673">
                  <c:v>203</c:v>
                </c:pt>
                <c:pt idx="1674">
                  <c:v>203</c:v>
                </c:pt>
                <c:pt idx="1675">
                  <c:v>203</c:v>
                </c:pt>
                <c:pt idx="1676">
                  <c:v>203</c:v>
                </c:pt>
                <c:pt idx="1677">
                  <c:v>203</c:v>
                </c:pt>
                <c:pt idx="1678">
                  <c:v>203</c:v>
                </c:pt>
                <c:pt idx="1679">
                  <c:v>203</c:v>
                </c:pt>
                <c:pt idx="1680">
                  <c:v>203</c:v>
                </c:pt>
                <c:pt idx="1681">
                  <c:v>203</c:v>
                </c:pt>
                <c:pt idx="1682">
                  <c:v>202</c:v>
                </c:pt>
                <c:pt idx="1683">
                  <c:v>202</c:v>
                </c:pt>
                <c:pt idx="1684">
                  <c:v>202</c:v>
                </c:pt>
                <c:pt idx="1685">
                  <c:v>203</c:v>
                </c:pt>
                <c:pt idx="1686">
                  <c:v>203</c:v>
                </c:pt>
                <c:pt idx="1687">
                  <c:v>202</c:v>
                </c:pt>
                <c:pt idx="1688">
                  <c:v>202</c:v>
                </c:pt>
                <c:pt idx="1689">
                  <c:v>202</c:v>
                </c:pt>
                <c:pt idx="1690">
                  <c:v>202</c:v>
                </c:pt>
                <c:pt idx="1691">
                  <c:v>202</c:v>
                </c:pt>
                <c:pt idx="1692">
                  <c:v>201</c:v>
                </c:pt>
                <c:pt idx="1693">
                  <c:v>201</c:v>
                </c:pt>
                <c:pt idx="1694">
                  <c:v>201</c:v>
                </c:pt>
                <c:pt idx="1695">
                  <c:v>201</c:v>
                </c:pt>
                <c:pt idx="1696">
                  <c:v>201</c:v>
                </c:pt>
                <c:pt idx="1697">
                  <c:v>201</c:v>
                </c:pt>
                <c:pt idx="1698">
                  <c:v>200</c:v>
                </c:pt>
                <c:pt idx="1699">
                  <c:v>201</c:v>
                </c:pt>
                <c:pt idx="1700">
                  <c:v>200</c:v>
                </c:pt>
                <c:pt idx="1701">
                  <c:v>200</c:v>
                </c:pt>
                <c:pt idx="1702">
                  <c:v>200</c:v>
                </c:pt>
                <c:pt idx="1703">
                  <c:v>199</c:v>
                </c:pt>
                <c:pt idx="1704">
                  <c:v>200</c:v>
                </c:pt>
                <c:pt idx="1705">
                  <c:v>200</c:v>
                </c:pt>
                <c:pt idx="1706">
                  <c:v>199</c:v>
                </c:pt>
                <c:pt idx="1707">
                  <c:v>199</c:v>
                </c:pt>
                <c:pt idx="1708">
                  <c:v>199</c:v>
                </c:pt>
                <c:pt idx="1709">
                  <c:v>199</c:v>
                </c:pt>
                <c:pt idx="1710">
                  <c:v>199</c:v>
                </c:pt>
                <c:pt idx="1711">
                  <c:v>199</c:v>
                </c:pt>
                <c:pt idx="1712">
                  <c:v>198</c:v>
                </c:pt>
                <c:pt idx="1713">
                  <c:v>199</c:v>
                </c:pt>
                <c:pt idx="1714">
                  <c:v>199</c:v>
                </c:pt>
                <c:pt idx="1715">
                  <c:v>198</c:v>
                </c:pt>
                <c:pt idx="1716">
                  <c:v>198</c:v>
                </c:pt>
                <c:pt idx="1717">
                  <c:v>198</c:v>
                </c:pt>
                <c:pt idx="1718">
                  <c:v>198</c:v>
                </c:pt>
                <c:pt idx="1719">
                  <c:v>198</c:v>
                </c:pt>
                <c:pt idx="1720">
                  <c:v>198</c:v>
                </c:pt>
                <c:pt idx="1721">
                  <c:v>198</c:v>
                </c:pt>
                <c:pt idx="1722">
                  <c:v>197</c:v>
                </c:pt>
                <c:pt idx="1723">
                  <c:v>198</c:v>
                </c:pt>
                <c:pt idx="1724">
                  <c:v>198</c:v>
                </c:pt>
                <c:pt idx="1725">
                  <c:v>198</c:v>
                </c:pt>
                <c:pt idx="1726">
                  <c:v>198</c:v>
                </c:pt>
                <c:pt idx="1727">
                  <c:v>197</c:v>
                </c:pt>
                <c:pt idx="1728">
                  <c:v>198</c:v>
                </c:pt>
                <c:pt idx="1729">
                  <c:v>198</c:v>
                </c:pt>
                <c:pt idx="1730">
                  <c:v>198</c:v>
                </c:pt>
                <c:pt idx="1731">
                  <c:v>197</c:v>
                </c:pt>
                <c:pt idx="1732">
                  <c:v>197</c:v>
                </c:pt>
                <c:pt idx="1733">
                  <c:v>198</c:v>
                </c:pt>
                <c:pt idx="1734">
                  <c:v>198</c:v>
                </c:pt>
                <c:pt idx="1735">
                  <c:v>198</c:v>
                </c:pt>
                <c:pt idx="1736">
                  <c:v>197</c:v>
                </c:pt>
                <c:pt idx="1737">
                  <c:v>197</c:v>
                </c:pt>
                <c:pt idx="1738">
                  <c:v>197</c:v>
                </c:pt>
                <c:pt idx="1739">
                  <c:v>198</c:v>
                </c:pt>
                <c:pt idx="1740">
                  <c:v>197</c:v>
                </c:pt>
                <c:pt idx="1741">
                  <c:v>197</c:v>
                </c:pt>
                <c:pt idx="1742">
                  <c:v>197</c:v>
                </c:pt>
                <c:pt idx="1743">
                  <c:v>197</c:v>
                </c:pt>
                <c:pt idx="1744">
                  <c:v>197</c:v>
                </c:pt>
                <c:pt idx="1745">
                  <c:v>197</c:v>
                </c:pt>
                <c:pt idx="1746">
                  <c:v>197</c:v>
                </c:pt>
                <c:pt idx="1747">
                  <c:v>196</c:v>
                </c:pt>
                <c:pt idx="1748">
                  <c:v>197</c:v>
                </c:pt>
                <c:pt idx="1749">
                  <c:v>197</c:v>
                </c:pt>
                <c:pt idx="1750">
                  <c:v>197</c:v>
                </c:pt>
                <c:pt idx="1751">
                  <c:v>196</c:v>
                </c:pt>
                <c:pt idx="1752">
                  <c:v>196</c:v>
                </c:pt>
                <c:pt idx="1753">
                  <c:v>196</c:v>
                </c:pt>
                <c:pt idx="1754">
                  <c:v>197</c:v>
                </c:pt>
                <c:pt idx="1755">
                  <c:v>196</c:v>
                </c:pt>
                <c:pt idx="1756">
                  <c:v>196</c:v>
                </c:pt>
                <c:pt idx="1757">
                  <c:v>196</c:v>
                </c:pt>
                <c:pt idx="1758">
                  <c:v>196</c:v>
                </c:pt>
                <c:pt idx="1759">
                  <c:v>196</c:v>
                </c:pt>
                <c:pt idx="1760">
                  <c:v>195</c:v>
                </c:pt>
                <c:pt idx="1761">
                  <c:v>195</c:v>
                </c:pt>
                <c:pt idx="1762">
                  <c:v>195</c:v>
                </c:pt>
                <c:pt idx="1763">
                  <c:v>196</c:v>
                </c:pt>
                <c:pt idx="1764">
                  <c:v>195</c:v>
                </c:pt>
                <c:pt idx="1765">
                  <c:v>195</c:v>
                </c:pt>
                <c:pt idx="1766">
                  <c:v>194</c:v>
                </c:pt>
                <c:pt idx="1767">
                  <c:v>195</c:v>
                </c:pt>
                <c:pt idx="1768">
                  <c:v>195</c:v>
                </c:pt>
                <c:pt idx="1769">
                  <c:v>195</c:v>
                </c:pt>
                <c:pt idx="1770">
                  <c:v>194</c:v>
                </c:pt>
                <c:pt idx="1771">
                  <c:v>194</c:v>
                </c:pt>
                <c:pt idx="1772">
                  <c:v>194</c:v>
                </c:pt>
                <c:pt idx="1773">
                  <c:v>194</c:v>
                </c:pt>
                <c:pt idx="1774">
                  <c:v>194</c:v>
                </c:pt>
                <c:pt idx="1775">
                  <c:v>194</c:v>
                </c:pt>
                <c:pt idx="1776">
                  <c:v>193</c:v>
                </c:pt>
                <c:pt idx="1777">
                  <c:v>194</c:v>
                </c:pt>
                <c:pt idx="1778">
                  <c:v>194</c:v>
                </c:pt>
                <c:pt idx="1779">
                  <c:v>193</c:v>
                </c:pt>
                <c:pt idx="1780">
                  <c:v>193</c:v>
                </c:pt>
                <c:pt idx="1781">
                  <c:v>193</c:v>
                </c:pt>
                <c:pt idx="1782">
                  <c:v>193</c:v>
                </c:pt>
                <c:pt idx="1783">
                  <c:v>193</c:v>
                </c:pt>
                <c:pt idx="1784">
                  <c:v>193</c:v>
                </c:pt>
                <c:pt idx="1785">
                  <c:v>193</c:v>
                </c:pt>
                <c:pt idx="1786">
                  <c:v>192</c:v>
                </c:pt>
                <c:pt idx="1787">
                  <c:v>193</c:v>
                </c:pt>
                <c:pt idx="1788">
                  <c:v>193</c:v>
                </c:pt>
                <c:pt idx="1789">
                  <c:v>192</c:v>
                </c:pt>
                <c:pt idx="1790">
                  <c:v>192</c:v>
                </c:pt>
                <c:pt idx="1791">
                  <c:v>192</c:v>
                </c:pt>
                <c:pt idx="1792">
                  <c:v>192</c:v>
                </c:pt>
                <c:pt idx="1793">
                  <c:v>192</c:v>
                </c:pt>
                <c:pt idx="1794">
                  <c:v>191</c:v>
                </c:pt>
                <c:pt idx="1795">
                  <c:v>191</c:v>
                </c:pt>
                <c:pt idx="1796">
                  <c:v>191</c:v>
                </c:pt>
                <c:pt idx="1797">
                  <c:v>191</c:v>
                </c:pt>
                <c:pt idx="1798">
                  <c:v>191</c:v>
                </c:pt>
                <c:pt idx="1799">
                  <c:v>190</c:v>
                </c:pt>
                <c:pt idx="1800">
                  <c:v>190</c:v>
                </c:pt>
                <c:pt idx="1801">
                  <c:v>189</c:v>
                </c:pt>
                <c:pt idx="1802">
                  <c:v>189</c:v>
                </c:pt>
                <c:pt idx="1803">
                  <c:v>189</c:v>
                </c:pt>
                <c:pt idx="1804">
                  <c:v>188</c:v>
                </c:pt>
                <c:pt idx="1805">
                  <c:v>188</c:v>
                </c:pt>
                <c:pt idx="1806">
                  <c:v>187</c:v>
                </c:pt>
                <c:pt idx="1807">
                  <c:v>187</c:v>
                </c:pt>
                <c:pt idx="1808">
                  <c:v>187</c:v>
                </c:pt>
                <c:pt idx="1809">
                  <c:v>186</c:v>
                </c:pt>
                <c:pt idx="1810">
                  <c:v>185</c:v>
                </c:pt>
                <c:pt idx="1811">
                  <c:v>185</c:v>
                </c:pt>
                <c:pt idx="1812">
                  <c:v>185</c:v>
                </c:pt>
                <c:pt idx="1813">
                  <c:v>183</c:v>
                </c:pt>
                <c:pt idx="1814">
                  <c:v>183</c:v>
                </c:pt>
                <c:pt idx="1815">
                  <c:v>181</c:v>
                </c:pt>
                <c:pt idx="1816">
                  <c:v>181</c:v>
                </c:pt>
                <c:pt idx="1817">
                  <c:v>180</c:v>
                </c:pt>
                <c:pt idx="1818">
                  <c:v>178</c:v>
                </c:pt>
                <c:pt idx="1819">
                  <c:v>177</c:v>
                </c:pt>
                <c:pt idx="1820">
                  <c:v>176</c:v>
                </c:pt>
                <c:pt idx="1821">
                  <c:v>175</c:v>
                </c:pt>
                <c:pt idx="1822">
                  <c:v>174</c:v>
                </c:pt>
                <c:pt idx="1823">
                  <c:v>172</c:v>
                </c:pt>
                <c:pt idx="1824">
                  <c:v>171</c:v>
                </c:pt>
                <c:pt idx="1825">
                  <c:v>169</c:v>
                </c:pt>
                <c:pt idx="1826">
                  <c:v>168</c:v>
                </c:pt>
                <c:pt idx="1827">
                  <c:v>167</c:v>
                </c:pt>
                <c:pt idx="1828">
                  <c:v>165</c:v>
                </c:pt>
                <c:pt idx="1829">
                  <c:v>164</c:v>
                </c:pt>
                <c:pt idx="1830">
                  <c:v>162</c:v>
                </c:pt>
                <c:pt idx="1831">
                  <c:v>161</c:v>
                </c:pt>
                <c:pt idx="1832">
                  <c:v>160</c:v>
                </c:pt>
                <c:pt idx="1833">
                  <c:v>158</c:v>
                </c:pt>
                <c:pt idx="1834">
                  <c:v>157</c:v>
                </c:pt>
                <c:pt idx="1835">
                  <c:v>155</c:v>
                </c:pt>
                <c:pt idx="1836">
                  <c:v>154</c:v>
                </c:pt>
                <c:pt idx="1837">
                  <c:v>153</c:v>
                </c:pt>
                <c:pt idx="1838">
                  <c:v>151</c:v>
                </c:pt>
                <c:pt idx="1839">
                  <c:v>150</c:v>
                </c:pt>
                <c:pt idx="1840">
                  <c:v>148</c:v>
                </c:pt>
                <c:pt idx="1841">
                  <c:v>148</c:v>
                </c:pt>
                <c:pt idx="1842">
                  <c:v>146</c:v>
                </c:pt>
                <c:pt idx="1843">
                  <c:v>145</c:v>
                </c:pt>
                <c:pt idx="1844">
                  <c:v>143</c:v>
                </c:pt>
                <c:pt idx="1845">
                  <c:v>142</c:v>
                </c:pt>
                <c:pt idx="1846">
                  <c:v>141</c:v>
                </c:pt>
                <c:pt idx="1847">
                  <c:v>139</c:v>
                </c:pt>
                <c:pt idx="1848">
                  <c:v>138</c:v>
                </c:pt>
                <c:pt idx="1849">
                  <c:v>135</c:v>
                </c:pt>
                <c:pt idx="1850">
                  <c:v>134</c:v>
                </c:pt>
                <c:pt idx="1851">
                  <c:v>132</c:v>
                </c:pt>
                <c:pt idx="1852">
                  <c:v>130</c:v>
                </c:pt>
                <c:pt idx="1853">
                  <c:v>128</c:v>
                </c:pt>
                <c:pt idx="1854">
                  <c:v>126</c:v>
                </c:pt>
                <c:pt idx="1855">
                  <c:v>124</c:v>
                </c:pt>
                <c:pt idx="1856">
                  <c:v>123</c:v>
                </c:pt>
                <c:pt idx="1857">
                  <c:v>120</c:v>
                </c:pt>
                <c:pt idx="1858">
                  <c:v>118</c:v>
                </c:pt>
                <c:pt idx="1859">
                  <c:v>116</c:v>
                </c:pt>
                <c:pt idx="1860">
                  <c:v>114</c:v>
                </c:pt>
                <c:pt idx="1861">
                  <c:v>112</c:v>
                </c:pt>
                <c:pt idx="1862">
                  <c:v>110</c:v>
                </c:pt>
                <c:pt idx="1863">
                  <c:v>108</c:v>
                </c:pt>
                <c:pt idx="1864">
                  <c:v>106</c:v>
                </c:pt>
                <c:pt idx="1865">
                  <c:v>105</c:v>
                </c:pt>
                <c:pt idx="1866">
                  <c:v>104</c:v>
                </c:pt>
                <c:pt idx="1867">
                  <c:v>102</c:v>
                </c:pt>
                <c:pt idx="1868">
                  <c:v>101</c:v>
                </c:pt>
                <c:pt idx="1869">
                  <c:v>99</c:v>
                </c:pt>
                <c:pt idx="1870">
                  <c:v>98</c:v>
                </c:pt>
                <c:pt idx="1871">
                  <c:v>97</c:v>
                </c:pt>
                <c:pt idx="1872">
                  <c:v>95</c:v>
                </c:pt>
                <c:pt idx="1873">
                  <c:v>94</c:v>
                </c:pt>
                <c:pt idx="1874">
                  <c:v>92</c:v>
                </c:pt>
                <c:pt idx="1875">
                  <c:v>91</c:v>
                </c:pt>
                <c:pt idx="1876">
                  <c:v>90</c:v>
                </c:pt>
                <c:pt idx="1877">
                  <c:v>89</c:v>
                </c:pt>
                <c:pt idx="1878">
                  <c:v>88</c:v>
                </c:pt>
                <c:pt idx="1879">
                  <c:v>87</c:v>
                </c:pt>
                <c:pt idx="1880">
                  <c:v>86</c:v>
                </c:pt>
                <c:pt idx="1881">
                  <c:v>85</c:v>
                </c:pt>
                <c:pt idx="1882">
                  <c:v>83</c:v>
                </c:pt>
                <c:pt idx="1883">
                  <c:v>82</c:v>
                </c:pt>
                <c:pt idx="1884">
                  <c:v>81</c:v>
                </c:pt>
                <c:pt idx="1885">
                  <c:v>80</c:v>
                </c:pt>
                <c:pt idx="1886">
                  <c:v>79</c:v>
                </c:pt>
                <c:pt idx="1887">
                  <c:v>78</c:v>
                </c:pt>
                <c:pt idx="1888">
                  <c:v>77</c:v>
                </c:pt>
                <c:pt idx="1889">
                  <c:v>76</c:v>
                </c:pt>
                <c:pt idx="1890">
                  <c:v>75</c:v>
                </c:pt>
                <c:pt idx="1891">
                  <c:v>74</c:v>
                </c:pt>
                <c:pt idx="1892">
                  <c:v>73</c:v>
                </c:pt>
                <c:pt idx="1893">
                  <c:v>71</c:v>
                </c:pt>
                <c:pt idx="1894">
                  <c:v>71</c:v>
                </c:pt>
                <c:pt idx="1895">
                  <c:v>69</c:v>
                </c:pt>
                <c:pt idx="1896">
                  <c:v>69</c:v>
                </c:pt>
                <c:pt idx="1897">
                  <c:v>68</c:v>
                </c:pt>
                <c:pt idx="1898">
                  <c:v>68</c:v>
                </c:pt>
                <c:pt idx="1899">
                  <c:v>66</c:v>
                </c:pt>
                <c:pt idx="1900">
                  <c:v>65</c:v>
                </c:pt>
                <c:pt idx="1901">
                  <c:v>64</c:v>
                </c:pt>
                <c:pt idx="1902">
                  <c:v>62</c:v>
                </c:pt>
                <c:pt idx="1903">
                  <c:v>62</c:v>
                </c:pt>
                <c:pt idx="1904">
                  <c:v>62</c:v>
                </c:pt>
                <c:pt idx="1905">
                  <c:v>60</c:v>
                </c:pt>
                <c:pt idx="1906">
                  <c:v>59</c:v>
                </c:pt>
                <c:pt idx="1907">
                  <c:v>59</c:v>
                </c:pt>
                <c:pt idx="1908">
                  <c:v>58</c:v>
                </c:pt>
                <c:pt idx="1909">
                  <c:v>57</c:v>
                </c:pt>
                <c:pt idx="1910">
                  <c:v>56</c:v>
                </c:pt>
                <c:pt idx="1911">
                  <c:v>56</c:v>
                </c:pt>
                <c:pt idx="1912">
                  <c:v>54</c:v>
                </c:pt>
                <c:pt idx="1913">
                  <c:v>54</c:v>
                </c:pt>
                <c:pt idx="1914">
                  <c:v>53</c:v>
                </c:pt>
                <c:pt idx="1915">
                  <c:v>52</c:v>
                </c:pt>
                <c:pt idx="1916">
                  <c:v>50</c:v>
                </c:pt>
                <c:pt idx="1917">
                  <c:v>51</c:v>
                </c:pt>
                <c:pt idx="1918">
                  <c:v>50</c:v>
                </c:pt>
                <c:pt idx="1919">
                  <c:v>49</c:v>
                </c:pt>
                <c:pt idx="1920">
                  <c:v>48</c:v>
                </c:pt>
                <c:pt idx="1921">
                  <c:v>47</c:v>
                </c:pt>
                <c:pt idx="1922">
                  <c:v>46</c:v>
                </c:pt>
                <c:pt idx="1923">
                  <c:v>45</c:v>
                </c:pt>
                <c:pt idx="1924">
                  <c:v>45</c:v>
                </c:pt>
                <c:pt idx="1925">
                  <c:v>44</c:v>
                </c:pt>
                <c:pt idx="1926">
                  <c:v>43</c:v>
                </c:pt>
                <c:pt idx="1927">
                  <c:v>43</c:v>
                </c:pt>
                <c:pt idx="1928">
                  <c:v>42</c:v>
                </c:pt>
                <c:pt idx="1929">
                  <c:v>42</c:v>
                </c:pt>
                <c:pt idx="1930">
                  <c:v>41</c:v>
                </c:pt>
                <c:pt idx="1931">
                  <c:v>41</c:v>
                </c:pt>
                <c:pt idx="1932">
                  <c:v>40</c:v>
                </c:pt>
                <c:pt idx="1933">
                  <c:v>40</c:v>
                </c:pt>
                <c:pt idx="1934">
                  <c:v>39</c:v>
                </c:pt>
                <c:pt idx="1935">
                  <c:v>39</c:v>
                </c:pt>
                <c:pt idx="1936">
                  <c:v>38</c:v>
                </c:pt>
                <c:pt idx="1937">
                  <c:v>38</c:v>
                </c:pt>
                <c:pt idx="1938">
                  <c:v>38</c:v>
                </c:pt>
                <c:pt idx="1939">
                  <c:v>37</c:v>
                </c:pt>
                <c:pt idx="1940">
                  <c:v>36</c:v>
                </c:pt>
                <c:pt idx="1941">
                  <c:v>36</c:v>
                </c:pt>
                <c:pt idx="1942">
                  <c:v>36</c:v>
                </c:pt>
                <c:pt idx="1943">
                  <c:v>35</c:v>
                </c:pt>
                <c:pt idx="1944">
                  <c:v>35</c:v>
                </c:pt>
                <c:pt idx="1945">
                  <c:v>35</c:v>
                </c:pt>
                <c:pt idx="1946">
                  <c:v>34</c:v>
                </c:pt>
                <c:pt idx="1947">
                  <c:v>34</c:v>
                </c:pt>
                <c:pt idx="1948">
                  <c:v>34</c:v>
                </c:pt>
                <c:pt idx="1949">
                  <c:v>33</c:v>
                </c:pt>
                <c:pt idx="1950">
                  <c:v>33</c:v>
                </c:pt>
                <c:pt idx="1951">
                  <c:v>32</c:v>
                </c:pt>
                <c:pt idx="1952">
                  <c:v>32</c:v>
                </c:pt>
                <c:pt idx="1953">
                  <c:v>31</c:v>
                </c:pt>
                <c:pt idx="1954">
                  <c:v>31</c:v>
                </c:pt>
                <c:pt idx="1955">
                  <c:v>30</c:v>
                </c:pt>
                <c:pt idx="1956">
                  <c:v>30</c:v>
                </c:pt>
                <c:pt idx="1957">
                  <c:v>30</c:v>
                </c:pt>
                <c:pt idx="1958">
                  <c:v>29</c:v>
                </c:pt>
                <c:pt idx="1959">
                  <c:v>29</c:v>
                </c:pt>
                <c:pt idx="1960">
                  <c:v>29</c:v>
                </c:pt>
                <c:pt idx="1961">
                  <c:v>28</c:v>
                </c:pt>
                <c:pt idx="1962">
                  <c:v>28</c:v>
                </c:pt>
                <c:pt idx="1963">
                  <c:v>27</c:v>
                </c:pt>
                <c:pt idx="1964">
                  <c:v>27</c:v>
                </c:pt>
                <c:pt idx="1965">
                  <c:v>27</c:v>
                </c:pt>
                <c:pt idx="1966">
                  <c:v>27</c:v>
                </c:pt>
                <c:pt idx="1967">
                  <c:v>26</c:v>
                </c:pt>
                <c:pt idx="1968">
                  <c:v>26</c:v>
                </c:pt>
                <c:pt idx="1969">
                  <c:v>25</c:v>
                </c:pt>
                <c:pt idx="1970">
                  <c:v>25</c:v>
                </c:pt>
                <c:pt idx="1971">
                  <c:v>25</c:v>
                </c:pt>
                <c:pt idx="1972">
                  <c:v>24</c:v>
                </c:pt>
                <c:pt idx="1973">
                  <c:v>24</c:v>
                </c:pt>
                <c:pt idx="1974">
                  <c:v>24</c:v>
                </c:pt>
                <c:pt idx="1975">
                  <c:v>23</c:v>
                </c:pt>
                <c:pt idx="1976">
                  <c:v>23</c:v>
                </c:pt>
                <c:pt idx="1977">
                  <c:v>22</c:v>
                </c:pt>
                <c:pt idx="1978">
                  <c:v>22</c:v>
                </c:pt>
                <c:pt idx="1979">
                  <c:v>22</c:v>
                </c:pt>
                <c:pt idx="1980">
                  <c:v>22</c:v>
                </c:pt>
                <c:pt idx="1981">
                  <c:v>21</c:v>
                </c:pt>
                <c:pt idx="1982">
                  <c:v>21</c:v>
                </c:pt>
                <c:pt idx="1983">
                  <c:v>20</c:v>
                </c:pt>
                <c:pt idx="1984">
                  <c:v>21</c:v>
                </c:pt>
                <c:pt idx="1985">
                  <c:v>20</c:v>
                </c:pt>
                <c:pt idx="1986">
                  <c:v>20</c:v>
                </c:pt>
                <c:pt idx="1987">
                  <c:v>19</c:v>
                </c:pt>
                <c:pt idx="1988">
                  <c:v>20</c:v>
                </c:pt>
                <c:pt idx="1989">
                  <c:v>19</c:v>
                </c:pt>
                <c:pt idx="1990">
                  <c:v>19</c:v>
                </c:pt>
                <c:pt idx="1991">
                  <c:v>18</c:v>
                </c:pt>
                <c:pt idx="1992">
                  <c:v>19</c:v>
                </c:pt>
                <c:pt idx="1993">
                  <c:v>18</c:v>
                </c:pt>
                <c:pt idx="1994">
                  <c:v>18</c:v>
                </c:pt>
                <c:pt idx="1995">
                  <c:v>18</c:v>
                </c:pt>
                <c:pt idx="1996">
                  <c:v>18</c:v>
                </c:pt>
                <c:pt idx="1997">
                  <c:v>17</c:v>
                </c:pt>
                <c:pt idx="1998">
                  <c:v>17</c:v>
                </c:pt>
                <c:pt idx="1999">
                  <c:v>17</c:v>
                </c:pt>
                <c:pt idx="2000">
                  <c:v>18</c:v>
                </c:pt>
                <c:pt idx="2001">
                  <c:v>16</c:v>
                </c:pt>
                <c:pt idx="2002">
                  <c:v>17</c:v>
                </c:pt>
                <c:pt idx="2003">
                  <c:v>16</c:v>
                </c:pt>
                <c:pt idx="2004">
                  <c:v>16</c:v>
                </c:pt>
                <c:pt idx="2005">
                  <c:v>16</c:v>
                </c:pt>
                <c:pt idx="2006">
                  <c:v>16</c:v>
                </c:pt>
                <c:pt idx="2007">
                  <c:v>16</c:v>
                </c:pt>
                <c:pt idx="2008">
                  <c:v>15</c:v>
                </c:pt>
                <c:pt idx="2009">
                  <c:v>15</c:v>
                </c:pt>
                <c:pt idx="2010">
                  <c:v>15</c:v>
                </c:pt>
                <c:pt idx="2011">
                  <c:v>14</c:v>
                </c:pt>
                <c:pt idx="2012">
                  <c:v>14</c:v>
                </c:pt>
                <c:pt idx="2013">
                  <c:v>14</c:v>
                </c:pt>
                <c:pt idx="2014">
                  <c:v>14</c:v>
                </c:pt>
                <c:pt idx="2015">
                  <c:v>14</c:v>
                </c:pt>
                <c:pt idx="2016">
                  <c:v>14</c:v>
                </c:pt>
                <c:pt idx="2017">
                  <c:v>14</c:v>
                </c:pt>
                <c:pt idx="2018">
                  <c:v>14</c:v>
                </c:pt>
                <c:pt idx="2019">
                  <c:v>14</c:v>
                </c:pt>
                <c:pt idx="2020">
                  <c:v>14</c:v>
                </c:pt>
                <c:pt idx="2021">
                  <c:v>13</c:v>
                </c:pt>
                <c:pt idx="2022">
                  <c:v>13</c:v>
                </c:pt>
                <c:pt idx="2023">
                  <c:v>13</c:v>
                </c:pt>
                <c:pt idx="2024">
                  <c:v>13</c:v>
                </c:pt>
                <c:pt idx="2025">
                  <c:v>14</c:v>
                </c:pt>
                <c:pt idx="2026">
                  <c:v>13</c:v>
                </c:pt>
                <c:pt idx="2027">
                  <c:v>13</c:v>
                </c:pt>
                <c:pt idx="2028">
                  <c:v>13</c:v>
                </c:pt>
                <c:pt idx="2029">
                  <c:v>13</c:v>
                </c:pt>
                <c:pt idx="2030">
                  <c:v>13</c:v>
                </c:pt>
                <c:pt idx="2031">
                  <c:v>13</c:v>
                </c:pt>
                <c:pt idx="2032">
                  <c:v>13</c:v>
                </c:pt>
                <c:pt idx="2033">
                  <c:v>13</c:v>
                </c:pt>
                <c:pt idx="2034">
                  <c:v>13</c:v>
                </c:pt>
                <c:pt idx="2035">
                  <c:v>13</c:v>
                </c:pt>
                <c:pt idx="2036">
                  <c:v>13</c:v>
                </c:pt>
                <c:pt idx="2037">
                  <c:v>13</c:v>
                </c:pt>
                <c:pt idx="2038">
                  <c:v>13</c:v>
                </c:pt>
                <c:pt idx="2039">
                  <c:v>12</c:v>
                </c:pt>
                <c:pt idx="2040">
                  <c:v>12</c:v>
                </c:pt>
                <c:pt idx="2041">
                  <c:v>12</c:v>
                </c:pt>
                <c:pt idx="2042">
                  <c:v>12</c:v>
                </c:pt>
                <c:pt idx="2043">
                  <c:v>12</c:v>
                </c:pt>
                <c:pt idx="2044">
                  <c:v>12</c:v>
                </c:pt>
                <c:pt idx="2045">
                  <c:v>12</c:v>
                </c:pt>
                <c:pt idx="2046">
                  <c:v>12</c:v>
                </c:pt>
                <c:pt idx="2047">
                  <c:v>12</c:v>
                </c:pt>
                <c:pt idx="2048">
                  <c:v>12</c:v>
                </c:pt>
                <c:pt idx="2049">
                  <c:v>11</c:v>
                </c:pt>
                <c:pt idx="2050">
                  <c:v>11</c:v>
                </c:pt>
                <c:pt idx="2051">
                  <c:v>11</c:v>
                </c:pt>
                <c:pt idx="2052">
                  <c:v>11</c:v>
                </c:pt>
                <c:pt idx="2053">
                  <c:v>11</c:v>
                </c:pt>
                <c:pt idx="2054">
                  <c:v>11</c:v>
                </c:pt>
                <c:pt idx="2055">
                  <c:v>11</c:v>
                </c:pt>
                <c:pt idx="2056">
                  <c:v>11</c:v>
                </c:pt>
                <c:pt idx="2057">
                  <c:v>10</c:v>
                </c:pt>
                <c:pt idx="2058">
                  <c:v>10</c:v>
                </c:pt>
                <c:pt idx="2059">
                  <c:v>10</c:v>
                </c:pt>
                <c:pt idx="2060">
                  <c:v>10</c:v>
                </c:pt>
                <c:pt idx="2061">
                  <c:v>10</c:v>
                </c:pt>
                <c:pt idx="2062">
                  <c:v>10</c:v>
                </c:pt>
                <c:pt idx="2063">
                  <c:v>10</c:v>
                </c:pt>
                <c:pt idx="2064">
                  <c:v>10</c:v>
                </c:pt>
                <c:pt idx="2065">
                  <c:v>10</c:v>
                </c:pt>
                <c:pt idx="2066">
                  <c:v>9</c:v>
                </c:pt>
                <c:pt idx="2067">
                  <c:v>9</c:v>
                </c:pt>
                <c:pt idx="2068">
                  <c:v>9</c:v>
                </c:pt>
                <c:pt idx="2069">
                  <c:v>9</c:v>
                </c:pt>
                <c:pt idx="2070">
                  <c:v>9</c:v>
                </c:pt>
                <c:pt idx="2071">
                  <c:v>9</c:v>
                </c:pt>
                <c:pt idx="2072">
                  <c:v>9</c:v>
                </c:pt>
                <c:pt idx="2073">
                  <c:v>9</c:v>
                </c:pt>
                <c:pt idx="2074">
                  <c:v>8</c:v>
                </c:pt>
                <c:pt idx="2075">
                  <c:v>8</c:v>
                </c:pt>
                <c:pt idx="2076">
                  <c:v>8</c:v>
                </c:pt>
                <c:pt idx="2077">
                  <c:v>8</c:v>
                </c:pt>
                <c:pt idx="2078">
                  <c:v>8</c:v>
                </c:pt>
                <c:pt idx="2079">
                  <c:v>8</c:v>
                </c:pt>
                <c:pt idx="2080">
                  <c:v>8</c:v>
                </c:pt>
                <c:pt idx="2081">
                  <c:v>7</c:v>
                </c:pt>
                <c:pt idx="2082">
                  <c:v>8</c:v>
                </c:pt>
                <c:pt idx="2083">
                  <c:v>8</c:v>
                </c:pt>
                <c:pt idx="2084">
                  <c:v>8</c:v>
                </c:pt>
                <c:pt idx="2085">
                  <c:v>8</c:v>
                </c:pt>
                <c:pt idx="2086">
                  <c:v>8</c:v>
                </c:pt>
                <c:pt idx="2087">
                  <c:v>7</c:v>
                </c:pt>
                <c:pt idx="2088">
                  <c:v>7</c:v>
                </c:pt>
                <c:pt idx="2089">
                  <c:v>7</c:v>
                </c:pt>
                <c:pt idx="2090">
                  <c:v>7</c:v>
                </c:pt>
                <c:pt idx="2091">
                  <c:v>8</c:v>
                </c:pt>
                <c:pt idx="2092">
                  <c:v>7</c:v>
                </c:pt>
                <c:pt idx="2093">
                  <c:v>7</c:v>
                </c:pt>
                <c:pt idx="2094">
                  <c:v>7</c:v>
                </c:pt>
                <c:pt idx="2095">
                  <c:v>7</c:v>
                </c:pt>
                <c:pt idx="2096">
                  <c:v>7</c:v>
                </c:pt>
                <c:pt idx="2097">
                  <c:v>7</c:v>
                </c:pt>
                <c:pt idx="2098">
                  <c:v>7</c:v>
                </c:pt>
                <c:pt idx="2099">
                  <c:v>7</c:v>
                </c:pt>
                <c:pt idx="2100">
                  <c:v>7</c:v>
                </c:pt>
                <c:pt idx="2101">
                  <c:v>7</c:v>
                </c:pt>
                <c:pt idx="2102">
                  <c:v>7</c:v>
                </c:pt>
                <c:pt idx="2103">
                  <c:v>7</c:v>
                </c:pt>
                <c:pt idx="2104">
                  <c:v>7</c:v>
                </c:pt>
                <c:pt idx="2105">
                  <c:v>7</c:v>
                </c:pt>
                <c:pt idx="2106">
                  <c:v>6</c:v>
                </c:pt>
                <c:pt idx="2107">
                  <c:v>6</c:v>
                </c:pt>
                <c:pt idx="2108">
                  <c:v>6</c:v>
                </c:pt>
                <c:pt idx="2109">
                  <c:v>6</c:v>
                </c:pt>
                <c:pt idx="2110">
                  <c:v>6</c:v>
                </c:pt>
                <c:pt idx="2111">
                  <c:v>6</c:v>
                </c:pt>
                <c:pt idx="2112">
                  <c:v>6</c:v>
                </c:pt>
                <c:pt idx="2113">
                  <c:v>6</c:v>
                </c:pt>
                <c:pt idx="2114">
                  <c:v>6</c:v>
                </c:pt>
                <c:pt idx="2115">
                  <c:v>6</c:v>
                </c:pt>
                <c:pt idx="2116">
                  <c:v>6</c:v>
                </c:pt>
                <c:pt idx="2117">
                  <c:v>6</c:v>
                </c:pt>
                <c:pt idx="2118">
                  <c:v>5</c:v>
                </c:pt>
                <c:pt idx="2119">
                  <c:v>5</c:v>
                </c:pt>
                <c:pt idx="2120">
                  <c:v>5</c:v>
                </c:pt>
                <c:pt idx="2121">
                  <c:v>5</c:v>
                </c:pt>
                <c:pt idx="2122">
                  <c:v>5</c:v>
                </c:pt>
                <c:pt idx="2123">
                  <c:v>5</c:v>
                </c:pt>
                <c:pt idx="2124">
                  <c:v>5</c:v>
                </c:pt>
                <c:pt idx="2125">
                  <c:v>5</c:v>
                </c:pt>
                <c:pt idx="2126">
                  <c:v>5</c:v>
                </c:pt>
                <c:pt idx="2127">
                  <c:v>5</c:v>
                </c:pt>
                <c:pt idx="2128">
                  <c:v>5</c:v>
                </c:pt>
                <c:pt idx="2129">
                  <c:v>4</c:v>
                </c:pt>
                <c:pt idx="2130">
                  <c:v>5</c:v>
                </c:pt>
                <c:pt idx="2131">
                  <c:v>4</c:v>
                </c:pt>
                <c:pt idx="2132">
                  <c:v>5</c:v>
                </c:pt>
                <c:pt idx="2133">
                  <c:v>4</c:v>
                </c:pt>
                <c:pt idx="2134">
                  <c:v>5</c:v>
                </c:pt>
                <c:pt idx="2135">
                  <c:v>4</c:v>
                </c:pt>
                <c:pt idx="2136">
                  <c:v>4</c:v>
                </c:pt>
                <c:pt idx="2137">
                  <c:v>4</c:v>
                </c:pt>
                <c:pt idx="2138">
                  <c:v>4</c:v>
                </c:pt>
                <c:pt idx="2139">
                  <c:v>4</c:v>
                </c:pt>
                <c:pt idx="2140">
                  <c:v>4</c:v>
                </c:pt>
                <c:pt idx="2141">
                  <c:v>4</c:v>
                </c:pt>
                <c:pt idx="2142">
                  <c:v>4</c:v>
                </c:pt>
                <c:pt idx="2143">
                  <c:v>4</c:v>
                </c:pt>
                <c:pt idx="2144">
                  <c:v>4</c:v>
                </c:pt>
                <c:pt idx="2145">
                  <c:v>4</c:v>
                </c:pt>
                <c:pt idx="2146">
                  <c:v>4</c:v>
                </c:pt>
                <c:pt idx="2147">
                  <c:v>4</c:v>
                </c:pt>
                <c:pt idx="2148">
                  <c:v>4</c:v>
                </c:pt>
                <c:pt idx="2149">
                  <c:v>4</c:v>
                </c:pt>
                <c:pt idx="2150">
                  <c:v>4</c:v>
                </c:pt>
                <c:pt idx="2151">
                  <c:v>4</c:v>
                </c:pt>
                <c:pt idx="2152">
                  <c:v>4</c:v>
                </c:pt>
                <c:pt idx="2153">
                  <c:v>4</c:v>
                </c:pt>
                <c:pt idx="2154">
                  <c:v>4</c:v>
                </c:pt>
                <c:pt idx="2155">
                  <c:v>4</c:v>
                </c:pt>
                <c:pt idx="2156">
                  <c:v>3</c:v>
                </c:pt>
                <c:pt idx="2157">
                  <c:v>3</c:v>
                </c:pt>
                <c:pt idx="2158">
                  <c:v>3</c:v>
                </c:pt>
                <c:pt idx="2159">
                  <c:v>3</c:v>
                </c:pt>
                <c:pt idx="2160">
                  <c:v>3</c:v>
                </c:pt>
                <c:pt idx="2161">
                  <c:v>4</c:v>
                </c:pt>
                <c:pt idx="2162">
                  <c:v>4</c:v>
                </c:pt>
                <c:pt idx="2163">
                  <c:v>4</c:v>
                </c:pt>
                <c:pt idx="2164">
                  <c:v>4</c:v>
                </c:pt>
                <c:pt idx="2165">
                  <c:v>3</c:v>
                </c:pt>
                <c:pt idx="2166">
                  <c:v>3</c:v>
                </c:pt>
                <c:pt idx="2167">
                  <c:v>3</c:v>
                </c:pt>
                <c:pt idx="2168">
                  <c:v>3</c:v>
                </c:pt>
                <c:pt idx="2169">
                  <c:v>3</c:v>
                </c:pt>
                <c:pt idx="2170">
                  <c:v>3</c:v>
                </c:pt>
                <c:pt idx="2171">
                  <c:v>3</c:v>
                </c:pt>
                <c:pt idx="2172">
                  <c:v>3</c:v>
                </c:pt>
                <c:pt idx="2173">
                  <c:v>3</c:v>
                </c:pt>
                <c:pt idx="2174">
                  <c:v>3</c:v>
                </c:pt>
                <c:pt idx="2175">
                  <c:v>3</c:v>
                </c:pt>
                <c:pt idx="2176">
                  <c:v>3</c:v>
                </c:pt>
                <c:pt idx="2177">
                  <c:v>3</c:v>
                </c:pt>
                <c:pt idx="2178">
                  <c:v>3</c:v>
                </c:pt>
                <c:pt idx="2179">
                  <c:v>3</c:v>
                </c:pt>
                <c:pt idx="2180">
                  <c:v>3</c:v>
                </c:pt>
                <c:pt idx="2181">
                  <c:v>3</c:v>
                </c:pt>
                <c:pt idx="2182">
                  <c:v>3</c:v>
                </c:pt>
                <c:pt idx="2183">
                  <c:v>2</c:v>
                </c:pt>
                <c:pt idx="2184">
                  <c:v>3</c:v>
                </c:pt>
                <c:pt idx="2185">
                  <c:v>3</c:v>
                </c:pt>
                <c:pt idx="2186">
                  <c:v>2</c:v>
                </c:pt>
                <c:pt idx="2187">
                  <c:v>2</c:v>
                </c:pt>
                <c:pt idx="2188">
                  <c:v>2</c:v>
                </c:pt>
                <c:pt idx="2189">
                  <c:v>2</c:v>
                </c:pt>
                <c:pt idx="2190">
                  <c:v>2</c:v>
                </c:pt>
                <c:pt idx="2191">
                  <c:v>2</c:v>
                </c:pt>
                <c:pt idx="2192">
                  <c:v>2</c:v>
                </c:pt>
                <c:pt idx="2193">
                  <c:v>2</c:v>
                </c:pt>
                <c:pt idx="2194">
                  <c:v>2</c:v>
                </c:pt>
                <c:pt idx="2195">
                  <c:v>2</c:v>
                </c:pt>
                <c:pt idx="2196">
                  <c:v>2</c:v>
                </c:pt>
                <c:pt idx="2197">
                  <c:v>2</c:v>
                </c:pt>
                <c:pt idx="2198">
                  <c:v>2</c:v>
                </c:pt>
                <c:pt idx="2199">
                  <c:v>2</c:v>
                </c:pt>
                <c:pt idx="2200">
                  <c:v>2</c:v>
                </c:pt>
                <c:pt idx="2201">
                  <c:v>2</c:v>
                </c:pt>
                <c:pt idx="2202">
                  <c:v>2</c:v>
                </c:pt>
                <c:pt idx="2203">
                  <c:v>2</c:v>
                </c:pt>
                <c:pt idx="2204">
                  <c:v>2</c:v>
                </c:pt>
                <c:pt idx="2205">
                  <c:v>2</c:v>
                </c:pt>
                <c:pt idx="2206">
                  <c:v>1</c:v>
                </c:pt>
                <c:pt idx="2207">
                  <c:v>1</c:v>
                </c:pt>
                <c:pt idx="2208">
                  <c:v>2</c:v>
                </c:pt>
                <c:pt idx="2209">
                  <c:v>2</c:v>
                </c:pt>
                <c:pt idx="2210">
                  <c:v>2</c:v>
                </c:pt>
                <c:pt idx="2211">
                  <c:v>2</c:v>
                </c:pt>
                <c:pt idx="2212">
                  <c:v>2</c:v>
                </c:pt>
                <c:pt idx="2213">
                  <c:v>2</c:v>
                </c:pt>
                <c:pt idx="2214">
                  <c:v>2</c:v>
                </c:pt>
                <c:pt idx="2215">
                  <c:v>1</c:v>
                </c:pt>
                <c:pt idx="2216">
                  <c:v>1</c:v>
                </c:pt>
                <c:pt idx="2217">
                  <c:v>1</c:v>
                </c:pt>
                <c:pt idx="2218">
                  <c:v>1</c:v>
                </c:pt>
                <c:pt idx="2219">
                  <c:v>1</c:v>
                </c:pt>
                <c:pt idx="2220">
                  <c:v>1</c:v>
                </c:pt>
                <c:pt idx="2221">
                  <c:v>1</c:v>
                </c:pt>
                <c:pt idx="2222">
                  <c:v>1</c:v>
                </c:pt>
                <c:pt idx="2223">
                  <c:v>2</c:v>
                </c:pt>
                <c:pt idx="2224">
                  <c:v>1</c:v>
                </c:pt>
                <c:pt idx="2225">
                  <c:v>1</c:v>
                </c:pt>
                <c:pt idx="2226">
                  <c:v>1</c:v>
                </c:pt>
                <c:pt idx="2227">
                  <c:v>1</c:v>
                </c:pt>
                <c:pt idx="2228">
                  <c:v>1</c:v>
                </c:pt>
                <c:pt idx="2229">
                  <c:v>1</c:v>
                </c:pt>
                <c:pt idx="2230">
                  <c:v>1</c:v>
                </c:pt>
                <c:pt idx="2231">
                  <c:v>1</c:v>
                </c:pt>
                <c:pt idx="2232">
                  <c:v>2</c:v>
                </c:pt>
                <c:pt idx="2233">
                  <c:v>1</c:v>
                </c:pt>
                <c:pt idx="2234">
                  <c:v>1</c:v>
                </c:pt>
                <c:pt idx="2235">
                  <c:v>1</c:v>
                </c:pt>
                <c:pt idx="2236">
                  <c:v>1</c:v>
                </c:pt>
                <c:pt idx="2237">
                  <c:v>1</c:v>
                </c:pt>
                <c:pt idx="2238">
                  <c:v>1</c:v>
                </c:pt>
                <c:pt idx="2239">
                  <c:v>1</c:v>
                </c:pt>
                <c:pt idx="2240">
                  <c:v>1</c:v>
                </c:pt>
                <c:pt idx="2241">
                  <c:v>1</c:v>
                </c:pt>
                <c:pt idx="2242">
                  <c:v>1</c:v>
                </c:pt>
                <c:pt idx="2243">
                  <c:v>1</c:v>
                </c:pt>
                <c:pt idx="2244">
                  <c:v>1</c:v>
                </c:pt>
                <c:pt idx="2245">
                  <c:v>1</c:v>
                </c:pt>
                <c:pt idx="2246">
                  <c:v>1</c:v>
                </c:pt>
                <c:pt idx="2247">
                  <c:v>1</c:v>
                </c:pt>
                <c:pt idx="2248">
                  <c:v>1</c:v>
                </c:pt>
                <c:pt idx="2249">
                  <c:v>1</c:v>
                </c:pt>
                <c:pt idx="2250">
                  <c:v>1</c:v>
                </c:pt>
                <c:pt idx="2251">
                  <c:v>1</c:v>
                </c:pt>
                <c:pt idx="2252">
                  <c:v>1</c:v>
                </c:pt>
                <c:pt idx="2253">
                  <c:v>1</c:v>
                </c:pt>
                <c:pt idx="2254">
                  <c:v>1</c:v>
                </c:pt>
                <c:pt idx="2255">
                  <c:v>1</c:v>
                </c:pt>
                <c:pt idx="2256">
                  <c:v>1</c:v>
                </c:pt>
                <c:pt idx="2257">
                  <c:v>1</c:v>
                </c:pt>
                <c:pt idx="2258">
                  <c:v>1</c:v>
                </c:pt>
                <c:pt idx="2259">
                  <c:v>1</c:v>
                </c:pt>
                <c:pt idx="2260">
                  <c:v>1</c:v>
                </c:pt>
                <c:pt idx="2261">
                  <c:v>1</c:v>
                </c:pt>
                <c:pt idx="2262">
                  <c:v>1</c:v>
                </c:pt>
                <c:pt idx="2263">
                  <c:v>1</c:v>
                </c:pt>
                <c:pt idx="2264">
                  <c:v>1</c:v>
                </c:pt>
                <c:pt idx="2265">
                  <c:v>1</c:v>
                </c:pt>
                <c:pt idx="2266">
                  <c:v>1</c:v>
                </c:pt>
                <c:pt idx="2267">
                  <c:v>1</c:v>
                </c:pt>
                <c:pt idx="2268">
                  <c:v>1</c:v>
                </c:pt>
                <c:pt idx="2269">
                  <c:v>1</c:v>
                </c:pt>
                <c:pt idx="2270">
                  <c:v>0</c:v>
                </c:pt>
                <c:pt idx="2271">
                  <c:v>1</c:v>
                </c:pt>
                <c:pt idx="2272">
                  <c:v>0</c:v>
                </c:pt>
                <c:pt idx="2273">
                  <c:v>1</c:v>
                </c:pt>
                <c:pt idx="2274">
                  <c:v>1</c:v>
                </c:pt>
                <c:pt idx="2275">
                  <c:v>1</c:v>
                </c:pt>
                <c:pt idx="2276">
                  <c:v>1</c:v>
                </c:pt>
                <c:pt idx="2277">
                  <c:v>1</c:v>
                </c:pt>
                <c:pt idx="2278">
                  <c:v>0</c:v>
                </c:pt>
                <c:pt idx="2279">
                  <c:v>0</c:v>
                </c:pt>
                <c:pt idx="2280">
                  <c:v>0</c:v>
                </c:pt>
                <c:pt idx="2281">
                  <c:v>0</c:v>
                </c:pt>
                <c:pt idx="2282">
                  <c:v>0</c:v>
                </c:pt>
                <c:pt idx="2283">
                  <c:v>0</c:v>
                </c:pt>
                <c:pt idx="2284">
                  <c:v>0</c:v>
                </c:pt>
                <c:pt idx="2285">
                  <c:v>0</c:v>
                </c:pt>
                <c:pt idx="2286">
                  <c:v>1</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1</c:v>
                </c:pt>
                <c:pt idx="2361">
                  <c:v>0</c:v>
                </c:pt>
                <c:pt idx="2362">
                  <c:v>0</c:v>
                </c:pt>
                <c:pt idx="2363">
                  <c:v>1</c:v>
                </c:pt>
                <c:pt idx="2364">
                  <c:v>0</c:v>
                </c:pt>
                <c:pt idx="2365">
                  <c:v>0</c:v>
                </c:pt>
                <c:pt idx="2366">
                  <c:v>0</c:v>
                </c:pt>
                <c:pt idx="2367">
                  <c:v>1</c:v>
                </c:pt>
                <c:pt idx="2368">
                  <c:v>0</c:v>
                </c:pt>
                <c:pt idx="2369">
                  <c:v>1</c:v>
                </c:pt>
                <c:pt idx="2370">
                  <c:v>1</c:v>
                </c:pt>
                <c:pt idx="2371">
                  <c:v>1</c:v>
                </c:pt>
                <c:pt idx="2372">
                  <c:v>1</c:v>
                </c:pt>
                <c:pt idx="2373">
                  <c:v>0</c:v>
                </c:pt>
                <c:pt idx="2374">
                  <c:v>0</c:v>
                </c:pt>
                <c:pt idx="2375">
                  <c:v>0</c:v>
                </c:pt>
                <c:pt idx="2376">
                  <c:v>1</c:v>
                </c:pt>
                <c:pt idx="2377">
                  <c:v>1</c:v>
                </c:pt>
                <c:pt idx="2378">
                  <c:v>1</c:v>
                </c:pt>
                <c:pt idx="2379">
                  <c:v>1</c:v>
                </c:pt>
                <c:pt idx="2380">
                  <c:v>1</c:v>
                </c:pt>
                <c:pt idx="2381">
                  <c:v>1</c:v>
                </c:pt>
                <c:pt idx="2382">
                  <c:v>1</c:v>
                </c:pt>
                <c:pt idx="2383">
                  <c:v>0</c:v>
                </c:pt>
                <c:pt idx="2384">
                  <c:v>1</c:v>
                </c:pt>
                <c:pt idx="2385">
                  <c:v>1</c:v>
                </c:pt>
                <c:pt idx="2386">
                  <c:v>1</c:v>
                </c:pt>
                <c:pt idx="2387">
                  <c:v>1</c:v>
                </c:pt>
                <c:pt idx="2388">
                  <c:v>1</c:v>
                </c:pt>
                <c:pt idx="2389">
                  <c:v>1</c:v>
                </c:pt>
                <c:pt idx="2390">
                  <c:v>1</c:v>
                </c:pt>
                <c:pt idx="2391">
                  <c:v>1</c:v>
                </c:pt>
                <c:pt idx="2392">
                  <c:v>1</c:v>
                </c:pt>
                <c:pt idx="2393">
                  <c:v>1</c:v>
                </c:pt>
                <c:pt idx="2394">
                  <c:v>1</c:v>
                </c:pt>
                <c:pt idx="2395">
                  <c:v>1</c:v>
                </c:pt>
                <c:pt idx="2396">
                  <c:v>1</c:v>
                </c:pt>
                <c:pt idx="2397">
                  <c:v>1</c:v>
                </c:pt>
                <c:pt idx="2398">
                  <c:v>1</c:v>
                </c:pt>
                <c:pt idx="2399">
                  <c:v>1</c:v>
                </c:pt>
                <c:pt idx="2400">
                  <c:v>1</c:v>
                </c:pt>
                <c:pt idx="2401">
                  <c:v>1</c:v>
                </c:pt>
                <c:pt idx="2402">
                  <c:v>1</c:v>
                </c:pt>
                <c:pt idx="2403">
                  <c:v>1</c:v>
                </c:pt>
                <c:pt idx="2404">
                  <c:v>1</c:v>
                </c:pt>
                <c:pt idx="2405">
                  <c:v>1</c:v>
                </c:pt>
                <c:pt idx="2406">
                  <c:v>1</c:v>
                </c:pt>
                <c:pt idx="2407">
                  <c:v>1</c:v>
                </c:pt>
                <c:pt idx="2408">
                  <c:v>1</c:v>
                </c:pt>
                <c:pt idx="2409">
                  <c:v>1</c:v>
                </c:pt>
                <c:pt idx="2410">
                  <c:v>1</c:v>
                </c:pt>
                <c:pt idx="2411">
                  <c:v>1</c:v>
                </c:pt>
                <c:pt idx="2412">
                  <c:v>1</c:v>
                </c:pt>
                <c:pt idx="2413">
                  <c:v>1</c:v>
                </c:pt>
                <c:pt idx="2414">
                  <c:v>1</c:v>
                </c:pt>
                <c:pt idx="2415">
                  <c:v>1</c:v>
                </c:pt>
                <c:pt idx="2416">
                  <c:v>1</c:v>
                </c:pt>
                <c:pt idx="2417">
                  <c:v>1</c:v>
                </c:pt>
                <c:pt idx="2418">
                  <c:v>1</c:v>
                </c:pt>
                <c:pt idx="2419">
                  <c:v>1</c:v>
                </c:pt>
                <c:pt idx="2420">
                  <c:v>1</c:v>
                </c:pt>
                <c:pt idx="2421">
                  <c:v>1</c:v>
                </c:pt>
                <c:pt idx="2422">
                  <c:v>1</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c:v>
                </c:pt>
                <c:pt idx="2437">
                  <c:v>1</c:v>
                </c:pt>
                <c:pt idx="2438">
                  <c:v>1</c:v>
                </c:pt>
                <c:pt idx="2439">
                  <c:v>1</c:v>
                </c:pt>
                <c:pt idx="2440">
                  <c:v>1</c:v>
                </c:pt>
                <c:pt idx="2441">
                  <c:v>1</c:v>
                </c:pt>
                <c:pt idx="2442">
                  <c:v>1</c:v>
                </c:pt>
                <c:pt idx="2443">
                  <c:v>1</c:v>
                </c:pt>
                <c:pt idx="2444">
                  <c:v>1</c:v>
                </c:pt>
                <c:pt idx="2445">
                  <c:v>1</c:v>
                </c:pt>
                <c:pt idx="2446">
                  <c:v>1</c:v>
                </c:pt>
                <c:pt idx="2447">
                  <c:v>1</c:v>
                </c:pt>
                <c:pt idx="2448">
                  <c:v>1</c:v>
                </c:pt>
                <c:pt idx="2449">
                  <c:v>1</c:v>
                </c:pt>
                <c:pt idx="2450">
                  <c:v>1</c:v>
                </c:pt>
                <c:pt idx="2451">
                  <c:v>1</c:v>
                </c:pt>
                <c:pt idx="2452">
                  <c:v>1</c:v>
                </c:pt>
                <c:pt idx="2453">
                  <c:v>1</c:v>
                </c:pt>
                <c:pt idx="2454">
                  <c:v>1</c:v>
                </c:pt>
                <c:pt idx="2455">
                  <c:v>1</c:v>
                </c:pt>
                <c:pt idx="2456">
                  <c:v>1</c:v>
                </c:pt>
                <c:pt idx="2457">
                  <c:v>1</c:v>
                </c:pt>
                <c:pt idx="2458">
                  <c:v>1</c:v>
                </c:pt>
                <c:pt idx="2459">
                  <c:v>1</c:v>
                </c:pt>
                <c:pt idx="2460">
                  <c:v>1</c:v>
                </c:pt>
                <c:pt idx="2461">
                  <c:v>1</c:v>
                </c:pt>
                <c:pt idx="2462">
                  <c:v>1</c:v>
                </c:pt>
                <c:pt idx="2463">
                  <c:v>1</c:v>
                </c:pt>
                <c:pt idx="2464">
                  <c:v>1</c:v>
                </c:pt>
                <c:pt idx="2465">
                  <c:v>1</c:v>
                </c:pt>
                <c:pt idx="2466">
                  <c:v>1</c:v>
                </c:pt>
                <c:pt idx="2467">
                  <c:v>1</c:v>
                </c:pt>
                <c:pt idx="2468">
                  <c:v>1</c:v>
                </c:pt>
                <c:pt idx="2469">
                  <c:v>1</c:v>
                </c:pt>
                <c:pt idx="2470">
                  <c:v>1</c:v>
                </c:pt>
                <c:pt idx="2471">
                  <c:v>1</c:v>
                </c:pt>
                <c:pt idx="2472">
                  <c:v>1</c:v>
                </c:pt>
                <c:pt idx="2473">
                  <c:v>1</c:v>
                </c:pt>
                <c:pt idx="2474">
                  <c:v>1</c:v>
                </c:pt>
                <c:pt idx="2475">
                  <c:v>1</c:v>
                </c:pt>
                <c:pt idx="2476">
                  <c:v>1</c:v>
                </c:pt>
                <c:pt idx="2477">
                  <c:v>1</c:v>
                </c:pt>
                <c:pt idx="2478">
                  <c:v>1</c:v>
                </c:pt>
                <c:pt idx="2479">
                  <c:v>1</c:v>
                </c:pt>
                <c:pt idx="2480">
                  <c:v>1</c:v>
                </c:pt>
                <c:pt idx="2481">
                  <c:v>1</c:v>
                </c:pt>
                <c:pt idx="2482">
                  <c:v>1</c:v>
                </c:pt>
                <c:pt idx="2483">
                  <c:v>1</c:v>
                </c:pt>
                <c:pt idx="2484">
                  <c:v>1</c:v>
                </c:pt>
                <c:pt idx="2485">
                  <c:v>1</c:v>
                </c:pt>
                <c:pt idx="2486">
                  <c:v>1</c:v>
                </c:pt>
                <c:pt idx="2487">
                  <c:v>1</c:v>
                </c:pt>
                <c:pt idx="2488">
                  <c:v>1</c:v>
                </c:pt>
                <c:pt idx="2489">
                  <c:v>1</c:v>
                </c:pt>
                <c:pt idx="2490">
                  <c:v>1</c:v>
                </c:pt>
                <c:pt idx="2491">
                  <c:v>1</c:v>
                </c:pt>
                <c:pt idx="2492">
                  <c:v>1</c:v>
                </c:pt>
                <c:pt idx="2493">
                  <c:v>1</c:v>
                </c:pt>
                <c:pt idx="2494">
                  <c:v>1</c:v>
                </c:pt>
                <c:pt idx="2495">
                  <c:v>1</c:v>
                </c:pt>
                <c:pt idx="2496">
                  <c:v>1</c:v>
                </c:pt>
                <c:pt idx="2497">
                  <c:v>1</c:v>
                </c:pt>
                <c:pt idx="2498">
                  <c:v>1</c:v>
                </c:pt>
                <c:pt idx="2499">
                  <c:v>1</c:v>
                </c:pt>
                <c:pt idx="2500">
                  <c:v>1</c:v>
                </c:pt>
                <c:pt idx="2501">
                  <c:v>1</c:v>
                </c:pt>
                <c:pt idx="2502">
                  <c:v>1</c:v>
                </c:pt>
                <c:pt idx="2503">
                  <c:v>1</c:v>
                </c:pt>
                <c:pt idx="2504">
                  <c:v>1</c:v>
                </c:pt>
                <c:pt idx="2505">
                  <c:v>1</c:v>
                </c:pt>
                <c:pt idx="2506">
                  <c:v>1</c:v>
                </c:pt>
                <c:pt idx="2507">
                  <c:v>1</c:v>
                </c:pt>
                <c:pt idx="2508">
                  <c:v>1</c:v>
                </c:pt>
                <c:pt idx="2509">
                  <c:v>1</c:v>
                </c:pt>
                <c:pt idx="2510">
                  <c:v>1</c:v>
                </c:pt>
                <c:pt idx="2511">
                  <c:v>1</c:v>
                </c:pt>
                <c:pt idx="2512">
                  <c:v>1</c:v>
                </c:pt>
                <c:pt idx="2513">
                  <c:v>1</c:v>
                </c:pt>
                <c:pt idx="2514">
                  <c:v>1</c:v>
                </c:pt>
                <c:pt idx="2515">
                  <c:v>1</c:v>
                </c:pt>
                <c:pt idx="2516">
                  <c:v>1</c:v>
                </c:pt>
                <c:pt idx="2517">
                  <c:v>1</c:v>
                </c:pt>
                <c:pt idx="2518">
                  <c:v>1</c:v>
                </c:pt>
                <c:pt idx="2519">
                  <c:v>1</c:v>
                </c:pt>
                <c:pt idx="2520">
                  <c:v>1</c:v>
                </c:pt>
                <c:pt idx="2521">
                  <c:v>1</c:v>
                </c:pt>
                <c:pt idx="2522">
                  <c:v>1</c:v>
                </c:pt>
                <c:pt idx="2523">
                  <c:v>1</c:v>
                </c:pt>
                <c:pt idx="2524">
                  <c:v>1</c:v>
                </c:pt>
                <c:pt idx="2525">
                  <c:v>1</c:v>
                </c:pt>
                <c:pt idx="2526">
                  <c:v>1</c:v>
                </c:pt>
                <c:pt idx="2527">
                  <c:v>1</c:v>
                </c:pt>
                <c:pt idx="2528">
                  <c:v>1</c:v>
                </c:pt>
                <c:pt idx="2529">
                  <c:v>1</c:v>
                </c:pt>
                <c:pt idx="2530">
                  <c:v>1</c:v>
                </c:pt>
                <c:pt idx="2531">
                  <c:v>1</c:v>
                </c:pt>
                <c:pt idx="2532">
                  <c:v>1</c:v>
                </c:pt>
                <c:pt idx="2533">
                  <c:v>1</c:v>
                </c:pt>
                <c:pt idx="2534">
                  <c:v>1</c:v>
                </c:pt>
                <c:pt idx="2535">
                  <c:v>1</c:v>
                </c:pt>
                <c:pt idx="2536">
                  <c:v>1</c:v>
                </c:pt>
                <c:pt idx="2537">
                  <c:v>1</c:v>
                </c:pt>
                <c:pt idx="2538">
                  <c:v>1</c:v>
                </c:pt>
                <c:pt idx="2539">
                  <c:v>1</c:v>
                </c:pt>
                <c:pt idx="2540">
                  <c:v>1</c:v>
                </c:pt>
                <c:pt idx="2541">
                  <c:v>1</c:v>
                </c:pt>
                <c:pt idx="2542">
                  <c:v>1</c:v>
                </c:pt>
                <c:pt idx="2543">
                  <c:v>1</c:v>
                </c:pt>
                <c:pt idx="2544">
                  <c:v>1</c:v>
                </c:pt>
                <c:pt idx="2545">
                  <c:v>1</c:v>
                </c:pt>
                <c:pt idx="2546">
                  <c:v>1</c:v>
                </c:pt>
                <c:pt idx="2547">
                  <c:v>1</c:v>
                </c:pt>
                <c:pt idx="2548">
                  <c:v>1</c:v>
                </c:pt>
                <c:pt idx="2549">
                  <c:v>1</c:v>
                </c:pt>
                <c:pt idx="2550">
                  <c:v>1</c:v>
                </c:pt>
                <c:pt idx="2551">
                  <c:v>1</c:v>
                </c:pt>
                <c:pt idx="2552">
                  <c:v>1</c:v>
                </c:pt>
                <c:pt idx="2553">
                  <c:v>1</c:v>
                </c:pt>
                <c:pt idx="2554">
                  <c:v>1</c:v>
                </c:pt>
                <c:pt idx="2555">
                  <c:v>1</c:v>
                </c:pt>
                <c:pt idx="2556">
                  <c:v>1</c:v>
                </c:pt>
                <c:pt idx="2557">
                  <c:v>1</c:v>
                </c:pt>
                <c:pt idx="2558">
                  <c:v>1</c:v>
                </c:pt>
                <c:pt idx="2559">
                  <c:v>1</c:v>
                </c:pt>
                <c:pt idx="2560">
                  <c:v>1</c:v>
                </c:pt>
                <c:pt idx="2561">
                  <c:v>1</c:v>
                </c:pt>
                <c:pt idx="2562">
                  <c:v>1</c:v>
                </c:pt>
                <c:pt idx="2563">
                  <c:v>1</c:v>
                </c:pt>
                <c:pt idx="2564">
                  <c:v>1</c:v>
                </c:pt>
                <c:pt idx="2565">
                  <c:v>1</c:v>
                </c:pt>
                <c:pt idx="2566">
                  <c:v>1</c:v>
                </c:pt>
                <c:pt idx="2567">
                  <c:v>1</c:v>
                </c:pt>
                <c:pt idx="2568">
                  <c:v>1</c:v>
                </c:pt>
                <c:pt idx="2569">
                  <c:v>1</c:v>
                </c:pt>
                <c:pt idx="2570">
                  <c:v>1</c:v>
                </c:pt>
                <c:pt idx="2571">
                  <c:v>1</c:v>
                </c:pt>
                <c:pt idx="2572">
                  <c:v>1</c:v>
                </c:pt>
                <c:pt idx="2573">
                  <c:v>1</c:v>
                </c:pt>
                <c:pt idx="2574">
                  <c:v>1</c:v>
                </c:pt>
                <c:pt idx="2575">
                  <c:v>1</c:v>
                </c:pt>
                <c:pt idx="2576">
                  <c:v>1</c:v>
                </c:pt>
                <c:pt idx="2577">
                  <c:v>1</c:v>
                </c:pt>
                <c:pt idx="2578">
                  <c:v>1</c:v>
                </c:pt>
                <c:pt idx="2579">
                  <c:v>1</c:v>
                </c:pt>
                <c:pt idx="2580">
                  <c:v>1</c:v>
                </c:pt>
                <c:pt idx="2581">
                  <c:v>1</c:v>
                </c:pt>
                <c:pt idx="2582">
                  <c:v>1</c:v>
                </c:pt>
                <c:pt idx="2583">
                  <c:v>1</c:v>
                </c:pt>
                <c:pt idx="2584">
                  <c:v>1</c:v>
                </c:pt>
                <c:pt idx="2585">
                  <c:v>1</c:v>
                </c:pt>
                <c:pt idx="2586">
                  <c:v>1</c:v>
                </c:pt>
                <c:pt idx="2587">
                  <c:v>1</c:v>
                </c:pt>
                <c:pt idx="2588">
                  <c:v>1</c:v>
                </c:pt>
                <c:pt idx="2589">
                  <c:v>1</c:v>
                </c:pt>
                <c:pt idx="2590">
                  <c:v>1</c:v>
                </c:pt>
                <c:pt idx="2591">
                  <c:v>1</c:v>
                </c:pt>
                <c:pt idx="2592">
                  <c:v>1</c:v>
                </c:pt>
                <c:pt idx="2593">
                  <c:v>1</c:v>
                </c:pt>
                <c:pt idx="2594">
                  <c:v>1</c:v>
                </c:pt>
                <c:pt idx="2595">
                  <c:v>1</c:v>
                </c:pt>
                <c:pt idx="2596">
                  <c:v>1</c:v>
                </c:pt>
                <c:pt idx="2597">
                  <c:v>1</c:v>
                </c:pt>
                <c:pt idx="2598">
                  <c:v>1</c:v>
                </c:pt>
                <c:pt idx="2599">
                  <c:v>1</c:v>
                </c:pt>
                <c:pt idx="2600">
                  <c:v>1</c:v>
                </c:pt>
                <c:pt idx="2601">
                  <c:v>1</c:v>
                </c:pt>
                <c:pt idx="2602">
                  <c:v>1</c:v>
                </c:pt>
                <c:pt idx="2603">
                  <c:v>1</c:v>
                </c:pt>
                <c:pt idx="2604">
                  <c:v>1</c:v>
                </c:pt>
                <c:pt idx="2605">
                  <c:v>1</c:v>
                </c:pt>
                <c:pt idx="2606">
                  <c:v>1</c:v>
                </c:pt>
                <c:pt idx="2607">
                  <c:v>1</c:v>
                </c:pt>
                <c:pt idx="2608">
                  <c:v>1</c:v>
                </c:pt>
                <c:pt idx="2609">
                  <c:v>1</c:v>
                </c:pt>
                <c:pt idx="2610">
                  <c:v>1</c:v>
                </c:pt>
                <c:pt idx="2611">
                  <c:v>1</c:v>
                </c:pt>
                <c:pt idx="2612">
                  <c:v>1</c:v>
                </c:pt>
                <c:pt idx="2613">
                  <c:v>1</c:v>
                </c:pt>
                <c:pt idx="2614">
                  <c:v>1</c:v>
                </c:pt>
                <c:pt idx="2615">
                  <c:v>1</c:v>
                </c:pt>
                <c:pt idx="2616">
                  <c:v>1</c:v>
                </c:pt>
                <c:pt idx="2617">
                  <c:v>1</c:v>
                </c:pt>
                <c:pt idx="2618">
                  <c:v>1</c:v>
                </c:pt>
                <c:pt idx="2619">
                  <c:v>1</c:v>
                </c:pt>
                <c:pt idx="2620">
                  <c:v>1</c:v>
                </c:pt>
                <c:pt idx="2621">
                  <c:v>1</c:v>
                </c:pt>
                <c:pt idx="2622">
                  <c:v>1</c:v>
                </c:pt>
                <c:pt idx="2623">
                  <c:v>1</c:v>
                </c:pt>
                <c:pt idx="2624">
                  <c:v>1</c:v>
                </c:pt>
                <c:pt idx="2625">
                  <c:v>1</c:v>
                </c:pt>
                <c:pt idx="2626">
                  <c:v>1</c:v>
                </c:pt>
                <c:pt idx="2627">
                  <c:v>1</c:v>
                </c:pt>
                <c:pt idx="2628">
                  <c:v>1</c:v>
                </c:pt>
                <c:pt idx="2629">
                  <c:v>1</c:v>
                </c:pt>
                <c:pt idx="2630">
                  <c:v>1</c:v>
                </c:pt>
                <c:pt idx="2631">
                  <c:v>1</c:v>
                </c:pt>
                <c:pt idx="2632">
                  <c:v>1</c:v>
                </c:pt>
                <c:pt idx="2633">
                  <c:v>1</c:v>
                </c:pt>
                <c:pt idx="2634">
                  <c:v>1</c:v>
                </c:pt>
                <c:pt idx="2635">
                  <c:v>1</c:v>
                </c:pt>
                <c:pt idx="2636">
                  <c:v>1</c:v>
                </c:pt>
                <c:pt idx="2637">
                  <c:v>1</c:v>
                </c:pt>
                <c:pt idx="2638">
                  <c:v>1</c:v>
                </c:pt>
                <c:pt idx="2639">
                  <c:v>1</c:v>
                </c:pt>
                <c:pt idx="2640">
                  <c:v>1</c:v>
                </c:pt>
                <c:pt idx="2641">
                  <c:v>1</c:v>
                </c:pt>
                <c:pt idx="2642">
                  <c:v>1</c:v>
                </c:pt>
                <c:pt idx="2643">
                  <c:v>1</c:v>
                </c:pt>
                <c:pt idx="2644">
                  <c:v>1</c:v>
                </c:pt>
                <c:pt idx="2645">
                  <c:v>1</c:v>
                </c:pt>
                <c:pt idx="2646">
                  <c:v>1</c:v>
                </c:pt>
                <c:pt idx="2647">
                  <c:v>1</c:v>
                </c:pt>
                <c:pt idx="2648">
                  <c:v>1</c:v>
                </c:pt>
                <c:pt idx="2649">
                  <c:v>1</c:v>
                </c:pt>
                <c:pt idx="2650">
                  <c:v>1</c:v>
                </c:pt>
                <c:pt idx="2651">
                  <c:v>1</c:v>
                </c:pt>
                <c:pt idx="2652">
                  <c:v>1</c:v>
                </c:pt>
                <c:pt idx="2653">
                  <c:v>1</c:v>
                </c:pt>
                <c:pt idx="2654">
                  <c:v>1</c:v>
                </c:pt>
                <c:pt idx="2655">
                  <c:v>1</c:v>
                </c:pt>
                <c:pt idx="2656">
                  <c:v>1</c:v>
                </c:pt>
                <c:pt idx="2657">
                  <c:v>1</c:v>
                </c:pt>
                <c:pt idx="2658">
                  <c:v>1</c:v>
                </c:pt>
                <c:pt idx="2659">
                  <c:v>1</c:v>
                </c:pt>
                <c:pt idx="2660">
                  <c:v>1</c:v>
                </c:pt>
                <c:pt idx="2661">
                  <c:v>1</c:v>
                </c:pt>
                <c:pt idx="2662">
                  <c:v>1</c:v>
                </c:pt>
                <c:pt idx="2663">
                  <c:v>1</c:v>
                </c:pt>
                <c:pt idx="2664">
                  <c:v>1</c:v>
                </c:pt>
                <c:pt idx="2665">
                  <c:v>1</c:v>
                </c:pt>
                <c:pt idx="2666">
                  <c:v>1</c:v>
                </c:pt>
                <c:pt idx="2667">
                  <c:v>1</c:v>
                </c:pt>
                <c:pt idx="2668">
                  <c:v>1</c:v>
                </c:pt>
                <c:pt idx="2669">
                  <c:v>1</c:v>
                </c:pt>
                <c:pt idx="2670">
                  <c:v>1</c:v>
                </c:pt>
                <c:pt idx="2671">
                  <c:v>1</c:v>
                </c:pt>
                <c:pt idx="2672">
                  <c:v>1</c:v>
                </c:pt>
                <c:pt idx="2673">
                  <c:v>1</c:v>
                </c:pt>
                <c:pt idx="2674">
                  <c:v>1</c:v>
                </c:pt>
                <c:pt idx="2675">
                  <c:v>1</c:v>
                </c:pt>
                <c:pt idx="2676">
                  <c:v>1</c:v>
                </c:pt>
                <c:pt idx="2677">
                  <c:v>1</c:v>
                </c:pt>
                <c:pt idx="2678">
                  <c:v>1</c:v>
                </c:pt>
                <c:pt idx="2679">
                  <c:v>1</c:v>
                </c:pt>
                <c:pt idx="2680">
                  <c:v>1</c:v>
                </c:pt>
                <c:pt idx="2681">
                  <c:v>1</c:v>
                </c:pt>
                <c:pt idx="2682">
                  <c:v>1</c:v>
                </c:pt>
                <c:pt idx="2683">
                  <c:v>1</c:v>
                </c:pt>
                <c:pt idx="2684">
                  <c:v>1</c:v>
                </c:pt>
                <c:pt idx="2685">
                  <c:v>1</c:v>
                </c:pt>
                <c:pt idx="2686">
                  <c:v>1</c:v>
                </c:pt>
                <c:pt idx="2687">
                  <c:v>1</c:v>
                </c:pt>
                <c:pt idx="2688">
                  <c:v>1</c:v>
                </c:pt>
                <c:pt idx="2689">
                  <c:v>1</c:v>
                </c:pt>
                <c:pt idx="2690">
                  <c:v>1</c:v>
                </c:pt>
                <c:pt idx="2691">
                  <c:v>1</c:v>
                </c:pt>
                <c:pt idx="2692">
                  <c:v>1</c:v>
                </c:pt>
                <c:pt idx="2693">
                  <c:v>1</c:v>
                </c:pt>
                <c:pt idx="2694">
                  <c:v>1</c:v>
                </c:pt>
                <c:pt idx="2695">
                  <c:v>1</c:v>
                </c:pt>
                <c:pt idx="2696">
                  <c:v>1</c:v>
                </c:pt>
                <c:pt idx="2697">
                  <c:v>1</c:v>
                </c:pt>
                <c:pt idx="2698">
                  <c:v>1</c:v>
                </c:pt>
                <c:pt idx="2699">
                  <c:v>1</c:v>
                </c:pt>
                <c:pt idx="2700">
                  <c:v>1</c:v>
                </c:pt>
                <c:pt idx="2701">
                  <c:v>1</c:v>
                </c:pt>
                <c:pt idx="2702">
                  <c:v>1</c:v>
                </c:pt>
                <c:pt idx="2703">
                  <c:v>1</c:v>
                </c:pt>
                <c:pt idx="2704">
                  <c:v>1</c:v>
                </c:pt>
                <c:pt idx="2705">
                  <c:v>1</c:v>
                </c:pt>
                <c:pt idx="2706">
                  <c:v>1</c:v>
                </c:pt>
                <c:pt idx="2707">
                  <c:v>1</c:v>
                </c:pt>
                <c:pt idx="2708">
                  <c:v>1</c:v>
                </c:pt>
                <c:pt idx="2709">
                  <c:v>1</c:v>
                </c:pt>
                <c:pt idx="2710">
                  <c:v>1</c:v>
                </c:pt>
                <c:pt idx="2711">
                  <c:v>1</c:v>
                </c:pt>
                <c:pt idx="2712">
                  <c:v>1</c:v>
                </c:pt>
                <c:pt idx="2713">
                  <c:v>1</c:v>
                </c:pt>
                <c:pt idx="2714">
                  <c:v>1</c:v>
                </c:pt>
                <c:pt idx="2715">
                  <c:v>1</c:v>
                </c:pt>
                <c:pt idx="2716">
                  <c:v>1</c:v>
                </c:pt>
                <c:pt idx="2717">
                  <c:v>1</c:v>
                </c:pt>
                <c:pt idx="2718">
                  <c:v>1</c:v>
                </c:pt>
                <c:pt idx="2719">
                  <c:v>1</c:v>
                </c:pt>
                <c:pt idx="2720">
                  <c:v>1</c:v>
                </c:pt>
                <c:pt idx="2721">
                  <c:v>1</c:v>
                </c:pt>
                <c:pt idx="2722">
                  <c:v>1</c:v>
                </c:pt>
                <c:pt idx="2723">
                  <c:v>1</c:v>
                </c:pt>
                <c:pt idx="2724">
                  <c:v>1</c:v>
                </c:pt>
                <c:pt idx="2725">
                  <c:v>1</c:v>
                </c:pt>
                <c:pt idx="2726">
                  <c:v>1</c:v>
                </c:pt>
                <c:pt idx="2727">
                  <c:v>1</c:v>
                </c:pt>
                <c:pt idx="2728">
                  <c:v>1</c:v>
                </c:pt>
                <c:pt idx="2729">
                  <c:v>1</c:v>
                </c:pt>
                <c:pt idx="2730">
                  <c:v>1</c:v>
                </c:pt>
                <c:pt idx="2731">
                  <c:v>1</c:v>
                </c:pt>
                <c:pt idx="2732">
                  <c:v>1</c:v>
                </c:pt>
                <c:pt idx="2733">
                  <c:v>1</c:v>
                </c:pt>
                <c:pt idx="2734">
                  <c:v>1</c:v>
                </c:pt>
                <c:pt idx="2735">
                  <c:v>1</c:v>
                </c:pt>
                <c:pt idx="2736">
                  <c:v>1</c:v>
                </c:pt>
                <c:pt idx="2737">
                  <c:v>1</c:v>
                </c:pt>
                <c:pt idx="2738">
                  <c:v>1</c:v>
                </c:pt>
                <c:pt idx="2739">
                  <c:v>1</c:v>
                </c:pt>
                <c:pt idx="2740">
                  <c:v>1</c:v>
                </c:pt>
                <c:pt idx="2741">
                  <c:v>1</c:v>
                </c:pt>
                <c:pt idx="2742">
                  <c:v>1</c:v>
                </c:pt>
                <c:pt idx="2743">
                  <c:v>1</c:v>
                </c:pt>
                <c:pt idx="2744">
                  <c:v>1</c:v>
                </c:pt>
                <c:pt idx="2745">
                  <c:v>1</c:v>
                </c:pt>
                <c:pt idx="2746">
                  <c:v>1</c:v>
                </c:pt>
                <c:pt idx="2747">
                  <c:v>1</c:v>
                </c:pt>
                <c:pt idx="2748">
                  <c:v>1</c:v>
                </c:pt>
              </c:numCache>
            </c:numRef>
          </c:yVal>
          <c:smooth val="1"/>
          <c:extLst>
            <c:ext xmlns:c16="http://schemas.microsoft.com/office/drawing/2014/chart" uri="{C3380CC4-5D6E-409C-BE32-E72D297353CC}">
              <c16:uniqueId val="{00000002-0053-4953-A495-E961ABB2143B}"/>
            </c:ext>
          </c:extLst>
        </c:ser>
        <c:dLbls>
          <c:showLegendKey val="0"/>
          <c:showVal val="0"/>
          <c:showCatName val="0"/>
          <c:showSerName val="0"/>
          <c:showPercent val="0"/>
          <c:showBubbleSize val="0"/>
        </c:dLbls>
        <c:axId val="155141248"/>
        <c:axId val="155143168"/>
      </c:scatterChart>
      <c:valAx>
        <c:axId val="155141248"/>
        <c:scaling>
          <c:orientation val="minMax"/>
          <c:max val="4000"/>
        </c:scaling>
        <c:delete val="0"/>
        <c:axPos val="b"/>
        <c:title>
          <c:tx>
            <c:rich>
              <a:bodyPr/>
              <a:lstStyle/>
              <a:p>
                <a:pPr>
                  <a:defRPr sz="1156" b="1" i="0" u="none" strike="noStrike" baseline="0">
                    <a:solidFill>
                      <a:srgbClr val="000000"/>
                    </a:solidFill>
                    <a:latin typeface="Arial"/>
                    <a:ea typeface="Arial"/>
                    <a:cs typeface="Arial"/>
                  </a:defRPr>
                </a:pPr>
                <a:r>
                  <a:rPr lang="hu-HU" dirty="0" smtClean="0"/>
                  <a:t>Idő </a:t>
                </a:r>
                <a:r>
                  <a:rPr lang="hu-HU" dirty="0"/>
                  <a:t>(</a:t>
                </a:r>
                <a:r>
                  <a:rPr lang="hu-HU" dirty="0" err="1"/>
                  <a:t>ms</a:t>
                </a:r>
                <a:r>
                  <a:rPr lang="hu-HU" dirty="0"/>
                  <a:t>)</a:t>
                </a:r>
              </a:p>
            </c:rich>
          </c:tx>
          <c:layout>
            <c:manualLayout>
              <c:xMode val="edge"/>
              <c:yMode val="edge"/>
              <c:x val="0.48108108108108188"/>
              <c:y val="0.85585585585585922"/>
            </c:manualLayout>
          </c:layout>
          <c:overlay val="0"/>
          <c:spPr>
            <a:noFill/>
            <a:ln w="36699">
              <a:noFill/>
            </a:ln>
          </c:spPr>
        </c:title>
        <c:numFmt formatCode="General" sourceLinked="1"/>
        <c:majorTickMark val="out"/>
        <c:minorTickMark val="none"/>
        <c:tickLblPos val="nextTo"/>
        <c:spPr>
          <a:ln w="4587">
            <a:solidFill>
              <a:srgbClr val="000000"/>
            </a:solidFill>
            <a:prstDash val="solid"/>
          </a:ln>
        </c:spPr>
        <c:txPr>
          <a:bodyPr rot="0" vert="horz"/>
          <a:lstStyle/>
          <a:p>
            <a:pPr>
              <a:defRPr sz="1156" b="0" i="0" u="none" strike="noStrike" baseline="0">
                <a:solidFill>
                  <a:srgbClr val="000000"/>
                </a:solidFill>
                <a:latin typeface="Arial"/>
                <a:ea typeface="Arial"/>
                <a:cs typeface="Arial"/>
              </a:defRPr>
            </a:pPr>
            <a:endParaRPr lang="hu-HU"/>
          </a:p>
        </c:txPr>
        <c:crossAx val="155143168"/>
        <c:crosses val="autoZero"/>
        <c:crossBetween val="midCat"/>
      </c:valAx>
      <c:valAx>
        <c:axId val="155143168"/>
        <c:scaling>
          <c:orientation val="minMax"/>
          <c:min val="0"/>
        </c:scaling>
        <c:delete val="0"/>
        <c:axPos val="l"/>
        <c:title>
          <c:tx>
            <c:rich>
              <a:bodyPr/>
              <a:lstStyle/>
              <a:p>
                <a:pPr>
                  <a:defRPr sz="1156" b="1" i="0" u="none" strike="noStrike" baseline="0">
                    <a:solidFill>
                      <a:srgbClr val="000000"/>
                    </a:solidFill>
                    <a:latin typeface="Arial"/>
                    <a:ea typeface="Arial"/>
                    <a:cs typeface="Arial"/>
                  </a:defRPr>
                </a:pPr>
                <a:r>
                  <a:rPr lang="hu-HU" dirty="0" smtClean="0"/>
                  <a:t>Forgatónyomaték</a:t>
                </a:r>
                <a:r>
                  <a:rPr lang="hu-HU" baseline="0" dirty="0" smtClean="0"/>
                  <a:t> </a:t>
                </a:r>
                <a:r>
                  <a:rPr lang="hu-HU" dirty="0" smtClean="0"/>
                  <a:t> </a:t>
                </a:r>
                <a:r>
                  <a:rPr lang="hu-HU" dirty="0"/>
                  <a:t>(Nm)</a:t>
                </a:r>
              </a:p>
            </c:rich>
          </c:tx>
          <c:layout>
            <c:manualLayout>
              <c:xMode val="edge"/>
              <c:yMode val="edge"/>
              <c:x val="2.9729729729729752E-2"/>
              <c:y val="0.21171171171171171"/>
            </c:manualLayout>
          </c:layout>
          <c:overlay val="0"/>
          <c:spPr>
            <a:noFill/>
            <a:ln w="36699">
              <a:noFill/>
            </a:ln>
          </c:spPr>
        </c:title>
        <c:numFmt formatCode="General" sourceLinked="1"/>
        <c:majorTickMark val="out"/>
        <c:minorTickMark val="none"/>
        <c:tickLblPos val="nextTo"/>
        <c:spPr>
          <a:ln w="4587">
            <a:solidFill>
              <a:srgbClr val="000000"/>
            </a:solidFill>
            <a:prstDash val="solid"/>
          </a:ln>
        </c:spPr>
        <c:txPr>
          <a:bodyPr rot="0" vert="horz"/>
          <a:lstStyle/>
          <a:p>
            <a:pPr>
              <a:defRPr sz="1156" b="0" i="0" u="none" strike="noStrike" baseline="0">
                <a:solidFill>
                  <a:srgbClr val="000000"/>
                </a:solidFill>
                <a:latin typeface="Arial"/>
                <a:ea typeface="Arial"/>
                <a:cs typeface="Arial"/>
              </a:defRPr>
            </a:pPr>
            <a:endParaRPr lang="hu-HU"/>
          </a:p>
        </c:txPr>
        <c:crossAx val="155141248"/>
        <c:crosses val="autoZero"/>
        <c:crossBetween val="midCat"/>
      </c:valAx>
      <c:spPr>
        <a:solidFill>
          <a:srgbClr val="C0C0C0"/>
        </a:solidFill>
        <a:ln w="18350">
          <a:solidFill>
            <a:srgbClr val="808080"/>
          </a:solidFill>
          <a:prstDash val="solid"/>
        </a:ln>
      </c:spPr>
    </c:plotArea>
    <c:plotVisOnly val="1"/>
    <c:dispBlanksAs val="gap"/>
    <c:showDLblsOverMax val="0"/>
  </c:chart>
  <c:spPr>
    <a:solidFill>
      <a:srgbClr val="C0C0C0"/>
    </a:solidFill>
    <a:ln>
      <a:noFill/>
    </a:ln>
  </c:spPr>
  <c:txPr>
    <a:bodyPr/>
    <a:lstStyle/>
    <a:p>
      <a:pPr>
        <a:defRPr sz="1156" b="0" i="0" u="none" strike="noStrike" baseline="0">
          <a:solidFill>
            <a:srgbClr val="000000"/>
          </a:solidFill>
          <a:latin typeface="Arial"/>
          <a:ea typeface="Arial"/>
          <a:cs typeface="Arial"/>
        </a:defRPr>
      </a:pPr>
      <a:endParaRPr lang="hu-H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47619047619202"/>
          <c:y val="0.10362694300518234"/>
          <c:w val="0.73333333333333361"/>
          <c:h val="0.59067357512953411"/>
        </c:manualLayout>
      </c:layout>
      <c:scatterChart>
        <c:scatterStyle val="smoothMarker"/>
        <c:varyColors val="0"/>
        <c:ser>
          <c:idx val="0"/>
          <c:order val="0"/>
          <c:spPr>
            <a:ln w="31804">
              <a:solidFill>
                <a:schemeClr val="tx1"/>
              </a:solidFill>
              <a:prstDash val="solid"/>
            </a:ln>
          </c:spPr>
          <c:marker>
            <c:symbol val="none"/>
          </c:marker>
          <c:xVal>
            <c:numRef>
              <c:f>Munka2!$A$2:$A$620</c:f>
              <c:numCache>
                <c:formatCode>General</c:formatCode>
                <c:ptCount val="619"/>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numCache>
            </c:numRef>
          </c:xVal>
          <c:yVal>
            <c:numRef>
              <c:f>Munka2!$B$2:$B$620</c:f>
              <c:numCache>
                <c:formatCode>General</c:formatCode>
                <c:ptCount val="619"/>
                <c:pt idx="0">
                  <c:v>6</c:v>
                </c:pt>
                <c:pt idx="1">
                  <c:v>6</c:v>
                </c:pt>
                <c:pt idx="2">
                  <c:v>6</c:v>
                </c:pt>
                <c:pt idx="3">
                  <c:v>6</c:v>
                </c:pt>
                <c:pt idx="4">
                  <c:v>6</c:v>
                </c:pt>
                <c:pt idx="5">
                  <c:v>6</c:v>
                </c:pt>
                <c:pt idx="6">
                  <c:v>6</c:v>
                </c:pt>
                <c:pt idx="7">
                  <c:v>6</c:v>
                </c:pt>
                <c:pt idx="8">
                  <c:v>6</c:v>
                </c:pt>
                <c:pt idx="9">
                  <c:v>6</c:v>
                </c:pt>
                <c:pt idx="10">
                  <c:v>6</c:v>
                </c:pt>
                <c:pt idx="11">
                  <c:v>6</c:v>
                </c:pt>
                <c:pt idx="12">
                  <c:v>6</c:v>
                </c:pt>
                <c:pt idx="13">
                  <c:v>6</c:v>
                </c:pt>
                <c:pt idx="14">
                  <c:v>6</c:v>
                </c:pt>
                <c:pt idx="15">
                  <c:v>6</c:v>
                </c:pt>
                <c:pt idx="16">
                  <c:v>6</c:v>
                </c:pt>
                <c:pt idx="17">
                  <c:v>6</c:v>
                </c:pt>
                <c:pt idx="18">
                  <c:v>6</c:v>
                </c:pt>
                <c:pt idx="19">
                  <c:v>6</c:v>
                </c:pt>
                <c:pt idx="20">
                  <c:v>6</c:v>
                </c:pt>
                <c:pt idx="21">
                  <c:v>6</c:v>
                </c:pt>
                <c:pt idx="22">
                  <c:v>6</c:v>
                </c:pt>
                <c:pt idx="23">
                  <c:v>6</c:v>
                </c:pt>
                <c:pt idx="24">
                  <c:v>6</c:v>
                </c:pt>
                <c:pt idx="25">
                  <c:v>6</c:v>
                </c:pt>
                <c:pt idx="26">
                  <c:v>6</c:v>
                </c:pt>
                <c:pt idx="27">
                  <c:v>6</c:v>
                </c:pt>
                <c:pt idx="28">
                  <c:v>6</c:v>
                </c:pt>
                <c:pt idx="29">
                  <c:v>6</c:v>
                </c:pt>
                <c:pt idx="30">
                  <c:v>6</c:v>
                </c:pt>
                <c:pt idx="31">
                  <c:v>6</c:v>
                </c:pt>
                <c:pt idx="32">
                  <c:v>6</c:v>
                </c:pt>
                <c:pt idx="33">
                  <c:v>6</c:v>
                </c:pt>
                <c:pt idx="34">
                  <c:v>6</c:v>
                </c:pt>
                <c:pt idx="35">
                  <c:v>6</c:v>
                </c:pt>
                <c:pt idx="36">
                  <c:v>6</c:v>
                </c:pt>
                <c:pt idx="37">
                  <c:v>6</c:v>
                </c:pt>
                <c:pt idx="38">
                  <c:v>6</c:v>
                </c:pt>
                <c:pt idx="39">
                  <c:v>6</c:v>
                </c:pt>
                <c:pt idx="40">
                  <c:v>6</c:v>
                </c:pt>
                <c:pt idx="41">
                  <c:v>6</c:v>
                </c:pt>
                <c:pt idx="42">
                  <c:v>6</c:v>
                </c:pt>
                <c:pt idx="43">
                  <c:v>6</c:v>
                </c:pt>
                <c:pt idx="44">
                  <c:v>6</c:v>
                </c:pt>
                <c:pt idx="45">
                  <c:v>6</c:v>
                </c:pt>
                <c:pt idx="46">
                  <c:v>6</c:v>
                </c:pt>
                <c:pt idx="47">
                  <c:v>6</c:v>
                </c:pt>
                <c:pt idx="48">
                  <c:v>6</c:v>
                </c:pt>
                <c:pt idx="49">
                  <c:v>6</c:v>
                </c:pt>
                <c:pt idx="50">
                  <c:v>6</c:v>
                </c:pt>
                <c:pt idx="51">
                  <c:v>6</c:v>
                </c:pt>
                <c:pt idx="52">
                  <c:v>6</c:v>
                </c:pt>
                <c:pt idx="53">
                  <c:v>6</c:v>
                </c:pt>
                <c:pt idx="54">
                  <c:v>6</c:v>
                </c:pt>
                <c:pt idx="55">
                  <c:v>6</c:v>
                </c:pt>
                <c:pt idx="56">
                  <c:v>6</c:v>
                </c:pt>
                <c:pt idx="57">
                  <c:v>6</c:v>
                </c:pt>
                <c:pt idx="58">
                  <c:v>6</c:v>
                </c:pt>
                <c:pt idx="59">
                  <c:v>6</c:v>
                </c:pt>
                <c:pt idx="60">
                  <c:v>6</c:v>
                </c:pt>
                <c:pt idx="61">
                  <c:v>6</c:v>
                </c:pt>
                <c:pt idx="62">
                  <c:v>6</c:v>
                </c:pt>
                <c:pt idx="63">
                  <c:v>6</c:v>
                </c:pt>
                <c:pt idx="64">
                  <c:v>7</c:v>
                </c:pt>
                <c:pt idx="65">
                  <c:v>6</c:v>
                </c:pt>
                <c:pt idx="66">
                  <c:v>7</c:v>
                </c:pt>
                <c:pt idx="67">
                  <c:v>6</c:v>
                </c:pt>
                <c:pt idx="68">
                  <c:v>6</c:v>
                </c:pt>
                <c:pt idx="69">
                  <c:v>6</c:v>
                </c:pt>
                <c:pt idx="70">
                  <c:v>6</c:v>
                </c:pt>
                <c:pt idx="71">
                  <c:v>6</c:v>
                </c:pt>
                <c:pt idx="72">
                  <c:v>6</c:v>
                </c:pt>
                <c:pt idx="73">
                  <c:v>6</c:v>
                </c:pt>
                <c:pt idx="74">
                  <c:v>7</c:v>
                </c:pt>
                <c:pt idx="75">
                  <c:v>7</c:v>
                </c:pt>
                <c:pt idx="76">
                  <c:v>7</c:v>
                </c:pt>
                <c:pt idx="77">
                  <c:v>7</c:v>
                </c:pt>
                <c:pt idx="78">
                  <c:v>7</c:v>
                </c:pt>
                <c:pt idx="79">
                  <c:v>7</c:v>
                </c:pt>
                <c:pt idx="80">
                  <c:v>7</c:v>
                </c:pt>
                <c:pt idx="81">
                  <c:v>7</c:v>
                </c:pt>
                <c:pt idx="82">
                  <c:v>7</c:v>
                </c:pt>
                <c:pt idx="83">
                  <c:v>7</c:v>
                </c:pt>
                <c:pt idx="84">
                  <c:v>6</c:v>
                </c:pt>
                <c:pt idx="85">
                  <c:v>7</c:v>
                </c:pt>
                <c:pt idx="86">
                  <c:v>7</c:v>
                </c:pt>
                <c:pt idx="87">
                  <c:v>7</c:v>
                </c:pt>
                <c:pt idx="88">
                  <c:v>7</c:v>
                </c:pt>
                <c:pt idx="89">
                  <c:v>7</c:v>
                </c:pt>
                <c:pt idx="90">
                  <c:v>7</c:v>
                </c:pt>
                <c:pt idx="91">
                  <c:v>7</c:v>
                </c:pt>
                <c:pt idx="92">
                  <c:v>7</c:v>
                </c:pt>
                <c:pt idx="93">
                  <c:v>7</c:v>
                </c:pt>
                <c:pt idx="94">
                  <c:v>7</c:v>
                </c:pt>
                <c:pt idx="95">
                  <c:v>7</c:v>
                </c:pt>
                <c:pt idx="96">
                  <c:v>7</c:v>
                </c:pt>
                <c:pt idx="97">
                  <c:v>7</c:v>
                </c:pt>
                <c:pt idx="98">
                  <c:v>7</c:v>
                </c:pt>
                <c:pt idx="99">
                  <c:v>7</c:v>
                </c:pt>
                <c:pt idx="100">
                  <c:v>7</c:v>
                </c:pt>
                <c:pt idx="101">
                  <c:v>7</c:v>
                </c:pt>
                <c:pt idx="102">
                  <c:v>7</c:v>
                </c:pt>
                <c:pt idx="103">
                  <c:v>6</c:v>
                </c:pt>
                <c:pt idx="104">
                  <c:v>7</c:v>
                </c:pt>
                <c:pt idx="105">
                  <c:v>7</c:v>
                </c:pt>
                <c:pt idx="106">
                  <c:v>7</c:v>
                </c:pt>
                <c:pt idx="107">
                  <c:v>7</c:v>
                </c:pt>
                <c:pt idx="108">
                  <c:v>7</c:v>
                </c:pt>
                <c:pt idx="109">
                  <c:v>7</c:v>
                </c:pt>
                <c:pt idx="110">
                  <c:v>7</c:v>
                </c:pt>
                <c:pt idx="111">
                  <c:v>7</c:v>
                </c:pt>
                <c:pt idx="112">
                  <c:v>7</c:v>
                </c:pt>
                <c:pt idx="113">
                  <c:v>7</c:v>
                </c:pt>
                <c:pt idx="114">
                  <c:v>7</c:v>
                </c:pt>
                <c:pt idx="115">
                  <c:v>7</c:v>
                </c:pt>
                <c:pt idx="116">
                  <c:v>7</c:v>
                </c:pt>
                <c:pt idx="117">
                  <c:v>7</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7</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7</c:v>
                </c:pt>
                <c:pt idx="147">
                  <c:v>7</c:v>
                </c:pt>
                <c:pt idx="148">
                  <c:v>7</c:v>
                </c:pt>
                <c:pt idx="149">
                  <c:v>7</c:v>
                </c:pt>
                <c:pt idx="150">
                  <c:v>7</c:v>
                </c:pt>
                <c:pt idx="151">
                  <c:v>7</c:v>
                </c:pt>
                <c:pt idx="152">
                  <c:v>7</c:v>
                </c:pt>
                <c:pt idx="153">
                  <c:v>7</c:v>
                </c:pt>
                <c:pt idx="154">
                  <c:v>7</c:v>
                </c:pt>
                <c:pt idx="155">
                  <c:v>7</c:v>
                </c:pt>
                <c:pt idx="156">
                  <c:v>7</c:v>
                </c:pt>
                <c:pt idx="157">
                  <c:v>7</c:v>
                </c:pt>
                <c:pt idx="158">
                  <c:v>7</c:v>
                </c:pt>
                <c:pt idx="159">
                  <c:v>8</c:v>
                </c:pt>
                <c:pt idx="160">
                  <c:v>8</c:v>
                </c:pt>
                <c:pt idx="161">
                  <c:v>8</c:v>
                </c:pt>
                <c:pt idx="162">
                  <c:v>8</c:v>
                </c:pt>
                <c:pt idx="163">
                  <c:v>8</c:v>
                </c:pt>
                <c:pt idx="164">
                  <c:v>8</c:v>
                </c:pt>
                <c:pt idx="165">
                  <c:v>8</c:v>
                </c:pt>
                <c:pt idx="166">
                  <c:v>8</c:v>
                </c:pt>
                <c:pt idx="167">
                  <c:v>9</c:v>
                </c:pt>
                <c:pt idx="168">
                  <c:v>9</c:v>
                </c:pt>
                <c:pt idx="169">
                  <c:v>9</c:v>
                </c:pt>
                <c:pt idx="170">
                  <c:v>9</c:v>
                </c:pt>
                <c:pt idx="171">
                  <c:v>9</c:v>
                </c:pt>
                <c:pt idx="172">
                  <c:v>9</c:v>
                </c:pt>
                <c:pt idx="173">
                  <c:v>9</c:v>
                </c:pt>
                <c:pt idx="174">
                  <c:v>9</c:v>
                </c:pt>
                <c:pt idx="175">
                  <c:v>10</c:v>
                </c:pt>
                <c:pt idx="176">
                  <c:v>10</c:v>
                </c:pt>
                <c:pt idx="177">
                  <c:v>10</c:v>
                </c:pt>
                <c:pt idx="178">
                  <c:v>10</c:v>
                </c:pt>
                <c:pt idx="179">
                  <c:v>10</c:v>
                </c:pt>
                <c:pt idx="180">
                  <c:v>10</c:v>
                </c:pt>
                <c:pt idx="181">
                  <c:v>10</c:v>
                </c:pt>
                <c:pt idx="182">
                  <c:v>11</c:v>
                </c:pt>
                <c:pt idx="183">
                  <c:v>11</c:v>
                </c:pt>
                <c:pt idx="184">
                  <c:v>11</c:v>
                </c:pt>
                <c:pt idx="185">
                  <c:v>11</c:v>
                </c:pt>
                <c:pt idx="186">
                  <c:v>11</c:v>
                </c:pt>
                <c:pt idx="187">
                  <c:v>11</c:v>
                </c:pt>
                <c:pt idx="188">
                  <c:v>11</c:v>
                </c:pt>
                <c:pt idx="189">
                  <c:v>11</c:v>
                </c:pt>
                <c:pt idx="190">
                  <c:v>12</c:v>
                </c:pt>
                <c:pt idx="191">
                  <c:v>12</c:v>
                </c:pt>
                <c:pt idx="192">
                  <c:v>12</c:v>
                </c:pt>
                <c:pt idx="193">
                  <c:v>12</c:v>
                </c:pt>
                <c:pt idx="194">
                  <c:v>12</c:v>
                </c:pt>
                <c:pt idx="195">
                  <c:v>13</c:v>
                </c:pt>
                <c:pt idx="196">
                  <c:v>13</c:v>
                </c:pt>
                <c:pt idx="197">
                  <c:v>13</c:v>
                </c:pt>
                <c:pt idx="198">
                  <c:v>13</c:v>
                </c:pt>
                <c:pt idx="199">
                  <c:v>13</c:v>
                </c:pt>
                <c:pt idx="200">
                  <c:v>13</c:v>
                </c:pt>
                <c:pt idx="201">
                  <c:v>14</c:v>
                </c:pt>
                <c:pt idx="202">
                  <c:v>14</c:v>
                </c:pt>
                <c:pt idx="203">
                  <c:v>14</c:v>
                </c:pt>
                <c:pt idx="204">
                  <c:v>14</c:v>
                </c:pt>
                <c:pt idx="205">
                  <c:v>15</c:v>
                </c:pt>
                <c:pt idx="206">
                  <c:v>15</c:v>
                </c:pt>
                <c:pt idx="207">
                  <c:v>15</c:v>
                </c:pt>
                <c:pt idx="208">
                  <c:v>16</c:v>
                </c:pt>
                <c:pt idx="209">
                  <c:v>16</c:v>
                </c:pt>
                <c:pt idx="210">
                  <c:v>16</c:v>
                </c:pt>
                <c:pt idx="211">
                  <c:v>16</c:v>
                </c:pt>
                <c:pt idx="212">
                  <c:v>17</c:v>
                </c:pt>
                <c:pt idx="213">
                  <c:v>17</c:v>
                </c:pt>
                <c:pt idx="214">
                  <c:v>17</c:v>
                </c:pt>
                <c:pt idx="215">
                  <c:v>17</c:v>
                </c:pt>
                <c:pt idx="216">
                  <c:v>18</c:v>
                </c:pt>
                <c:pt idx="217">
                  <c:v>18</c:v>
                </c:pt>
                <c:pt idx="218">
                  <c:v>18</c:v>
                </c:pt>
                <c:pt idx="219">
                  <c:v>19</c:v>
                </c:pt>
                <c:pt idx="220">
                  <c:v>19</c:v>
                </c:pt>
                <c:pt idx="221">
                  <c:v>19</c:v>
                </c:pt>
                <c:pt idx="222">
                  <c:v>20</c:v>
                </c:pt>
                <c:pt idx="223">
                  <c:v>20</c:v>
                </c:pt>
                <c:pt idx="224">
                  <c:v>21</c:v>
                </c:pt>
                <c:pt idx="225">
                  <c:v>21</c:v>
                </c:pt>
                <c:pt idx="226">
                  <c:v>22</c:v>
                </c:pt>
                <c:pt idx="227">
                  <c:v>22</c:v>
                </c:pt>
                <c:pt idx="228">
                  <c:v>23</c:v>
                </c:pt>
                <c:pt idx="229">
                  <c:v>23</c:v>
                </c:pt>
                <c:pt idx="230">
                  <c:v>23</c:v>
                </c:pt>
                <c:pt idx="231">
                  <c:v>24</c:v>
                </c:pt>
                <c:pt idx="232">
                  <c:v>24</c:v>
                </c:pt>
                <c:pt idx="233">
                  <c:v>25</c:v>
                </c:pt>
                <c:pt idx="234">
                  <c:v>26</c:v>
                </c:pt>
                <c:pt idx="235">
                  <c:v>26</c:v>
                </c:pt>
                <c:pt idx="236">
                  <c:v>27</c:v>
                </c:pt>
                <c:pt idx="237">
                  <c:v>27</c:v>
                </c:pt>
                <c:pt idx="238">
                  <c:v>27</c:v>
                </c:pt>
                <c:pt idx="239">
                  <c:v>28</c:v>
                </c:pt>
                <c:pt idx="240">
                  <c:v>29</c:v>
                </c:pt>
                <c:pt idx="241">
                  <c:v>29</c:v>
                </c:pt>
                <c:pt idx="242">
                  <c:v>30</c:v>
                </c:pt>
                <c:pt idx="243">
                  <c:v>30</c:v>
                </c:pt>
                <c:pt idx="244">
                  <c:v>31</c:v>
                </c:pt>
                <c:pt idx="245">
                  <c:v>32</c:v>
                </c:pt>
                <c:pt idx="246">
                  <c:v>32</c:v>
                </c:pt>
                <c:pt idx="247">
                  <c:v>33</c:v>
                </c:pt>
                <c:pt idx="248">
                  <c:v>33</c:v>
                </c:pt>
                <c:pt idx="249">
                  <c:v>34</c:v>
                </c:pt>
                <c:pt idx="250">
                  <c:v>35</c:v>
                </c:pt>
                <c:pt idx="251">
                  <c:v>36</c:v>
                </c:pt>
                <c:pt idx="252">
                  <c:v>36</c:v>
                </c:pt>
                <c:pt idx="253">
                  <c:v>37</c:v>
                </c:pt>
                <c:pt idx="254">
                  <c:v>38</c:v>
                </c:pt>
                <c:pt idx="255">
                  <c:v>39</c:v>
                </c:pt>
                <c:pt idx="256">
                  <c:v>39</c:v>
                </c:pt>
                <c:pt idx="257">
                  <c:v>40</c:v>
                </c:pt>
                <c:pt idx="258">
                  <c:v>41</c:v>
                </c:pt>
                <c:pt idx="259">
                  <c:v>42</c:v>
                </c:pt>
                <c:pt idx="260">
                  <c:v>43</c:v>
                </c:pt>
                <c:pt idx="261">
                  <c:v>43</c:v>
                </c:pt>
                <c:pt idx="262">
                  <c:v>44</c:v>
                </c:pt>
                <c:pt idx="263">
                  <c:v>45</c:v>
                </c:pt>
                <c:pt idx="264">
                  <c:v>46</c:v>
                </c:pt>
                <c:pt idx="265">
                  <c:v>47</c:v>
                </c:pt>
                <c:pt idx="266">
                  <c:v>48</c:v>
                </c:pt>
                <c:pt idx="267">
                  <c:v>49</c:v>
                </c:pt>
                <c:pt idx="268">
                  <c:v>49</c:v>
                </c:pt>
                <c:pt idx="269">
                  <c:v>50</c:v>
                </c:pt>
                <c:pt idx="270">
                  <c:v>51</c:v>
                </c:pt>
                <c:pt idx="271">
                  <c:v>52</c:v>
                </c:pt>
                <c:pt idx="272">
                  <c:v>53</c:v>
                </c:pt>
                <c:pt idx="273">
                  <c:v>54</c:v>
                </c:pt>
                <c:pt idx="274">
                  <c:v>55</c:v>
                </c:pt>
                <c:pt idx="275">
                  <c:v>56</c:v>
                </c:pt>
                <c:pt idx="276">
                  <c:v>57</c:v>
                </c:pt>
                <c:pt idx="277">
                  <c:v>58</c:v>
                </c:pt>
                <c:pt idx="278">
                  <c:v>59</c:v>
                </c:pt>
                <c:pt idx="279">
                  <c:v>60</c:v>
                </c:pt>
                <c:pt idx="280">
                  <c:v>61</c:v>
                </c:pt>
                <c:pt idx="281">
                  <c:v>62</c:v>
                </c:pt>
                <c:pt idx="282">
                  <c:v>63</c:v>
                </c:pt>
                <c:pt idx="283">
                  <c:v>64</c:v>
                </c:pt>
                <c:pt idx="284">
                  <c:v>66</c:v>
                </c:pt>
                <c:pt idx="285">
                  <c:v>67</c:v>
                </c:pt>
                <c:pt idx="286">
                  <c:v>68</c:v>
                </c:pt>
                <c:pt idx="287">
                  <c:v>69</c:v>
                </c:pt>
                <c:pt idx="288">
                  <c:v>70</c:v>
                </c:pt>
                <c:pt idx="289">
                  <c:v>71</c:v>
                </c:pt>
                <c:pt idx="290">
                  <c:v>72</c:v>
                </c:pt>
                <c:pt idx="291">
                  <c:v>74</c:v>
                </c:pt>
                <c:pt idx="292">
                  <c:v>75</c:v>
                </c:pt>
                <c:pt idx="293">
                  <c:v>76</c:v>
                </c:pt>
                <c:pt idx="294">
                  <c:v>78</c:v>
                </c:pt>
                <c:pt idx="295">
                  <c:v>79</c:v>
                </c:pt>
                <c:pt idx="296">
                  <c:v>81</c:v>
                </c:pt>
                <c:pt idx="297">
                  <c:v>82</c:v>
                </c:pt>
                <c:pt idx="298">
                  <c:v>84</c:v>
                </c:pt>
                <c:pt idx="299">
                  <c:v>85</c:v>
                </c:pt>
                <c:pt idx="300">
                  <c:v>86</c:v>
                </c:pt>
                <c:pt idx="301">
                  <c:v>88</c:v>
                </c:pt>
                <c:pt idx="302">
                  <c:v>90</c:v>
                </c:pt>
                <c:pt idx="303">
                  <c:v>91</c:v>
                </c:pt>
                <c:pt idx="304">
                  <c:v>93</c:v>
                </c:pt>
                <c:pt idx="305">
                  <c:v>95</c:v>
                </c:pt>
                <c:pt idx="306">
                  <c:v>97</c:v>
                </c:pt>
                <c:pt idx="307">
                  <c:v>98</c:v>
                </c:pt>
                <c:pt idx="308">
                  <c:v>100</c:v>
                </c:pt>
                <c:pt idx="309">
                  <c:v>102</c:v>
                </c:pt>
                <c:pt idx="310">
                  <c:v>104</c:v>
                </c:pt>
                <c:pt idx="311">
                  <c:v>106</c:v>
                </c:pt>
                <c:pt idx="312">
                  <c:v>108</c:v>
                </c:pt>
                <c:pt idx="313">
                  <c:v>110</c:v>
                </c:pt>
                <c:pt idx="314">
                  <c:v>112</c:v>
                </c:pt>
                <c:pt idx="315">
                  <c:v>114</c:v>
                </c:pt>
                <c:pt idx="316">
                  <c:v>116</c:v>
                </c:pt>
                <c:pt idx="317">
                  <c:v>118</c:v>
                </c:pt>
                <c:pt idx="318">
                  <c:v>120</c:v>
                </c:pt>
                <c:pt idx="319">
                  <c:v>123</c:v>
                </c:pt>
                <c:pt idx="320">
                  <c:v>125</c:v>
                </c:pt>
                <c:pt idx="321">
                  <c:v>127</c:v>
                </c:pt>
                <c:pt idx="322">
                  <c:v>129</c:v>
                </c:pt>
                <c:pt idx="323">
                  <c:v>132</c:v>
                </c:pt>
                <c:pt idx="324">
                  <c:v>134</c:v>
                </c:pt>
                <c:pt idx="325">
                  <c:v>136</c:v>
                </c:pt>
                <c:pt idx="326">
                  <c:v>138</c:v>
                </c:pt>
                <c:pt idx="327">
                  <c:v>140</c:v>
                </c:pt>
                <c:pt idx="328">
                  <c:v>142</c:v>
                </c:pt>
                <c:pt idx="329">
                  <c:v>144</c:v>
                </c:pt>
                <c:pt idx="330">
                  <c:v>146</c:v>
                </c:pt>
                <c:pt idx="331">
                  <c:v>148</c:v>
                </c:pt>
                <c:pt idx="332">
                  <c:v>150</c:v>
                </c:pt>
                <c:pt idx="333">
                  <c:v>152</c:v>
                </c:pt>
                <c:pt idx="334">
                  <c:v>155</c:v>
                </c:pt>
                <c:pt idx="335">
                  <c:v>157</c:v>
                </c:pt>
                <c:pt idx="336">
                  <c:v>159</c:v>
                </c:pt>
                <c:pt idx="337">
                  <c:v>160</c:v>
                </c:pt>
                <c:pt idx="338">
                  <c:v>163</c:v>
                </c:pt>
                <c:pt idx="339">
                  <c:v>165</c:v>
                </c:pt>
                <c:pt idx="340">
                  <c:v>167</c:v>
                </c:pt>
                <c:pt idx="341">
                  <c:v>169</c:v>
                </c:pt>
                <c:pt idx="342">
                  <c:v>171</c:v>
                </c:pt>
                <c:pt idx="343">
                  <c:v>173</c:v>
                </c:pt>
                <c:pt idx="344">
                  <c:v>175</c:v>
                </c:pt>
                <c:pt idx="345">
                  <c:v>177</c:v>
                </c:pt>
                <c:pt idx="346">
                  <c:v>179</c:v>
                </c:pt>
                <c:pt idx="347">
                  <c:v>181</c:v>
                </c:pt>
                <c:pt idx="348">
                  <c:v>183</c:v>
                </c:pt>
                <c:pt idx="349">
                  <c:v>186</c:v>
                </c:pt>
                <c:pt idx="350">
                  <c:v>188</c:v>
                </c:pt>
                <c:pt idx="351">
                  <c:v>190</c:v>
                </c:pt>
                <c:pt idx="352">
                  <c:v>192</c:v>
                </c:pt>
                <c:pt idx="353">
                  <c:v>194</c:v>
                </c:pt>
                <c:pt idx="354">
                  <c:v>196</c:v>
                </c:pt>
                <c:pt idx="355">
                  <c:v>198</c:v>
                </c:pt>
                <c:pt idx="356">
                  <c:v>200</c:v>
                </c:pt>
                <c:pt idx="357">
                  <c:v>202</c:v>
                </c:pt>
                <c:pt idx="358">
                  <c:v>204</c:v>
                </c:pt>
                <c:pt idx="359">
                  <c:v>206</c:v>
                </c:pt>
                <c:pt idx="360">
                  <c:v>207</c:v>
                </c:pt>
                <c:pt idx="361">
                  <c:v>209</c:v>
                </c:pt>
                <c:pt idx="362">
                  <c:v>211</c:v>
                </c:pt>
                <c:pt idx="363">
                  <c:v>212</c:v>
                </c:pt>
                <c:pt idx="364">
                  <c:v>214</c:v>
                </c:pt>
                <c:pt idx="365">
                  <c:v>215</c:v>
                </c:pt>
                <c:pt idx="366">
                  <c:v>217</c:v>
                </c:pt>
                <c:pt idx="367">
                  <c:v>218</c:v>
                </c:pt>
                <c:pt idx="368">
                  <c:v>220</c:v>
                </c:pt>
                <c:pt idx="369">
                  <c:v>221</c:v>
                </c:pt>
                <c:pt idx="370">
                  <c:v>222</c:v>
                </c:pt>
                <c:pt idx="371">
                  <c:v>223</c:v>
                </c:pt>
                <c:pt idx="372">
                  <c:v>224</c:v>
                </c:pt>
                <c:pt idx="373">
                  <c:v>225</c:v>
                </c:pt>
                <c:pt idx="374">
                  <c:v>226</c:v>
                </c:pt>
                <c:pt idx="375">
                  <c:v>227</c:v>
                </c:pt>
                <c:pt idx="376">
                  <c:v>228</c:v>
                </c:pt>
                <c:pt idx="377">
                  <c:v>229</c:v>
                </c:pt>
                <c:pt idx="378">
                  <c:v>229</c:v>
                </c:pt>
                <c:pt idx="379">
                  <c:v>231</c:v>
                </c:pt>
                <c:pt idx="380">
                  <c:v>232</c:v>
                </c:pt>
                <c:pt idx="381">
                  <c:v>232</c:v>
                </c:pt>
                <c:pt idx="382">
                  <c:v>233</c:v>
                </c:pt>
                <c:pt idx="383">
                  <c:v>234</c:v>
                </c:pt>
                <c:pt idx="384">
                  <c:v>235</c:v>
                </c:pt>
                <c:pt idx="385">
                  <c:v>236</c:v>
                </c:pt>
                <c:pt idx="386">
                  <c:v>236</c:v>
                </c:pt>
                <c:pt idx="387">
                  <c:v>237</c:v>
                </c:pt>
                <c:pt idx="388">
                  <c:v>238</c:v>
                </c:pt>
                <c:pt idx="389">
                  <c:v>239</c:v>
                </c:pt>
                <c:pt idx="390">
                  <c:v>240</c:v>
                </c:pt>
                <c:pt idx="391">
                  <c:v>241</c:v>
                </c:pt>
                <c:pt idx="392">
                  <c:v>241</c:v>
                </c:pt>
                <c:pt idx="393">
                  <c:v>242</c:v>
                </c:pt>
                <c:pt idx="394">
                  <c:v>243</c:v>
                </c:pt>
                <c:pt idx="395">
                  <c:v>243</c:v>
                </c:pt>
                <c:pt idx="396">
                  <c:v>244</c:v>
                </c:pt>
                <c:pt idx="397">
                  <c:v>245</c:v>
                </c:pt>
                <c:pt idx="398">
                  <c:v>245</c:v>
                </c:pt>
                <c:pt idx="399">
                  <c:v>246</c:v>
                </c:pt>
                <c:pt idx="400">
                  <c:v>247</c:v>
                </c:pt>
                <c:pt idx="401">
                  <c:v>247</c:v>
                </c:pt>
                <c:pt idx="402">
                  <c:v>248</c:v>
                </c:pt>
                <c:pt idx="403">
                  <c:v>248</c:v>
                </c:pt>
                <c:pt idx="404">
                  <c:v>249</c:v>
                </c:pt>
                <c:pt idx="405">
                  <c:v>249</c:v>
                </c:pt>
                <c:pt idx="406">
                  <c:v>250</c:v>
                </c:pt>
                <c:pt idx="407">
                  <c:v>250</c:v>
                </c:pt>
                <c:pt idx="408">
                  <c:v>250</c:v>
                </c:pt>
                <c:pt idx="409">
                  <c:v>250</c:v>
                </c:pt>
                <c:pt idx="410">
                  <c:v>251</c:v>
                </c:pt>
                <c:pt idx="411">
                  <c:v>251</c:v>
                </c:pt>
                <c:pt idx="412">
                  <c:v>252</c:v>
                </c:pt>
                <c:pt idx="413">
                  <c:v>252</c:v>
                </c:pt>
                <c:pt idx="414">
                  <c:v>252</c:v>
                </c:pt>
                <c:pt idx="415">
                  <c:v>253</c:v>
                </c:pt>
                <c:pt idx="416">
                  <c:v>254</c:v>
                </c:pt>
                <c:pt idx="417">
                  <c:v>255</c:v>
                </c:pt>
                <c:pt idx="418">
                  <c:v>256</c:v>
                </c:pt>
                <c:pt idx="419">
                  <c:v>257</c:v>
                </c:pt>
                <c:pt idx="420">
                  <c:v>257</c:v>
                </c:pt>
                <c:pt idx="421">
                  <c:v>258</c:v>
                </c:pt>
                <c:pt idx="422">
                  <c:v>259</c:v>
                </c:pt>
                <c:pt idx="423">
                  <c:v>259</c:v>
                </c:pt>
                <c:pt idx="424">
                  <c:v>260</c:v>
                </c:pt>
                <c:pt idx="425">
                  <c:v>260</c:v>
                </c:pt>
                <c:pt idx="426">
                  <c:v>261</c:v>
                </c:pt>
                <c:pt idx="427">
                  <c:v>262</c:v>
                </c:pt>
                <c:pt idx="428">
                  <c:v>263</c:v>
                </c:pt>
                <c:pt idx="429">
                  <c:v>263</c:v>
                </c:pt>
                <c:pt idx="430">
                  <c:v>264</c:v>
                </c:pt>
                <c:pt idx="431">
                  <c:v>264</c:v>
                </c:pt>
                <c:pt idx="432">
                  <c:v>265</c:v>
                </c:pt>
                <c:pt idx="433">
                  <c:v>265</c:v>
                </c:pt>
                <c:pt idx="434">
                  <c:v>265</c:v>
                </c:pt>
                <c:pt idx="435">
                  <c:v>266</c:v>
                </c:pt>
                <c:pt idx="436">
                  <c:v>266</c:v>
                </c:pt>
                <c:pt idx="437">
                  <c:v>266</c:v>
                </c:pt>
                <c:pt idx="438">
                  <c:v>266</c:v>
                </c:pt>
                <c:pt idx="439">
                  <c:v>266</c:v>
                </c:pt>
                <c:pt idx="440">
                  <c:v>267</c:v>
                </c:pt>
                <c:pt idx="441">
                  <c:v>267</c:v>
                </c:pt>
                <c:pt idx="442">
                  <c:v>267</c:v>
                </c:pt>
                <c:pt idx="443">
                  <c:v>267</c:v>
                </c:pt>
                <c:pt idx="444">
                  <c:v>268</c:v>
                </c:pt>
                <c:pt idx="445">
                  <c:v>268</c:v>
                </c:pt>
                <c:pt idx="446">
                  <c:v>268</c:v>
                </c:pt>
                <c:pt idx="447">
                  <c:v>268</c:v>
                </c:pt>
                <c:pt idx="448">
                  <c:v>268</c:v>
                </c:pt>
                <c:pt idx="449">
                  <c:v>269</c:v>
                </c:pt>
                <c:pt idx="450">
                  <c:v>269</c:v>
                </c:pt>
                <c:pt idx="451">
                  <c:v>269</c:v>
                </c:pt>
                <c:pt idx="452">
                  <c:v>270</c:v>
                </c:pt>
                <c:pt idx="453">
                  <c:v>270</c:v>
                </c:pt>
                <c:pt idx="454">
                  <c:v>270</c:v>
                </c:pt>
                <c:pt idx="455">
                  <c:v>270</c:v>
                </c:pt>
                <c:pt idx="456">
                  <c:v>271</c:v>
                </c:pt>
                <c:pt idx="457">
                  <c:v>271</c:v>
                </c:pt>
                <c:pt idx="458">
                  <c:v>271</c:v>
                </c:pt>
                <c:pt idx="459">
                  <c:v>271</c:v>
                </c:pt>
                <c:pt idx="460">
                  <c:v>272</c:v>
                </c:pt>
                <c:pt idx="461">
                  <c:v>272</c:v>
                </c:pt>
                <c:pt idx="462">
                  <c:v>272</c:v>
                </c:pt>
                <c:pt idx="463">
                  <c:v>272</c:v>
                </c:pt>
                <c:pt idx="464">
                  <c:v>273</c:v>
                </c:pt>
                <c:pt idx="465">
                  <c:v>273</c:v>
                </c:pt>
                <c:pt idx="466">
                  <c:v>273</c:v>
                </c:pt>
                <c:pt idx="467">
                  <c:v>274</c:v>
                </c:pt>
                <c:pt idx="468">
                  <c:v>274</c:v>
                </c:pt>
                <c:pt idx="469">
                  <c:v>274</c:v>
                </c:pt>
                <c:pt idx="470">
                  <c:v>274</c:v>
                </c:pt>
                <c:pt idx="471">
                  <c:v>275</c:v>
                </c:pt>
                <c:pt idx="472">
                  <c:v>275</c:v>
                </c:pt>
                <c:pt idx="473">
                  <c:v>275</c:v>
                </c:pt>
                <c:pt idx="474">
                  <c:v>275</c:v>
                </c:pt>
                <c:pt idx="475">
                  <c:v>275</c:v>
                </c:pt>
                <c:pt idx="476">
                  <c:v>275</c:v>
                </c:pt>
                <c:pt idx="477">
                  <c:v>276</c:v>
                </c:pt>
                <c:pt idx="478">
                  <c:v>276</c:v>
                </c:pt>
                <c:pt idx="479">
                  <c:v>276</c:v>
                </c:pt>
                <c:pt idx="480">
                  <c:v>276</c:v>
                </c:pt>
                <c:pt idx="481">
                  <c:v>277</c:v>
                </c:pt>
                <c:pt idx="482">
                  <c:v>277</c:v>
                </c:pt>
                <c:pt idx="483">
                  <c:v>277</c:v>
                </c:pt>
                <c:pt idx="484">
                  <c:v>278</c:v>
                </c:pt>
                <c:pt idx="485">
                  <c:v>278</c:v>
                </c:pt>
                <c:pt idx="486">
                  <c:v>278</c:v>
                </c:pt>
                <c:pt idx="487">
                  <c:v>278</c:v>
                </c:pt>
                <c:pt idx="488">
                  <c:v>279</c:v>
                </c:pt>
                <c:pt idx="489">
                  <c:v>279</c:v>
                </c:pt>
                <c:pt idx="490">
                  <c:v>279</c:v>
                </c:pt>
                <c:pt idx="491">
                  <c:v>280</c:v>
                </c:pt>
                <c:pt idx="492">
                  <c:v>280</c:v>
                </c:pt>
                <c:pt idx="493">
                  <c:v>280</c:v>
                </c:pt>
                <c:pt idx="494">
                  <c:v>280</c:v>
                </c:pt>
                <c:pt idx="495">
                  <c:v>281</c:v>
                </c:pt>
                <c:pt idx="496">
                  <c:v>281</c:v>
                </c:pt>
                <c:pt idx="497">
                  <c:v>281</c:v>
                </c:pt>
                <c:pt idx="498">
                  <c:v>281</c:v>
                </c:pt>
                <c:pt idx="499">
                  <c:v>282</c:v>
                </c:pt>
                <c:pt idx="500">
                  <c:v>282</c:v>
                </c:pt>
                <c:pt idx="501">
                  <c:v>282</c:v>
                </c:pt>
                <c:pt idx="502">
                  <c:v>282</c:v>
                </c:pt>
                <c:pt idx="503">
                  <c:v>282</c:v>
                </c:pt>
                <c:pt idx="504">
                  <c:v>282</c:v>
                </c:pt>
                <c:pt idx="505">
                  <c:v>282</c:v>
                </c:pt>
                <c:pt idx="506">
                  <c:v>282</c:v>
                </c:pt>
                <c:pt idx="507">
                  <c:v>282</c:v>
                </c:pt>
                <c:pt idx="508">
                  <c:v>282</c:v>
                </c:pt>
                <c:pt idx="509">
                  <c:v>282</c:v>
                </c:pt>
                <c:pt idx="510">
                  <c:v>282</c:v>
                </c:pt>
                <c:pt idx="511">
                  <c:v>282</c:v>
                </c:pt>
                <c:pt idx="512">
                  <c:v>282</c:v>
                </c:pt>
                <c:pt idx="513">
                  <c:v>282</c:v>
                </c:pt>
                <c:pt idx="514">
                  <c:v>282</c:v>
                </c:pt>
                <c:pt idx="515">
                  <c:v>282</c:v>
                </c:pt>
                <c:pt idx="516">
                  <c:v>282</c:v>
                </c:pt>
                <c:pt idx="517">
                  <c:v>283</c:v>
                </c:pt>
                <c:pt idx="518">
                  <c:v>283</c:v>
                </c:pt>
                <c:pt idx="519">
                  <c:v>283</c:v>
                </c:pt>
                <c:pt idx="520">
                  <c:v>283</c:v>
                </c:pt>
                <c:pt idx="521">
                  <c:v>283</c:v>
                </c:pt>
                <c:pt idx="522">
                  <c:v>283</c:v>
                </c:pt>
                <c:pt idx="523">
                  <c:v>283</c:v>
                </c:pt>
                <c:pt idx="524">
                  <c:v>284</c:v>
                </c:pt>
                <c:pt idx="525">
                  <c:v>284</c:v>
                </c:pt>
                <c:pt idx="526">
                  <c:v>285</c:v>
                </c:pt>
                <c:pt idx="527">
                  <c:v>285</c:v>
                </c:pt>
                <c:pt idx="528">
                  <c:v>285</c:v>
                </c:pt>
                <c:pt idx="529">
                  <c:v>285</c:v>
                </c:pt>
                <c:pt idx="530">
                  <c:v>285</c:v>
                </c:pt>
                <c:pt idx="531">
                  <c:v>286</c:v>
                </c:pt>
                <c:pt idx="532">
                  <c:v>286</c:v>
                </c:pt>
                <c:pt idx="533">
                  <c:v>286</c:v>
                </c:pt>
                <c:pt idx="534">
                  <c:v>286</c:v>
                </c:pt>
                <c:pt idx="535">
                  <c:v>286</c:v>
                </c:pt>
                <c:pt idx="536">
                  <c:v>287</c:v>
                </c:pt>
                <c:pt idx="537">
                  <c:v>287</c:v>
                </c:pt>
                <c:pt idx="538">
                  <c:v>287</c:v>
                </c:pt>
                <c:pt idx="539">
                  <c:v>287</c:v>
                </c:pt>
                <c:pt idx="540">
                  <c:v>287</c:v>
                </c:pt>
                <c:pt idx="541">
                  <c:v>287</c:v>
                </c:pt>
                <c:pt idx="542">
                  <c:v>288</c:v>
                </c:pt>
                <c:pt idx="543">
                  <c:v>288</c:v>
                </c:pt>
                <c:pt idx="544">
                  <c:v>288</c:v>
                </c:pt>
                <c:pt idx="545">
                  <c:v>288</c:v>
                </c:pt>
                <c:pt idx="546">
                  <c:v>288</c:v>
                </c:pt>
                <c:pt idx="547">
                  <c:v>288</c:v>
                </c:pt>
                <c:pt idx="548">
                  <c:v>288</c:v>
                </c:pt>
                <c:pt idx="549">
                  <c:v>289</c:v>
                </c:pt>
                <c:pt idx="550">
                  <c:v>289</c:v>
                </c:pt>
                <c:pt idx="551">
                  <c:v>289</c:v>
                </c:pt>
                <c:pt idx="552">
                  <c:v>289</c:v>
                </c:pt>
                <c:pt idx="553">
                  <c:v>289</c:v>
                </c:pt>
                <c:pt idx="554">
                  <c:v>289</c:v>
                </c:pt>
                <c:pt idx="555">
                  <c:v>289</c:v>
                </c:pt>
                <c:pt idx="556">
                  <c:v>289</c:v>
                </c:pt>
                <c:pt idx="557">
                  <c:v>289</c:v>
                </c:pt>
                <c:pt idx="558">
                  <c:v>289</c:v>
                </c:pt>
                <c:pt idx="559">
                  <c:v>289</c:v>
                </c:pt>
                <c:pt idx="560">
                  <c:v>289</c:v>
                </c:pt>
                <c:pt idx="561">
                  <c:v>289</c:v>
                </c:pt>
                <c:pt idx="562">
                  <c:v>289</c:v>
                </c:pt>
                <c:pt idx="563">
                  <c:v>289</c:v>
                </c:pt>
                <c:pt idx="564">
                  <c:v>289</c:v>
                </c:pt>
                <c:pt idx="565">
                  <c:v>289</c:v>
                </c:pt>
                <c:pt idx="566">
                  <c:v>289</c:v>
                </c:pt>
                <c:pt idx="567">
                  <c:v>290</c:v>
                </c:pt>
                <c:pt idx="568">
                  <c:v>289</c:v>
                </c:pt>
                <c:pt idx="569">
                  <c:v>290</c:v>
                </c:pt>
                <c:pt idx="570">
                  <c:v>290</c:v>
                </c:pt>
                <c:pt idx="571">
                  <c:v>290</c:v>
                </c:pt>
                <c:pt idx="572">
                  <c:v>290</c:v>
                </c:pt>
                <c:pt idx="573">
                  <c:v>290</c:v>
                </c:pt>
                <c:pt idx="574">
                  <c:v>291</c:v>
                </c:pt>
                <c:pt idx="575">
                  <c:v>291</c:v>
                </c:pt>
                <c:pt idx="576">
                  <c:v>291</c:v>
                </c:pt>
                <c:pt idx="577">
                  <c:v>291</c:v>
                </c:pt>
                <c:pt idx="578">
                  <c:v>292</c:v>
                </c:pt>
                <c:pt idx="579">
                  <c:v>292</c:v>
                </c:pt>
                <c:pt idx="580">
                  <c:v>292</c:v>
                </c:pt>
                <c:pt idx="581">
                  <c:v>293</c:v>
                </c:pt>
                <c:pt idx="582">
                  <c:v>293</c:v>
                </c:pt>
                <c:pt idx="583">
                  <c:v>293</c:v>
                </c:pt>
                <c:pt idx="584">
                  <c:v>293</c:v>
                </c:pt>
                <c:pt idx="585">
                  <c:v>294</c:v>
                </c:pt>
                <c:pt idx="586">
                  <c:v>294</c:v>
                </c:pt>
                <c:pt idx="587">
                  <c:v>294</c:v>
                </c:pt>
                <c:pt idx="588">
                  <c:v>295</c:v>
                </c:pt>
                <c:pt idx="589">
                  <c:v>295</c:v>
                </c:pt>
                <c:pt idx="590">
                  <c:v>295</c:v>
                </c:pt>
                <c:pt idx="591">
                  <c:v>296</c:v>
                </c:pt>
                <c:pt idx="592">
                  <c:v>296</c:v>
                </c:pt>
                <c:pt idx="593">
                  <c:v>296</c:v>
                </c:pt>
                <c:pt idx="594">
                  <c:v>297</c:v>
                </c:pt>
                <c:pt idx="595">
                  <c:v>297</c:v>
                </c:pt>
                <c:pt idx="596">
                  <c:v>297</c:v>
                </c:pt>
                <c:pt idx="597">
                  <c:v>297</c:v>
                </c:pt>
                <c:pt idx="598">
                  <c:v>297</c:v>
                </c:pt>
                <c:pt idx="599">
                  <c:v>298</c:v>
                </c:pt>
                <c:pt idx="600">
                  <c:v>298</c:v>
                </c:pt>
                <c:pt idx="601">
                  <c:v>298</c:v>
                </c:pt>
                <c:pt idx="602">
                  <c:v>298</c:v>
                </c:pt>
                <c:pt idx="603">
                  <c:v>298</c:v>
                </c:pt>
                <c:pt idx="604">
                  <c:v>298</c:v>
                </c:pt>
                <c:pt idx="605">
                  <c:v>299</c:v>
                </c:pt>
                <c:pt idx="606">
                  <c:v>299</c:v>
                </c:pt>
                <c:pt idx="607">
                  <c:v>299</c:v>
                </c:pt>
                <c:pt idx="608">
                  <c:v>299</c:v>
                </c:pt>
                <c:pt idx="609">
                  <c:v>299</c:v>
                </c:pt>
                <c:pt idx="610">
                  <c:v>299</c:v>
                </c:pt>
                <c:pt idx="611">
                  <c:v>299</c:v>
                </c:pt>
                <c:pt idx="612">
                  <c:v>299</c:v>
                </c:pt>
                <c:pt idx="613">
                  <c:v>299</c:v>
                </c:pt>
                <c:pt idx="614">
                  <c:v>299</c:v>
                </c:pt>
                <c:pt idx="615">
                  <c:v>299</c:v>
                </c:pt>
                <c:pt idx="616">
                  <c:v>299</c:v>
                </c:pt>
                <c:pt idx="617">
                  <c:v>300</c:v>
                </c:pt>
                <c:pt idx="618">
                  <c:v>300</c:v>
                </c:pt>
              </c:numCache>
            </c:numRef>
          </c:yVal>
          <c:smooth val="1"/>
          <c:extLst>
            <c:ext xmlns:c16="http://schemas.microsoft.com/office/drawing/2014/chart" uri="{C3380CC4-5D6E-409C-BE32-E72D297353CC}">
              <c16:uniqueId val="{00000000-ED45-41A3-B34D-F13AB2D8F1FD}"/>
            </c:ext>
          </c:extLst>
        </c:ser>
        <c:ser>
          <c:idx val="1"/>
          <c:order val="1"/>
          <c:spPr>
            <a:ln w="31804">
              <a:solidFill>
                <a:srgbClr val="FF0000"/>
              </a:solidFill>
              <a:prstDash val="solid"/>
            </a:ln>
          </c:spPr>
          <c:marker>
            <c:symbol val="none"/>
          </c:marker>
          <c:xVal>
            <c:numRef>
              <c:f>Munka2!$A$620:$A$691</c:f>
              <c:numCache>
                <c:formatCode>General</c:formatCode>
                <c:ptCount val="72"/>
                <c:pt idx="0">
                  <c:v>1236</c:v>
                </c:pt>
                <c:pt idx="1">
                  <c:v>1238</c:v>
                </c:pt>
                <c:pt idx="2">
                  <c:v>1240</c:v>
                </c:pt>
                <c:pt idx="3">
                  <c:v>1242</c:v>
                </c:pt>
                <c:pt idx="4">
                  <c:v>1244</c:v>
                </c:pt>
                <c:pt idx="5">
                  <c:v>1246</c:v>
                </c:pt>
                <c:pt idx="6">
                  <c:v>1248</c:v>
                </c:pt>
                <c:pt idx="7">
                  <c:v>1250</c:v>
                </c:pt>
                <c:pt idx="8">
                  <c:v>1252</c:v>
                </c:pt>
                <c:pt idx="9">
                  <c:v>1254</c:v>
                </c:pt>
                <c:pt idx="10">
                  <c:v>1256</c:v>
                </c:pt>
                <c:pt idx="11">
                  <c:v>1258</c:v>
                </c:pt>
                <c:pt idx="12">
                  <c:v>1260</c:v>
                </c:pt>
                <c:pt idx="13">
                  <c:v>1262</c:v>
                </c:pt>
                <c:pt idx="14">
                  <c:v>1264</c:v>
                </c:pt>
                <c:pt idx="15">
                  <c:v>1266</c:v>
                </c:pt>
                <c:pt idx="16">
                  <c:v>1268</c:v>
                </c:pt>
                <c:pt idx="17">
                  <c:v>1270</c:v>
                </c:pt>
                <c:pt idx="18">
                  <c:v>1272</c:v>
                </c:pt>
                <c:pt idx="19">
                  <c:v>1274</c:v>
                </c:pt>
                <c:pt idx="20">
                  <c:v>1276</c:v>
                </c:pt>
                <c:pt idx="21">
                  <c:v>1278</c:v>
                </c:pt>
                <c:pt idx="22">
                  <c:v>1280</c:v>
                </c:pt>
                <c:pt idx="23">
                  <c:v>1282</c:v>
                </c:pt>
                <c:pt idx="24">
                  <c:v>1284</c:v>
                </c:pt>
                <c:pt idx="25">
                  <c:v>1286</c:v>
                </c:pt>
                <c:pt idx="26">
                  <c:v>1288</c:v>
                </c:pt>
                <c:pt idx="27">
                  <c:v>1290</c:v>
                </c:pt>
                <c:pt idx="28">
                  <c:v>1292</c:v>
                </c:pt>
                <c:pt idx="29">
                  <c:v>1294</c:v>
                </c:pt>
                <c:pt idx="30">
                  <c:v>1296</c:v>
                </c:pt>
                <c:pt idx="31">
                  <c:v>1298</c:v>
                </c:pt>
                <c:pt idx="32">
                  <c:v>1300</c:v>
                </c:pt>
                <c:pt idx="33">
                  <c:v>1302</c:v>
                </c:pt>
                <c:pt idx="34">
                  <c:v>1304</c:v>
                </c:pt>
                <c:pt idx="35">
                  <c:v>1306</c:v>
                </c:pt>
                <c:pt idx="36">
                  <c:v>1308</c:v>
                </c:pt>
                <c:pt idx="37">
                  <c:v>1310</c:v>
                </c:pt>
                <c:pt idx="38">
                  <c:v>1312</c:v>
                </c:pt>
                <c:pt idx="39">
                  <c:v>1314</c:v>
                </c:pt>
                <c:pt idx="40">
                  <c:v>1316</c:v>
                </c:pt>
                <c:pt idx="41">
                  <c:v>1318</c:v>
                </c:pt>
                <c:pt idx="42">
                  <c:v>1320</c:v>
                </c:pt>
                <c:pt idx="43">
                  <c:v>1322</c:v>
                </c:pt>
                <c:pt idx="44">
                  <c:v>1324</c:v>
                </c:pt>
                <c:pt idx="45">
                  <c:v>1326</c:v>
                </c:pt>
                <c:pt idx="46">
                  <c:v>1328</c:v>
                </c:pt>
                <c:pt idx="47">
                  <c:v>1330</c:v>
                </c:pt>
                <c:pt idx="48">
                  <c:v>1332</c:v>
                </c:pt>
                <c:pt idx="49">
                  <c:v>1334</c:v>
                </c:pt>
                <c:pt idx="50">
                  <c:v>1336</c:v>
                </c:pt>
                <c:pt idx="51">
                  <c:v>1338</c:v>
                </c:pt>
                <c:pt idx="52">
                  <c:v>1340</c:v>
                </c:pt>
                <c:pt idx="53">
                  <c:v>1342</c:v>
                </c:pt>
                <c:pt idx="54">
                  <c:v>1344</c:v>
                </c:pt>
                <c:pt idx="55">
                  <c:v>1346</c:v>
                </c:pt>
                <c:pt idx="56">
                  <c:v>1348</c:v>
                </c:pt>
                <c:pt idx="57">
                  <c:v>1350</c:v>
                </c:pt>
                <c:pt idx="58">
                  <c:v>1352</c:v>
                </c:pt>
                <c:pt idx="59">
                  <c:v>1354</c:v>
                </c:pt>
                <c:pt idx="60">
                  <c:v>1356</c:v>
                </c:pt>
                <c:pt idx="61">
                  <c:v>1358</c:v>
                </c:pt>
                <c:pt idx="62">
                  <c:v>1360</c:v>
                </c:pt>
                <c:pt idx="63">
                  <c:v>1362</c:v>
                </c:pt>
                <c:pt idx="64">
                  <c:v>1364</c:v>
                </c:pt>
                <c:pt idx="65">
                  <c:v>1366</c:v>
                </c:pt>
                <c:pt idx="66">
                  <c:v>1368</c:v>
                </c:pt>
                <c:pt idx="67">
                  <c:v>1370</c:v>
                </c:pt>
                <c:pt idx="68">
                  <c:v>1372</c:v>
                </c:pt>
                <c:pt idx="69">
                  <c:v>1374</c:v>
                </c:pt>
                <c:pt idx="70">
                  <c:v>1376</c:v>
                </c:pt>
                <c:pt idx="71">
                  <c:v>1378</c:v>
                </c:pt>
              </c:numCache>
            </c:numRef>
          </c:xVal>
          <c:yVal>
            <c:numRef>
              <c:f>Munka2!$B$620:$B$691</c:f>
              <c:numCache>
                <c:formatCode>General</c:formatCode>
                <c:ptCount val="72"/>
                <c:pt idx="0">
                  <c:v>300</c:v>
                </c:pt>
                <c:pt idx="1">
                  <c:v>300</c:v>
                </c:pt>
                <c:pt idx="2">
                  <c:v>301</c:v>
                </c:pt>
                <c:pt idx="3">
                  <c:v>302</c:v>
                </c:pt>
                <c:pt idx="4">
                  <c:v>303</c:v>
                </c:pt>
                <c:pt idx="5">
                  <c:v>305</c:v>
                </c:pt>
                <c:pt idx="6">
                  <c:v>308</c:v>
                </c:pt>
                <c:pt idx="7">
                  <c:v>311</c:v>
                </c:pt>
                <c:pt idx="8">
                  <c:v>314</c:v>
                </c:pt>
                <c:pt idx="9">
                  <c:v>319</c:v>
                </c:pt>
                <c:pt idx="10">
                  <c:v>321</c:v>
                </c:pt>
                <c:pt idx="11">
                  <c:v>326</c:v>
                </c:pt>
                <c:pt idx="12">
                  <c:v>332</c:v>
                </c:pt>
                <c:pt idx="13">
                  <c:v>338</c:v>
                </c:pt>
                <c:pt idx="14">
                  <c:v>345</c:v>
                </c:pt>
                <c:pt idx="15">
                  <c:v>352</c:v>
                </c:pt>
                <c:pt idx="16">
                  <c:v>357</c:v>
                </c:pt>
                <c:pt idx="17">
                  <c:v>363</c:v>
                </c:pt>
                <c:pt idx="18">
                  <c:v>369</c:v>
                </c:pt>
                <c:pt idx="19">
                  <c:v>374</c:v>
                </c:pt>
                <c:pt idx="20">
                  <c:v>379</c:v>
                </c:pt>
                <c:pt idx="21">
                  <c:v>383</c:v>
                </c:pt>
                <c:pt idx="22">
                  <c:v>387</c:v>
                </c:pt>
                <c:pt idx="23">
                  <c:v>391</c:v>
                </c:pt>
                <c:pt idx="24">
                  <c:v>393</c:v>
                </c:pt>
                <c:pt idx="25">
                  <c:v>396</c:v>
                </c:pt>
                <c:pt idx="26">
                  <c:v>398</c:v>
                </c:pt>
                <c:pt idx="27">
                  <c:v>403</c:v>
                </c:pt>
                <c:pt idx="28">
                  <c:v>405</c:v>
                </c:pt>
                <c:pt idx="29">
                  <c:v>407</c:v>
                </c:pt>
                <c:pt idx="30">
                  <c:v>407</c:v>
                </c:pt>
                <c:pt idx="31">
                  <c:v>408</c:v>
                </c:pt>
                <c:pt idx="32">
                  <c:v>412</c:v>
                </c:pt>
                <c:pt idx="33">
                  <c:v>413</c:v>
                </c:pt>
                <c:pt idx="34">
                  <c:v>413</c:v>
                </c:pt>
                <c:pt idx="35">
                  <c:v>414</c:v>
                </c:pt>
                <c:pt idx="36">
                  <c:v>415</c:v>
                </c:pt>
                <c:pt idx="37">
                  <c:v>416</c:v>
                </c:pt>
                <c:pt idx="38">
                  <c:v>415</c:v>
                </c:pt>
                <c:pt idx="39">
                  <c:v>416</c:v>
                </c:pt>
                <c:pt idx="40">
                  <c:v>417</c:v>
                </c:pt>
                <c:pt idx="41">
                  <c:v>418</c:v>
                </c:pt>
                <c:pt idx="42">
                  <c:v>418</c:v>
                </c:pt>
                <c:pt idx="43">
                  <c:v>419</c:v>
                </c:pt>
                <c:pt idx="44">
                  <c:v>420</c:v>
                </c:pt>
                <c:pt idx="45">
                  <c:v>421</c:v>
                </c:pt>
                <c:pt idx="46">
                  <c:v>422</c:v>
                </c:pt>
                <c:pt idx="47">
                  <c:v>423</c:v>
                </c:pt>
                <c:pt idx="48">
                  <c:v>425</c:v>
                </c:pt>
                <c:pt idx="49">
                  <c:v>427</c:v>
                </c:pt>
                <c:pt idx="50">
                  <c:v>429</c:v>
                </c:pt>
                <c:pt idx="51">
                  <c:v>429</c:v>
                </c:pt>
                <c:pt idx="52">
                  <c:v>431</c:v>
                </c:pt>
                <c:pt idx="53">
                  <c:v>434</c:v>
                </c:pt>
                <c:pt idx="54">
                  <c:v>436</c:v>
                </c:pt>
                <c:pt idx="55">
                  <c:v>438</c:v>
                </c:pt>
                <c:pt idx="56">
                  <c:v>440</c:v>
                </c:pt>
                <c:pt idx="57">
                  <c:v>445</c:v>
                </c:pt>
                <c:pt idx="58">
                  <c:v>447</c:v>
                </c:pt>
                <c:pt idx="59">
                  <c:v>449</c:v>
                </c:pt>
                <c:pt idx="60">
                  <c:v>452</c:v>
                </c:pt>
                <c:pt idx="61">
                  <c:v>454</c:v>
                </c:pt>
                <c:pt idx="62">
                  <c:v>456</c:v>
                </c:pt>
                <c:pt idx="63">
                  <c:v>457</c:v>
                </c:pt>
                <c:pt idx="64">
                  <c:v>459</c:v>
                </c:pt>
                <c:pt idx="65">
                  <c:v>460</c:v>
                </c:pt>
                <c:pt idx="66">
                  <c:v>461</c:v>
                </c:pt>
                <c:pt idx="67">
                  <c:v>462</c:v>
                </c:pt>
                <c:pt idx="68">
                  <c:v>462</c:v>
                </c:pt>
                <c:pt idx="69">
                  <c:v>462</c:v>
                </c:pt>
                <c:pt idx="70">
                  <c:v>462</c:v>
                </c:pt>
                <c:pt idx="71">
                  <c:v>461</c:v>
                </c:pt>
              </c:numCache>
            </c:numRef>
          </c:yVal>
          <c:smooth val="1"/>
          <c:extLst>
            <c:ext xmlns:c16="http://schemas.microsoft.com/office/drawing/2014/chart" uri="{C3380CC4-5D6E-409C-BE32-E72D297353CC}">
              <c16:uniqueId val="{00000001-ED45-41A3-B34D-F13AB2D8F1FD}"/>
            </c:ext>
          </c:extLst>
        </c:ser>
        <c:dLbls>
          <c:showLegendKey val="0"/>
          <c:showVal val="0"/>
          <c:showCatName val="0"/>
          <c:showSerName val="0"/>
          <c:showPercent val="0"/>
          <c:showBubbleSize val="0"/>
        </c:dLbls>
        <c:axId val="155576192"/>
        <c:axId val="155592192"/>
      </c:scatterChart>
      <c:valAx>
        <c:axId val="155576192"/>
        <c:scaling>
          <c:orientation val="minMax"/>
        </c:scaling>
        <c:delete val="0"/>
        <c:axPos val="b"/>
        <c:title>
          <c:tx>
            <c:rich>
              <a:bodyPr/>
              <a:lstStyle/>
              <a:p>
                <a:pPr>
                  <a:defRPr sz="1002" b="1" i="0" u="none" strike="noStrike" baseline="0">
                    <a:solidFill>
                      <a:schemeClr val="tx1"/>
                    </a:solidFill>
                    <a:latin typeface="Arial"/>
                    <a:ea typeface="Arial"/>
                    <a:cs typeface="Arial"/>
                  </a:defRPr>
                </a:pPr>
                <a:r>
                  <a:rPr lang="hu-HU">
                    <a:solidFill>
                      <a:schemeClr val="tx1"/>
                    </a:solidFill>
                  </a:rPr>
                  <a:t>t (m)</a:t>
                </a:r>
              </a:p>
            </c:rich>
          </c:tx>
          <c:layout>
            <c:manualLayout>
              <c:xMode val="edge"/>
              <c:yMode val="edge"/>
              <c:x val="0.50793650793650758"/>
              <c:y val="0.83419689119170981"/>
            </c:manualLayout>
          </c:layout>
          <c:overlay val="0"/>
          <c:spPr>
            <a:noFill/>
            <a:ln w="31804">
              <a:noFill/>
            </a:ln>
          </c:spPr>
        </c:title>
        <c:numFmt formatCode="General" sourceLinked="1"/>
        <c:majorTickMark val="out"/>
        <c:minorTickMark val="none"/>
        <c:tickLblPos val="nextTo"/>
        <c:spPr>
          <a:ln w="3976">
            <a:solidFill>
              <a:schemeClr val="tx1"/>
            </a:solidFill>
            <a:prstDash val="solid"/>
          </a:ln>
        </c:spPr>
        <c:txPr>
          <a:bodyPr rot="0" vert="horz"/>
          <a:lstStyle/>
          <a:p>
            <a:pPr>
              <a:defRPr sz="1002" b="1" i="0" u="none" strike="noStrike" baseline="0">
                <a:solidFill>
                  <a:schemeClr val="tx1"/>
                </a:solidFill>
                <a:latin typeface="Arial"/>
                <a:ea typeface="Arial"/>
                <a:cs typeface="Arial"/>
              </a:defRPr>
            </a:pPr>
            <a:endParaRPr lang="hu-HU"/>
          </a:p>
        </c:txPr>
        <c:crossAx val="155592192"/>
        <c:crosses val="autoZero"/>
        <c:crossBetween val="midCat"/>
      </c:valAx>
      <c:valAx>
        <c:axId val="155592192"/>
        <c:scaling>
          <c:orientation val="minMax"/>
        </c:scaling>
        <c:delete val="0"/>
        <c:axPos val="l"/>
        <c:title>
          <c:tx>
            <c:rich>
              <a:bodyPr/>
              <a:lstStyle/>
              <a:p>
                <a:pPr>
                  <a:defRPr sz="1002" b="1" i="0" u="none" strike="noStrike" baseline="0">
                    <a:solidFill>
                      <a:schemeClr val="tx1"/>
                    </a:solidFill>
                    <a:latin typeface="Arial"/>
                    <a:ea typeface="Arial"/>
                    <a:cs typeface="Arial"/>
                  </a:defRPr>
                </a:pPr>
                <a:r>
                  <a:rPr lang="hu-HU">
                    <a:solidFill>
                      <a:schemeClr val="tx1"/>
                    </a:solidFill>
                  </a:rPr>
                  <a:t>M (Nm)</a:t>
                </a:r>
              </a:p>
            </c:rich>
          </c:tx>
          <c:layout>
            <c:manualLayout>
              <c:xMode val="edge"/>
              <c:yMode val="edge"/>
              <c:x val="3.4920634920634921E-2"/>
              <c:y val="0.29015544041450775"/>
            </c:manualLayout>
          </c:layout>
          <c:overlay val="0"/>
          <c:spPr>
            <a:noFill/>
            <a:ln w="31804">
              <a:noFill/>
            </a:ln>
          </c:spPr>
        </c:title>
        <c:numFmt formatCode="General" sourceLinked="1"/>
        <c:majorTickMark val="out"/>
        <c:minorTickMark val="none"/>
        <c:tickLblPos val="nextTo"/>
        <c:spPr>
          <a:ln w="3976">
            <a:solidFill>
              <a:schemeClr val="tx1"/>
            </a:solidFill>
            <a:prstDash val="solid"/>
          </a:ln>
        </c:spPr>
        <c:txPr>
          <a:bodyPr rot="0" vert="horz"/>
          <a:lstStyle/>
          <a:p>
            <a:pPr>
              <a:defRPr sz="1002" b="1" i="0" u="none" strike="noStrike" baseline="0">
                <a:solidFill>
                  <a:schemeClr val="tx1"/>
                </a:solidFill>
                <a:latin typeface="Arial"/>
                <a:ea typeface="Arial"/>
                <a:cs typeface="Arial"/>
              </a:defRPr>
            </a:pPr>
            <a:endParaRPr lang="hu-HU"/>
          </a:p>
        </c:txPr>
        <c:crossAx val="155576192"/>
        <c:crosses val="autoZero"/>
        <c:crossBetween val="midCat"/>
      </c:valAx>
      <c:spPr>
        <a:noFill/>
        <a:ln w="31804">
          <a:solidFill>
            <a:prstClr val="black"/>
          </a:solidFill>
        </a:ln>
      </c:spPr>
    </c:plotArea>
    <c:plotVisOnly val="1"/>
    <c:dispBlanksAs val="gap"/>
    <c:showDLblsOverMax val="0"/>
  </c:chart>
  <c:spPr>
    <a:noFill/>
    <a:ln>
      <a:noFill/>
    </a:ln>
  </c:spPr>
  <c:txPr>
    <a:bodyPr/>
    <a:lstStyle/>
    <a:p>
      <a:pPr>
        <a:defRPr sz="1002" b="1" i="0" u="none" strike="noStrike" baseline="0">
          <a:solidFill>
            <a:srgbClr val="FFFFFF"/>
          </a:solidFill>
          <a:latin typeface="Arial"/>
          <a:ea typeface="Arial"/>
          <a:cs typeface="Arial"/>
        </a:defRPr>
      </a:pPr>
      <a:endParaRPr lang="hu-H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0226843100265"/>
          <c:y val="5.228758169934683E-2"/>
          <c:w val="0.81474480151229134"/>
          <c:h val="0.80392156862745101"/>
        </c:manualLayout>
      </c:layout>
      <c:scatterChart>
        <c:scatterStyle val="smoothMarker"/>
        <c:varyColors val="0"/>
        <c:ser>
          <c:idx val="0"/>
          <c:order val="0"/>
          <c:spPr>
            <a:ln w="19869">
              <a:solidFill>
                <a:srgbClr val="FFFFFF"/>
              </a:solidFill>
              <a:prstDash val="solid"/>
            </a:ln>
          </c:spPr>
          <c:marker>
            <c:symbol val="none"/>
          </c:marker>
          <c:xVal>
            <c:numRef>
              <c:f>Munka1!$A$2:$A$385</c:f>
              <c:numCache>
                <c:formatCode>General</c:formatCode>
                <c:ptCount val="384"/>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numCache>
            </c:numRef>
          </c:xVal>
          <c:yVal>
            <c:numRef>
              <c:f>Munka1!$B$2:$B$385</c:f>
              <c:numCache>
                <c:formatCode>General</c:formatCode>
                <c:ptCount val="384"/>
                <c:pt idx="0">
                  <c:v>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pt idx="20">
                  <c:v>5</c:v>
                </c:pt>
                <c:pt idx="21">
                  <c:v>5</c:v>
                </c:pt>
                <c:pt idx="22">
                  <c:v>5</c:v>
                </c:pt>
                <c:pt idx="23">
                  <c:v>5</c:v>
                </c:pt>
                <c:pt idx="24">
                  <c:v>5</c:v>
                </c:pt>
                <c:pt idx="25">
                  <c:v>5</c:v>
                </c:pt>
                <c:pt idx="26">
                  <c:v>6</c:v>
                </c:pt>
                <c:pt idx="27">
                  <c:v>5</c:v>
                </c:pt>
                <c:pt idx="28">
                  <c:v>5</c:v>
                </c:pt>
                <c:pt idx="29">
                  <c:v>5</c:v>
                </c:pt>
                <c:pt idx="30">
                  <c:v>5</c:v>
                </c:pt>
                <c:pt idx="31">
                  <c:v>5</c:v>
                </c:pt>
                <c:pt idx="32">
                  <c:v>6</c:v>
                </c:pt>
                <c:pt idx="33">
                  <c:v>6</c:v>
                </c:pt>
                <c:pt idx="34">
                  <c:v>5</c:v>
                </c:pt>
                <c:pt idx="35">
                  <c:v>5</c:v>
                </c:pt>
                <c:pt idx="36">
                  <c:v>6</c:v>
                </c:pt>
                <c:pt idx="37">
                  <c:v>5</c:v>
                </c:pt>
                <c:pt idx="38">
                  <c:v>6</c:v>
                </c:pt>
                <c:pt idx="39">
                  <c:v>6</c:v>
                </c:pt>
                <c:pt idx="40">
                  <c:v>6</c:v>
                </c:pt>
                <c:pt idx="41">
                  <c:v>6</c:v>
                </c:pt>
                <c:pt idx="42">
                  <c:v>6</c:v>
                </c:pt>
                <c:pt idx="43">
                  <c:v>6</c:v>
                </c:pt>
                <c:pt idx="44">
                  <c:v>6</c:v>
                </c:pt>
                <c:pt idx="45">
                  <c:v>6</c:v>
                </c:pt>
                <c:pt idx="46">
                  <c:v>6</c:v>
                </c:pt>
                <c:pt idx="47">
                  <c:v>6</c:v>
                </c:pt>
                <c:pt idx="48">
                  <c:v>6</c:v>
                </c:pt>
                <c:pt idx="49">
                  <c:v>7</c:v>
                </c:pt>
                <c:pt idx="50">
                  <c:v>7</c:v>
                </c:pt>
                <c:pt idx="51">
                  <c:v>7</c:v>
                </c:pt>
                <c:pt idx="52">
                  <c:v>7</c:v>
                </c:pt>
                <c:pt idx="53">
                  <c:v>7</c:v>
                </c:pt>
                <c:pt idx="54">
                  <c:v>7</c:v>
                </c:pt>
                <c:pt idx="55">
                  <c:v>7</c:v>
                </c:pt>
                <c:pt idx="56">
                  <c:v>7</c:v>
                </c:pt>
                <c:pt idx="57">
                  <c:v>7</c:v>
                </c:pt>
                <c:pt idx="58">
                  <c:v>7</c:v>
                </c:pt>
                <c:pt idx="59">
                  <c:v>7</c:v>
                </c:pt>
                <c:pt idx="60">
                  <c:v>8</c:v>
                </c:pt>
                <c:pt idx="61">
                  <c:v>8</c:v>
                </c:pt>
                <c:pt idx="62">
                  <c:v>8</c:v>
                </c:pt>
                <c:pt idx="63">
                  <c:v>8</c:v>
                </c:pt>
                <c:pt idx="64">
                  <c:v>8</c:v>
                </c:pt>
                <c:pt idx="65">
                  <c:v>8</c:v>
                </c:pt>
                <c:pt idx="66">
                  <c:v>8</c:v>
                </c:pt>
                <c:pt idx="67">
                  <c:v>8</c:v>
                </c:pt>
                <c:pt idx="68">
                  <c:v>8</c:v>
                </c:pt>
                <c:pt idx="69">
                  <c:v>9</c:v>
                </c:pt>
                <c:pt idx="70">
                  <c:v>9</c:v>
                </c:pt>
                <c:pt idx="71">
                  <c:v>9</c:v>
                </c:pt>
                <c:pt idx="72">
                  <c:v>9</c:v>
                </c:pt>
                <c:pt idx="73">
                  <c:v>9</c:v>
                </c:pt>
                <c:pt idx="74">
                  <c:v>9</c:v>
                </c:pt>
                <c:pt idx="75">
                  <c:v>9</c:v>
                </c:pt>
                <c:pt idx="76">
                  <c:v>9</c:v>
                </c:pt>
                <c:pt idx="77">
                  <c:v>10</c:v>
                </c:pt>
                <c:pt idx="78">
                  <c:v>10</c:v>
                </c:pt>
                <c:pt idx="79">
                  <c:v>10</c:v>
                </c:pt>
                <c:pt idx="80">
                  <c:v>10</c:v>
                </c:pt>
                <c:pt idx="81">
                  <c:v>10</c:v>
                </c:pt>
                <c:pt idx="82">
                  <c:v>11</c:v>
                </c:pt>
                <c:pt idx="83">
                  <c:v>11</c:v>
                </c:pt>
                <c:pt idx="84">
                  <c:v>10</c:v>
                </c:pt>
                <c:pt idx="85">
                  <c:v>11</c:v>
                </c:pt>
                <c:pt idx="86">
                  <c:v>11</c:v>
                </c:pt>
                <c:pt idx="87">
                  <c:v>11</c:v>
                </c:pt>
                <c:pt idx="88">
                  <c:v>11</c:v>
                </c:pt>
                <c:pt idx="89">
                  <c:v>11</c:v>
                </c:pt>
                <c:pt idx="90">
                  <c:v>11</c:v>
                </c:pt>
                <c:pt idx="91">
                  <c:v>11</c:v>
                </c:pt>
                <c:pt idx="92">
                  <c:v>11</c:v>
                </c:pt>
                <c:pt idx="93">
                  <c:v>12</c:v>
                </c:pt>
                <c:pt idx="94">
                  <c:v>12</c:v>
                </c:pt>
                <c:pt idx="95">
                  <c:v>12</c:v>
                </c:pt>
                <c:pt idx="96">
                  <c:v>12</c:v>
                </c:pt>
                <c:pt idx="97">
                  <c:v>13</c:v>
                </c:pt>
                <c:pt idx="98">
                  <c:v>13</c:v>
                </c:pt>
                <c:pt idx="99">
                  <c:v>14</c:v>
                </c:pt>
                <c:pt idx="100">
                  <c:v>14</c:v>
                </c:pt>
                <c:pt idx="101">
                  <c:v>14</c:v>
                </c:pt>
                <c:pt idx="102">
                  <c:v>14</c:v>
                </c:pt>
                <c:pt idx="103">
                  <c:v>15</c:v>
                </c:pt>
                <c:pt idx="104">
                  <c:v>15</c:v>
                </c:pt>
                <c:pt idx="105">
                  <c:v>15</c:v>
                </c:pt>
                <c:pt idx="106">
                  <c:v>16</c:v>
                </c:pt>
                <c:pt idx="107">
                  <c:v>16</c:v>
                </c:pt>
                <c:pt idx="108">
                  <c:v>16</c:v>
                </c:pt>
                <c:pt idx="109">
                  <c:v>17</c:v>
                </c:pt>
                <c:pt idx="110">
                  <c:v>18</c:v>
                </c:pt>
                <c:pt idx="111">
                  <c:v>18</c:v>
                </c:pt>
                <c:pt idx="112">
                  <c:v>19</c:v>
                </c:pt>
                <c:pt idx="113">
                  <c:v>19</c:v>
                </c:pt>
                <c:pt idx="114">
                  <c:v>20</c:v>
                </c:pt>
                <c:pt idx="115">
                  <c:v>20</c:v>
                </c:pt>
                <c:pt idx="116">
                  <c:v>21</c:v>
                </c:pt>
                <c:pt idx="117">
                  <c:v>21</c:v>
                </c:pt>
                <c:pt idx="118">
                  <c:v>22</c:v>
                </c:pt>
                <c:pt idx="119">
                  <c:v>22</c:v>
                </c:pt>
                <c:pt idx="120">
                  <c:v>23</c:v>
                </c:pt>
                <c:pt idx="121">
                  <c:v>24</c:v>
                </c:pt>
                <c:pt idx="122">
                  <c:v>24</c:v>
                </c:pt>
                <c:pt idx="123">
                  <c:v>25</c:v>
                </c:pt>
                <c:pt idx="124">
                  <c:v>26</c:v>
                </c:pt>
                <c:pt idx="125">
                  <c:v>26</c:v>
                </c:pt>
                <c:pt idx="126">
                  <c:v>27</c:v>
                </c:pt>
                <c:pt idx="127">
                  <c:v>28</c:v>
                </c:pt>
                <c:pt idx="128">
                  <c:v>28</c:v>
                </c:pt>
                <c:pt idx="129">
                  <c:v>29</c:v>
                </c:pt>
                <c:pt idx="130">
                  <c:v>30</c:v>
                </c:pt>
                <c:pt idx="131">
                  <c:v>31</c:v>
                </c:pt>
                <c:pt idx="132">
                  <c:v>31</c:v>
                </c:pt>
                <c:pt idx="133">
                  <c:v>32</c:v>
                </c:pt>
                <c:pt idx="134">
                  <c:v>34</c:v>
                </c:pt>
                <c:pt idx="135">
                  <c:v>34</c:v>
                </c:pt>
                <c:pt idx="136">
                  <c:v>35</c:v>
                </c:pt>
                <c:pt idx="137">
                  <c:v>36</c:v>
                </c:pt>
                <c:pt idx="138">
                  <c:v>36</c:v>
                </c:pt>
                <c:pt idx="139">
                  <c:v>38</c:v>
                </c:pt>
                <c:pt idx="140">
                  <c:v>39</c:v>
                </c:pt>
                <c:pt idx="141">
                  <c:v>40</c:v>
                </c:pt>
                <c:pt idx="142">
                  <c:v>40</c:v>
                </c:pt>
                <c:pt idx="143">
                  <c:v>41</c:v>
                </c:pt>
                <c:pt idx="144">
                  <c:v>42</c:v>
                </c:pt>
                <c:pt idx="145">
                  <c:v>43</c:v>
                </c:pt>
                <c:pt idx="146">
                  <c:v>44</c:v>
                </c:pt>
                <c:pt idx="147">
                  <c:v>45</c:v>
                </c:pt>
                <c:pt idx="148">
                  <c:v>46</c:v>
                </c:pt>
                <c:pt idx="149">
                  <c:v>47</c:v>
                </c:pt>
                <c:pt idx="150">
                  <c:v>48</c:v>
                </c:pt>
                <c:pt idx="151">
                  <c:v>49</c:v>
                </c:pt>
                <c:pt idx="152">
                  <c:v>50</c:v>
                </c:pt>
                <c:pt idx="153">
                  <c:v>51</c:v>
                </c:pt>
                <c:pt idx="154">
                  <c:v>52</c:v>
                </c:pt>
                <c:pt idx="155">
                  <c:v>53</c:v>
                </c:pt>
                <c:pt idx="156">
                  <c:v>54</c:v>
                </c:pt>
                <c:pt idx="157">
                  <c:v>55</c:v>
                </c:pt>
                <c:pt idx="158">
                  <c:v>56</c:v>
                </c:pt>
                <c:pt idx="159">
                  <c:v>57</c:v>
                </c:pt>
                <c:pt idx="160">
                  <c:v>58</c:v>
                </c:pt>
                <c:pt idx="161">
                  <c:v>59</c:v>
                </c:pt>
                <c:pt idx="162">
                  <c:v>60</c:v>
                </c:pt>
                <c:pt idx="163">
                  <c:v>61</c:v>
                </c:pt>
                <c:pt idx="164">
                  <c:v>64</c:v>
                </c:pt>
                <c:pt idx="165">
                  <c:v>65</c:v>
                </c:pt>
                <c:pt idx="166">
                  <c:v>66</c:v>
                </c:pt>
                <c:pt idx="167">
                  <c:v>67</c:v>
                </c:pt>
                <c:pt idx="168">
                  <c:v>69</c:v>
                </c:pt>
                <c:pt idx="169">
                  <c:v>72</c:v>
                </c:pt>
                <c:pt idx="170">
                  <c:v>75</c:v>
                </c:pt>
                <c:pt idx="171">
                  <c:v>80</c:v>
                </c:pt>
                <c:pt idx="172">
                  <c:v>85</c:v>
                </c:pt>
                <c:pt idx="173">
                  <c:v>91</c:v>
                </c:pt>
                <c:pt idx="174">
                  <c:v>97</c:v>
                </c:pt>
                <c:pt idx="175">
                  <c:v>105</c:v>
                </c:pt>
                <c:pt idx="176">
                  <c:v>113</c:v>
                </c:pt>
                <c:pt idx="177">
                  <c:v>121</c:v>
                </c:pt>
                <c:pt idx="178">
                  <c:v>130</c:v>
                </c:pt>
                <c:pt idx="179">
                  <c:v>138</c:v>
                </c:pt>
                <c:pt idx="180">
                  <c:v>147</c:v>
                </c:pt>
                <c:pt idx="181">
                  <c:v>156</c:v>
                </c:pt>
                <c:pt idx="182">
                  <c:v>165</c:v>
                </c:pt>
                <c:pt idx="183">
                  <c:v>174</c:v>
                </c:pt>
                <c:pt idx="184">
                  <c:v>183</c:v>
                </c:pt>
                <c:pt idx="185">
                  <c:v>191</c:v>
                </c:pt>
                <c:pt idx="186">
                  <c:v>199</c:v>
                </c:pt>
                <c:pt idx="187">
                  <c:v>206</c:v>
                </c:pt>
                <c:pt idx="188">
                  <c:v>212</c:v>
                </c:pt>
                <c:pt idx="189">
                  <c:v>216</c:v>
                </c:pt>
                <c:pt idx="190">
                  <c:v>220</c:v>
                </c:pt>
                <c:pt idx="191">
                  <c:v>221</c:v>
                </c:pt>
                <c:pt idx="192">
                  <c:v>222</c:v>
                </c:pt>
                <c:pt idx="193">
                  <c:v>221</c:v>
                </c:pt>
                <c:pt idx="194">
                  <c:v>219</c:v>
                </c:pt>
                <c:pt idx="195">
                  <c:v>217</c:v>
                </c:pt>
                <c:pt idx="196">
                  <c:v>214</c:v>
                </c:pt>
                <c:pt idx="197">
                  <c:v>209</c:v>
                </c:pt>
                <c:pt idx="198">
                  <c:v>204</c:v>
                </c:pt>
                <c:pt idx="199">
                  <c:v>200</c:v>
                </c:pt>
                <c:pt idx="200">
                  <c:v>195</c:v>
                </c:pt>
                <c:pt idx="201">
                  <c:v>191</c:v>
                </c:pt>
                <c:pt idx="202">
                  <c:v>186</c:v>
                </c:pt>
                <c:pt idx="203">
                  <c:v>182</c:v>
                </c:pt>
                <c:pt idx="204">
                  <c:v>178</c:v>
                </c:pt>
                <c:pt idx="205">
                  <c:v>174</c:v>
                </c:pt>
                <c:pt idx="206">
                  <c:v>171</c:v>
                </c:pt>
                <c:pt idx="207">
                  <c:v>168</c:v>
                </c:pt>
                <c:pt idx="208">
                  <c:v>166</c:v>
                </c:pt>
                <c:pt idx="209">
                  <c:v>164</c:v>
                </c:pt>
                <c:pt idx="210">
                  <c:v>161</c:v>
                </c:pt>
                <c:pt idx="211">
                  <c:v>161</c:v>
                </c:pt>
                <c:pt idx="212">
                  <c:v>161</c:v>
                </c:pt>
                <c:pt idx="213">
                  <c:v>162</c:v>
                </c:pt>
                <c:pt idx="214">
                  <c:v>163</c:v>
                </c:pt>
                <c:pt idx="215">
                  <c:v>165</c:v>
                </c:pt>
                <c:pt idx="216">
                  <c:v>168</c:v>
                </c:pt>
                <c:pt idx="217">
                  <c:v>171</c:v>
                </c:pt>
                <c:pt idx="218">
                  <c:v>175</c:v>
                </c:pt>
                <c:pt idx="219">
                  <c:v>180</c:v>
                </c:pt>
                <c:pt idx="220">
                  <c:v>186</c:v>
                </c:pt>
                <c:pt idx="221">
                  <c:v>191</c:v>
                </c:pt>
                <c:pt idx="222">
                  <c:v>197</c:v>
                </c:pt>
                <c:pt idx="223">
                  <c:v>204</c:v>
                </c:pt>
                <c:pt idx="224">
                  <c:v>208</c:v>
                </c:pt>
                <c:pt idx="225">
                  <c:v>214</c:v>
                </c:pt>
                <c:pt idx="226">
                  <c:v>221</c:v>
                </c:pt>
                <c:pt idx="227">
                  <c:v>228</c:v>
                </c:pt>
                <c:pt idx="228">
                  <c:v>234</c:v>
                </c:pt>
                <c:pt idx="229">
                  <c:v>240</c:v>
                </c:pt>
                <c:pt idx="230">
                  <c:v>245</c:v>
                </c:pt>
                <c:pt idx="231">
                  <c:v>249</c:v>
                </c:pt>
                <c:pt idx="232">
                  <c:v>253</c:v>
                </c:pt>
                <c:pt idx="233">
                  <c:v>256</c:v>
                </c:pt>
                <c:pt idx="234">
                  <c:v>257</c:v>
                </c:pt>
                <c:pt idx="235">
                  <c:v>259</c:v>
                </c:pt>
                <c:pt idx="236">
                  <c:v>260</c:v>
                </c:pt>
                <c:pt idx="237">
                  <c:v>260</c:v>
                </c:pt>
                <c:pt idx="238">
                  <c:v>259</c:v>
                </c:pt>
                <c:pt idx="239">
                  <c:v>259</c:v>
                </c:pt>
                <c:pt idx="240">
                  <c:v>258</c:v>
                </c:pt>
                <c:pt idx="241">
                  <c:v>255</c:v>
                </c:pt>
                <c:pt idx="242">
                  <c:v>254</c:v>
                </c:pt>
                <c:pt idx="243">
                  <c:v>253</c:v>
                </c:pt>
                <c:pt idx="244">
                  <c:v>252</c:v>
                </c:pt>
                <c:pt idx="245">
                  <c:v>251</c:v>
                </c:pt>
                <c:pt idx="246">
                  <c:v>250</c:v>
                </c:pt>
                <c:pt idx="247">
                  <c:v>250</c:v>
                </c:pt>
                <c:pt idx="248">
                  <c:v>250</c:v>
                </c:pt>
                <c:pt idx="249">
                  <c:v>250</c:v>
                </c:pt>
                <c:pt idx="250">
                  <c:v>250</c:v>
                </c:pt>
                <c:pt idx="251">
                  <c:v>251</c:v>
                </c:pt>
                <c:pt idx="252">
                  <c:v>252</c:v>
                </c:pt>
                <c:pt idx="253">
                  <c:v>253</c:v>
                </c:pt>
                <c:pt idx="254">
                  <c:v>254</c:v>
                </c:pt>
                <c:pt idx="255">
                  <c:v>256</c:v>
                </c:pt>
                <c:pt idx="256">
                  <c:v>257</c:v>
                </c:pt>
                <c:pt idx="257">
                  <c:v>258</c:v>
                </c:pt>
                <c:pt idx="258">
                  <c:v>260</c:v>
                </c:pt>
                <c:pt idx="259">
                  <c:v>261</c:v>
                </c:pt>
                <c:pt idx="260">
                  <c:v>263</c:v>
                </c:pt>
                <c:pt idx="261">
                  <c:v>264</c:v>
                </c:pt>
                <c:pt idx="262">
                  <c:v>266</c:v>
                </c:pt>
                <c:pt idx="263">
                  <c:v>267</c:v>
                </c:pt>
                <c:pt idx="264">
                  <c:v>267</c:v>
                </c:pt>
                <c:pt idx="265">
                  <c:v>266</c:v>
                </c:pt>
                <c:pt idx="266">
                  <c:v>266</c:v>
                </c:pt>
                <c:pt idx="267">
                  <c:v>266</c:v>
                </c:pt>
                <c:pt idx="268">
                  <c:v>265</c:v>
                </c:pt>
                <c:pt idx="269">
                  <c:v>264</c:v>
                </c:pt>
                <c:pt idx="270">
                  <c:v>263</c:v>
                </c:pt>
                <c:pt idx="271">
                  <c:v>264</c:v>
                </c:pt>
                <c:pt idx="272">
                  <c:v>262</c:v>
                </c:pt>
                <c:pt idx="273">
                  <c:v>261</c:v>
                </c:pt>
                <c:pt idx="274">
                  <c:v>259</c:v>
                </c:pt>
                <c:pt idx="275">
                  <c:v>258</c:v>
                </c:pt>
                <c:pt idx="276">
                  <c:v>257</c:v>
                </c:pt>
                <c:pt idx="277">
                  <c:v>255</c:v>
                </c:pt>
                <c:pt idx="278">
                  <c:v>254</c:v>
                </c:pt>
                <c:pt idx="279">
                  <c:v>250</c:v>
                </c:pt>
                <c:pt idx="280">
                  <c:v>248</c:v>
                </c:pt>
                <c:pt idx="281">
                  <c:v>245</c:v>
                </c:pt>
                <c:pt idx="282">
                  <c:v>242</c:v>
                </c:pt>
                <c:pt idx="283">
                  <c:v>239</c:v>
                </c:pt>
                <c:pt idx="284">
                  <c:v>237</c:v>
                </c:pt>
                <c:pt idx="285">
                  <c:v>235</c:v>
                </c:pt>
                <c:pt idx="286">
                  <c:v>232</c:v>
                </c:pt>
                <c:pt idx="287">
                  <c:v>230</c:v>
                </c:pt>
                <c:pt idx="288">
                  <c:v>229</c:v>
                </c:pt>
                <c:pt idx="289">
                  <c:v>228</c:v>
                </c:pt>
                <c:pt idx="290">
                  <c:v>227</c:v>
                </c:pt>
                <c:pt idx="291">
                  <c:v>226</c:v>
                </c:pt>
                <c:pt idx="292">
                  <c:v>225</c:v>
                </c:pt>
                <c:pt idx="293">
                  <c:v>224</c:v>
                </c:pt>
                <c:pt idx="294">
                  <c:v>222</c:v>
                </c:pt>
                <c:pt idx="295">
                  <c:v>220</c:v>
                </c:pt>
                <c:pt idx="296">
                  <c:v>217</c:v>
                </c:pt>
                <c:pt idx="297">
                  <c:v>215</c:v>
                </c:pt>
                <c:pt idx="298">
                  <c:v>212</c:v>
                </c:pt>
                <c:pt idx="299">
                  <c:v>210</c:v>
                </c:pt>
                <c:pt idx="300">
                  <c:v>207</c:v>
                </c:pt>
                <c:pt idx="301">
                  <c:v>206</c:v>
                </c:pt>
                <c:pt idx="302">
                  <c:v>204</c:v>
                </c:pt>
                <c:pt idx="303">
                  <c:v>202</c:v>
                </c:pt>
                <c:pt idx="304">
                  <c:v>200</c:v>
                </c:pt>
                <c:pt idx="305">
                  <c:v>198</c:v>
                </c:pt>
                <c:pt idx="306">
                  <c:v>196</c:v>
                </c:pt>
                <c:pt idx="307">
                  <c:v>194</c:v>
                </c:pt>
                <c:pt idx="308">
                  <c:v>192</c:v>
                </c:pt>
                <c:pt idx="309">
                  <c:v>190</c:v>
                </c:pt>
                <c:pt idx="310">
                  <c:v>188</c:v>
                </c:pt>
                <c:pt idx="311">
                  <c:v>185</c:v>
                </c:pt>
                <c:pt idx="312">
                  <c:v>183</c:v>
                </c:pt>
                <c:pt idx="313">
                  <c:v>181</c:v>
                </c:pt>
                <c:pt idx="314">
                  <c:v>180</c:v>
                </c:pt>
                <c:pt idx="315">
                  <c:v>179</c:v>
                </c:pt>
                <c:pt idx="316">
                  <c:v>177</c:v>
                </c:pt>
                <c:pt idx="317">
                  <c:v>176</c:v>
                </c:pt>
                <c:pt idx="318">
                  <c:v>175</c:v>
                </c:pt>
                <c:pt idx="319">
                  <c:v>176</c:v>
                </c:pt>
                <c:pt idx="320">
                  <c:v>175</c:v>
                </c:pt>
                <c:pt idx="321">
                  <c:v>174</c:v>
                </c:pt>
                <c:pt idx="322">
                  <c:v>174</c:v>
                </c:pt>
                <c:pt idx="323">
                  <c:v>173</c:v>
                </c:pt>
                <c:pt idx="324">
                  <c:v>172</c:v>
                </c:pt>
                <c:pt idx="325">
                  <c:v>171</c:v>
                </c:pt>
                <c:pt idx="326">
                  <c:v>170</c:v>
                </c:pt>
                <c:pt idx="327">
                  <c:v>169</c:v>
                </c:pt>
                <c:pt idx="328">
                  <c:v>167</c:v>
                </c:pt>
                <c:pt idx="329">
                  <c:v>166</c:v>
                </c:pt>
                <c:pt idx="330">
                  <c:v>164</c:v>
                </c:pt>
                <c:pt idx="331">
                  <c:v>162</c:v>
                </c:pt>
                <c:pt idx="332">
                  <c:v>160</c:v>
                </c:pt>
                <c:pt idx="333">
                  <c:v>161</c:v>
                </c:pt>
                <c:pt idx="334">
                  <c:v>160</c:v>
                </c:pt>
                <c:pt idx="335">
                  <c:v>158</c:v>
                </c:pt>
                <c:pt idx="336">
                  <c:v>156</c:v>
                </c:pt>
                <c:pt idx="337">
                  <c:v>155</c:v>
                </c:pt>
                <c:pt idx="338">
                  <c:v>154</c:v>
                </c:pt>
                <c:pt idx="339">
                  <c:v>152</c:v>
                </c:pt>
                <c:pt idx="340">
                  <c:v>151</c:v>
                </c:pt>
                <c:pt idx="341">
                  <c:v>149</c:v>
                </c:pt>
                <c:pt idx="342">
                  <c:v>148</c:v>
                </c:pt>
                <c:pt idx="343">
                  <c:v>147</c:v>
                </c:pt>
                <c:pt idx="344">
                  <c:v>146</c:v>
                </c:pt>
                <c:pt idx="345">
                  <c:v>146</c:v>
                </c:pt>
                <c:pt idx="346">
                  <c:v>145</c:v>
                </c:pt>
                <c:pt idx="347">
                  <c:v>144</c:v>
                </c:pt>
                <c:pt idx="348">
                  <c:v>143</c:v>
                </c:pt>
                <c:pt idx="349">
                  <c:v>142</c:v>
                </c:pt>
                <c:pt idx="350">
                  <c:v>141</c:v>
                </c:pt>
                <c:pt idx="351">
                  <c:v>140</c:v>
                </c:pt>
                <c:pt idx="352">
                  <c:v>139</c:v>
                </c:pt>
                <c:pt idx="353">
                  <c:v>138</c:v>
                </c:pt>
                <c:pt idx="354">
                  <c:v>138</c:v>
                </c:pt>
                <c:pt idx="355">
                  <c:v>137</c:v>
                </c:pt>
                <c:pt idx="356">
                  <c:v>136</c:v>
                </c:pt>
                <c:pt idx="357">
                  <c:v>137</c:v>
                </c:pt>
                <c:pt idx="358">
                  <c:v>136</c:v>
                </c:pt>
                <c:pt idx="359">
                  <c:v>135</c:v>
                </c:pt>
                <c:pt idx="360">
                  <c:v>134</c:v>
                </c:pt>
                <c:pt idx="361">
                  <c:v>134</c:v>
                </c:pt>
                <c:pt idx="362">
                  <c:v>134</c:v>
                </c:pt>
                <c:pt idx="363">
                  <c:v>133</c:v>
                </c:pt>
                <c:pt idx="364">
                  <c:v>131</c:v>
                </c:pt>
                <c:pt idx="365">
                  <c:v>130</c:v>
                </c:pt>
                <c:pt idx="366">
                  <c:v>129</c:v>
                </c:pt>
                <c:pt idx="367">
                  <c:v>128</c:v>
                </c:pt>
                <c:pt idx="368">
                  <c:v>128</c:v>
                </c:pt>
                <c:pt idx="369">
                  <c:v>127</c:v>
                </c:pt>
                <c:pt idx="370">
                  <c:v>127</c:v>
                </c:pt>
                <c:pt idx="371">
                  <c:v>126</c:v>
                </c:pt>
                <c:pt idx="372">
                  <c:v>125</c:v>
                </c:pt>
                <c:pt idx="373">
                  <c:v>124</c:v>
                </c:pt>
                <c:pt idx="374">
                  <c:v>123</c:v>
                </c:pt>
                <c:pt idx="375">
                  <c:v>122</c:v>
                </c:pt>
                <c:pt idx="376">
                  <c:v>122</c:v>
                </c:pt>
                <c:pt idx="377">
                  <c:v>121</c:v>
                </c:pt>
                <c:pt idx="378">
                  <c:v>120</c:v>
                </c:pt>
                <c:pt idx="379">
                  <c:v>120</c:v>
                </c:pt>
                <c:pt idx="380">
                  <c:v>120</c:v>
                </c:pt>
                <c:pt idx="381">
                  <c:v>119</c:v>
                </c:pt>
                <c:pt idx="382">
                  <c:v>119</c:v>
                </c:pt>
                <c:pt idx="383">
                  <c:v>118</c:v>
                </c:pt>
              </c:numCache>
            </c:numRef>
          </c:yVal>
          <c:smooth val="1"/>
          <c:extLst>
            <c:ext xmlns:c16="http://schemas.microsoft.com/office/drawing/2014/chart" uri="{C3380CC4-5D6E-409C-BE32-E72D297353CC}">
              <c16:uniqueId val="{00000000-F0E5-4A57-A3BD-DEF821A856A4}"/>
            </c:ext>
          </c:extLst>
        </c:ser>
        <c:ser>
          <c:idx val="1"/>
          <c:order val="1"/>
          <c:spPr>
            <a:ln w="19869">
              <a:solidFill>
                <a:srgbClr val="FF00FF"/>
              </a:solidFill>
              <a:prstDash val="solid"/>
            </a:ln>
          </c:spPr>
          <c:marker>
            <c:symbol val="none"/>
          </c:marker>
          <c:xVal>
            <c:numRef>
              <c:f>[1]Munka1!$A$2:$A$658</c:f>
              <c:numCache>
                <c:formatCode>General</c:formatCode>
                <c:ptCount val="657"/>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pt idx="621">
                  <c:v>1242</c:v>
                </c:pt>
                <c:pt idx="622">
                  <c:v>1244</c:v>
                </c:pt>
                <c:pt idx="623">
                  <c:v>1246</c:v>
                </c:pt>
                <c:pt idx="624">
                  <c:v>1248</c:v>
                </c:pt>
                <c:pt idx="625">
                  <c:v>1250</c:v>
                </c:pt>
                <c:pt idx="626">
                  <c:v>1252</c:v>
                </c:pt>
                <c:pt idx="627">
                  <c:v>1254</c:v>
                </c:pt>
                <c:pt idx="628">
                  <c:v>1256</c:v>
                </c:pt>
                <c:pt idx="629">
                  <c:v>1258</c:v>
                </c:pt>
                <c:pt idx="630">
                  <c:v>1260</c:v>
                </c:pt>
                <c:pt idx="631">
                  <c:v>1262</c:v>
                </c:pt>
                <c:pt idx="632">
                  <c:v>1264</c:v>
                </c:pt>
                <c:pt idx="633">
                  <c:v>1266</c:v>
                </c:pt>
                <c:pt idx="634">
                  <c:v>1268</c:v>
                </c:pt>
                <c:pt idx="635">
                  <c:v>1270</c:v>
                </c:pt>
                <c:pt idx="636">
                  <c:v>1272</c:v>
                </c:pt>
                <c:pt idx="637">
                  <c:v>1274</c:v>
                </c:pt>
                <c:pt idx="638">
                  <c:v>1276</c:v>
                </c:pt>
                <c:pt idx="639">
                  <c:v>1278</c:v>
                </c:pt>
                <c:pt idx="640">
                  <c:v>1280</c:v>
                </c:pt>
                <c:pt idx="641">
                  <c:v>1282</c:v>
                </c:pt>
                <c:pt idx="642">
                  <c:v>1284</c:v>
                </c:pt>
                <c:pt idx="643">
                  <c:v>1286</c:v>
                </c:pt>
                <c:pt idx="644">
                  <c:v>1288</c:v>
                </c:pt>
                <c:pt idx="645">
                  <c:v>1290</c:v>
                </c:pt>
                <c:pt idx="646">
                  <c:v>1292</c:v>
                </c:pt>
                <c:pt idx="647">
                  <c:v>1294</c:v>
                </c:pt>
                <c:pt idx="648">
                  <c:v>1296</c:v>
                </c:pt>
                <c:pt idx="649">
                  <c:v>1298</c:v>
                </c:pt>
                <c:pt idx="650">
                  <c:v>1300</c:v>
                </c:pt>
                <c:pt idx="651">
                  <c:v>1302</c:v>
                </c:pt>
                <c:pt idx="652">
                  <c:v>1304</c:v>
                </c:pt>
                <c:pt idx="653">
                  <c:v>1306</c:v>
                </c:pt>
                <c:pt idx="654">
                  <c:v>1308</c:v>
                </c:pt>
                <c:pt idx="655">
                  <c:v>1310</c:v>
                </c:pt>
                <c:pt idx="656">
                  <c:v>1312</c:v>
                </c:pt>
              </c:numCache>
            </c:numRef>
          </c:xVal>
          <c:yVal>
            <c:numRef>
              <c:f>[1]Munka1!#REF!</c:f>
              <c:numCache>
                <c:formatCode>General</c:formatCode>
                <c:ptCount val="1"/>
                <c:pt idx="0">
                  <c:v>1</c:v>
                </c:pt>
              </c:numCache>
            </c:numRef>
          </c:yVal>
          <c:smooth val="1"/>
          <c:extLst>
            <c:ext xmlns:c16="http://schemas.microsoft.com/office/drawing/2014/chart" uri="{C3380CC4-5D6E-409C-BE32-E72D297353CC}">
              <c16:uniqueId val="{00000001-F0E5-4A57-A3BD-DEF821A856A4}"/>
            </c:ext>
          </c:extLst>
        </c:ser>
        <c:ser>
          <c:idx val="5"/>
          <c:order val="2"/>
          <c:spPr>
            <a:ln w="19869">
              <a:solidFill>
                <a:srgbClr val="33CCCC"/>
              </a:solidFill>
              <a:prstDash val="solid"/>
            </a:ln>
          </c:spPr>
          <c:marker>
            <c:symbol val="none"/>
          </c:marker>
          <c:xVal>
            <c:numRef>
              <c:f>[1]Munka1!$A$2:$A$622</c:f>
              <c:numCache>
                <c:formatCode>General</c:formatCode>
                <c:ptCount val="62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pt idx="351">
                  <c:v>702</c:v>
                </c:pt>
                <c:pt idx="352">
                  <c:v>704</c:v>
                </c:pt>
                <c:pt idx="353">
                  <c:v>706</c:v>
                </c:pt>
                <c:pt idx="354">
                  <c:v>708</c:v>
                </c:pt>
                <c:pt idx="355">
                  <c:v>710</c:v>
                </c:pt>
                <c:pt idx="356">
                  <c:v>712</c:v>
                </c:pt>
                <c:pt idx="357">
                  <c:v>714</c:v>
                </c:pt>
                <c:pt idx="358">
                  <c:v>716</c:v>
                </c:pt>
                <c:pt idx="359">
                  <c:v>718</c:v>
                </c:pt>
                <c:pt idx="360">
                  <c:v>720</c:v>
                </c:pt>
                <c:pt idx="361">
                  <c:v>722</c:v>
                </c:pt>
                <c:pt idx="362">
                  <c:v>724</c:v>
                </c:pt>
                <c:pt idx="363">
                  <c:v>726</c:v>
                </c:pt>
                <c:pt idx="364">
                  <c:v>728</c:v>
                </c:pt>
                <c:pt idx="365">
                  <c:v>730</c:v>
                </c:pt>
                <c:pt idx="366">
                  <c:v>732</c:v>
                </c:pt>
                <c:pt idx="367">
                  <c:v>734</c:v>
                </c:pt>
                <c:pt idx="368">
                  <c:v>736</c:v>
                </c:pt>
                <c:pt idx="369">
                  <c:v>738</c:v>
                </c:pt>
                <c:pt idx="370">
                  <c:v>740</c:v>
                </c:pt>
                <c:pt idx="371">
                  <c:v>742</c:v>
                </c:pt>
                <c:pt idx="372">
                  <c:v>744</c:v>
                </c:pt>
                <c:pt idx="373">
                  <c:v>746</c:v>
                </c:pt>
                <c:pt idx="374">
                  <c:v>748</c:v>
                </c:pt>
                <c:pt idx="375">
                  <c:v>750</c:v>
                </c:pt>
                <c:pt idx="376">
                  <c:v>752</c:v>
                </c:pt>
                <c:pt idx="377">
                  <c:v>754</c:v>
                </c:pt>
                <c:pt idx="378">
                  <c:v>756</c:v>
                </c:pt>
                <c:pt idx="379">
                  <c:v>758</c:v>
                </c:pt>
                <c:pt idx="380">
                  <c:v>760</c:v>
                </c:pt>
                <c:pt idx="381">
                  <c:v>762</c:v>
                </c:pt>
                <c:pt idx="382">
                  <c:v>764</c:v>
                </c:pt>
                <c:pt idx="383">
                  <c:v>766</c:v>
                </c:pt>
                <c:pt idx="384">
                  <c:v>768</c:v>
                </c:pt>
                <c:pt idx="385">
                  <c:v>770</c:v>
                </c:pt>
                <c:pt idx="386">
                  <c:v>772</c:v>
                </c:pt>
                <c:pt idx="387">
                  <c:v>774</c:v>
                </c:pt>
                <c:pt idx="388">
                  <c:v>776</c:v>
                </c:pt>
                <c:pt idx="389">
                  <c:v>778</c:v>
                </c:pt>
                <c:pt idx="390">
                  <c:v>780</c:v>
                </c:pt>
                <c:pt idx="391">
                  <c:v>782</c:v>
                </c:pt>
                <c:pt idx="392">
                  <c:v>784</c:v>
                </c:pt>
                <c:pt idx="393">
                  <c:v>786</c:v>
                </c:pt>
                <c:pt idx="394">
                  <c:v>788</c:v>
                </c:pt>
                <c:pt idx="395">
                  <c:v>790</c:v>
                </c:pt>
                <c:pt idx="396">
                  <c:v>792</c:v>
                </c:pt>
                <c:pt idx="397">
                  <c:v>794</c:v>
                </c:pt>
                <c:pt idx="398">
                  <c:v>796</c:v>
                </c:pt>
                <c:pt idx="399">
                  <c:v>798</c:v>
                </c:pt>
                <c:pt idx="400">
                  <c:v>800</c:v>
                </c:pt>
                <c:pt idx="401">
                  <c:v>802</c:v>
                </c:pt>
                <c:pt idx="402">
                  <c:v>804</c:v>
                </c:pt>
                <c:pt idx="403">
                  <c:v>806</c:v>
                </c:pt>
                <c:pt idx="404">
                  <c:v>808</c:v>
                </c:pt>
                <c:pt idx="405">
                  <c:v>810</c:v>
                </c:pt>
                <c:pt idx="406">
                  <c:v>812</c:v>
                </c:pt>
                <c:pt idx="407">
                  <c:v>814</c:v>
                </c:pt>
                <c:pt idx="408">
                  <c:v>816</c:v>
                </c:pt>
                <c:pt idx="409">
                  <c:v>818</c:v>
                </c:pt>
                <c:pt idx="410">
                  <c:v>820</c:v>
                </c:pt>
                <c:pt idx="411">
                  <c:v>822</c:v>
                </c:pt>
                <c:pt idx="412">
                  <c:v>824</c:v>
                </c:pt>
                <c:pt idx="413">
                  <c:v>826</c:v>
                </c:pt>
                <c:pt idx="414">
                  <c:v>828</c:v>
                </c:pt>
                <c:pt idx="415">
                  <c:v>830</c:v>
                </c:pt>
                <c:pt idx="416">
                  <c:v>832</c:v>
                </c:pt>
                <c:pt idx="417">
                  <c:v>834</c:v>
                </c:pt>
                <c:pt idx="418">
                  <c:v>836</c:v>
                </c:pt>
                <c:pt idx="419">
                  <c:v>838</c:v>
                </c:pt>
                <c:pt idx="420">
                  <c:v>840</c:v>
                </c:pt>
                <c:pt idx="421">
                  <c:v>842</c:v>
                </c:pt>
                <c:pt idx="422">
                  <c:v>844</c:v>
                </c:pt>
                <c:pt idx="423">
                  <c:v>846</c:v>
                </c:pt>
                <c:pt idx="424">
                  <c:v>848</c:v>
                </c:pt>
                <c:pt idx="425">
                  <c:v>850</c:v>
                </c:pt>
                <c:pt idx="426">
                  <c:v>852</c:v>
                </c:pt>
                <c:pt idx="427">
                  <c:v>854</c:v>
                </c:pt>
                <c:pt idx="428">
                  <c:v>856</c:v>
                </c:pt>
                <c:pt idx="429">
                  <c:v>858</c:v>
                </c:pt>
                <c:pt idx="430">
                  <c:v>860</c:v>
                </c:pt>
                <c:pt idx="431">
                  <c:v>862</c:v>
                </c:pt>
                <c:pt idx="432">
                  <c:v>864</c:v>
                </c:pt>
                <c:pt idx="433">
                  <c:v>866</c:v>
                </c:pt>
                <c:pt idx="434">
                  <c:v>868</c:v>
                </c:pt>
                <c:pt idx="435">
                  <c:v>870</c:v>
                </c:pt>
                <c:pt idx="436">
                  <c:v>872</c:v>
                </c:pt>
                <c:pt idx="437">
                  <c:v>874</c:v>
                </c:pt>
                <c:pt idx="438">
                  <c:v>876</c:v>
                </c:pt>
                <c:pt idx="439">
                  <c:v>878</c:v>
                </c:pt>
                <c:pt idx="440">
                  <c:v>880</c:v>
                </c:pt>
                <c:pt idx="441">
                  <c:v>882</c:v>
                </c:pt>
                <c:pt idx="442">
                  <c:v>884</c:v>
                </c:pt>
                <c:pt idx="443">
                  <c:v>886</c:v>
                </c:pt>
                <c:pt idx="444">
                  <c:v>888</c:v>
                </c:pt>
                <c:pt idx="445">
                  <c:v>890</c:v>
                </c:pt>
                <c:pt idx="446">
                  <c:v>892</c:v>
                </c:pt>
                <c:pt idx="447">
                  <c:v>894</c:v>
                </c:pt>
                <c:pt idx="448">
                  <c:v>896</c:v>
                </c:pt>
                <c:pt idx="449">
                  <c:v>898</c:v>
                </c:pt>
                <c:pt idx="450">
                  <c:v>900</c:v>
                </c:pt>
                <c:pt idx="451">
                  <c:v>902</c:v>
                </c:pt>
                <c:pt idx="452">
                  <c:v>904</c:v>
                </c:pt>
                <c:pt idx="453">
                  <c:v>906</c:v>
                </c:pt>
                <c:pt idx="454">
                  <c:v>908</c:v>
                </c:pt>
                <c:pt idx="455">
                  <c:v>910</c:v>
                </c:pt>
                <c:pt idx="456">
                  <c:v>912</c:v>
                </c:pt>
                <c:pt idx="457">
                  <c:v>914</c:v>
                </c:pt>
                <c:pt idx="458">
                  <c:v>916</c:v>
                </c:pt>
                <c:pt idx="459">
                  <c:v>918</c:v>
                </c:pt>
                <c:pt idx="460">
                  <c:v>920</c:v>
                </c:pt>
                <c:pt idx="461">
                  <c:v>922</c:v>
                </c:pt>
                <c:pt idx="462">
                  <c:v>924</c:v>
                </c:pt>
                <c:pt idx="463">
                  <c:v>926</c:v>
                </c:pt>
                <c:pt idx="464">
                  <c:v>928</c:v>
                </c:pt>
                <c:pt idx="465">
                  <c:v>930</c:v>
                </c:pt>
                <c:pt idx="466">
                  <c:v>932</c:v>
                </c:pt>
                <c:pt idx="467">
                  <c:v>934</c:v>
                </c:pt>
                <c:pt idx="468">
                  <c:v>936</c:v>
                </c:pt>
                <c:pt idx="469">
                  <c:v>938</c:v>
                </c:pt>
                <c:pt idx="470">
                  <c:v>940</c:v>
                </c:pt>
                <c:pt idx="471">
                  <c:v>942</c:v>
                </c:pt>
                <c:pt idx="472">
                  <c:v>944</c:v>
                </c:pt>
                <c:pt idx="473">
                  <c:v>946</c:v>
                </c:pt>
                <c:pt idx="474">
                  <c:v>948</c:v>
                </c:pt>
                <c:pt idx="475">
                  <c:v>950</c:v>
                </c:pt>
                <c:pt idx="476">
                  <c:v>952</c:v>
                </c:pt>
                <c:pt idx="477">
                  <c:v>954</c:v>
                </c:pt>
                <c:pt idx="478">
                  <c:v>956</c:v>
                </c:pt>
                <c:pt idx="479">
                  <c:v>958</c:v>
                </c:pt>
                <c:pt idx="480">
                  <c:v>960</c:v>
                </c:pt>
                <c:pt idx="481">
                  <c:v>962</c:v>
                </c:pt>
                <c:pt idx="482">
                  <c:v>964</c:v>
                </c:pt>
                <c:pt idx="483">
                  <c:v>966</c:v>
                </c:pt>
                <c:pt idx="484">
                  <c:v>968</c:v>
                </c:pt>
                <c:pt idx="485">
                  <c:v>970</c:v>
                </c:pt>
                <c:pt idx="486">
                  <c:v>972</c:v>
                </c:pt>
                <c:pt idx="487">
                  <c:v>974</c:v>
                </c:pt>
                <c:pt idx="488">
                  <c:v>976</c:v>
                </c:pt>
                <c:pt idx="489">
                  <c:v>978</c:v>
                </c:pt>
                <c:pt idx="490">
                  <c:v>980</c:v>
                </c:pt>
                <c:pt idx="491">
                  <c:v>982</c:v>
                </c:pt>
                <c:pt idx="492">
                  <c:v>984</c:v>
                </c:pt>
                <c:pt idx="493">
                  <c:v>986</c:v>
                </c:pt>
                <c:pt idx="494">
                  <c:v>988</c:v>
                </c:pt>
                <c:pt idx="495">
                  <c:v>990</c:v>
                </c:pt>
                <c:pt idx="496">
                  <c:v>992</c:v>
                </c:pt>
                <c:pt idx="497">
                  <c:v>994</c:v>
                </c:pt>
                <c:pt idx="498">
                  <c:v>996</c:v>
                </c:pt>
                <c:pt idx="499">
                  <c:v>998</c:v>
                </c:pt>
                <c:pt idx="500">
                  <c:v>1000</c:v>
                </c:pt>
                <c:pt idx="501">
                  <c:v>1002</c:v>
                </c:pt>
                <c:pt idx="502">
                  <c:v>1004</c:v>
                </c:pt>
                <c:pt idx="503">
                  <c:v>1006</c:v>
                </c:pt>
                <c:pt idx="504">
                  <c:v>1008</c:v>
                </c:pt>
                <c:pt idx="505">
                  <c:v>1010</c:v>
                </c:pt>
                <c:pt idx="506">
                  <c:v>1012</c:v>
                </c:pt>
                <c:pt idx="507">
                  <c:v>1014</c:v>
                </c:pt>
                <c:pt idx="508">
                  <c:v>1016</c:v>
                </c:pt>
                <c:pt idx="509">
                  <c:v>1018</c:v>
                </c:pt>
                <c:pt idx="510">
                  <c:v>1020</c:v>
                </c:pt>
                <c:pt idx="511">
                  <c:v>1022</c:v>
                </c:pt>
                <c:pt idx="512">
                  <c:v>1024</c:v>
                </c:pt>
                <c:pt idx="513">
                  <c:v>1026</c:v>
                </c:pt>
                <c:pt idx="514">
                  <c:v>1028</c:v>
                </c:pt>
                <c:pt idx="515">
                  <c:v>1030</c:v>
                </c:pt>
                <c:pt idx="516">
                  <c:v>1032</c:v>
                </c:pt>
                <c:pt idx="517">
                  <c:v>1034</c:v>
                </c:pt>
                <c:pt idx="518">
                  <c:v>1036</c:v>
                </c:pt>
                <c:pt idx="519">
                  <c:v>1038</c:v>
                </c:pt>
                <c:pt idx="520">
                  <c:v>1040</c:v>
                </c:pt>
                <c:pt idx="521">
                  <c:v>1042</c:v>
                </c:pt>
                <c:pt idx="522">
                  <c:v>1044</c:v>
                </c:pt>
                <c:pt idx="523">
                  <c:v>1046</c:v>
                </c:pt>
                <c:pt idx="524">
                  <c:v>1048</c:v>
                </c:pt>
                <c:pt idx="525">
                  <c:v>1050</c:v>
                </c:pt>
                <c:pt idx="526">
                  <c:v>1052</c:v>
                </c:pt>
                <c:pt idx="527">
                  <c:v>1054</c:v>
                </c:pt>
                <c:pt idx="528">
                  <c:v>1056</c:v>
                </c:pt>
                <c:pt idx="529">
                  <c:v>1058</c:v>
                </c:pt>
                <c:pt idx="530">
                  <c:v>1060</c:v>
                </c:pt>
                <c:pt idx="531">
                  <c:v>1062</c:v>
                </c:pt>
                <c:pt idx="532">
                  <c:v>1064</c:v>
                </c:pt>
                <c:pt idx="533">
                  <c:v>1066</c:v>
                </c:pt>
                <c:pt idx="534">
                  <c:v>1068</c:v>
                </c:pt>
                <c:pt idx="535">
                  <c:v>1070</c:v>
                </c:pt>
                <c:pt idx="536">
                  <c:v>1072</c:v>
                </c:pt>
                <c:pt idx="537">
                  <c:v>1074</c:v>
                </c:pt>
                <c:pt idx="538">
                  <c:v>1076</c:v>
                </c:pt>
                <c:pt idx="539">
                  <c:v>1078</c:v>
                </c:pt>
                <c:pt idx="540">
                  <c:v>1080</c:v>
                </c:pt>
                <c:pt idx="541">
                  <c:v>1082</c:v>
                </c:pt>
                <c:pt idx="542">
                  <c:v>1084</c:v>
                </c:pt>
                <c:pt idx="543">
                  <c:v>1086</c:v>
                </c:pt>
                <c:pt idx="544">
                  <c:v>1088</c:v>
                </c:pt>
                <c:pt idx="545">
                  <c:v>1090</c:v>
                </c:pt>
                <c:pt idx="546">
                  <c:v>1092</c:v>
                </c:pt>
                <c:pt idx="547">
                  <c:v>1094</c:v>
                </c:pt>
                <c:pt idx="548">
                  <c:v>1096</c:v>
                </c:pt>
                <c:pt idx="549">
                  <c:v>1098</c:v>
                </c:pt>
                <c:pt idx="550">
                  <c:v>1100</c:v>
                </c:pt>
                <c:pt idx="551">
                  <c:v>1102</c:v>
                </c:pt>
                <c:pt idx="552">
                  <c:v>1104</c:v>
                </c:pt>
                <c:pt idx="553">
                  <c:v>1106</c:v>
                </c:pt>
                <c:pt idx="554">
                  <c:v>1108</c:v>
                </c:pt>
                <c:pt idx="555">
                  <c:v>1110</c:v>
                </c:pt>
                <c:pt idx="556">
                  <c:v>1112</c:v>
                </c:pt>
                <c:pt idx="557">
                  <c:v>1114</c:v>
                </c:pt>
                <c:pt idx="558">
                  <c:v>1116</c:v>
                </c:pt>
                <c:pt idx="559">
                  <c:v>1118</c:v>
                </c:pt>
                <c:pt idx="560">
                  <c:v>1120</c:v>
                </c:pt>
                <c:pt idx="561">
                  <c:v>1122</c:v>
                </c:pt>
                <c:pt idx="562">
                  <c:v>1124</c:v>
                </c:pt>
                <c:pt idx="563">
                  <c:v>1126</c:v>
                </c:pt>
                <c:pt idx="564">
                  <c:v>1128</c:v>
                </c:pt>
                <c:pt idx="565">
                  <c:v>1130</c:v>
                </c:pt>
                <c:pt idx="566">
                  <c:v>1132</c:v>
                </c:pt>
                <c:pt idx="567">
                  <c:v>1134</c:v>
                </c:pt>
                <c:pt idx="568">
                  <c:v>1136</c:v>
                </c:pt>
                <c:pt idx="569">
                  <c:v>1138</c:v>
                </c:pt>
                <c:pt idx="570">
                  <c:v>1140</c:v>
                </c:pt>
                <c:pt idx="571">
                  <c:v>1142</c:v>
                </c:pt>
                <c:pt idx="572">
                  <c:v>1144</c:v>
                </c:pt>
                <c:pt idx="573">
                  <c:v>1146</c:v>
                </c:pt>
                <c:pt idx="574">
                  <c:v>1148</c:v>
                </c:pt>
                <c:pt idx="575">
                  <c:v>1150</c:v>
                </c:pt>
                <c:pt idx="576">
                  <c:v>1152</c:v>
                </c:pt>
                <c:pt idx="577">
                  <c:v>1154</c:v>
                </c:pt>
                <c:pt idx="578">
                  <c:v>1156</c:v>
                </c:pt>
                <c:pt idx="579">
                  <c:v>1158</c:v>
                </c:pt>
                <c:pt idx="580">
                  <c:v>1160</c:v>
                </c:pt>
                <c:pt idx="581">
                  <c:v>1162</c:v>
                </c:pt>
                <c:pt idx="582">
                  <c:v>1164</c:v>
                </c:pt>
                <c:pt idx="583">
                  <c:v>1166</c:v>
                </c:pt>
                <c:pt idx="584">
                  <c:v>1168</c:v>
                </c:pt>
                <c:pt idx="585">
                  <c:v>1170</c:v>
                </c:pt>
                <c:pt idx="586">
                  <c:v>1172</c:v>
                </c:pt>
                <c:pt idx="587">
                  <c:v>1174</c:v>
                </c:pt>
                <c:pt idx="588">
                  <c:v>1176</c:v>
                </c:pt>
                <c:pt idx="589">
                  <c:v>1178</c:v>
                </c:pt>
                <c:pt idx="590">
                  <c:v>1180</c:v>
                </c:pt>
                <c:pt idx="591">
                  <c:v>1182</c:v>
                </c:pt>
                <c:pt idx="592">
                  <c:v>1184</c:v>
                </c:pt>
                <c:pt idx="593">
                  <c:v>1186</c:v>
                </c:pt>
                <c:pt idx="594">
                  <c:v>1188</c:v>
                </c:pt>
                <c:pt idx="595">
                  <c:v>1190</c:v>
                </c:pt>
                <c:pt idx="596">
                  <c:v>1192</c:v>
                </c:pt>
                <c:pt idx="597">
                  <c:v>1194</c:v>
                </c:pt>
                <c:pt idx="598">
                  <c:v>1196</c:v>
                </c:pt>
                <c:pt idx="599">
                  <c:v>1198</c:v>
                </c:pt>
                <c:pt idx="600">
                  <c:v>1200</c:v>
                </c:pt>
                <c:pt idx="601">
                  <c:v>1202</c:v>
                </c:pt>
                <c:pt idx="602">
                  <c:v>1204</c:v>
                </c:pt>
                <c:pt idx="603">
                  <c:v>1206</c:v>
                </c:pt>
                <c:pt idx="604">
                  <c:v>1208</c:v>
                </c:pt>
                <c:pt idx="605">
                  <c:v>1210</c:v>
                </c:pt>
                <c:pt idx="606">
                  <c:v>1212</c:v>
                </c:pt>
                <c:pt idx="607">
                  <c:v>1214</c:v>
                </c:pt>
                <c:pt idx="608">
                  <c:v>1216</c:v>
                </c:pt>
                <c:pt idx="609">
                  <c:v>1218</c:v>
                </c:pt>
                <c:pt idx="610">
                  <c:v>1220</c:v>
                </c:pt>
                <c:pt idx="611">
                  <c:v>1222</c:v>
                </c:pt>
                <c:pt idx="612">
                  <c:v>1224</c:v>
                </c:pt>
                <c:pt idx="613">
                  <c:v>1226</c:v>
                </c:pt>
                <c:pt idx="614">
                  <c:v>1228</c:v>
                </c:pt>
                <c:pt idx="615">
                  <c:v>1230</c:v>
                </c:pt>
                <c:pt idx="616">
                  <c:v>1232</c:v>
                </c:pt>
                <c:pt idx="617">
                  <c:v>1234</c:v>
                </c:pt>
                <c:pt idx="618">
                  <c:v>1236</c:v>
                </c:pt>
                <c:pt idx="619">
                  <c:v>1238</c:v>
                </c:pt>
                <c:pt idx="620">
                  <c:v>1240</c:v>
                </c:pt>
              </c:numCache>
            </c:numRef>
          </c:xVal>
          <c:yVal>
            <c:numRef>
              <c:f>[1]Munka1!$B$2:$B$622</c:f>
              <c:numCache>
                <c:formatCode>General</c:formatCode>
                <c:ptCount val="621"/>
                <c:pt idx="0">
                  <c:v>14</c:v>
                </c:pt>
                <c:pt idx="1">
                  <c:v>14</c:v>
                </c:pt>
                <c:pt idx="2">
                  <c:v>14</c:v>
                </c:pt>
                <c:pt idx="3">
                  <c:v>14</c:v>
                </c:pt>
                <c:pt idx="4">
                  <c:v>14</c:v>
                </c:pt>
                <c:pt idx="5">
                  <c:v>14</c:v>
                </c:pt>
                <c:pt idx="6">
                  <c:v>14</c:v>
                </c:pt>
                <c:pt idx="7">
                  <c:v>14</c:v>
                </c:pt>
                <c:pt idx="8">
                  <c:v>14</c:v>
                </c:pt>
                <c:pt idx="9">
                  <c:v>14</c:v>
                </c:pt>
                <c:pt idx="10">
                  <c:v>14</c:v>
                </c:pt>
                <c:pt idx="11">
                  <c:v>14</c:v>
                </c:pt>
                <c:pt idx="12">
                  <c:v>14</c:v>
                </c:pt>
                <c:pt idx="13">
                  <c:v>14</c:v>
                </c:pt>
                <c:pt idx="14">
                  <c:v>14</c:v>
                </c:pt>
                <c:pt idx="15">
                  <c:v>14</c:v>
                </c:pt>
                <c:pt idx="16">
                  <c:v>14</c:v>
                </c:pt>
                <c:pt idx="17">
                  <c:v>14</c:v>
                </c:pt>
                <c:pt idx="18">
                  <c:v>15</c:v>
                </c:pt>
                <c:pt idx="19">
                  <c:v>14</c:v>
                </c:pt>
                <c:pt idx="20">
                  <c:v>15</c:v>
                </c:pt>
                <c:pt idx="21">
                  <c:v>14</c:v>
                </c:pt>
                <c:pt idx="22">
                  <c:v>14</c:v>
                </c:pt>
                <c:pt idx="23">
                  <c:v>14</c:v>
                </c:pt>
                <c:pt idx="24">
                  <c:v>14</c:v>
                </c:pt>
                <c:pt idx="25">
                  <c:v>15</c:v>
                </c:pt>
                <c:pt idx="26">
                  <c:v>15</c:v>
                </c:pt>
                <c:pt idx="27">
                  <c:v>15</c:v>
                </c:pt>
                <c:pt idx="28">
                  <c:v>15</c:v>
                </c:pt>
                <c:pt idx="29">
                  <c:v>15</c:v>
                </c:pt>
                <c:pt idx="30">
                  <c:v>15</c:v>
                </c:pt>
                <c:pt idx="31">
                  <c:v>15</c:v>
                </c:pt>
                <c:pt idx="32">
                  <c:v>15</c:v>
                </c:pt>
                <c:pt idx="33">
                  <c:v>15</c:v>
                </c:pt>
                <c:pt idx="34">
                  <c:v>15</c:v>
                </c:pt>
                <c:pt idx="35">
                  <c:v>15</c:v>
                </c:pt>
                <c:pt idx="36">
                  <c:v>15</c:v>
                </c:pt>
                <c:pt idx="37">
                  <c:v>15</c:v>
                </c:pt>
                <c:pt idx="38">
                  <c:v>15</c:v>
                </c:pt>
                <c:pt idx="39">
                  <c:v>15</c:v>
                </c:pt>
                <c:pt idx="40">
                  <c:v>15</c:v>
                </c:pt>
                <c:pt idx="41">
                  <c:v>16</c:v>
                </c:pt>
                <c:pt idx="42">
                  <c:v>16</c:v>
                </c:pt>
                <c:pt idx="43">
                  <c:v>16</c:v>
                </c:pt>
                <c:pt idx="44">
                  <c:v>16</c:v>
                </c:pt>
                <c:pt idx="45">
                  <c:v>16</c:v>
                </c:pt>
                <c:pt idx="46">
                  <c:v>16</c:v>
                </c:pt>
                <c:pt idx="47">
                  <c:v>16</c:v>
                </c:pt>
                <c:pt idx="48">
                  <c:v>16</c:v>
                </c:pt>
                <c:pt idx="49">
                  <c:v>16</c:v>
                </c:pt>
                <c:pt idx="50">
                  <c:v>16</c:v>
                </c:pt>
                <c:pt idx="51">
                  <c:v>16</c:v>
                </c:pt>
                <c:pt idx="52">
                  <c:v>16</c:v>
                </c:pt>
                <c:pt idx="53">
                  <c:v>17</c:v>
                </c:pt>
                <c:pt idx="54">
                  <c:v>17</c:v>
                </c:pt>
                <c:pt idx="55">
                  <c:v>17</c:v>
                </c:pt>
                <c:pt idx="56">
                  <c:v>17</c:v>
                </c:pt>
                <c:pt idx="57">
                  <c:v>17</c:v>
                </c:pt>
                <c:pt idx="58">
                  <c:v>17</c:v>
                </c:pt>
                <c:pt idx="59">
                  <c:v>17</c:v>
                </c:pt>
                <c:pt idx="60">
                  <c:v>17</c:v>
                </c:pt>
                <c:pt idx="61">
                  <c:v>17</c:v>
                </c:pt>
                <c:pt idx="62">
                  <c:v>17</c:v>
                </c:pt>
                <c:pt idx="63">
                  <c:v>17</c:v>
                </c:pt>
                <c:pt idx="64">
                  <c:v>17</c:v>
                </c:pt>
                <c:pt idx="65">
                  <c:v>17</c:v>
                </c:pt>
                <c:pt idx="66">
                  <c:v>18</c:v>
                </c:pt>
                <c:pt idx="67">
                  <c:v>18</c:v>
                </c:pt>
                <c:pt idx="68">
                  <c:v>18</c:v>
                </c:pt>
                <c:pt idx="69">
                  <c:v>17</c:v>
                </c:pt>
                <c:pt idx="70">
                  <c:v>18</c:v>
                </c:pt>
                <c:pt idx="71">
                  <c:v>18</c:v>
                </c:pt>
                <c:pt idx="72">
                  <c:v>18</c:v>
                </c:pt>
                <c:pt idx="73">
                  <c:v>18</c:v>
                </c:pt>
                <c:pt idx="74">
                  <c:v>18</c:v>
                </c:pt>
                <c:pt idx="75">
                  <c:v>18</c:v>
                </c:pt>
                <c:pt idx="76">
                  <c:v>18</c:v>
                </c:pt>
                <c:pt idx="77">
                  <c:v>18</c:v>
                </c:pt>
                <c:pt idx="78">
                  <c:v>18</c:v>
                </c:pt>
                <c:pt idx="79">
                  <c:v>19</c:v>
                </c:pt>
                <c:pt idx="80">
                  <c:v>19</c:v>
                </c:pt>
                <c:pt idx="81">
                  <c:v>19</c:v>
                </c:pt>
                <c:pt idx="82">
                  <c:v>19</c:v>
                </c:pt>
                <c:pt idx="83">
                  <c:v>19</c:v>
                </c:pt>
                <c:pt idx="84">
                  <c:v>19</c:v>
                </c:pt>
                <c:pt idx="85">
                  <c:v>18</c:v>
                </c:pt>
                <c:pt idx="86">
                  <c:v>19</c:v>
                </c:pt>
                <c:pt idx="87">
                  <c:v>19</c:v>
                </c:pt>
                <c:pt idx="88">
                  <c:v>19</c:v>
                </c:pt>
                <c:pt idx="89">
                  <c:v>19</c:v>
                </c:pt>
                <c:pt idx="90">
                  <c:v>19</c:v>
                </c:pt>
                <c:pt idx="91">
                  <c:v>20</c:v>
                </c:pt>
                <c:pt idx="92">
                  <c:v>20</c:v>
                </c:pt>
                <c:pt idx="93">
                  <c:v>20</c:v>
                </c:pt>
                <c:pt idx="94">
                  <c:v>20</c:v>
                </c:pt>
                <c:pt idx="95">
                  <c:v>20</c:v>
                </c:pt>
                <c:pt idx="96">
                  <c:v>20</c:v>
                </c:pt>
                <c:pt idx="97">
                  <c:v>20</c:v>
                </c:pt>
                <c:pt idx="98">
                  <c:v>21</c:v>
                </c:pt>
                <c:pt idx="99">
                  <c:v>21</c:v>
                </c:pt>
                <c:pt idx="100">
                  <c:v>21</c:v>
                </c:pt>
                <c:pt idx="101">
                  <c:v>21</c:v>
                </c:pt>
                <c:pt idx="102">
                  <c:v>21</c:v>
                </c:pt>
                <c:pt idx="103">
                  <c:v>21</c:v>
                </c:pt>
                <c:pt idx="104">
                  <c:v>22</c:v>
                </c:pt>
                <c:pt idx="105">
                  <c:v>22</c:v>
                </c:pt>
                <c:pt idx="106">
                  <c:v>22</c:v>
                </c:pt>
                <c:pt idx="107">
                  <c:v>22</c:v>
                </c:pt>
                <c:pt idx="108">
                  <c:v>23</c:v>
                </c:pt>
                <c:pt idx="109">
                  <c:v>23</c:v>
                </c:pt>
                <c:pt idx="110">
                  <c:v>23</c:v>
                </c:pt>
                <c:pt idx="111">
                  <c:v>23</c:v>
                </c:pt>
                <c:pt idx="112">
                  <c:v>23</c:v>
                </c:pt>
                <c:pt idx="113">
                  <c:v>24</c:v>
                </c:pt>
                <c:pt idx="114">
                  <c:v>24</c:v>
                </c:pt>
                <c:pt idx="115">
                  <c:v>25</c:v>
                </c:pt>
                <c:pt idx="116">
                  <c:v>25</c:v>
                </c:pt>
                <c:pt idx="117">
                  <c:v>25</c:v>
                </c:pt>
                <c:pt idx="118">
                  <c:v>26</c:v>
                </c:pt>
                <c:pt idx="119">
                  <c:v>26</c:v>
                </c:pt>
                <c:pt idx="120">
                  <c:v>26</c:v>
                </c:pt>
                <c:pt idx="121">
                  <c:v>26</c:v>
                </c:pt>
                <c:pt idx="122">
                  <c:v>26</c:v>
                </c:pt>
                <c:pt idx="123">
                  <c:v>27</c:v>
                </c:pt>
                <c:pt idx="124">
                  <c:v>27</c:v>
                </c:pt>
                <c:pt idx="125">
                  <c:v>27</c:v>
                </c:pt>
                <c:pt idx="126">
                  <c:v>28</c:v>
                </c:pt>
                <c:pt idx="127">
                  <c:v>28</c:v>
                </c:pt>
                <c:pt idx="128">
                  <c:v>28</c:v>
                </c:pt>
                <c:pt idx="129">
                  <c:v>28</c:v>
                </c:pt>
                <c:pt idx="130">
                  <c:v>28</c:v>
                </c:pt>
                <c:pt idx="131">
                  <c:v>29</c:v>
                </c:pt>
                <c:pt idx="132">
                  <c:v>30</c:v>
                </c:pt>
                <c:pt idx="133">
                  <c:v>30</c:v>
                </c:pt>
                <c:pt idx="134">
                  <c:v>30</c:v>
                </c:pt>
                <c:pt idx="135">
                  <c:v>30</c:v>
                </c:pt>
                <c:pt idx="136">
                  <c:v>31</c:v>
                </c:pt>
                <c:pt idx="137">
                  <c:v>31</c:v>
                </c:pt>
                <c:pt idx="138">
                  <c:v>32</c:v>
                </c:pt>
                <c:pt idx="139">
                  <c:v>32</c:v>
                </c:pt>
                <c:pt idx="140">
                  <c:v>33</c:v>
                </c:pt>
                <c:pt idx="141">
                  <c:v>33</c:v>
                </c:pt>
                <c:pt idx="142">
                  <c:v>34</c:v>
                </c:pt>
                <c:pt idx="143">
                  <c:v>34</c:v>
                </c:pt>
                <c:pt idx="144">
                  <c:v>35</c:v>
                </c:pt>
                <c:pt idx="145">
                  <c:v>35</c:v>
                </c:pt>
                <c:pt idx="146">
                  <c:v>36</c:v>
                </c:pt>
                <c:pt idx="147">
                  <c:v>36</c:v>
                </c:pt>
                <c:pt idx="148">
                  <c:v>37</c:v>
                </c:pt>
                <c:pt idx="149">
                  <c:v>37</c:v>
                </c:pt>
                <c:pt idx="150">
                  <c:v>38</c:v>
                </c:pt>
                <c:pt idx="151">
                  <c:v>39</c:v>
                </c:pt>
                <c:pt idx="152">
                  <c:v>39</c:v>
                </c:pt>
                <c:pt idx="153">
                  <c:v>39</c:v>
                </c:pt>
                <c:pt idx="154">
                  <c:v>40</c:v>
                </c:pt>
                <c:pt idx="155">
                  <c:v>41</c:v>
                </c:pt>
                <c:pt idx="156">
                  <c:v>41</c:v>
                </c:pt>
                <c:pt idx="157">
                  <c:v>42</c:v>
                </c:pt>
                <c:pt idx="158">
                  <c:v>43</c:v>
                </c:pt>
                <c:pt idx="159">
                  <c:v>43</c:v>
                </c:pt>
                <c:pt idx="160">
                  <c:v>44</c:v>
                </c:pt>
                <c:pt idx="161">
                  <c:v>45</c:v>
                </c:pt>
                <c:pt idx="162">
                  <c:v>46</c:v>
                </c:pt>
                <c:pt idx="163">
                  <c:v>47</c:v>
                </c:pt>
                <c:pt idx="164">
                  <c:v>47</c:v>
                </c:pt>
                <c:pt idx="165">
                  <c:v>48</c:v>
                </c:pt>
                <c:pt idx="166">
                  <c:v>49</c:v>
                </c:pt>
                <c:pt idx="167">
                  <c:v>50</c:v>
                </c:pt>
                <c:pt idx="168">
                  <c:v>51</c:v>
                </c:pt>
                <c:pt idx="169">
                  <c:v>52</c:v>
                </c:pt>
                <c:pt idx="170">
                  <c:v>53</c:v>
                </c:pt>
                <c:pt idx="171">
                  <c:v>54</c:v>
                </c:pt>
                <c:pt idx="172">
                  <c:v>55</c:v>
                </c:pt>
                <c:pt idx="173">
                  <c:v>56</c:v>
                </c:pt>
                <c:pt idx="174">
                  <c:v>57</c:v>
                </c:pt>
                <c:pt idx="175">
                  <c:v>58</c:v>
                </c:pt>
                <c:pt idx="176">
                  <c:v>59</c:v>
                </c:pt>
                <c:pt idx="177">
                  <c:v>61</c:v>
                </c:pt>
                <c:pt idx="178">
                  <c:v>61</c:v>
                </c:pt>
                <c:pt idx="179">
                  <c:v>63</c:v>
                </c:pt>
                <c:pt idx="180">
                  <c:v>64</c:v>
                </c:pt>
                <c:pt idx="181">
                  <c:v>65</c:v>
                </c:pt>
                <c:pt idx="182">
                  <c:v>66</c:v>
                </c:pt>
                <c:pt idx="183">
                  <c:v>67</c:v>
                </c:pt>
                <c:pt idx="184">
                  <c:v>69</c:v>
                </c:pt>
                <c:pt idx="185">
                  <c:v>70</c:v>
                </c:pt>
                <c:pt idx="186">
                  <c:v>71</c:v>
                </c:pt>
                <c:pt idx="187">
                  <c:v>73</c:v>
                </c:pt>
                <c:pt idx="188">
                  <c:v>74</c:v>
                </c:pt>
                <c:pt idx="189">
                  <c:v>75</c:v>
                </c:pt>
                <c:pt idx="190">
                  <c:v>76</c:v>
                </c:pt>
                <c:pt idx="191">
                  <c:v>77</c:v>
                </c:pt>
                <c:pt idx="192">
                  <c:v>78</c:v>
                </c:pt>
                <c:pt idx="193">
                  <c:v>79</c:v>
                </c:pt>
                <c:pt idx="194">
                  <c:v>81</c:v>
                </c:pt>
                <c:pt idx="195">
                  <c:v>82</c:v>
                </c:pt>
                <c:pt idx="196">
                  <c:v>84</c:v>
                </c:pt>
                <c:pt idx="197">
                  <c:v>85</c:v>
                </c:pt>
                <c:pt idx="198">
                  <c:v>86</c:v>
                </c:pt>
                <c:pt idx="199">
                  <c:v>87</c:v>
                </c:pt>
                <c:pt idx="200">
                  <c:v>89</c:v>
                </c:pt>
                <c:pt idx="201">
                  <c:v>90</c:v>
                </c:pt>
                <c:pt idx="202">
                  <c:v>91</c:v>
                </c:pt>
                <c:pt idx="203">
                  <c:v>92</c:v>
                </c:pt>
                <c:pt idx="204">
                  <c:v>94</c:v>
                </c:pt>
                <c:pt idx="205">
                  <c:v>95</c:v>
                </c:pt>
                <c:pt idx="206">
                  <c:v>97</c:v>
                </c:pt>
                <c:pt idx="207">
                  <c:v>98</c:v>
                </c:pt>
                <c:pt idx="208">
                  <c:v>99</c:v>
                </c:pt>
                <c:pt idx="209">
                  <c:v>101</c:v>
                </c:pt>
                <c:pt idx="210">
                  <c:v>102</c:v>
                </c:pt>
                <c:pt idx="211">
                  <c:v>104</c:v>
                </c:pt>
                <c:pt idx="212">
                  <c:v>106</c:v>
                </c:pt>
                <c:pt idx="213">
                  <c:v>107</c:v>
                </c:pt>
                <c:pt idx="214">
                  <c:v>108</c:v>
                </c:pt>
                <c:pt idx="215">
                  <c:v>110</c:v>
                </c:pt>
                <c:pt idx="216">
                  <c:v>112</c:v>
                </c:pt>
                <c:pt idx="217">
                  <c:v>114</c:v>
                </c:pt>
                <c:pt idx="218">
                  <c:v>115</c:v>
                </c:pt>
                <c:pt idx="219">
                  <c:v>117</c:v>
                </c:pt>
                <c:pt idx="220">
                  <c:v>119</c:v>
                </c:pt>
                <c:pt idx="221">
                  <c:v>120</c:v>
                </c:pt>
                <c:pt idx="222">
                  <c:v>122</c:v>
                </c:pt>
                <c:pt idx="223">
                  <c:v>124</c:v>
                </c:pt>
                <c:pt idx="224">
                  <c:v>125</c:v>
                </c:pt>
                <c:pt idx="225">
                  <c:v>127</c:v>
                </c:pt>
                <c:pt idx="226">
                  <c:v>129</c:v>
                </c:pt>
                <c:pt idx="227">
                  <c:v>131</c:v>
                </c:pt>
                <c:pt idx="228">
                  <c:v>132</c:v>
                </c:pt>
                <c:pt idx="229">
                  <c:v>134</c:v>
                </c:pt>
                <c:pt idx="230">
                  <c:v>135</c:v>
                </c:pt>
                <c:pt idx="231">
                  <c:v>137</c:v>
                </c:pt>
                <c:pt idx="232">
                  <c:v>139</c:v>
                </c:pt>
                <c:pt idx="233">
                  <c:v>141</c:v>
                </c:pt>
                <c:pt idx="234">
                  <c:v>142</c:v>
                </c:pt>
                <c:pt idx="235">
                  <c:v>144</c:v>
                </c:pt>
                <c:pt idx="236">
                  <c:v>146</c:v>
                </c:pt>
                <c:pt idx="237">
                  <c:v>148</c:v>
                </c:pt>
                <c:pt idx="238">
                  <c:v>149</c:v>
                </c:pt>
                <c:pt idx="239">
                  <c:v>151</c:v>
                </c:pt>
                <c:pt idx="240">
                  <c:v>153</c:v>
                </c:pt>
                <c:pt idx="241">
                  <c:v>155</c:v>
                </c:pt>
                <c:pt idx="242">
                  <c:v>156</c:v>
                </c:pt>
                <c:pt idx="243">
                  <c:v>158</c:v>
                </c:pt>
                <c:pt idx="244">
                  <c:v>160</c:v>
                </c:pt>
                <c:pt idx="245">
                  <c:v>162</c:v>
                </c:pt>
                <c:pt idx="246">
                  <c:v>164</c:v>
                </c:pt>
                <c:pt idx="247">
                  <c:v>165</c:v>
                </c:pt>
                <c:pt idx="248">
                  <c:v>167</c:v>
                </c:pt>
                <c:pt idx="249">
                  <c:v>168</c:v>
                </c:pt>
                <c:pt idx="250">
                  <c:v>170</c:v>
                </c:pt>
                <c:pt idx="251">
                  <c:v>172</c:v>
                </c:pt>
                <c:pt idx="252">
                  <c:v>173</c:v>
                </c:pt>
                <c:pt idx="253">
                  <c:v>174</c:v>
                </c:pt>
                <c:pt idx="254">
                  <c:v>176</c:v>
                </c:pt>
                <c:pt idx="255">
                  <c:v>178</c:v>
                </c:pt>
                <c:pt idx="256">
                  <c:v>180</c:v>
                </c:pt>
                <c:pt idx="257">
                  <c:v>181</c:v>
                </c:pt>
                <c:pt idx="258">
                  <c:v>182</c:v>
                </c:pt>
                <c:pt idx="259">
                  <c:v>184</c:v>
                </c:pt>
                <c:pt idx="260">
                  <c:v>185</c:v>
                </c:pt>
                <c:pt idx="261">
                  <c:v>186</c:v>
                </c:pt>
                <c:pt idx="262">
                  <c:v>188</c:v>
                </c:pt>
                <c:pt idx="263">
                  <c:v>189</c:v>
                </c:pt>
                <c:pt idx="264">
                  <c:v>190</c:v>
                </c:pt>
                <c:pt idx="265">
                  <c:v>192</c:v>
                </c:pt>
                <c:pt idx="266">
                  <c:v>193</c:v>
                </c:pt>
                <c:pt idx="267">
                  <c:v>194</c:v>
                </c:pt>
                <c:pt idx="268">
                  <c:v>196</c:v>
                </c:pt>
                <c:pt idx="269">
                  <c:v>196</c:v>
                </c:pt>
                <c:pt idx="270">
                  <c:v>198</c:v>
                </c:pt>
                <c:pt idx="271">
                  <c:v>199</c:v>
                </c:pt>
                <c:pt idx="272">
                  <c:v>201</c:v>
                </c:pt>
                <c:pt idx="273">
                  <c:v>202</c:v>
                </c:pt>
                <c:pt idx="274">
                  <c:v>203</c:v>
                </c:pt>
                <c:pt idx="275">
                  <c:v>204</c:v>
                </c:pt>
                <c:pt idx="276">
                  <c:v>206</c:v>
                </c:pt>
                <c:pt idx="277">
                  <c:v>207</c:v>
                </c:pt>
                <c:pt idx="278">
                  <c:v>208</c:v>
                </c:pt>
                <c:pt idx="279">
                  <c:v>210</c:v>
                </c:pt>
                <c:pt idx="280">
                  <c:v>211</c:v>
                </c:pt>
                <c:pt idx="281">
                  <c:v>212</c:v>
                </c:pt>
                <c:pt idx="282">
                  <c:v>214</c:v>
                </c:pt>
                <c:pt idx="283">
                  <c:v>215</c:v>
                </c:pt>
                <c:pt idx="284">
                  <c:v>216</c:v>
                </c:pt>
                <c:pt idx="285">
                  <c:v>217</c:v>
                </c:pt>
                <c:pt idx="286">
                  <c:v>219</c:v>
                </c:pt>
                <c:pt idx="287">
                  <c:v>220</c:v>
                </c:pt>
                <c:pt idx="288">
                  <c:v>221</c:v>
                </c:pt>
                <c:pt idx="289">
                  <c:v>222</c:v>
                </c:pt>
                <c:pt idx="290">
                  <c:v>223</c:v>
                </c:pt>
                <c:pt idx="291">
                  <c:v>224</c:v>
                </c:pt>
                <c:pt idx="292">
                  <c:v>225</c:v>
                </c:pt>
                <c:pt idx="293">
                  <c:v>226</c:v>
                </c:pt>
                <c:pt idx="294">
                  <c:v>227</c:v>
                </c:pt>
                <c:pt idx="295">
                  <c:v>228</c:v>
                </c:pt>
                <c:pt idx="296">
                  <c:v>228</c:v>
                </c:pt>
                <c:pt idx="297">
                  <c:v>229</c:v>
                </c:pt>
                <c:pt idx="298">
                  <c:v>231</c:v>
                </c:pt>
                <c:pt idx="299">
                  <c:v>231</c:v>
                </c:pt>
                <c:pt idx="300">
                  <c:v>232</c:v>
                </c:pt>
                <c:pt idx="301">
                  <c:v>233</c:v>
                </c:pt>
                <c:pt idx="302">
                  <c:v>234</c:v>
                </c:pt>
                <c:pt idx="303">
                  <c:v>235</c:v>
                </c:pt>
                <c:pt idx="304">
                  <c:v>236</c:v>
                </c:pt>
                <c:pt idx="305">
                  <c:v>237</c:v>
                </c:pt>
                <c:pt idx="306">
                  <c:v>238</c:v>
                </c:pt>
                <c:pt idx="307">
                  <c:v>239</c:v>
                </c:pt>
                <c:pt idx="308">
                  <c:v>240</c:v>
                </c:pt>
                <c:pt idx="309">
                  <c:v>241</c:v>
                </c:pt>
                <c:pt idx="310">
                  <c:v>241</c:v>
                </c:pt>
                <c:pt idx="311">
                  <c:v>242</c:v>
                </c:pt>
                <c:pt idx="312">
                  <c:v>243</c:v>
                </c:pt>
                <c:pt idx="313">
                  <c:v>244</c:v>
                </c:pt>
                <c:pt idx="314">
                  <c:v>245</c:v>
                </c:pt>
                <c:pt idx="315">
                  <c:v>246</c:v>
                </c:pt>
                <c:pt idx="316">
                  <c:v>247</c:v>
                </c:pt>
                <c:pt idx="317">
                  <c:v>248</c:v>
                </c:pt>
                <c:pt idx="318">
                  <c:v>248</c:v>
                </c:pt>
                <c:pt idx="319">
                  <c:v>249</c:v>
                </c:pt>
                <c:pt idx="320">
                  <c:v>250</c:v>
                </c:pt>
                <c:pt idx="321">
                  <c:v>250</c:v>
                </c:pt>
                <c:pt idx="322">
                  <c:v>250</c:v>
                </c:pt>
                <c:pt idx="323">
                  <c:v>252</c:v>
                </c:pt>
                <c:pt idx="324">
                  <c:v>252</c:v>
                </c:pt>
                <c:pt idx="325">
                  <c:v>253</c:v>
                </c:pt>
                <c:pt idx="326">
                  <c:v>253</c:v>
                </c:pt>
                <c:pt idx="327">
                  <c:v>254</c:v>
                </c:pt>
                <c:pt idx="328">
                  <c:v>255</c:v>
                </c:pt>
                <c:pt idx="329">
                  <c:v>256</c:v>
                </c:pt>
                <c:pt idx="330">
                  <c:v>256</c:v>
                </c:pt>
                <c:pt idx="331">
                  <c:v>257</c:v>
                </c:pt>
                <c:pt idx="332">
                  <c:v>258</c:v>
                </c:pt>
                <c:pt idx="333">
                  <c:v>259</c:v>
                </c:pt>
                <c:pt idx="334">
                  <c:v>260</c:v>
                </c:pt>
                <c:pt idx="335">
                  <c:v>261</c:v>
                </c:pt>
                <c:pt idx="336">
                  <c:v>262</c:v>
                </c:pt>
                <c:pt idx="337">
                  <c:v>262</c:v>
                </c:pt>
                <c:pt idx="338">
                  <c:v>263</c:v>
                </c:pt>
                <c:pt idx="339">
                  <c:v>264</c:v>
                </c:pt>
                <c:pt idx="340">
                  <c:v>265</c:v>
                </c:pt>
                <c:pt idx="341">
                  <c:v>266</c:v>
                </c:pt>
                <c:pt idx="342">
                  <c:v>266</c:v>
                </c:pt>
                <c:pt idx="343">
                  <c:v>267</c:v>
                </c:pt>
                <c:pt idx="344">
                  <c:v>268</c:v>
                </c:pt>
                <c:pt idx="345">
                  <c:v>269</c:v>
                </c:pt>
                <c:pt idx="346">
                  <c:v>269</c:v>
                </c:pt>
                <c:pt idx="347">
                  <c:v>269</c:v>
                </c:pt>
                <c:pt idx="348">
                  <c:v>270</c:v>
                </c:pt>
                <c:pt idx="349">
                  <c:v>270</c:v>
                </c:pt>
                <c:pt idx="350">
                  <c:v>271</c:v>
                </c:pt>
                <c:pt idx="351">
                  <c:v>271</c:v>
                </c:pt>
                <c:pt idx="352">
                  <c:v>272</c:v>
                </c:pt>
                <c:pt idx="353">
                  <c:v>272</c:v>
                </c:pt>
                <c:pt idx="354">
                  <c:v>273</c:v>
                </c:pt>
                <c:pt idx="355">
                  <c:v>273</c:v>
                </c:pt>
                <c:pt idx="356">
                  <c:v>274</c:v>
                </c:pt>
                <c:pt idx="357">
                  <c:v>275</c:v>
                </c:pt>
                <c:pt idx="358">
                  <c:v>275</c:v>
                </c:pt>
                <c:pt idx="359">
                  <c:v>276</c:v>
                </c:pt>
                <c:pt idx="360">
                  <c:v>276</c:v>
                </c:pt>
                <c:pt idx="361">
                  <c:v>277</c:v>
                </c:pt>
                <c:pt idx="362">
                  <c:v>277</c:v>
                </c:pt>
                <c:pt idx="363">
                  <c:v>278</c:v>
                </c:pt>
                <c:pt idx="364">
                  <c:v>279</c:v>
                </c:pt>
                <c:pt idx="365">
                  <c:v>279</c:v>
                </c:pt>
                <c:pt idx="366">
                  <c:v>280</c:v>
                </c:pt>
                <c:pt idx="367">
                  <c:v>280</c:v>
                </c:pt>
                <c:pt idx="368">
                  <c:v>281</c:v>
                </c:pt>
                <c:pt idx="369">
                  <c:v>282</c:v>
                </c:pt>
                <c:pt idx="370">
                  <c:v>282</c:v>
                </c:pt>
                <c:pt idx="371">
                  <c:v>282</c:v>
                </c:pt>
                <c:pt idx="372">
                  <c:v>283</c:v>
                </c:pt>
                <c:pt idx="373">
                  <c:v>283</c:v>
                </c:pt>
                <c:pt idx="374">
                  <c:v>284</c:v>
                </c:pt>
                <c:pt idx="375">
                  <c:v>284</c:v>
                </c:pt>
                <c:pt idx="376">
                  <c:v>284</c:v>
                </c:pt>
                <c:pt idx="377">
                  <c:v>285</c:v>
                </c:pt>
                <c:pt idx="378">
                  <c:v>286</c:v>
                </c:pt>
                <c:pt idx="379">
                  <c:v>285</c:v>
                </c:pt>
                <c:pt idx="380">
                  <c:v>286</c:v>
                </c:pt>
                <c:pt idx="381">
                  <c:v>286</c:v>
                </c:pt>
                <c:pt idx="382">
                  <c:v>286</c:v>
                </c:pt>
                <c:pt idx="383">
                  <c:v>287</c:v>
                </c:pt>
                <c:pt idx="384">
                  <c:v>287</c:v>
                </c:pt>
                <c:pt idx="385">
                  <c:v>288</c:v>
                </c:pt>
                <c:pt idx="386">
                  <c:v>288</c:v>
                </c:pt>
                <c:pt idx="387">
                  <c:v>289</c:v>
                </c:pt>
                <c:pt idx="388">
                  <c:v>289</c:v>
                </c:pt>
                <c:pt idx="389">
                  <c:v>289</c:v>
                </c:pt>
                <c:pt idx="390">
                  <c:v>289</c:v>
                </c:pt>
                <c:pt idx="391">
                  <c:v>290</c:v>
                </c:pt>
                <c:pt idx="392">
                  <c:v>290</c:v>
                </c:pt>
                <c:pt idx="393">
                  <c:v>290</c:v>
                </c:pt>
                <c:pt idx="394">
                  <c:v>291</c:v>
                </c:pt>
                <c:pt idx="395">
                  <c:v>291</c:v>
                </c:pt>
                <c:pt idx="396">
                  <c:v>291</c:v>
                </c:pt>
                <c:pt idx="397">
                  <c:v>292</c:v>
                </c:pt>
                <c:pt idx="398">
                  <c:v>292</c:v>
                </c:pt>
                <c:pt idx="399">
                  <c:v>292</c:v>
                </c:pt>
                <c:pt idx="400">
                  <c:v>292</c:v>
                </c:pt>
                <c:pt idx="401">
                  <c:v>293</c:v>
                </c:pt>
                <c:pt idx="402">
                  <c:v>293</c:v>
                </c:pt>
                <c:pt idx="403">
                  <c:v>293</c:v>
                </c:pt>
                <c:pt idx="404">
                  <c:v>294</c:v>
                </c:pt>
                <c:pt idx="405">
                  <c:v>294</c:v>
                </c:pt>
                <c:pt idx="406">
                  <c:v>294</c:v>
                </c:pt>
                <c:pt idx="407">
                  <c:v>294</c:v>
                </c:pt>
                <c:pt idx="408">
                  <c:v>295</c:v>
                </c:pt>
                <c:pt idx="409">
                  <c:v>295</c:v>
                </c:pt>
                <c:pt idx="410">
                  <c:v>295</c:v>
                </c:pt>
                <c:pt idx="411">
                  <c:v>295</c:v>
                </c:pt>
                <c:pt idx="412">
                  <c:v>295</c:v>
                </c:pt>
                <c:pt idx="413">
                  <c:v>296</c:v>
                </c:pt>
                <c:pt idx="414">
                  <c:v>296</c:v>
                </c:pt>
                <c:pt idx="415">
                  <c:v>296</c:v>
                </c:pt>
                <c:pt idx="416">
                  <c:v>297</c:v>
                </c:pt>
                <c:pt idx="417">
                  <c:v>297</c:v>
                </c:pt>
                <c:pt idx="418">
                  <c:v>297</c:v>
                </c:pt>
                <c:pt idx="419">
                  <c:v>297</c:v>
                </c:pt>
                <c:pt idx="420">
                  <c:v>297</c:v>
                </c:pt>
                <c:pt idx="421">
                  <c:v>298</c:v>
                </c:pt>
                <c:pt idx="422">
                  <c:v>298</c:v>
                </c:pt>
                <c:pt idx="423">
                  <c:v>298</c:v>
                </c:pt>
                <c:pt idx="424">
                  <c:v>298</c:v>
                </c:pt>
                <c:pt idx="425">
                  <c:v>298</c:v>
                </c:pt>
                <c:pt idx="426">
                  <c:v>298</c:v>
                </c:pt>
                <c:pt idx="427">
                  <c:v>298</c:v>
                </c:pt>
                <c:pt idx="428">
                  <c:v>299</c:v>
                </c:pt>
                <c:pt idx="429">
                  <c:v>299</c:v>
                </c:pt>
                <c:pt idx="430">
                  <c:v>299</c:v>
                </c:pt>
                <c:pt idx="431">
                  <c:v>299</c:v>
                </c:pt>
                <c:pt idx="432">
                  <c:v>299</c:v>
                </c:pt>
                <c:pt idx="433">
                  <c:v>299</c:v>
                </c:pt>
                <c:pt idx="434">
                  <c:v>300</c:v>
                </c:pt>
                <c:pt idx="435">
                  <c:v>300</c:v>
                </c:pt>
                <c:pt idx="436">
                  <c:v>300</c:v>
                </c:pt>
                <c:pt idx="437">
                  <c:v>300</c:v>
                </c:pt>
                <c:pt idx="438">
                  <c:v>301</c:v>
                </c:pt>
                <c:pt idx="439">
                  <c:v>301</c:v>
                </c:pt>
                <c:pt idx="440">
                  <c:v>301</c:v>
                </c:pt>
                <c:pt idx="441">
                  <c:v>301</c:v>
                </c:pt>
                <c:pt idx="442">
                  <c:v>301</c:v>
                </c:pt>
                <c:pt idx="443">
                  <c:v>301</c:v>
                </c:pt>
                <c:pt idx="444">
                  <c:v>301</c:v>
                </c:pt>
                <c:pt idx="445">
                  <c:v>301</c:v>
                </c:pt>
                <c:pt idx="446">
                  <c:v>302</c:v>
                </c:pt>
                <c:pt idx="447">
                  <c:v>302</c:v>
                </c:pt>
                <c:pt idx="448">
                  <c:v>302</c:v>
                </c:pt>
                <c:pt idx="449">
                  <c:v>302</c:v>
                </c:pt>
                <c:pt idx="450">
                  <c:v>302</c:v>
                </c:pt>
                <c:pt idx="451">
                  <c:v>302</c:v>
                </c:pt>
                <c:pt idx="452">
                  <c:v>302</c:v>
                </c:pt>
                <c:pt idx="453">
                  <c:v>303</c:v>
                </c:pt>
                <c:pt idx="454">
                  <c:v>303</c:v>
                </c:pt>
                <c:pt idx="455">
                  <c:v>303</c:v>
                </c:pt>
                <c:pt idx="456">
                  <c:v>303</c:v>
                </c:pt>
                <c:pt idx="457">
                  <c:v>304</c:v>
                </c:pt>
                <c:pt idx="458">
                  <c:v>303</c:v>
                </c:pt>
                <c:pt idx="459">
                  <c:v>304</c:v>
                </c:pt>
                <c:pt idx="460">
                  <c:v>304</c:v>
                </c:pt>
                <c:pt idx="461">
                  <c:v>304</c:v>
                </c:pt>
                <c:pt idx="462">
                  <c:v>304</c:v>
                </c:pt>
                <c:pt idx="463">
                  <c:v>304</c:v>
                </c:pt>
                <c:pt idx="464">
                  <c:v>304</c:v>
                </c:pt>
                <c:pt idx="465">
                  <c:v>305</c:v>
                </c:pt>
                <c:pt idx="466">
                  <c:v>305</c:v>
                </c:pt>
                <c:pt idx="467">
                  <c:v>305</c:v>
                </c:pt>
                <c:pt idx="468">
                  <c:v>305</c:v>
                </c:pt>
                <c:pt idx="469">
                  <c:v>305</c:v>
                </c:pt>
                <c:pt idx="470">
                  <c:v>305</c:v>
                </c:pt>
                <c:pt idx="471">
                  <c:v>305</c:v>
                </c:pt>
                <c:pt idx="472">
                  <c:v>305</c:v>
                </c:pt>
                <c:pt idx="473">
                  <c:v>306</c:v>
                </c:pt>
                <c:pt idx="474">
                  <c:v>306</c:v>
                </c:pt>
                <c:pt idx="475">
                  <c:v>306</c:v>
                </c:pt>
                <c:pt idx="476">
                  <c:v>306</c:v>
                </c:pt>
                <c:pt idx="477">
                  <c:v>307</c:v>
                </c:pt>
                <c:pt idx="478">
                  <c:v>306</c:v>
                </c:pt>
                <c:pt idx="479">
                  <c:v>306</c:v>
                </c:pt>
                <c:pt idx="480">
                  <c:v>307</c:v>
                </c:pt>
                <c:pt idx="481">
                  <c:v>307</c:v>
                </c:pt>
                <c:pt idx="482">
                  <c:v>307</c:v>
                </c:pt>
                <c:pt idx="483">
                  <c:v>307</c:v>
                </c:pt>
                <c:pt idx="484">
                  <c:v>307</c:v>
                </c:pt>
                <c:pt idx="485">
                  <c:v>307</c:v>
                </c:pt>
                <c:pt idx="486">
                  <c:v>308</c:v>
                </c:pt>
                <c:pt idx="487">
                  <c:v>308</c:v>
                </c:pt>
                <c:pt idx="488">
                  <c:v>308</c:v>
                </c:pt>
                <c:pt idx="489">
                  <c:v>308</c:v>
                </c:pt>
                <c:pt idx="490">
                  <c:v>308</c:v>
                </c:pt>
                <c:pt idx="491">
                  <c:v>309</c:v>
                </c:pt>
                <c:pt idx="492">
                  <c:v>308</c:v>
                </c:pt>
                <c:pt idx="493">
                  <c:v>309</c:v>
                </c:pt>
                <c:pt idx="494">
                  <c:v>309</c:v>
                </c:pt>
                <c:pt idx="495">
                  <c:v>309</c:v>
                </c:pt>
                <c:pt idx="496">
                  <c:v>309</c:v>
                </c:pt>
                <c:pt idx="497">
                  <c:v>309</c:v>
                </c:pt>
                <c:pt idx="498">
                  <c:v>309</c:v>
                </c:pt>
                <c:pt idx="499">
                  <c:v>309</c:v>
                </c:pt>
                <c:pt idx="500">
                  <c:v>309</c:v>
                </c:pt>
                <c:pt idx="501">
                  <c:v>310</c:v>
                </c:pt>
                <c:pt idx="502">
                  <c:v>309</c:v>
                </c:pt>
                <c:pt idx="503">
                  <c:v>309</c:v>
                </c:pt>
                <c:pt idx="504">
                  <c:v>309</c:v>
                </c:pt>
                <c:pt idx="505">
                  <c:v>310</c:v>
                </c:pt>
                <c:pt idx="506">
                  <c:v>311</c:v>
                </c:pt>
                <c:pt idx="507">
                  <c:v>312</c:v>
                </c:pt>
                <c:pt idx="508">
                  <c:v>313</c:v>
                </c:pt>
                <c:pt idx="509">
                  <c:v>315</c:v>
                </c:pt>
                <c:pt idx="510">
                  <c:v>317</c:v>
                </c:pt>
                <c:pt idx="511">
                  <c:v>319</c:v>
                </c:pt>
                <c:pt idx="512">
                  <c:v>322</c:v>
                </c:pt>
                <c:pt idx="513">
                  <c:v>325</c:v>
                </c:pt>
                <c:pt idx="514">
                  <c:v>329</c:v>
                </c:pt>
                <c:pt idx="515">
                  <c:v>333</c:v>
                </c:pt>
                <c:pt idx="516">
                  <c:v>336</c:v>
                </c:pt>
                <c:pt idx="517">
                  <c:v>339</c:v>
                </c:pt>
                <c:pt idx="518">
                  <c:v>343</c:v>
                </c:pt>
                <c:pt idx="519">
                  <c:v>348</c:v>
                </c:pt>
                <c:pt idx="520">
                  <c:v>352</c:v>
                </c:pt>
                <c:pt idx="521">
                  <c:v>356</c:v>
                </c:pt>
                <c:pt idx="522">
                  <c:v>360</c:v>
                </c:pt>
                <c:pt idx="523">
                  <c:v>363</c:v>
                </c:pt>
                <c:pt idx="524">
                  <c:v>367</c:v>
                </c:pt>
                <c:pt idx="525">
                  <c:v>370</c:v>
                </c:pt>
                <c:pt idx="526">
                  <c:v>373</c:v>
                </c:pt>
                <c:pt idx="527">
                  <c:v>376</c:v>
                </c:pt>
                <c:pt idx="528">
                  <c:v>378</c:v>
                </c:pt>
                <c:pt idx="529">
                  <c:v>380</c:v>
                </c:pt>
                <c:pt idx="530">
                  <c:v>382</c:v>
                </c:pt>
                <c:pt idx="531">
                  <c:v>384</c:v>
                </c:pt>
                <c:pt idx="532">
                  <c:v>386</c:v>
                </c:pt>
                <c:pt idx="533">
                  <c:v>388</c:v>
                </c:pt>
                <c:pt idx="534">
                  <c:v>390</c:v>
                </c:pt>
                <c:pt idx="535">
                  <c:v>391</c:v>
                </c:pt>
                <c:pt idx="536">
                  <c:v>394</c:v>
                </c:pt>
                <c:pt idx="537">
                  <c:v>396</c:v>
                </c:pt>
                <c:pt idx="538">
                  <c:v>397</c:v>
                </c:pt>
                <c:pt idx="539">
                  <c:v>399</c:v>
                </c:pt>
                <c:pt idx="540">
                  <c:v>401</c:v>
                </c:pt>
                <c:pt idx="541">
                  <c:v>403</c:v>
                </c:pt>
                <c:pt idx="542">
                  <c:v>404</c:v>
                </c:pt>
                <c:pt idx="543">
                  <c:v>404</c:v>
                </c:pt>
                <c:pt idx="544">
                  <c:v>405</c:v>
                </c:pt>
                <c:pt idx="545">
                  <c:v>406</c:v>
                </c:pt>
                <c:pt idx="546">
                  <c:v>406</c:v>
                </c:pt>
                <c:pt idx="547">
                  <c:v>406</c:v>
                </c:pt>
                <c:pt idx="548">
                  <c:v>405</c:v>
                </c:pt>
                <c:pt idx="549">
                  <c:v>403</c:v>
                </c:pt>
                <c:pt idx="550">
                  <c:v>402</c:v>
                </c:pt>
                <c:pt idx="551">
                  <c:v>400</c:v>
                </c:pt>
                <c:pt idx="552">
                  <c:v>399</c:v>
                </c:pt>
                <c:pt idx="553">
                  <c:v>397</c:v>
                </c:pt>
                <c:pt idx="554">
                  <c:v>395</c:v>
                </c:pt>
                <c:pt idx="555">
                  <c:v>394</c:v>
                </c:pt>
                <c:pt idx="556">
                  <c:v>393</c:v>
                </c:pt>
                <c:pt idx="557">
                  <c:v>391</c:v>
                </c:pt>
                <c:pt idx="558">
                  <c:v>390</c:v>
                </c:pt>
                <c:pt idx="559">
                  <c:v>390</c:v>
                </c:pt>
                <c:pt idx="560">
                  <c:v>390</c:v>
                </c:pt>
                <c:pt idx="561">
                  <c:v>390</c:v>
                </c:pt>
                <c:pt idx="562">
                  <c:v>390</c:v>
                </c:pt>
                <c:pt idx="563">
                  <c:v>390</c:v>
                </c:pt>
                <c:pt idx="564">
                  <c:v>391</c:v>
                </c:pt>
                <c:pt idx="565">
                  <c:v>392</c:v>
                </c:pt>
                <c:pt idx="566">
                  <c:v>393</c:v>
                </c:pt>
                <c:pt idx="567">
                  <c:v>393</c:v>
                </c:pt>
                <c:pt idx="568">
                  <c:v>395</c:v>
                </c:pt>
                <c:pt idx="569">
                  <c:v>395</c:v>
                </c:pt>
                <c:pt idx="570">
                  <c:v>396</c:v>
                </c:pt>
                <c:pt idx="571">
                  <c:v>397</c:v>
                </c:pt>
                <c:pt idx="572">
                  <c:v>397</c:v>
                </c:pt>
                <c:pt idx="573">
                  <c:v>397</c:v>
                </c:pt>
                <c:pt idx="574">
                  <c:v>397</c:v>
                </c:pt>
                <c:pt idx="575">
                  <c:v>396</c:v>
                </c:pt>
                <c:pt idx="576">
                  <c:v>395</c:v>
                </c:pt>
                <c:pt idx="577">
                  <c:v>390</c:v>
                </c:pt>
                <c:pt idx="578">
                  <c:v>388</c:v>
                </c:pt>
                <c:pt idx="579">
                  <c:v>386</c:v>
                </c:pt>
                <c:pt idx="580">
                  <c:v>384</c:v>
                </c:pt>
                <c:pt idx="581">
                  <c:v>382</c:v>
                </c:pt>
                <c:pt idx="582">
                  <c:v>381</c:v>
                </c:pt>
                <c:pt idx="583">
                  <c:v>380</c:v>
                </c:pt>
                <c:pt idx="584">
                  <c:v>379</c:v>
                </c:pt>
                <c:pt idx="585">
                  <c:v>378</c:v>
                </c:pt>
                <c:pt idx="586">
                  <c:v>378</c:v>
                </c:pt>
                <c:pt idx="587">
                  <c:v>377</c:v>
                </c:pt>
                <c:pt idx="588">
                  <c:v>376</c:v>
                </c:pt>
                <c:pt idx="589">
                  <c:v>376</c:v>
                </c:pt>
                <c:pt idx="590">
                  <c:v>374</c:v>
                </c:pt>
                <c:pt idx="591">
                  <c:v>371</c:v>
                </c:pt>
                <c:pt idx="592">
                  <c:v>367</c:v>
                </c:pt>
                <c:pt idx="593">
                  <c:v>363</c:v>
                </c:pt>
                <c:pt idx="594">
                  <c:v>357</c:v>
                </c:pt>
                <c:pt idx="595">
                  <c:v>351</c:v>
                </c:pt>
                <c:pt idx="596">
                  <c:v>344</c:v>
                </c:pt>
                <c:pt idx="597">
                  <c:v>337</c:v>
                </c:pt>
                <c:pt idx="598">
                  <c:v>329</c:v>
                </c:pt>
                <c:pt idx="599">
                  <c:v>321</c:v>
                </c:pt>
                <c:pt idx="600">
                  <c:v>314</c:v>
                </c:pt>
                <c:pt idx="601">
                  <c:v>307</c:v>
                </c:pt>
                <c:pt idx="602">
                  <c:v>298</c:v>
                </c:pt>
                <c:pt idx="603">
                  <c:v>292</c:v>
                </c:pt>
                <c:pt idx="604">
                  <c:v>285</c:v>
                </c:pt>
                <c:pt idx="605">
                  <c:v>279</c:v>
                </c:pt>
                <c:pt idx="606">
                  <c:v>274</c:v>
                </c:pt>
                <c:pt idx="607">
                  <c:v>270</c:v>
                </c:pt>
                <c:pt idx="608">
                  <c:v>266</c:v>
                </c:pt>
                <c:pt idx="609">
                  <c:v>262</c:v>
                </c:pt>
                <c:pt idx="610">
                  <c:v>259</c:v>
                </c:pt>
                <c:pt idx="611">
                  <c:v>256</c:v>
                </c:pt>
                <c:pt idx="612">
                  <c:v>254</c:v>
                </c:pt>
                <c:pt idx="613">
                  <c:v>252</c:v>
                </c:pt>
                <c:pt idx="614">
                  <c:v>251</c:v>
                </c:pt>
                <c:pt idx="615">
                  <c:v>249</c:v>
                </c:pt>
                <c:pt idx="616">
                  <c:v>248</c:v>
                </c:pt>
                <c:pt idx="617">
                  <c:v>246</c:v>
                </c:pt>
                <c:pt idx="618">
                  <c:v>246</c:v>
                </c:pt>
                <c:pt idx="619">
                  <c:v>244</c:v>
                </c:pt>
                <c:pt idx="620">
                  <c:v>241</c:v>
                </c:pt>
              </c:numCache>
            </c:numRef>
          </c:yVal>
          <c:smooth val="1"/>
          <c:extLst>
            <c:ext xmlns:c16="http://schemas.microsoft.com/office/drawing/2014/chart" uri="{C3380CC4-5D6E-409C-BE32-E72D297353CC}">
              <c16:uniqueId val="{00000002-F0E5-4A57-A3BD-DEF821A856A4}"/>
            </c:ext>
          </c:extLst>
        </c:ser>
        <c:dLbls>
          <c:showLegendKey val="0"/>
          <c:showVal val="0"/>
          <c:showCatName val="0"/>
          <c:showSerName val="0"/>
          <c:showPercent val="0"/>
          <c:showBubbleSize val="0"/>
        </c:dLbls>
        <c:axId val="155739264"/>
        <c:axId val="155767168"/>
      </c:scatterChart>
      <c:valAx>
        <c:axId val="155739264"/>
        <c:scaling>
          <c:orientation val="minMax"/>
          <c:max val="1300"/>
          <c:min val="0"/>
        </c:scaling>
        <c:delete val="0"/>
        <c:axPos val="b"/>
        <c:numFmt formatCode="General" sourceLinked="1"/>
        <c:majorTickMark val="out"/>
        <c:minorTickMark val="none"/>
        <c:tickLblPos val="nextTo"/>
        <c:spPr>
          <a:ln w="4967">
            <a:solidFill>
              <a:srgbClr val="FFFFFF"/>
            </a:solidFill>
            <a:prstDash val="solid"/>
          </a:ln>
        </c:spPr>
        <c:txPr>
          <a:bodyPr rot="0" vert="horz"/>
          <a:lstStyle/>
          <a:p>
            <a:pPr>
              <a:defRPr sz="2269" b="0" i="0" u="none" strike="noStrike" baseline="0">
                <a:solidFill>
                  <a:srgbClr val="FFFFFF"/>
                </a:solidFill>
                <a:latin typeface="Arial CE"/>
                <a:ea typeface="Arial CE"/>
                <a:cs typeface="Arial CE"/>
              </a:defRPr>
            </a:pPr>
            <a:endParaRPr lang="hu-HU"/>
          </a:p>
        </c:txPr>
        <c:crossAx val="155767168"/>
        <c:crosses val="autoZero"/>
        <c:crossBetween val="midCat"/>
      </c:valAx>
      <c:valAx>
        <c:axId val="155767168"/>
        <c:scaling>
          <c:orientation val="minMax"/>
          <c:min val="0"/>
        </c:scaling>
        <c:delete val="0"/>
        <c:axPos val="l"/>
        <c:numFmt formatCode="General" sourceLinked="1"/>
        <c:majorTickMark val="out"/>
        <c:minorTickMark val="none"/>
        <c:tickLblPos val="nextTo"/>
        <c:spPr>
          <a:ln w="4967">
            <a:solidFill>
              <a:srgbClr val="FFFFFF"/>
            </a:solidFill>
            <a:prstDash val="solid"/>
          </a:ln>
        </c:spPr>
        <c:txPr>
          <a:bodyPr rot="0" vert="horz"/>
          <a:lstStyle/>
          <a:p>
            <a:pPr>
              <a:defRPr sz="2269" b="0" i="0" u="none" strike="noStrike" baseline="0">
                <a:solidFill>
                  <a:srgbClr val="FFFFFF"/>
                </a:solidFill>
                <a:latin typeface="Arial CE"/>
                <a:ea typeface="Arial CE"/>
                <a:cs typeface="Arial CE"/>
              </a:defRPr>
            </a:pPr>
            <a:endParaRPr lang="hu-HU"/>
          </a:p>
        </c:txPr>
        <c:crossAx val="155739264"/>
        <c:crosses val="autoZero"/>
        <c:crossBetween val="midCat"/>
      </c:valAx>
      <c:spPr>
        <a:noFill/>
        <a:ln w="19869">
          <a:solidFill>
            <a:srgbClr val="808080"/>
          </a:solidFill>
          <a:prstDash val="solid"/>
        </a:ln>
      </c:spPr>
    </c:plotArea>
    <c:plotVisOnly val="1"/>
    <c:dispBlanksAs val="gap"/>
    <c:showDLblsOverMax val="0"/>
  </c:chart>
  <c:spPr>
    <a:noFill/>
    <a:ln>
      <a:noFill/>
    </a:ln>
  </c:spPr>
  <c:txPr>
    <a:bodyPr/>
    <a:lstStyle/>
    <a:p>
      <a:pPr>
        <a:defRPr sz="2269" b="0" i="0" u="none" strike="noStrike" baseline="0">
          <a:solidFill>
            <a:srgbClr val="000000"/>
          </a:solidFill>
          <a:latin typeface="Arial CE"/>
          <a:ea typeface="Arial CE"/>
          <a:cs typeface="Arial CE"/>
        </a:defRPr>
      </a:pPr>
      <a:endParaRPr lang="hu-H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1940298507463"/>
          <c:y val="0.11475409836065575"/>
          <c:w val="0.77611940298507986"/>
          <c:h val="0.66120218579234413"/>
        </c:manualLayout>
      </c:layout>
      <c:scatterChart>
        <c:scatterStyle val="smoothMarker"/>
        <c:varyColors val="0"/>
        <c:ser>
          <c:idx val="0"/>
          <c:order val="0"/>
          <c:spPr>
            <a:ln w="25156">
              <a:solidFill>
                <a:srgbClr val="FF0000"/>
              </a:solidFill>
              <a:prstDash val="solid"/>
            </a:ln>
          </c:spPr>
          <c:marker>
            <c:symbol val="none"/>
          </c:marker>
          <c:xVal>
            <c:numRef>
              <c:f>[1]Sheet3!$E$1:$E$1374</c:f>
              <c:numCache>
                <c:formatCode>General</c:formatCode>
                <c:ptCount val="1374"/>
                <c:pt idx="0">
                  <c:v>2.4356519999999859</c:v>
                </c:pt>
                <c:pt idx="1">
                  <c:v>2.4356519999999859</c:v>
                </c:pt>
                <c:pt idx="2">
                  <c:v>2.4356519999999859</c:v>
                </c:pt>
                <c:pt idx="3">
                  <c:v>2.4356519999999859</c:v>
                </c:pt>
                <c:pt idx="4">
                  <c:v>2.4356519999999859</c:v>
                </c:pt>
                <c:pt idx="5">
                  <c:v>2.4356519999999859</c:v>
                </c:pt>
                <c:pt idx="6">
                  <c:v>2.4356519999999859</c:v>
                </c:pt>
                <c:pt idx="7">
                  <c:v>2.4356519999999859</c:v>
                </c:pt>
                <c:pt idx="8">
                  <c:v>2.4356519999999859</c:v>
                </c:pt>
                <c:pt idx="9">
                  <c:v>2.4356519999999859</c:v>
                </c:pt>
                <c:pt idx="10">
                  <c:v>2.4356519999999859</c:v>
                </c:pt>
                <c:pt idx="11">
                  <c:v>2.4356519999999859</c:v>
                </c:pt>
                <c:pt idx="12">
                  <c:v>2.4356519999999859</c:v>
                </c:pt>
                <c:pt idx="13">
                  <c:v>2.4356519999999859</c:v>
                </c:pt>
                <c:pt idx="14">
                  <c:v>2.4356519999999859</c:v>
                </c:pt>
                <c:pt idx="15">
                  <c:v>2.4356519999999859</c:v>
                </c:pt>
                <c:pt idx="16">
                  <c:v>2.4356519999999859</c:v>
                </c:pt>
                <c:pt idx="17">
                  <c:v>2.4358259999999832</c:v>
                </c:pt>
                <c:pt idx="18">
                  <c:v>2.4358259999999832</c:v>
                </c:pt>
                <c:pt idx="19">
                  <c:v>2.4358259999999832</c:v>
                </c:pt>
                <c:pt idx="20">
                  <c:v>2.4358259999999832</c:v>
                </c:pt>
                <c:pt idx="21">
                  <c:v>2.4358259999999832</c:v>
                </c:pt>
                <c:pt idx="22">
                  <c:v>2.4358259999999832</c:v>
                </c:pt>
                <c:pt idx="23">
                  <c:v>2.4358259999999832</c:v>
                </c:pt>
                <c:pt idx="24">
                  <c:v>2.4358259999999832</c:v>
                </c:pt>
                <c:pt idx="25">
                  <c:v>2.4358259999999832</c:v>
                </c:pt>
                <c:pt idx="26">
                  <c:v>2.4358259999999832</c:v>
                </c:pt>
                <c:pt idx="27">
                  <c:v>2.4358259999999832</c:v>
                </c:pt>
                <c:pt idx="28">
                  <c:v>2.4358259999999832</c:v>
                </c:pt>
                <c:pt idx="29">
                  <c:v>2.4358259999999832</c:v>
                </c:pt>
                <c:pt idx="30">
                  <c:v>2.4358259999999832</c:v>
                </c:pt>
                <c:pt idx="31">
                  <c:v>2.4358259999999832</c:v>
                </c:pt>
                <c:pt idx="32">
                  <c:v>2.4358259999999832</c:v>
                </c:pt>
                <c:pt idx="33">
                  <c:v>2.4358259999999832</c:v>
                </c:pt>
                <c:pt idx="34">
                  <c:v>2.4358259999999832</c:v>
                </c:pt>
                <c:pt idx="35">
                  <c:v>2.4358259999999832</c:v>
                </c:pt>
                <c:pt idx="36">
                  <c:v>2.4358259999999832</c:v>
                </c:pt>
                <c:pt idx="37">
                  <c:v>2.4358259999999832</c:v>
                </c:pt>
                <c:pt idx="38">
                  <c:v>2.4358259999999832</c:v>
                </c:pt>
                <c:pt idx="39">
                  <c:v>2.4358259999999832</c:v>
                </c:pt>
                <c:pt idx="40">
                  <c:v>2.4358259999999832</c:v>
                </c:pt>
                <c:pt idx="41">
                  <c:v>2.4358259999999832</c:v>
                </c:pt>
                <c:pt idx="42">
                  <c:v>2.4358259999999832</c:v>
                </c:pt>
                <c:pt idx="43">
                  <c:v>2.4358259999999832</c:v>
                </c:pt>
                <c:pt idx="44">
                  <c:v>2.4358259999999832</c:v>
                </c:pt>
                <c:pt idx="45">
                  <c:v>2.4358259999999832</c:v>
                </c:pt>
                <c:pt idx="46">
                  <c:v>2.4358259999999832</c:v>
                </c:pt>
                <c:pt idx="47">
                  <c:v>2.4358259999999832</c:v>
                </c:pt>
                <c:pt idx="48">
                  <c:v>2.4359999999999977</c:v>
                </c:pt>
                <c:pt idx="49">
                  <c:v>2.4359999999999977</c:v>
                </c:pt>
                <c:pt idx="50">
                  <c:v>2.4359999999999977</c:v>
                </c:pt>
                <c:pt idx="51">
                  <c:v>2.4359999999999977</c:v>
                </c:pt>
                <c:pt idx="52">
                  <c:v>2.4359999999999977</c:v>
                </c:pt>
                <c:pt idx="53">
                  <c:v>2.4359999999999977</c:v>
                </c:pt>
                <c:pt idx="54">
                  <c:v>2.4359999999999977</c:v>
                </c:pt>
                <c:pt idx="55">
                  <c:v>2.4359999999999977</c:v>
                </c:pt>
                <c:pt idx="56">
                  <c:v>2.4359999999999977</c:v>
                </c:pt>
                <c:pt idx="57">
                  <c:v>2.4359999999999977</c:v>
                </c:pt>
                <c:pt idx="58">
                  <c:v>2.4359999999999977</c:v>
                </c:pt>
                <c:pt idx="59">
                  <c:v>2.4359999999999977</c:v>
                </c:pt>
                <c:pt idx="60">
                  <c:v>2.4359999999999977</c:v>
                </c:pt>
                <c:pt idx="61">
                  <c:v>2.4359999999999977</c:v>
                </c:pt>
                <c:pt idx="62">
                  <c:v>2.4359999999999977</c:v>
                </c:pt>
                <c:pt idx="63">
                  <c:v>2.4359999999999977</c:v>
                </c:pt>
                <c:pt idx="64">
                  <c:v>2.4359999999999977</c:v>
                </c:pt>
                <c:pt idx="65">
                  <c:v>2.4359999999999977</c:v>
                </c:pt>
                <c:pt idx="66">
                  <c:v>2.4359999999999977</c:v>
                </c:pt>
                <c:pt idx="67">
                  <c:v>2.4359999999999977</c:v>
                </c:pt>
                <c:pt idx="68">
                  <c:v>2.4359999999999977</c:v>
                </c:pt>
                <c:pt idx="69">
                  <c:v>2.4359999999999977</c:v>
                </c:pt>
                <c:pt idx="70">
                  <c:v>2.4359999999999977</c:v>
                </c:pt>
                <c:pt idx="71">
                  <c:v>2.4359999999999977</c:v>
                </c:pt>
                <c:pt idx="72">
                  <c:v>2.4359999999999977</c:v>
                </c:pt>
                <c:pt idx="73">
                  <c:v>2.4359999999999977</c:v>
                </c:pt>
                <c:pt idx="74">
                  <c:v>2.4359999999999977</c:v>
                </c:pt>
                <c:pt idx="75">
                  <c:v>2.4359999999999977</c:v>
                </c:pt>
                <c:pt idx="76">
                  <c:v>2.4359999999999977</c:v>
                </c:pt>
                <c:pt idx="77">
                  <c:v>2.4359999999999977</c:v>
                </c:pt>
                <c:pt idx="78">
                  <c:v>2.4359999999999977</c:v>
                </c:pt>
                <c:pt idx="79">
                  <c:v>2.4359999999999977</c:v>
                </c:pt>
                <c:pt idx="80">
                  <c:v>2.4359999999999977</c:v>
                </c:pt>
                <c:pt idx="81">
                  <c:v>2.4359999999999977</c:v>
                </c:pt>
                <c:pt idx="82">
                  <c:v>2.4359999999999977</c:v>
                </c:pt>
                <c:pt idx="83">
                  <c:v>2.4359999999999977</c:v>
                </c:pt>
                <c:pt idx="84">
                  <c:v>2.4359999999999977</c:v>
                </c:pt>
                <c:pt idx="85">
                  <c:v>2.4359999999999977</c:v>
                </c:pt>
                <c:pt idx="86">
                  <c:v>2.4359999999999977</c:v>
                </c:pt>
                <c:pt idx="87">
                  <c:v>2.4359999999999977</c:v>
                </c:pt>
                <c:pt idx="88">
                  <c:v>2.4359999999999977</c:v>
                </c:pt>
                <c:pt idx="89">
                  <c:v>2.4359999999999977</c:v>
                </c:pt>
                <c:pt idx="90">
                  <c:v>2.4359999999999977</c:v>
                </c:pt>
                <c:pt idx="91">
                  <c:v>2.4359999999999977</c:v>
                </c:pt>
                <c:pt idx="92">
                  <c:v>2.4359999999999977</c:v>
                </c:pt>
                <c:pt idx="93">
                  <c:v>2.4359999999999977</c:v>
                </c:pt>
                <c:pt idx="94">
                  <c:v>2.4359999999999977</c:v>
                </c:pt>
                <c:pt idx="95">
                  <c:v>2.4359999999999977</c:v>
                </c:pt>
                <c:pt idx="96">
                  <c:v>2.4359999999999977</c:v>
                </c:pt>
                <c:pt idx="97">
                  <c:v>2.4359999999999977</c:v>
                </c:pt>
                <c:pt idx="98">
                  <c:v>2.4359999999999977</c:v>
                </c:pt>
                <c:pt idx="99">
                  <c:v>2.4359999999999977</c:v>
                </c:pt>
                <c:pt idx="100">
                  <c:v>2.4359999999999977</c:v>
                </c:pt>
                <c:pt idx="101">
                  <c:v>2.4359999999999977</c:v>
                </c:pt>
                <c:pt idx="102">
                  <c:v>2.4359999999999977</c:v>
                </c:pt>
                <c:pt idx="103">
                  <c:v>2.4359999999999977</c:v>
                </c:pt>
                <c:pt idx="104">
                  <c:v>2.4359999999999977</c:v>
                </c:pt>
                <c:pt idx="105">
                  <c:v>2.4359999999999977</c:v>
                </c:pt>
                <c:pt idx="106">
                  <c:v>2.4359999999999977</c:v>
                </c:pt>
                <c:pt idx="107">
                  <c:v>2.4359999999999977</c:v>
                </c:pt>
                <c:pt idx="108">
                  <c:v>2.4359999999999977</c:v>
                </c:pt>
                <c:pt idx="109">
                  <c:v>2.4359999999999977</c:v>
                </c:pt>
                <c:pt idx="110">
                  <c:v>2.4359999999999977</c:v>
                </c:pt>
                <c:pt idx="111">
                  <c:v>2.4359999999999977</c:v>
                </c:pt>
                <c:pt idx="112">
                  <c:v>2.4359999999999977</c:v>
                </c:pt>
                <c:pt idx="113">
                  <c:v>2.4359999999999977</c:v>
                </c:pt>
                <c:pt idx="114">
                  <c:v>2.4359999999999977</c:v>
                </c:pt>
                <c:pt idx="115">
                  <c:v>2.4359999999999977</c:v>
                </c:pt>
                <c:pt idx="116">
                  <c:v>2.4359999999999977</c:v>
                </c:pt>
                <c:pt idx="117">
                  <c:v>2.4359999999999977</c:v>
                </c:pt>
                <c:pt idx="118">
                  <c:v>2.4359999999999977</c:v>
                </c:pt>
                <c:pt idx="119">
                  <c:v>2.4359999999999977</c:v>
                </c:pt>
                <c:pt idx="120">
                  <c:v>2.4359999999999977</c:v>
                </c:pt>
                <c:pt idx="121">
                  <c:v>2.4359999999999977</c:v>
                </c:pt>
                <c:pt idx="122">
                  <c:v>2.4359999999999977</c:v>
                </c:pt>
                <c:pt idx="123">
                  <c:v>2.4359999999999977</c:v>
                </c:pt>
                <c:pt idx="124">
                  <c:v>2.4359999999999977</c:v>
                </c:pt>
                <c:pt idx="125">
                  <c:v>2.4361739999999967</c:v>
                </c:pt>
                <c:pt idx="126">
                  <c:v>2.4361739999999967</c:v>
                </c:pt>
                <c:pt idx="127">
                  <c:v>2.4361739999999967</c:v>
                </c:pt>
                <c:pt idx="128">
                  <c:v>2.4361739999999967</c:v>
                </c:pt>
                <c:pt idx="129">
                  <c:v>2.4361739999999967</c:v>
                </c:pt>
                <c:pt idx="130">
                  <c:v>2.4361739999999967</c:v>
                </c:pt>
                <c:pt idx="131">
                  <c:v>2.4361739999999967</c:v>
                </c:pt>
                <c:pt idx="132">
                  <c:v>2.4361739999999967</c:v>
                </c:pt>
                <c:pt idx="133">
                  <c:v>2.4361739999999967</c:v>
                </c:pt>
                <c:pt idx="134">
                  <c:v>2.4361739999999967</c:v>
                </c:pt>
                <c:pt idx="135">
                  <c:v>2.4361739999999967</c:v>
                </c:pt>
                <c:pt idx="136">
                  <c:v>2.4361739999999967</c:v>
                </c:pt>
                <c:pt idx="137">
                  <c:v>2.4361739999999967</c:v>
                </c:pt>
                <c:pt idx="138">
                  <c:v>2.4361739999999967</c:v>
                </c:pt>
                <c:pt idx="139">
                  <c:v>2.4361739999999967</c:v>
                </c:pt>
                <c:pt idx="140">
                  <c:v>2.4361739999999967</c:v>
                </c:pt>
                <c:pt idx="141">
                  <c:v>2.4361739999999967</c:v>
                </c:pt>
                <c:pt idx="142">
                  <c:v>2.4361739999999967</c:v>
                </c:pt>
                <c:pt idx="143">
                  <c:v>2.4361739999999967</c:v>
                </c:pt>
                <c:pt idx="144">
                  <c:v>2.4361739999999967</c:v>
                </c:pt>
                <c:pt idx="145">
                  <c:v>2.4361739999999967</c:v>
                </c:pt>
                <c:pt idx="146">
                  <c:v>2.4361739999999967</c:v>
                </c:pt>
                <c:pt idx="147">
                  <c:v>2.4361739999999967</c:v>
                </c:pt>
                <c:pt idx="148">
                  <c:v>2.4361739999999967</c:v>
                </c:pt>
                <c:pt idx="149">
                  <c:v>2.4361739999999967</c:v>
                </c:pt>
                <c:pt idx="150">
                  <c:v>2.4361739999999967</c:v>
                </c:pt>
                <c:pt idx="151">
                  <c:v>2.4361739999999967</c:v>
                </c:pt>
                <c:pt idx="152">
                  <c:v>2.4361739999999967</c:v>
                </c:pt>
                <c:pt idx="153">
                  <c:v>2.4361739999999967</c:v>
                </c:pt>
                <c:pt idx="154">
                  <c:v>2.4361739999999967</c:v>
                </c:pt>
                <c:pt idx="155">
                  <c:v>2.4361739999999967</c:v>
                </c:pt>
                <c:pt idx="156">
                  <c:v>2.4361739999999967</c:v>
                </c:pt>
                <c:pt idx="157">
                  <c:v>2.4361739999999967</c:v>
                </c:pt>
                <c:pt idx="158">
                  <c:v>2.4361739999999967</c:v>
                </c:pt>
                <c:pt idx="159">
                  <c:v>2.4361739999999967</c:v>
                </c:pt>
                <c:pt idx="160">
                  <c:v>2.4361739999999967</c:v>
                </c:pt>
                <c:pt idx="161">
                  <c:v>2.4361739999999967</c:v>
                </c:pt>
                <c:pt idx="162">
                  <c:v>2.4361739999999967</c:v>
                </c:pt>
                <c:pt idx="163">
                  <c:v>2.4361739999999967</c:v>
                </c:pt>
                <c:pt idx="164">
                  <c:v>2.4361739999999967</c:v>
                </c:pt>
                <c:pt idx="165">
                  <c:v>2.4361739999999967</c:v>
                </c:pt>
                <c:pt idx="166">
                  <c:v>2.4361739999999967</c:v>
                </c:pt>
                <c:pt idx="167">
                  <c:v>2.4361739999999967</c:v>
                </c:pt>
                <c:pt idx="168">
                  <c:v>2.4361739999999967</c:v>
                </c:pt>
                <c:pt idx="169">
                  <c:v>2.4361739999999967</c:v>
                </c:pt>
                <c:pt idx="170">
                  <c:v>2.4361739999999967</c:v>
                </c:pt>
                <c:pt idx="171">
                  <c:v>2.4361739999999967</c:v>
                </c:pt>
                <c:pt idx="172">
                  <c:v>2.4361739999999967</c:v>
                </c:pt>
                <c:pt idx="173">
                  <c:v>2.4361739999999967</c:v>
                </c:pt>
                <c:pt idx="174">
                  <c:v>2.4361739999999967</c:v>
                </c:pt>
                <c:pt idx="175">
                  <c:v>2.4361739999999967</c:v>
                </c:pt>
                <c:pt idx="176">
                  <c:v>2.4361739999999967</c:v>
                </c:pt>
                <c:pt idx="177">
                  <c:v>2.4361739999999967</c:v>
                </c:pt>
                <c:pt idx="178">
                  <c:v>2.4361739999999967</c:v>
                </c:pt>
                <c:pt idx="179">
                  <c:v>2.4361739999999967</c:v>
                </c:pt>
                <c:pt idx="180">
                  <c:v>2.4361739999999967</c:v>
                </c:pt>
                <c:pt idx="181">
                  <c:v>2.4361739999999967</c:v>
                </c:pt>
                <c:pt idx="182">
                  <c:v>2.4361739999999967</c:v>
                </c:pt>
                <c:pt idx="183">
                  <c:v>2.4361739999999967</c:v>
                </c:pt>
                <c:pt idx="184">
                  <c:v>2.4361739999999967</c:v>
                </c:pt>
                <c:pt idx="185">
                  <c:v>2.4361739999999967</c:v>
                </c:pt>
                <c:pt idx="186">
                  <c:v>2.4361739999999967</c:v>
                </c:pt>
                <c:pt idx="187">
                  <c:v>2.4361739999999967</c:v>
                </c:pt>
                <c:pt idx="188">
                  <c:v>2.4361739999999967</c:v>
                </c:pt>
                <c:pt idx="189">
                  <c:v>2.4361739999999967</c:v>
                </c:pt>
                <c:pt idx="190">
                  <c:v>2.4361739999999967</c:v>
                </c:pt>
                <c:pt idx="191">
                  <c:v>2.4361739999999967</c:v>
                </c:pt>
                <c:pt idx="192">
                  <c:v>2.4361739999999967</c:v>
                </c:pt>
                <c:pt idx="193">
                  <c:v>2.4361739999999967</c:v>
                </c:pt>
                <c:pt idx="194">
                  <c:v>2.4361739999999967</c:v>
                </c:pt>
                <c:pt idx="195">
                  <c:v>2.4361739999999967</c:v>
                </c:pt>
                <c:pt idx="196">
                  <c:v>2.4361739999999967</c:v>
                </c:pt>
                <c:pt idx="197">
                  <c:v>2.4361739999999967</c:v>
                </c:pt>
                <c:pt idx="198">
                  <c:v>2.4361739999999967</c:v>
                </c:pt>
                <c:pt idx="199">
                  <c:v>2.4361739999999967</c:v>
                </c:pt>
                <c:pt idx="200">
                  <c:v>2.4361739999999967</c:v>
                </c:pt>
                <c:pt idx="201">
                  <c:v>2.4361739999999967</c:v>
                </c:pt>
                <c:pt idx="202">
                  <c:v>2.4361739999999967</c:v>
                </c:pt>
                <c:pt idx="203">
                  <c:v>2.4361739999999967</c:v>
                </c:pt>
                <c:pt idx="204">
                  <c:v>2.4361739999999967</c:v>
                </c:pt>
                <c:pt idx="205">
                  <c:v>2.4361739999999967</c:v>
                </c:pt>
                <c:pt idx="206">
                  <c:v>2.4361739999999967</c:v>
                </c:pt>
                <c:pt idx="207">
                  <c:v>2.4361739999999967</c:v>
                </c:pt>
                <c:pt idx="208">
                  <c:v>2.4361739999999967</c:v>
                </c:pt>
                <c:pt idx="209">
                  <c:v>2.4361739999999967</c:v>
                </c:pt>
                <c:pt idx="210">
                  <c:v>2.4361739999999967</c:v>
                </c:pt>
                <c:pt idx="211">
                  <c:v>2.4361739999999967</c:v>
                </c:pt>
                <c:pt idx="212">
                  <c:v>2.4361739999999967</c:v>
                </c:pt>
                <c:pt idx="213">
                  <c:v>2.4361739999999967</c:v>
                </c:pt>
                <c:pt idx="214">
                  <c:v>2.4361739999999967</c:v>
                </c:pt>
                <c:pt idx="215">
                  <c:v>2.4361739999999967</c:v>
                </c:pt>
                <c:pt idx="216">
                  <c:v>2.4361739999999967</c:v>
                </c:pt>
                <c:pt idx="217">
                  <c:v>2.4361739999999967</c:v>
                </c:pt>
                <c:pt idx="218">
                  <c:v>2.4361739999999967</c:v>
                </c:pt>
                <c:pt idx="219">
                  <c:v>2.4361739999999967</c:v>
                </c:pt>
                <c:pt idx="220">
                  <c:v>2.4361739999999967</c:v>
                </c:pt>
                <c:pt idx="221">
                  <c:v>2.4361739999999967</c:v>
                </c:pt>
                <c:pt idx="222">
                  <c:v>2.4361739999999967</c:v>
                </c:pt>
                <c:pt idx="223">
                  <c:v>2.4361739999999967</c:v>
                </c:pt>
                <c:pt idx="224">
                  <c:v>2.4361739999999967</c:v>
                </c:pt>
                <c:pt idx="225">
                  <c:v>2.4361739999999967</c:v>
                </c:pt>
                <c:pt idx="226">
                  <c:v>2.4363479999999864</c:v>
                </c:pt>
                <c:pt idx="227">
                  <c:v>2.4363479999999864</c:v>
                </c:pt>
                <c:pt idx="228">
                  <c:v>2.4363479999999864</c:v>
                </c:pt>
                <c:pt idx="229">
                  <c:v>2.4363479999999864</c:v>
                </c:pt>
                <c:pt idx="230">
                  <c:v>2.4363479999999864</c:v>
                </c:pt>
                <c:pt idx="231">
                  <c:v>2.4363479999999864</c:v>
                </c:pt>
                <c:pt idx="232">
                  <c:v>2.4363479999999864</c:v>
                </c:pt>
                <c:pt idx="233">
                  <c:v>2.4363479999999864</c:v>
                </c:pt>
                <c:pt idx="234">
                  <c:v>2.4363479999999864</c:v>
                </c:pt>
                <c:pt idx="235">
                  <c:v>2.4363479999999864</c:v>
                </c:pt>
                <c:pt idx="236">
                  <c:v>2.4363479999999864</c:v>
                </c:pt>
                <c:pt idx="237">
                  <c:v>2.4363479999999864</c:v>
                </c:pt>
                <c:pt idx="238">
                  <c:v>2.4363479999999864</c:v>
                </c:pt>
                <c:pt idx="239">
                  <c:v>2.4363479999999864</c:v>
                </c:pt>
                <c:pt idx="240">
                  <c:v>2.4363479999999864</c:v>
                </c:pt>
                <c:pt idx="241">
                  <c:v>2.4363479999999864</c:v>
                </c:pt>
                <c:pt idx="242">
                  <c:v>2.4363479999999864</c:v>
                </c:pt>
                <c:pt idx="243">
                  <c:v>2.4363479999999864</c:v>
                </c:pt>
                <c:pt idx="244">
                  <c:v>2.4363479999999864</c:v>
                </c:pt>
                <c:pt idx="245">
                  <c:v>2.4363479999999864</c:v>
                </c:pt>
                <c:pt idx="246">
                  <c:v>2.4363479999999864</c:v>
                </c:pt>
                <c:pt idx="247">
                  <c:v>2.4363479999999864</c:v>
                </c:pt>
                <c:pt idx="248">
                  <c:v>2.4363479999999864</c:v>
                </c:pt>
                <c:pt idx="249">
                  <c:v>2.4363479999999864</c:v>
                </c:pt>
                <c:pt idx="250">
                  <c:v>2.4363479999999864</c:v>
                </c:pt>
                <c:pt idx="251">
                  <c:v>2.4363479999999864</c:v>
                </c:pt>
                <c:pt idx="252">
                  <c:v>2.4363479999999864</c:v>
                </c:pt>
                <c:pt idx="253">
                  <c:v>2.4363479999999864</c:v>
                </c:pt>
                <c:pt idx="254">
                  <c:v>2.4363479999999864</c:v>
                </c:pt>
                <c:pt idx="255">
                  <c:v>2.4363479999999864</c:v>
                </c:pt>
                <c:pt idx="256">
                  <c:v>2.4363479999999864</c:v>
                </c:pt>
                <c:pt idx="257">
                  <c:v>2.4363479999999864</c:v>
                </c:pt>
                <c:pt idx="258">
                  <c:v>2.4363479999999864</c:v>
                </c:pt>
                <c:pt idx="259">
                  <c:v>2.4363479999999864</c:v>
                </c:pt>
                <c:pt idx="260">
                  <c:v>2.4363479999999864</c:v>
                </c:pt>
                <c:pt idx="261">
                  <c:v>2.4363479999999864</c:v>
                </c:pt>
                <c:pt idx="262">
                  <c:v>2.4363479999999864</c:v>
                </c:pt>
                <c:pt idx="263">
                  <c:v>2.4363479999999864</c:v>
                </c:pt>
                <c:pt idx="264">
                  <c:v>2.4363479999999864</c:v>
                </c:pt>
                <c:pt idx="265">
                  <c:v>2.4363479999999864</c:v>
                </c:pt>
                <c:pt idx="266">
                  <c:v>2.4363479999999864</c:v>
                </c:pt>
                <c:pt idx="267">
                  <c:v>2.4363479999999864</c:v>
                </c:pt>
                <c:pt idx="268">
                  <c:v>2.4363479999999864</c:v>
                </c:pt>
                <c:pt idx="269">
                  <c:v>2.4363479999999864</c:v>
                </c:pt>
                <c:pt idx="270">
                  <c:v>2.4363479999999864</c:v>
                </c:pt>
                <c:pt idx="271">
                  <c:v>2.4363479999999864</c:v>
                </c:pt>
                <c:pt idx="272">
                  <c:v>2.4363479999999864</c:v>
                </c:pt>
                <c:pt idx="273">
                  <c:v>2.4363479999999864</c:v>
                </c:pt>
                <c:pt idx="274">
                  <c:v>2.4363479999999864</c:v>
                </c:pt>
                <c:pt idx="275">
                  <c:v>2.4363479999999864</c:v>
                </c:pt>
                <c:pt idx="276">
                  <c:v>2.4363479999999864</c:v>
                </c:pt>
                <c:pt idx="277">
                  <c:v>2.4363479999999864</c:v>
                </c:pt>
                <c:pt idx="278">
                  <c:v>2.4363479999999864</c:v>
                </c:pt>
                <c:pt idx="279">
                  <c:v>2.4363479999999864</c:v>
                </c:pt>
                <c:pt idx="280">
                  <c:v>2.4363479999999864</c:v>
                </c:pt>
                <c:pt idx="281">
                  <c:v>2.4363479999999864</c:v>
                </c:pt>
                <c:pt idx="282">
                  <c:v>2.4363479999999864</c:v>
                </c:pt>
                <c:pt idx="283">
                  <c:v>2.4363479999999864</c:v>
                </c:pt>
                <c:pt idx="284">
                  <c:v>2.4363479999999864</c:v>
                </c:pt>
                <c:pt idx="285">
                  <c:v>2.4363479999999864</c:v>
                </c:pt>
                <c:pt idx="286">
                  <c:v>2.4363479999999864</c:v>
                </c:pt>
                <c:pt idx="287">
                  <c:v>2.4363479999999864</c:v>
                </c:pt>
                <c:pt idx="288">
                  <c:v>2.4363479999999864</c:v>
                </c:pt>
                <c:pt idx="289">
                  <c:v>2.4363479999999864</c:v>
                </c:pt>
                <c:pt idx="290">
                  <c:v>2.4363479999999864</c:v>
                </c:pt>
                <c:pt idx="291">
                  <c:v>2.4363479999999864</c:v>
                </c:pt>
                <c:pt idx="292">
                  <c:v>2.4363479999999864</c:v>
                </c:pt>
                <c:pt idx="293">
                  <c:v>2.4363479999999864</c:v>
                </c:pt>
                <c:pt idx="294">
                  <c:v>2.4363479999999864</c:v>
                </c:pt>
                <c:pt idx="295">
                  <c:v>2.4363479999999864</c:v>
                </c:pt>
                <c:pt idx="296">
                  <c:v>2.4363479999999864</c:v>
                </c:pt>
                <c:pt idx="297">
                  <c:v>2.4363479999999864</c:v>
                </c:pt>
                <c:pt idx="298">
                  <c:v>2.4363479999999864</c:v>
                </c:pt>
                <c:pt idx="299">
                  <c:v>2.4363479999999864</c:v>
                </c:pt>
                <c:pt idx="300">
                  <c:v>2.4363479999999864</c:v>
                </c:pt>
                <c:pt idx="301">
                  <c:v>2.4363479999999864</c:v>
                </c:pt>
                <c:pt idx="302">
                  <c:v>2.4363479999999864</c:v>
                </c:pt>
                <c:pt idx="303">
                  <c:v>2.4363479999999864</c:v>
                </c:pt>
                <c:pt idx="304">
                  <c:v>2.4363479999999864</c:v>
                </c:pt>
                <c:pt idx="305">
                  <c:v>2.4365219999999987</c:v>
                </c:pt>
                <c:pt idx="306">
                  <c:v>2.4365219999999987</c:v>
                </c:pt>
                <c:pt idx="307">
                  <c:v>2.4365219999999987</c:v>
                </c:pt>
                <c:pt idx="308">
                  <c:v>2.4365219999999987</c:v>
                </c:pt>
                <c:pt idx="309">
                  <c:v>2.4365219999999987</c:v>
                </c:pt>
                <c:pt idx="310">
                  <c:v>2.4365219999999987</c:v>
                </c:pt>
                <c:pt idx="311">
                  <c:v>2.4365219999999987</c:v>
                </c:pt>
                <c:pt idx="312">
                  <c:v>2.4365219999999987</c:v>
                </c:pt>
                <c:pt idx="313">
                  <c:v>2.4365219999999987</c:v>
                </c:pt>
                <c:pt idx="314">
                  <c:v>2.4365219999999987</c:v>
                </c:pt>
                <c:pt idx="315">
                  <c:v>2.4365219999999987</c:v>
                </c:pt>
                <c:pt idx="316">
                  <c:v>2.4365219999999987</c:v>
                </c:pt>
                <c:pt idx="317">
                  <c:v>2.4365219999999987</c:v>
                </c:pt>
                <c:pt idx="318">
                  <c:v>2.4365219999999987</c:v>
                </c:pt>
                <c:pt idx="319">
                  <c:v>2.4365219999999987</c:v>
                </c:pt>
                <c:pt idx="320">
                  <c:v>2.4365219999999987</c:v>
                </c:pt>
                <c:pt idx="321">
                  <c:v>2.4365219999999987</c:v>
                </c:pt>
                <c:pt idx="322">
                  <c:v>2.4365219999999987</c:v>
                </c:pt>
                <c:pt idx="323">
                  <c:v>2.4365219999999987</c:v>
                </c:pt>
                <c:pt idx="324">
                  <c:v>2.4365219999999987</c:v>
                </c:pt>
                <c:pt idx="325">
                  <c:v>2.4365219999999987</c:v>
                </c:pt>
                <c:pt idx="326">
                  <c:v>2.4365219999999987</c:v>
                </c:pt>
                <c:pt idx="327">
                  <c:v>2.4365219999999987</c:v>
                </c:pt>
                <c:pt idx="328">
                  <c:v>2.4365219999999987</c:v>
                </c:pt>
                <c:pt idx="329">
                  <c:v>2.4365219999999987</c:v>
                </c:pt>
                <c:pt idx="330">
                  <c:v>2.4365219999999987</c:v>
                </c:pt>
                <c:pt idx="331">
                  <c:v>2.4365219999999987</c:v>
                </c:pt>
                <c:pt idx="332">
                  <c:v>2.4365219999999987</c:v>
                </c:pt>
                <c:pt idx="333">
                  <c:v>2.4365219999999987</c:v>
                </c:pt>
                <c:pt idx="334">
                  <c:v>2.4365219999999987</c:v>
                </c:pt>
                <c:pt idx="335">
                  <c:v>2.4365219999999987</c:v>
                </c:pt>
                <c:pt idx="336">
                  <c:v>2.4365219999999987</c:v>
                </c:pt>
                <c:pt idx="337">
                  <c:v>2.4365219999999987</c:v>
                </c:pt>
                <c:pt idx="338">
                  <c:v>2.4365219999999987</c:v>
                </c:pt>
                <c:pt idx="339">
                  <c:v>2.4365219999999987</c:v>
                </c:pt>
                <c:pt idx="340">
                  <c:v>2.4365219999999987</c:v>
                </c:pt>
                <c:pt idx="341">
                  <c:v>2.4365219999999987</c:v>
                </c:pt>
                <c:pt idx="342">
                  <c:v>2.4365219999999987</c:v>
                </c:pt>
                <c:pt idx="343">
                  <c:v>2.4365219999999987</c:v>
                </c:pt>
                <c:pt idx="344">
                  <c:v>2.4365219999999987</c:v>
                </c:pt>
                <c:pt idx="345">
                  <c:v>2.4365219999999987</c:v>
                </c:pt>
                <c:pt idx="346">
                  <c:v>2.4365219999999987</c:v>
                </c:pt>
                <c:pt idx="347">
                  <c:v>2.4365219999999987</c:v>
                </c:pt>
                <c:pt idx="348">
                  <c:v>2.4365219999999987</c:v>
                </c:pt>
                <c:pt idx="349">
                  <c:v>2.4365219999999987</c:v>
                </c:pt>
                <c:pt idx="350">
                  <c:v>2.4365219999999987</c:v>
                </c:pt>
                <c:pt idx="351">
                  <c:v>2.4365219999999987</c:v>
                </c:pt>
                <c:pt idx="352">
                  <c:v>2.4365219999999987</c:v>
                </c:pt>
                <c:pt idx="353">
                  <c:v>2.4365219999999987</c:v>
                </c:pt>
                <c:pt idx="354">
                  <c:v>2.4365219999999987</c:v>
                </c:pt>
                <c:pt idx="355">
                  <c:v>2.4365219999999987</c:v>
                </c:pt>
                <c:pt idx="356">
                  <c:v>2.4365219999999987</c:v>
                </c:pt>
                <c:pt idx="357">
                  <c:v>2.4365219999999987</c:v>
                </c:pt>
                <c:pt idx="358">
                  <c:v>2.4365219999999987</c:v>
                </c:pt>
                <c:pt idx="359">
                  <c:v>2.4365219999999987</c:v>
                </c:pt>
                <c:pt idx="360">
                  <c:v>2.4365219999999987</c:v>
                </c:pt>
                <c:pt idx="361">
                  <c:v>2.4365219999999987</c:v>
                </c:pt>
                <c:pt idx="362">
                  <c:v>2.4365219999999987</c:v>
                </c:pt>
                <c:pt idx="363">
                  <c:v>2.4365219999999987</c:v>
                </c:pt>
                <c:pt idx="364">
                  <c:v>2.4366959999999795</c:v>
                </c:pt>
                <c:pt idx="365">
                  <c:v>2.4366959999999795</c:v>
                </c:pt>
                <c:pt idx="366">
                  <c:v>2.4366959999999795</c:v>
                </c:pt>
                <c:pt idx="367">
                  <c:v>2.4366959999999795</c:v>
                </c:pt>
                <c:pt idx="368">
                  <c:v>2.4366959999999795</c:v>
                </c:pt>
                <c:pt idx="369">
                  <c:v>2.4366959999999795</c:v>
                </c:pt>
                <c:pt idx="370">
                  <c:v>2.4366959999999795</c:v>
                </c:pt>
                <c:pt idx="371">
                  <c:v>2.4366959999999795</c:v>
                </c:pt>
                <c:pt idx="372">
                  <c:v>2.4366959999999795</c:v>
                </c:pt>
                <c:pt idx="373">
                  <c:v>2.4366959999999795</c:v>
                </c:pt>
                <c:pt idx="374">
                  <c:v>2.4366959999999795</c:v>
                </c:pt>
                <c:pt idx="375">
                  <c:v>2.4366959999999795</c:v>
                </c:pt>
                <c:pt idx="376">
                  <c:v>2.4366959999999795</c:v>
                </c:pt>
                <c:pt idx="377">
                  <c:v>2.4366959999999795</c:v>
                </c:pt>
                <c:pt idx="378">
                  <c:v>2.4366959999999795</c:v>
                </c:pt>
                <c:pt idx="379">
                  <c:v>2.4366959999999795</c:v>
                </c:pt>
                <c:pt idx="380">
                  <c:v>2.4366959999999795</c:v>
                </c:pt>
                <c:pt idx="381">
                  <c:v>2.4366959999999795</c:v>
                </c:pt>
                <c:pt idx="382">
                  <c:v>2.4366959999999795</c:v>
                </c:pt>
                <c:pt idx="383">
                  <c:v>2.4366959999999795</c:v>
                </c:pt>
                <c:pt idx="384">
                  <c:v>2.4366959999999795</c:v>
                </c:pt>
                <c:pt idx="385">
                  <c:v>2.4366959999999795</c:v>
                </c:pt>
                <c:pt idx="386">
                  <c:v>2.4366959999999795</c:v>
                </c:pt>
                <c:pt idx="387">
                  <c:v>2.4366959999999795</c:v>
                </c:pt>
                <c:pt idx="388">
                  <c:v>2.4366959999999795</c:v>
                </c:pt>
                <c:pt idx="389">
                  <c:v>2.4366959999999795</c:v>
                </c:pt>
                <c:pt idx="390">
                  <c:v>2.4366959999999795</c:v>
                </c:pt>
                <c:pt idx="391">
                  <c:v>2.4366959999999795</c:v>
                </c:pt>
                <c:pt idx="392">
                  <c:v>2.4366959999999795</c:v>
                </c:pt>
                <c:pt idx="393">
                  <c:v>2.4366959999999795</c:v>
                </c:pt>
                <c:pt idx="394">
                  <c:v>2.4366959999999795</c:v>
                </c:pt>
                <c:pt idx="395">
                  <c:v>2.4366959999999795</c:v>
                </c:pt>
                <c:pt idx="396">
                  <c:v>2.4366959999999795</c:v>
                </c:pt>
                <c:pt idx="397">
                  <c:v>2.4366959999999795</c:v>
                </c:pt>
                <c:pt idx="398">
                  <c:v>2.4366959999999795</c:v>
                </c:pt>
                <c:pt idx="399">
                  <c:v>2.4366959999999795</c:v>
                </c:pt>
                <c:pt idx="400">
                  <c:v>2.4366959999999795</c:v>
                </c:pt>
                <c:pt idx="401">
                  <c:v>2.4366959999999795</c:v>
                </c:pt>
                <c:pt idx="402">
                  <c:v>2.4366959999999795</c:v>
                </c:pt>
                <c:pt idx="403">
                  <c:v>2.4366959999999795</c:v>
                </c:pt>
                <c:pt idx="404">
                  <c:v>2.4366959999999795</c:v>
                </c:pt>
                <c:pt idx="405">
                  <c:v>2.4366959999999795</c:v>
                </c:pt>
                <c:pt idx="406">
                  <c:v>2.4366959999999795</c:v>
                </c:pt>
                <c:pt idx="407">
                  <c:v>2.4366959999999795</c:v>
                </c:pt>
                <c:pt idx="408">
                  <c:v>2.4366959999999795</c:v>
                </c:pt>
                <c:pt idx="409">
                  <c:v>2.4366959999999795</c:v>
                </c:pt>
                <c:pt idx="410">
                  <c:v>2.4366959999999795</c:v>
                </c:pt>
                <c:pt idx="411">
                  <c:v>2.4366959999999795</c:v>
                </c:pt>
                <c:pt idx="412">
                  <c:v>2.4366959999999795</c:v>
                </c:pt>
                <c:pt idx="413">
                  <c:v>2.4366959999999795</c:v>
                </c:pt>
                <c:pt idx="414">
                  <c:v>2.4366959999999795</c:v>
                </c:pt>
                <c:pt idx="415">
                  <c:v>2.4366959999999795</c:v>
                </c:pt>
                <c:pt idx="416">
                  <c:v>2.4366959999999795</c:v>
                </c:pt>
                <c:pt idx="417">
                  <c:v>2.4366959999999795</c:v>
                </c:pt>
                <c:pt idx="418">
                  <c:v>2.4366959999999795</c:v>
                </c:pt>
                <c:pt idx="419">
                  <c:v>2.4366959999999795</c:v>
                </c:pt>
                <c:pt idx="420">
                  <c:v>2.4366959999999795</c:v>
                </c:pt>
                <c:pt idx="421">
                  <c:v>2.4366959999999795</c:v>
                </c:pt>
                <c:pt idx="422">
                  <c:v>2.4366959999999795</c:v>
                </c:pt>
                <c:pt idx="423">
                  <c:v>2.4366959999999795</c:v>
                </c:pt>
                <c:pt idx="424">
                  <c:v>2.4366959999999795</c:v>
                </c:pt>
                <c:pt idx="425">
                  <c:v>2.4366959999999795</c:v>
                </c:pt>
                <c:pt idx="426">
                  <c:v>2.4366959999999795</c:v>
                </c:pt>
                <c:pt idx="427">
                  <c:v>2.4366959999999795</c:v>
                </c:pt>
                <c:pt idx="428">
                  <c:v>2.4366959999999795</c:v>
                </c:pt>
                <c:pt idx="429">
                  <c:v>2.4366959999999795</c:v>
                </c:pt>
                <c:pt idx="430">
                  <c:v>2.4366959999999795</c:v>
                </c:pt>
                <c:pt idx="431">
                  <c:v>2.4366959999999795</c:v>
                </c:pt>
                <c:pt idx="432">
                  <c:v>2.436869999999975</c:v>
                </c:pt>
                <c:pt idx="433">
                  <c:v>2.436869999999975</c:v>
                </c:pt>
                <c:pt idx="434">
                  <c:v>2.436869999999975</c:v>
                </c:pt>
                <c:pt idx="435">
                  <c:v>2.436869999999975</c:v>
                </c:pt>
                <c:pt idx="436">
                  <c:v>2.436869999999975</c:v>
                </c:pt>
                <c:pt idx="437">
                  <c:v>2.436869999999975</c:v>
                </c:pt>
                <c:pt idx="438">
                  <c:v>2.436869999999975</c:v>
                </c:pt>
                <c:pt idx="439">
                  <c:v>2.436869999999975</c:v>
                </c:pt>
                <c:pt idx="440">
                  <c:v>2.436869999999975</c:v>
                </c:pt>
                <c:pt idx="441">
                  <c:v>2.436869999999975</c:v>
                </c:pt>
                <c:pt idx="442">
                  <c:v>2.436869999999975</c:v>
                </c:pt>
                <c:pt idx="443">
                  <c:v>2.4366959999999795</c:v>
                </c:pt>
                <c:pt idx="444">
                  <c:v>2.4359999999999977</c:v>
                </c:pt>
                <c:pt idx="445">
                  <c:v>2.4347819999999998</c:v>
                </c:pt>
                <c:pt idx="446">
                  <c:v>2.4332159999999967</c:v>
                </c:pt>
                <c:pt idx="447">
                  <c:v>2.4314759999999804</c:v>
                </c:pt>
                <c:pt idx="448">
                  <c:v>2.429214</c:v>
                </c:pt>
                <c:pt idx="449">
                  <c:v>2.4266039999999967</c:v>
                </c:pt>
                <c:pt idx="450">
                  <c:v>2.4238200000000001</c:v>
                </c:pt>
                <c:pt idx="451">
                  <c:v>2.4206879999999997</c:v>
                </c:pt>
                <c:pt idx="452">
                  <c:v>2.4172079999999987</c:v>
                </c:pt>
                <c:pt idx="453">
                  <c:v>2.413554</c:v>
                </c:pt>
                <c:pt idx="454">
                  <c:v>2.409726</c:v>
                </c:pt>
                <c:pt idx="455">
                  <c:v>2.4055499999999967</c:v>
                </c:pt>
                <c:pt idx="456">
                  <c:v>2.4011999999999998</c:v>
                </c:pt>
                <c:pt idx="457">
                  <c:v>2.3966759999999749</c:v>
                </c:pt>
                <c:pt idx="458">
                  <c:v>2.3919779999999977</c:v>
                </c:pt>
                <c:pt idx="459">
                  <c:v>2.3871059999999997</c:v>
                </c:pt>
                <c:pt idx="460">
                  <c:v>2.3818859999999864</c:v>
                </c:pt>
                <c:pt idx="461">
                  <c:v>2.3766659999999735</c:v>
                </c:pt>
                <c:pt idx="462">
                  <c:v>2.3710979999999977</c:v>
                </c:pt>
                <c:pt idx="463">
                  <c:v>2.3653559999999967</c:v>
                </c:pt>
                <c:pt idx="464">
                  <c:v>2.3594399999999967</c:v>
                </c:pt>
                <c:pt idx="465">
                  <c:v>2.3535239999999997</c:v>
                </c:pt>
                <c:pt idx="466">
                  <c:v>2.3474339999999998</c:v>
                </c:pt>
                <c:pt idx="467">
                  <c:v>2.34117</c:v>
                </c:pt>
                <c:pt idx="468">
                  <c:v>2.3347319999999998</c:v>
                </c:pt>
                <c:pt idx="469">
                  <c:v>2.3281200000000002</c:v>
                </c:pt>
                <c:pt idx="470">
                  <c:v>2.3215079999999997</c:v>
                </c:pt>
                <c:pt idx="471">
                  <c:v>2.3143739999999977</c:v>
                </c:pt>
                <c:pt idx="472">
                  <c:v>2.3072399999999997</c:v>
                </c:pt>
                <c:pt idx="473">
                  <c:v>2.300106</c:v>
                </c:pt>
                <c:pt idx="474">
                  <c:v>2.2924499999999823</c:v>
                </c:pt>
                <c:pt idx="475">
                  <c:v>2.2849680000000001</c:v>
                </c:pt>
                <c:pt idx="476">
                  <c:v>2.2771380000000012</c:v>
                </c:pt>
                <c:pt idx="477">
                  <c:v>2.2693080000000001</c:v>
                </c:pt>
                <c:pt idx="478">
                  <c:v>2.2613040000000129</c:v>
                </c:pt>
                <c:pt idx="479">
                  <c:v>2.2532999999999999</c:v>
                </c:pt>
                <c:pt idx="480">
                  <c:v>2.2451220000000012</c:v>
                </c:pt>
                <c:pt idx="481">
                  <c:v>2.2371180000000002</c:v>
                </c:pt>
                <c:pt idx="482">
                  <c:v>2.2292879999999999</c:v>
                </c:pt>
                <c:pt idx="483">
                  <c:v>2.2212839999999998</c:v>
                </c:pt>
                <c:pt idx="484">
                  <c:v>2.2131059999999998</c:v>
                </c:pt>
                <c:pt idx="485">
                  <c:v>2.2049280000000002</c:v>
                </c:pt>
                <c:pt idx="486">
                  <c:v>2.1969240000000001</c:v>
                </c:pt>
                <c:pt idx="487">
                  <c:v>2.1887460000000001</c:v>
                </c:pt>
                <c:pt idx="488">
                  <c:v>2.180742</c:v>
                </c:pt>
                <c:pt idx="489">
                  <c:v>2.1727379999999998</c:v>
                </c:pt>
                <c:pt idx="490">
                  <c:v>2.1647340000000175</c:v>
                </c:pt>
                <c:pt idx="491">
                  <c:v>2.15673</c:v>
                </c:pt>
                <c:pt idx="492">
                  <c:v>2.1488999999999998</c:v>
                </c:pt>
                <c:pt idx="493">
                  <c:v>2.1412439999999977</c:v>
                </c:pt>
                <c:pt idx="494">
                  <c:v>2.1334139999999997</c:v>
                </c:pt>
                <c:pt idx="495">
                  <c:v>2.1259320000000002</c:v>
                </c:pt>
                <c:pt idx="496">
                  <c:v>2.1182759999999967</c:v>
                </c:pt>
                <c:pt idx="497">
                  <c:v>2.1107939999999998</c:v>
                </c:pt>
                <c:pt idx="498">
                  <c:v>2.1050519999999997</c:v>
                </c:pt>
                <c:pt idx="499">
                  <c:v>2.1019199999999998</c:v>
                </c:pt>
                <c:pt idx="500">
                  <c:v>2.1005280000000002</c:v>
                </c:pt>
                <c:pt idx="501">
                  <c:v>2.1007020000000001</c:v>
                </c:pt>
                <c:pt idx="502">
                  <c:v>2.1012239999999998</c:v>
                </c:pt>
                <c:pt idx="503">
                  <c:v>2.1013980000000001</c:v>
                </c:pt>
                <c:pt idx="504">
                  <c:v>2.101572</c:v>
                </c:pt>
                <c:pt idx="505">
                  <c:v>2.1022679999999987</c:v>
                </c:pt>
                <c:pt idx="506">
                  <c:v>2.1031380000000124</c:v>
                </c:pt>
                <c:pt idx="507">
                  <c:v>2.1041820000000002</c:v>
                </c:pt>
                <c:pt idx="508">
                  <c:v>2.1052259999999987</c:v>
                </c:pt>
                <c:pt idx="509">
                  <c:v>2.1062699999999968</c:v>
                </c:pt>
                <c:pt idx="510">
                  <c:v>2.107488</c:v>
                </c:pt>
                <c:pt idx="511">
                  <c:v>2.1090539999999987</c:v>
                </c:pt>
                <c:pt idx="512">
                  <c:v>2.1109679999999997</c:v>
                </c:pt>
                <c:pt idx="513">
                  <c:v>2.1134039999999987</c:v>
                </c:pt>
                <c:pt idx="514">
                  <c:v>2.1158399999999977</c:v>
                </c:pt>
                <c:pt idx="515">
                  <c:v>2.1186240000000001</c:v>
                </c:pt>
                <c:pt idx="516">
                  <c:v>2.1214079999999997</c:v>
                </c:pt>
                <c:pt idx="517">
                  <c:v>2.1247140000000146</c:v>
                </c:pt>
                <c:pt idx="518">
                  <c:v>2.1280199999999998</c:v>
                </c:pt>
                <c:pt idx="519">
                  <c:v>2.1316739999999967</c:v>
                </c:pt>
                <c:pt idx="520">
                  <c:v>2.1355019999999998</c:v>
                </c:pt>
                <c:pt idx="521">
                  <c:v>2.1395039999999987</c:v>
                </c:pt>
                <c:pt idx="522">
                  <c:v>2.1436799999999998</c:v>
                </c:pt>
                <c:pt idx="523">
                  <c:v>2.1482039999999998</c:v>
                </c:pt>
                <c:pt idx="524">
                  <c:v>2.1529019999999988</c:v>
                </c:pt>
                <c:pt idx="525">
                  <c:v>2.1577739999999999</c:v>
                </c:pt>
                <c:pt idx="526">
                  <c:v>2.1629939999999999</c:v>
                </c:pt>
                <c:pt idx="527">
                  <c:v>2.1683880000000002</c:v>
                </c:pt>
                <c:pt idx="528">
                  <c:v>2.1741299999999999</c:v>
                </c:pt>
                <c:pt idx="529">
                  <c:v>2.1800459999999977</c:v>
                </c:pt>
                <c:pt idx="530">
                  <c:v>2.1863099999999998</c:v>
                </c:pt>
                <c:pt idx="531">
                  <c:v>2.1927479999999977</c:v>
                </c:pt>
                <c:pt idx="532">
                  <c:v>2.1995339999999999</c:v>
                </c:pt>
                <c:pt idx="533">
                  <c:v>2.2064939999999997</c:v>
                </c:pt>
                <c:pt idx="534">
                  <c:v>2.2136279999999999</c:v>
                </c:pt>
                <c:pt idx="535">
                  <c:v>2.2209360000000156</c:v>
                </c:pt>
                <c:pt idx="536">
                  <c:v>2.2282439999999997</c:v>
                </c:pt>
                <c:pt idx="537">
                  <c:v>2.2357260000000001</c:v>
                </c:pt>
                <c:pt idx="538">
                  <c:v>2.2433820000000138</c:v>
                </c:pt>
                <c:pt idx="539">
                  <c:v>2.250864</c:v>
                </c:pt>
                <c:pt idx="540">
                  <c:v>2.2585199999999999</c:v>
                </c:pt>
                <c:pt idx="541">
                  <c:v>2.2660019999999998</c:v>
                </c:pt>
                <c:pt idx="542">
                  <c:v>2.2734839999999998</c:v>
                </c:pt>
                <c:pt idx="543">
                  <c:v>2.2809659999999998</c:v>
                </c:pt>
                <c:pt idx="544">
                  <c:v>2.2884479999999998</c:v>
                </c:pt>
                <c:pt idx="545">
                  <c:v>2.2959299999999998</c:v>
                </c:pt>
                <c:pt idx="546">
                  <c:v>2.3034119999999998</c:v>
                </c:pt>
                <c:pt idx="547">
                  <c:v>2.3108939999999967</c:v>
                </c:pt>
                <c:pt idx="548">
                  <c:v>2.3183759999999967</c:v>
                </c:pt>
                <c:pt idx="549">
                  <c:v>2.3256839999999968</c:v>
                </c:pt>
                <c:pt idx="550">
                  <c:v>2.3331659999999967</c:v>
                </c:pt>
                <c:pt idx="551">
                  <c:v>2.3404739999999977</c:v>
                </c:pt>
                <c:pt idx="552">
                  <c:v>2.347782</c:v>
                </c:pt>
                <c:pt idx="553">
                  <c:v>2.3550899999999828</c:v>
                </c:pt>
                <c:pt idx="554">
                  <c:v>2.3622239999999977</c:v>
                </c:pt>
                <c:pt idx="555">
                  <c:v>2.369532</c:v>
                </c:pt>
                <c:pt idx="556">
                  <c:v>2.3766659999999735</c:v>
                </c:pt>
                <c:pt idx="557">
                  <c:v>2.3837999999999999</c:v>
                </c:pt>
                <c:pt idx="558">
                  <c:v>2.3911079999999987</c:v>
                </c:pt>
                <c:pt idx="559">
                  <c:v>2.3982419999999967</c:v>
                </c:pt>
                <c:pt idx="560">
                  <c:v>2.4052019999999987</c:v>
                </c:pt>
                <c:pt idx="561">
                  <c:v>2.4123359999999967</c:v>
                </c:pt>
                <c:pt idx="562">
                  <c:v>2.4194699999999814</c:v>
                </c:pt>
                <c:pt idx="563">
                  <c:v>2.4266039999999967</c:v>
                </c:pt>
                <c:pt idx="564">
                  <c:v>2.4335640000000001</c:v>
                </c:pt>
                <c:pt idx="565">
                  <c:v>2.4406979999999998</c:v>
                </c:pt>
                <c:pt idx="566">
                  <c:v>2.4476579999999997</c:v>
                </c:pt>
              </c:numCache>
            </c:numRef>
          </c:xVal>
          <c:yVal>
            <c:numRef>
              <c:f>[1]Sheet3!$F$1:$F$1374</c:f>
              <c:numCache>
                <c:formatCode>General</c:formatCode>
                <c:ptCount val="137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1.8791999999988845E-2</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3.8627999999977014E-2</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4.1586000000081412E-2</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4.2455999999866434E-2</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4.3499999999974122E-2</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4.419600000008695E-2</c:v>
                </c:pt>
                <c:pt idx="432">
                  <c:v>0</c:v>
                </c:pt>
                <c:pt idx="433">
                  <c:v>0</c:v>
                </c:pt>
                <c:pt idx="434">
                  <c:v>0</c:v>
                </c:pt>
                <c:pt idx="435">
                  <c:v>0</c:v>
                </c:pt>
                <c:pt idx="436">
                  <c:v>0</c:v>
                </c:pt>
                <c:pt idx="437">
                  <c:v>0</c:v>
                </c:pt>
                <c:pt idx="438">
                  <c:v>0</c:v>
                </c:pt>
                <c:pt idx="439">
                  <c:v>0</c:v>
                </c:pt>
                <c:pt idx="440">
                  <c:v>0</c:v>
                </c:pt>
                <c:pt idx="441">
                  <c:v>0</c:v>
                </c:pt>
                <c:pt idx="442">
                  <c:v>-4.4370000000086923E-2</c:v>
                </c:pt>
                <c:pt idx="443">
                  <c:v>-0.17747999999989444</c:v>
                </c:pt>
                <c:pt idx="444">
                  <c:v>-0.31059000000004322</c:v>
                </c:pt>
                <c:pt idx="445">
                  <c:v>-0.40089599999999154</c:v>
                </c:pt>
                <c:pt idx="446">
                  <c:v>-0.44717999999996505</c:v>
                </c:pt>
                <c:pt idx="447">
                  <c:v>-0.58359599999999556</c:v>
                </c:pt>
                <c:pt idx="448">
                  <c:v>-0.67860000000006204</c:v>
                </c:pt>
                <c:pt idx="449">
                  <c:v>-0.73219199999991469</c:v>
                </c:pt>
                <c:pt idx="450">
                  <c:v>-0.83624400000009891</c:v>
                </c:pt>
                <c:pt idx="451">
                  <c:v>-0.94308000000004055</c:v>
                </c:pt>
                <c:pt idx="452">
                  <c:v>-1.001195999999891</c:v>
                </c:pt>
                <c:pt idx="453">
                  <c:v>-1.068011999999984</c:v>
                </c:pt>
                <c:pt idx="454">
                  <c:v>-1.1901600000000521</c:v>
                </c:pt>
                <c:pt idx="455">
                  <c:v>-1.2658500000000219</c:v>
                </c:pt>
                <c:pt idx="456">
                  <c:v>-1.348151999999992</c:v>
                </c:pt>
                <c:pt idx="457">
                  <c:v>-1.4328899999999598</c:v>
                </c:pt>
                <c:pt idx="458">
                  <c:v>-1.5249360000000656</c:v>
                </c:pt>
                <c:pt idx="459">
                  <c:v>-1.6704000000000021</c:v>
                </c:pt>
                <c:pt idx="460">
                  <c:v>-1.7017199999999939</c:v>
                </c:pt>
                <c:pt idx="461">
                  <c:v>-1.8541439999999321</c:v>
                </c:pt>
                <c:pt idx="462">
                  <c:v>-1.9522800000000529</c:v>
                </c:pt>
                <c:pt idx="463">
                  <c:v>-2.0587680000000113</c:v>
                </c:pt>
                <c:pt idx="464">
                  <c:v>-2.0883480000000114</c:v>
                </c:pt>
                <c:pt idx="465">
                  <c:v>-2.1802199999999745</c:v>
                </c:pt>
                <c:pt idx="466">
                  <c:v>-2.2675679999999412</c:v>
                </c:pt>
                <c:pt idx="467">
                  <c:v>-2.3563080000000567</c:v>
                </c:pt>
                <c:pt idx="468">
                  <c:v>-2.4398279999998396</c:v>
                </c:pt>
                <c:pt idx="469">
                  <c:v>-2.4662760000001867</c:v>
                </c:pt>
                <c:pt idx="470">
                  <c:v>-2.6752500000000734</c:v>
                </c:pt>
                <c:pt idx="471">
                  <c:v>-2.6895179999999081</c:v>
                </c:pt>
                <c:pt idx="472">
                  <c:v>-2.6895179999999081</c:v>
                </c:pt>
                <c:pt idx="473">
                  <c:v>-2.9016240000001248</c:v>
                </c:pt>
                <c:pt idx="474">
                  <c:v>-2.8431599999999957</c:v>
                </c:pt>
                <c:pt idx="475">
                  <c:v>-2.991059999999897</c:v>
                </c:pt>
                <c:pt idx="476">
                  <c:v>-2.9910600000000827</c:v>
                </c:pt>
                <c:pt idx="477">
                  <c:v>-3.0735359999998764</c:v>
                </c:pt>
                <c:pt idx="478">
                  <c:v>-3.0975480000000473</c:v>
                </c:pt>
                <c:pt idx="479">
                  <c:v>-3.1730640000000072</c:v>
                </c:pt>
                <c:pt idx="480">
                  <c:v>-3.1215600000000476</c:v>
                </c:pt>
                <c:pt idx="481">
                  <c:v>-3.0536999999999148</c:v>
                </c:pt>
                <c:pt idx="482">
                  <c:v>-3.1375680000000479</c:v>
                </c:pt>
                <c:pt idx="483">
                  <c:v>-3.2221320000000082</c:v>
                </c:pt>
                <c:pt idx="484">
                  <c:v>-3.2384880000000074</c:v>
                </c:pt>
                <c:pt idx="485">
                  <c:v>-3.1695839999998725</c:v>
                </c:pt>
                <c:pt idx="486">
                  <c:v>-3.2548440000000074</c:v>
                </c:pt>
                <c:pt idx="487">
                  <c:v>-3.2016000000000489</c:v>
                </c:pt>
                <c:pt idx="488">
                  <c:v>-3.2256120000000488</c:v>
                </c:pt>
                <c:pt idx="489">
                  <c:v>-3.2336160000000493</c:v>
                </c:pt>
                <c:pt idx="490">
                  <c:v>-3.2576279999998667</c:v>
                </c:pt>
                <c:pt idx="491">
                  <c:v>-3.2103000000000952</c:v>
                </c:pt>
                <c:pt idx="492">
                  <c:v>-3.1619279999999552</c:v>
                </c:pt>
                <c:pt idx="493">
                  <c:v>-3.2651100000001012</c:v>
                </c:pt>
                <c:pt idx="494">
                  <c:v>-3.1424399999997967</c:v>
                </c:pt>
                <c:pt idx="495">
                  <c:v>-3.2384880000001393</c:v>
                </c:pt>
                <c:pt idx="496">
                  <c:v>-3.1873320000000103</c:v>
                </c:pt>
                <c:pt idx="497">
                  <c:v>-2.4633179999998678</c:v>
                </c:pt>
                <c:pt idx="498">
                  <c:v>-1.3624200000001552</c:v>
                </c:pt>
                <c:pt idx="499">
                  <c:v>-0.6069120000000261</c:v>
                </c:pt>
                <c:pt idx="500">
                  <c:v>7.5864000000148951E-2</c:v>
                </c:pt>
                <c:pt idx="501">
                  <c:v>0.22602599999986553</c:v>
                </c:pt>
                <c:pt idx="502">
                  <c:v>7.4123999999955933E-2</c:v>
                </c:pt>
                <c:pt idx="503">
                  <c:v>7.22100000001418E-2</c:v>
                </c:pt>
                <c:pt idx="504">
                  <c:v>0.27909599999983625</c:v>
                </c:pt>
                <c:pt idx="505">
                  <c:v>0.33582000000014628</c:v>
                </c:pt>
                <c:pt idx="506">
                  <c:v>0.38836799999993876</c:v>
                </c:pt>
                <c:pt idx="507">
                  <c:v>0.37166399999993976</c:v>
                </c:pt>
                <c:pt idx="508">
                  <c:v>0.35600400000009108</c:v>
                </c:pt>
                <c:pt idx="509">
                  <c:v>0.39463200000005338</c:v>
                </c:pt>
                <c:pt idx="510">
                  <c:v>0.48232799999985565</c:v>
                </c:pt>
                <c:pt idx="511">
                  <c:v>0.55888800000005645</c:v>
                </c:pt>
                <c:pt idx="512">
                  <c:v>0.67720799999996739</c:v>
                </c:pt>
                <c:pt idx="513">
                  <c:v>0.64797600000009092</c:v>
                </c:pt>
                <c:pt idx="514">
                  <c:v>0.71548800000003077</c:v>
                </c:pt>
                <c:pt idx="515">
                  <c:v>0.69321599999991856</c:v>
                </c:pt>
                <c:pt idx="516">
                  <c:v>0.80666400000006178</c:v>
                </c:pt>
                <c:pt idx="517">
                  <c:v>0.79013399999994971</c:v>
                </c:pt>
                <c:pt idx="518">
                  <c:v>0.85869000000001494</c:v>
                </c:pt>
                <c:pt idx="519">
                  <c:v>0.88809599999998678</c:v>
                </c:pt>
                <c:pt idx="520">
                  <c:v>0.92045999999995942</c:v>
                </c:pt>
                <c:pt idx="521">
                  <c:v>0.95212800000004094</c:v>
                </c:pt>
                <c:pt idx="522">
                  <c:v>1.026947999999994</c:v>
                </c:pt>
                <c:pt idx="523">
                  <c:v>1.0617480000000699</c:v>
                </c:pt>
                <c:pt idx="524">
                  <c:v>1.101071999999947</c:v>
                </c:pt>
                <c:pt idx="525">
                  <c:v>1.1797199999999999</c:v>
                </c:pt>
                <c:pt idx="526">
                  <c:v>1.2190439999999758</c:v>
                </c:pt>
                <c:pt idx="527">
                  <c:v>1.3034340000000246</c:v>
                </c:pt>
                <c:pt idx="528">
                  <c:v>1.348848000000008</c:v>
                </c:pt>
                <c:pt idx="529">
                  <c:v>1.43445599999996</c:v>
                </c:pt>
                <c:pt idx="530">
                  <c:v>1.4871780000000379</c:v>
                </c:pt>
                <c:pt idx="531">
                  <c:v>1.5947099999999899</c:v>
                </c:pt>
                <c:pt idx="532">
                  <c:v>1.6495199999999657</c:v>
                </c:pt>
                <c:pt idx="533">
                  <c:v>1.7121600000000472</c:v>
                </c:pt>
                <c:pt idx="534">
                  <c:v>1.7758440000000164</c:v>
                </c:pt>
                <c:pt idx="535">
                  <c:v>1.7977679999999137</c:v>
                </c:pt>
                <c:pt idx="536">
                  <c:v>1.863018000000108</c:v>
                </c:pt>
                <c:pt idx="537">
                  <c:v>1.9139999999999648</c:v>
                </c:pt>
                <c:pt idx="538">
                  <c:v>1.8555359999999972</c:v>
                </c:pt>
                <c:pt idx="539">
                  <c:v>1.8910319999999716</c:v>
                </c:pt>
                <c:pt idx="540">
                  <c:v>1.8405719999999972</c:v>
                </c:pt>
                <c:pt idx="541">
                  <c:v>1.8256079999999972</c:v>
                </c:pt>
                <c:pt idx="542">
                  <c:v>1.7956799999999913</c:v>
                </c:pt>
                <c:pt idx="543">
                  <c:v>1.7433059999999976</c:v>
                </c:pt>
                <c:pt idx="544">
                  <c:v>1.7058959999999896</c:v>
                </c:pt>
                <c:pt idx="545">
                  <c:v>1.6684859999999981</c:v>
                </c:pt>
                <c:pt idx="546">
                  <c:v>1.6310759999999975</c:v>
                </c:pt>
                <c:pt idx="547">
                  <c:v>1.5861840000000917</c:v>
                </c:pt>
                <c:pt idx="548">
                  <c:v>1.5054479999999275</c:v>
                </c:pt>
                <c:pt idx="549">
                  <c:v>1.5038819999999915</c:v>
                </c:pt>
                <c:pt idx="550">
                  <c:v>1.4469839999999299</c:v>
                </c:pt>
                <c:pt idx="551">
                  <c:v>1.4104440000000973</c:v>
                </c:pt>
                <c:pt idx="552">
                  <c:v>1.3812119999999335</c:v>
                </c:pt>
                <c:pt idx="553">
                  <c:v>1.3197900000000358</c:v>
                </c:pt>
                <c:pt idx="554">
                  <c:v>1.3227480000000167</c:v>
                </c:pt>
                <c:pt idx="555">
                  <c:v>1.2769859999999555</c:v>
                </c:pt>
                <c:pt idx="556">
                  <c:v>1.2555840000000338</c:v>
                </c:pt>
                <c:pt idx="557">
                  <c:v>1.2569759999999395</c:v>
                </c:pt>
                <c:pt idx="558">
                  <c:v>1.205646000000101</c:v>
                </c:pt>
                <c:pt idx="559">
                  <c:v>1.1623199999999021</c:v>
                </c:pt>
                <c:pt idx="560">
                  <c:v>1.1842440000000325</c:v>
                </c:pt>
                <c:pt idx="561">
                  <c:v>1.1771100000000323</c:v>
                </c:pt>
                <c:pt idx="562">
                  <c:v>1.1628419999999595</c:v>
                </c:pt>
                <c:pt idx="563">
                  <c:v>1.1275200000000478</c:v>
                </c:pt>
                <c:pt idx="564">
                  <c:v>1.1628419999999595</c:v>
                </c:pt>
                <c:pt idx="565">
                  <c:v>1.1275199999999759</c:v>
                </c:pt>
              </c:numCache>
            </c:numRef>
          </c:yVal>
          <c:smooth val="1"/>
          <c:extLst>
            <c:ext xmlns:c16="http://schemas.microsoft.com/office/drawing/2014/chart" uri="{C3380CC4-5D6E-409C-BE32-E72D297353CC}">
              <c16:uniqueId val="{00000000-5CD3-4B7F-8A4F-71A2750C212A}"/>
            </c:ext>
          </c:extLst>
        </c:ser>
        <c:dLbls>
          <c:showLegendKey val="0"/>
          <c:showVal val="0"/>
          <c:showCatName val="0"/>
          <c:showSerName val="0"/>
          <c:showPercent val="0"/>
          <c:showBubbleSize val="0"/>
        </c:dLbls>
        <c:axId val="196214144"/>
        <c:axId val="197068288"/>
      </c:scatterChart>
      <c:valAx>
        <c:axId val="196214144"/>
        <c:scaling>
          <c:orientation val="minMax"/>
          <c:max val="2.5"/>
          <c:min val="2"/>
        </c:scaling>
        <c:delete val="0"/>
        <c:axPos val="b"/>
        <c:title>
          <c:tx>
            <c:rich>
              <a:bodyPr/>
              <a:lstStyle/>
              <a:p>
                <a:pPr>
                  <a:defRPr sz="891" b="1" i="0" u="none" strike="noStrike" baseline="0">
                    <a:solidFill>
                      <a:schemeClr val="tx1"/>
                    </a:solidFill>
                    <a:latin typeface="Arial"/>
                    <a:ea typeface="Arial"/>
                    <a:cs typeface="Arial"/>
                  </a:defRPr>
                </a:pPr>
                <a:r>
                  <a:rPr lang="hu-HU">
                    <a:solidFill>
                      <a:schemeClr val="tx1"/>
                    </a:solidFill>
                  </a:rPr>
                  <a:t>Joint angle (radian)</a:t>
                </a:r>
              </a:p>
            </c:rich>
          </c:tx>
          <c:layout>
            <c:manualLayout>
              <c:xMode val="edge"/>
              <c:yMode val="edge"/>
              <c:x val="0.38208955223880836"/>
              <c:y val="0.83606557377049184"/>
            </c:manualLayout>
          </c:layout>
          <c:overlay val="0"/>
          <c:spPr>
            <a:noFill/>
            <a:ln w="25156">
              <a:noFill/>
            </a:ln>
          </c:spPr>
        </c:title>
        <c:numFmt formatCode="General" sourceLinked="1"/>
        <c:majorTickMark val="out"/>
        <c:minorTickMark val="none"/>
        <c:tickLblPos val="nextTo"/>
        <c:spPr>
          <a:ln w="3145">
            <a:solidFill>
              <a:schemeClr val="tx1"/>
            </a:solidFill>
            <a:prstDash val="solid"/>
          </a:ln>
        </c:spPr>
        <c:txPr>
          <a:bodyPr rot="0" vert="horz"/>
          <a:lstStyle/>
          <a:p>
            <a:pPr>
              <a:defRPr sz="941" b="0" i="0" u="none" strike="noStrike" baseline="0">
                <a:solidFill>
                  <a:schemeClr val="tx1"/>
                </a:solidFill>
                <a:latin typeface="Arial"/>
                <a:ea typeface="Arial"/>
                <a:cs typeface="Arial"/>
              </a:defRPr>
            </a:pPr>
            <a:endParaRPr lang="hu-HU"/>
          </a:p>
        </c:txPr>
        <c:crossAx val="197068288"/>
        <c:crosses val="autoZero"/>
        <c:crossBetween val="midCat"/>
      </c:valAx>
      <c:valAx>
        <c:axId val="197068288"/>
        <c:scaling>
          <c:orientation val="minMax"/>
        </c:scaling>
        <c:delete val="0"/>
        <c:axPos val="l"/>
        <c:title>
          <c:tx>
            <c:rich>
              <a:bodyPr/>
              <a:lstStyle/>
              <a:p>
                <a:pPr>
                  <a:defRPr sz="891" b="1" i="0" u="none" strike="noStrike" baseline="0">
                    <a:solidFill>
                      <a:schemeClr val="tx1"/>
                    </a:solidFill>
                    <a:latin typeface="Arial"/>
                    <a:ea typeface="Arial"/>
                    <a:cs typeface="Arial"/>
                  </a:defRPr>
                </a:pPr>
                <a:r>
                  <a:rPr lang="hu-HU">
                    <a:solidFill>
                      <a:schemeClr val="tx1"/>
                    </a:solidFill>
                  </a:rPr>
                  <a:t>Work (J)</a:t>
                </a:r>
              </a:p>
            </c:rich>
          </c:tx>
          <c:layout>
            <c:manualLayout>
              <c:xMode val="edge"/>
              <c:yMode val="edge"/>
              <c:x val="2.6865671641791048E-2"/>
              <c:y val="0.30054644808743181"/>
            </c:manualLayout>
          </c:layout>
          <c:overlay val="0"/>
          <c:spPr>
            <a:noFill/>
            <a:ln w="25156">
              <a:noFill/>
            </a:ln>
          </c:spPr>
        </c:title>
        <c:numFmt formatCode="General" sourceLinked="1"/>
        <c:majorTickMark val="out"/>
        <c:minorTickMark val="none"/>
        <c:tickLblPos val="nextTo"/>
        <c:spPr>
          <a:ln w="3145">
            <a:solidFill>
              <a:schemeClr val="tx1"/>
            </a:solidFill>
            <a:prstDash val="solid"/>
          </a:ln>
        </c:spPr>
        <c:txPr>
          <a:bodyPr rot="0" vert="horz"/>
          <a:lstStyle/>
          <a:p>
            <a:pPr>
              <a:defRPr sz="941" b="0" i="0" u="none" strike="noStrike" baseline="0">
                <a:solidFill>
                  <a:schemeClr val="tx1"/>
                </a:solidFill>
                <a:latin typeface="Arial"/>
                <a:ea typeface="Arial"/>
                <a:cs typeface="Arial"/>
              </a:defRPr>
            </a:pPr>
            <a:endParaRPr lang="hu-HU"/>
          </a:p>
        </c:txPr>
        <c:crossAx val="196214144"/>
        <c:crosses val="autoZero"/>
        <c:crossBetween val="midCat"/>
      </c:valAx>
      <c:spPr>
        <a:noFill/>
        <a:ln w="25156">
          <a:noFill/>
        </a:ln>
      </c:spPr>
    </c:plotArea>
    <c:plotVisOnly val="1"/>
    <c:dispBlanksAs val="gap"/>
    <c:showDLblsOverMax val="0"/>
  </c:chart>
  <c:spPr>
    <a:solidFill>
      <a:srgbClr val="FFFFFF"/>
    </a:solidFill>
    <a:ln w="3145">
      <a:solidFill>
        <a:srgbClr val="000000"/>
      </a:solidFill>
      <a:prstDash val="solid"/>
    </a:ln>
  </c:spPr>
  <c:txPr>
    <a:bodyPr/>
    <a:lstStyle/>
    <a:p>
      <a:pPr>
        <a:defRPr sz="941" b="0" i="0" u="none" strike="noStrike" baseline="0">
          <a:solidFill>
            <a:srgbClr val="000000"/>
          </a:solidFill>
          <a:latin typeface="Arial"/>
          <a:ea typeface="Arial"/>
          <a:cs typeface="Arial"/>
        </a:defRPr>
      </a:pPr>
      <a:endParaRPr lang="hu-HU"/>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1.emf"/><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drawings/drawing1.xml><?xml version="1.0" encoding="utf-8"?>
<c:userShapes xmlns:c="http://schemas.openxmlformats.org/drawingml/2006/chart">
  <cdr:relSizeAnchor xmlns:cdr="http://schemas.openxmlformats.org/drawingml/2006/chartDrawing">
    <cdr:from>
      <cdr:x>0.20833</cdr:x>
      <cdr:y>0.9314</cdr:y>
    </cdr:from>
    <cdr:to>
      <cdr:x>0.98215</cdr:x>
      <cdr:y>1</cdr:y>
    </cdr:to>
    <cdr:sp macro="" textlink="">
      <cdr:nvSpPr>
        <cdr:cNvPr id="2" name="Szövegdoboz 1"/>
        <cdr:cNvSpPr txBox="1"/>
      </cdr:nvSpPr>
      <cdr:spPr>
        <a:xfrm xmlns:a="http://schemas.openxmlformats.org/drawingml/2006/main">
          <a:off x="1000132" y="3143272"/>
          <a:ext cx="3714776" cy="214314"/>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GB"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0.3472</cdr:x>
      <cdr:y>0.1086</cdr:y>
    </cdr:from>
    <cdr:to>
      <cdr:x>0.70783</cdr:x>
      <cdr:y>0.2602</cdr:y>
    </cdr:to>
    <cdr:sp macro="" textlink="">
      <cdr:nvSpPr>
        <cdr:cNvPr id="3" name="Szövegdoboz 2"/>
        <cdr:cNvSpPr txBox="1"/>
      </cdr:nvSpPr>
      <cdr:spPr>
        <a:xfrm xmlns:a="http://schemas.openxmlformats.org/drawingml/2006/main">
          <a:off x="1581896" y="307057"/>
          <a:ext cx="1643076" cy="428624"/>
        </a:xfrm>
        <a:prstGeom xmlns:a="http://schemas.openxmlformats.org/drawingml/2006/main" prst="rect">
          <a:avLst/>
        </a:prstGeom>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wrap="square" rtlCol="0"/>
        <a:lstStyle xmlns:a="http://schemas.openxmlformats.org/drawingml/2006/main"/>
        <a:p xmlns:a="http://schemas.openxmlformats.org/drawingml/2006/main">
          <a:pPr algn="ctr"/>
          <a:r>
            <a:rPr lang="hu-HU" sz="1400" dirty="0" smtClean="0"/>
            <a:t>Izometriás kontrakció</a:t>
          </a:r>
          <a:endParaRPr lang="en-GB" sz="1400" dirty="0"/>
        </a:p>
      </cdr:txBody>
    </cdr:sp>
  </cdr:relSizeAnchor>
</c:userShapes>
</file>

<file path=ppt/drawings/drawing3.xml><?xml version="1.0" encoding="utf-8"?>
<c:userShapes xmlns:c="http://schemas.openxmlformats.org/drawingml/2006/chart">
  <cdr:relSizeAnchor xmlns:cdr="http://schemas.openxmlformats.org/drawingml/2006/chartDrawing">
    <cdr:from>
      <cdr:x>0.26225</cdr:x>
      <cdr:y>0.196</cdr:y>
    </cdr:from>
    <cdr:to>
      <cdr:x>0.3995</cdr:x>
      <cdr:y>0.31625</cdr:y>
    </cdr:to>
    <cdr:sp macro="" textlink="">
      <cdr:nvSpPr>
        <cdr:cNvPr id="19458" name="Text Box 2"/>
        <cdr:cNvSpPr txBox="1">
          <a:spLocks xmlns:a="http://schemas.openxmlformats.org/drawingml/2006/main" noChangeArrowheads="1"/>
        </cdr:cNvSpPr>
      </cdr:nvSpPr>
      <cdr:spPr bwMode="auto">
        <a:xfrm xmlns:a="http://schemas.openxmlformats.org/drawingml/2006/main">
          <a:off x="836807" y="341643"/>
          <a:ext cx="437948" cy="209604"/>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96124A-B6D9-4427-9BD6-ECC3CE18D968}" type="datetimeFigureOut">
              <a:rPr lang="hu-HU" smtClean="0"/>
              <a:pPr/>
              <a:t>2018. 02. 12.</a:t>
            </a:fld>
            <a:endParaRPr lang="en-GB"/>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E4CF3-07E0-4E27-BE96-C975FB4833D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mozgatórendszer</a:t>
            </a:r>
            <a:r>
              <a:rPr lang="hu-HU" baseline="0" dirty="0" smtClean="0"/>
              <a:t> aktív és passzív szervei vannak, amelyek egységben működve hozzák létre az ízületekben az elmozdulásokat. A mozgatórendszer aktív egysége az izom, amely ideginger hatására képes mechanikai válaszra, azaz feszülésének és hosszának változtatására, miközben erőt fejt ki és munkát végez. Az izom az inakon keresztül közvetíti az erőt a csontokhoz. Minthogy az izmok erőhatása kikerüli az ízületek forgástengelyét, ezért az ízületekben elmozdulás jöhet létre, kivéve, ha a külső erő forgatónyomatéka azonos az izom forgatónyomatékával. Az ízületeket szalagok veszik körül, amelyek feladata az ízületben létrejövő mozgások passzív kontrollja, vagyis az ízületi integritás fenntartása. Ahhoz, hogy az ízületekben a mozgás a legkisebb súrlódással folyjék le és az ízesülő csontokat ne érje nagy </a:t>
            </a:r>
            <a:r>
              <a:rPr lang="hu-HU" baseline="0" dirty="0" err="1" smtClean="0"/>
              <a:t>impakt</a:t>
            </a:r>
            <a:r>
              <a:rPr lang="hu-HU" baseline="0" dirty="0" smtClean="0"/>
              <a:t> erő, az ízületi felszíneket üvegporc (</a:t>
            </a:r>
            <a:r>
              <a:rPr lang="hu-HU" baseline="0" dirty="0" err="1" smtClean="0"/>
              <a:t>hyalin</a:t>
            </a:r>
            <a:r>
              <a:rPr lang="hu-HU" baseline="0" dirty="0" smtClean="0"/>
              <a:t> porc) borítja, amely mechanikai hatásra ellenállást fejti ki, illetve passzív mozgást végez. A mozgatórendszer passzív elemeinek nincs idegi vezérlés, illetve kontrollja.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t>A dia felső képe az izom elektron mikroszkópos metszete látszik. A két vékony fekete csíkok egy </a:t>
            </a:r>
            <a:r>
              <a:rPr lang="hu-HU" baseline="0" dirty="0" err="1" smtClean="0"/>
              <a:t>szarkomert</a:t>
            </a:r>
            <a:r>
              <a:rPr lang="hu-HU" baseline="0" dirty="0" smtClean="0"/>
              <a:t> határoló két Z lemez. A szarkomer közepén látható fekete csík az M vonal, amelytől jobbra és balra két szürke sáv, majd két vastag fekete sáv és a Z lemezzel érintkező két világosszürke sáv található. A „Z” lemezek mindkét oldalán világosszürke sáv látható. Ebben a sávban csak </a:t>
            </a:r>
            <a:r>
              <a:rPr lang="hu-HU" baseline="0" dirty="0" err="1" smtClean="0"/>
              <a:t>vékon</a:t>
            </a:r>
            <a:r>
              <a:rPr lang="hu-HU" baseline="0" dirty="0" smtClean="0"/>
              <a:t> filamentumok találhatók. Ez azt jelenti, hogy egy szarkomerben a „Z” lemezek jobb és bal oldalán egy-egy fél vékony filamentum található. A fekete </a:t>
            </a:r>
            <a:r>
              <a:rPr lang="hu-HU" baseline="0" dirty="0" err="1" smtClean="0"/>
              <a:t>sávokkban</a:t>
            </a:r>
            <a:r>
              <a:rPr lang="hu-HU" baseline="0" dirty="0" smtClean="0"/>
              <a:t> a vékony és vastag filamentumok átfedésben vannak. A világosszürke sávokban csak vastag filamentumok (miozin) találhatók.  </a:t>
            </a:r>
            <a:endParaRPr lang="en-GB" dirty="0" smtClean="0"/>
          </a:p>
          <a:p>
            <a:r>
              <a:rPr lang="hu-HU" dirty="0" smtClean="0"/>
              <a:t>Az animáció a</a:t>
            </a:r>
            <a:r>
              <a:rPr lang="hu-HU" baseline="0" dirty="0" smtClean="0"/>
              <a:t> szarkomerek hosszváltozását mutatja a kontrakció (Z lemezek közelednek egymáshoz) és relaxáció (a „Z” lemezek távolodnak egymástól) alatt</a:t>
            </a:r>
            <a:r>
              <a:rPr lang="hu-HU" dirty="0" smtClean="0"/>
              <a:t>, amely során </a:t>
            </a:r>
            <a:r>
              <a:rPr lang="hu-HU" dirty="0" err="1" smtClean="0"/>
              <a:t>haz</a:t>
            </a:r>
            <a:r>
              <a:rPr lang="hu-HU" dirty="0" smtClean="0"/>
              <a:t> egyes sávok (kötegek) vastagsága változik. A vékony fekete vonal  „Z” lemezeket,</a:t>
            </a:r>
            <a:r>
              <a:rPr lang="hu-HU" baseline="0" dirty="0" smtClean="0"/>
              <a:t> a</a:t>
            </a:r>
            <a:r>
              <a:rPr lang="hu-HU" dirty="0" smtClean="0"/>
              <a:t> sötét kék csík az M vonalat reprezentálja, amelyek</a:t>
            </a:r>
            <a:r>
              <a:rPr lang="hu-HU" baseline="0" dirty="0" smtClean="0"/>
              <a:t> vastagsága</a:t>
            </a:r>
            <a:r>
              <a:rPr lang="hu-HU" dirty="0" smtClean="0"/>
              <a:t> nem változik a szarkomer hosszúságának változása során. A halványkék, sötétkék és fehér sávok szélessége a „Z” lemezek közeledésétől-távolódásától</a:t>
            </a:r>
            <a:r>
              <a:rPr lang="hu-HU" baseline="0" dirty="0" smtClean="0"/>
              <a:t>  függően változik. Ha a sötétkék sávok szélessége növekszik, akkor a világoskék és fehér sávok szélessége csökken. Más szavakkal ha a vékony és vastag filamentumok átfedettsége növekszik (sötétkék sáv), akkor a csak vékony és vastag filamentumokat tartalmazó sáv szélessége csökken. A </a:t>
            </a:r>
            <a:r>
              <a:rPr lang="hu-HU" baseline="0" dirty="0" err="1" smtClean="0"/>
              <a:t>filamentomok</a:t>
            </a:r>
            <a:r>
              <a:rPr lang="hu-HU" baseline="0" dirty="0" smtClean="0"/>
              <a:t> egymás </a:t>
            </a:r>
            <a:r>
              <a:rPr lang="hu-HU" baseline="0" dirty="0" err="1" smtClean="0"/>
              <a:t>melleti</a:t>
            </a:r>
            <a:r>
              <a:rPr lang="hu-HU" baseline="0" dirty="0" smtClean="0"/>
              <a:t> mozgását csúszó mechanizmusnak vagy csúszó filamentumok elméletnek nevezik.</a:t>
            </a:r>
          </a:p>
          <a:p>
            <a:r>
              <a:rPr lang="hu-HU" baseline="0" dirty="0" smtClean="0"/>
              <a:t>A „Z” lemezek közeledése a szarkomer (izom) rövidülését jelenti. </a:t>
            </a:r>
          </a:p>
          <a:p>
            <a:r>
              <a:rPr lang="hu-HU" baseline="0" dirty="0" smtClean="0"/>
              <a:t>A dia felső képe az izom elektron mikroszkópos metszete látszik. A két vékony fekete csík egy </a:t>
            </a:r>
            <a:r>
              <a:rPr lang="hu-HU" baseline="0" dirty="0" err="1" smtClean="0"/>
              <a:t>szarkomert</a:t>
            </a:r>
            <a:r>
              <a:rPr lang="hu-HU" baseline="0" dirty="0" smtClean="0"/>
              <a:t> határoló Z lemez. A szarkomer közepén látható fekete csík az M vonal, amelytől jobbra és balra két szürke sáv, majd két vastag fekete sáv és a Z lemezzel érintkező két világosszürke sáv található. A „Z” lemezek mindkét oldalán világosszürke sáv látható. Ebben a sávban csak vékony filamentumok találhatók. Ez azt jelenti, hogy egy szarkomerben a „Z” lemezek jobb és bal oldalán egy-egy fél vékony filamentum található. A fekete sávokban a vékony és vastag filamentumok átfedésben vannak. A világosszürke sávokban csak vastag filamentumok (miozin) találhatók.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Egy szarkomerben egy miozin filamentumot kétszer hat fél vékony filamentum vesz körül. A vékony filamentumok a „Z” lemezek</a:t>
            </a:r>
            <a:r>
              <a:rPr lang="hu-HU" baseline="0" dirty="0" smtClean="0"/>
              <a:t> két oldalán helyezkednek el és így alkotnak egy egész vékony filamentumot.</a:t>
            </a:r>
          </a:p>
          <a:p>
            <a:r>
              <a:rPr lang="hu-HU" baseline="0" dirty="0" smtClean="0"/>
              <a:t>A miozin filamentum hossza megközelítőleg 1 µm, az aktin </a:t>
            </a:r>
            <a:r>
              <a:rPr lang="hu-HU" baseline="0" dirty="0" err="1" smtClean="0"/>
              <a:t>filamentumé</a:t>
            </a:r>
            <a:r>
              <a:rPr lang="hu-HU" baseline="0" dirty="0" smtClean="0"/>
              <a:t> (két fél aktin) 1,5 µm. A </a:t>
            </a:r>
            <a:r>
              <a:rPr lang="hu-HU" baseline="0" dirty="0" err="1" smtClean="0"/>
              <a:t>szarkomér</a:t>
            </a:r>
            <a:r>
              <a:rPr lang="hu-HU" baseline="0" dirty="0" smtClean="0"/>
              <a:t> legrövidebb hossza egyenlő a miozin filamentum hosszával, ugyanis a miozin filamentum beleütközik a „Z” lemez mátrixába. Minthogy a vékony filamentumok hossza nagyobb, mint a </a:t>
            </a:r>
            <a:r>
              <a:rPr lang="hu-HU" baseline="0" dirty="0" err="1" smtClean="0"/>
              <a:t>mioziné</a:t>
            </a:r>
            <a:r>
              <a:rPr lang="hu-HU" baseline="0" dirty="0" smtClean="0"/>
              <a:t>, </a:t>
            </a:r>
            <a:r>
              <a:rPr lang="hu-HU" baseline="0" dirty="0" err="1" smtClean="0"/>
              <a:t>a</a:t>
            </a:r>
            <a:r>
              <a:rPr lang="hu-HU" baseline="0" dirty="0" smtClean="0"/>
              <a:t> szarkomer legkisebb hosszánál a szemben lévő fél szarkomerek átfedik egymást a szarkomer közepén. ( az animáción és az ábrán is jól látható). Ahol átfedésbe kerülnek a vékony filamentumok a miozin kereszthidak nem tudnak az </a:t>
            </a:r>
            <a:r>
              <a:rPr lang="hu-HU" baseline="0" dirty="0" err="1" smtClean="0"/>
              <a:t>aktinhoz</a:t>
            </a:r>
            <a:r>
              <a:rPr lang="hu-HU" baseline="0" dirty="0" smtClean="0"/>
              <a:t> kapcsolódni.</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12</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 kötegben a hat vékony filamentum között nem láthatók a vastag filamentumok (piros pontok), mert nincs átfedés a két filamentum között.</a:t>
            </a:r>
          </a:p>
          <a:p>
            <a:r>
              <a:rPr lang="hu-HU" dirty="0" smtClean="0"/>
              <a:t>A</a:t>
            </a:r>
            <a:r>
              <a:rPr lang="hu-HU" baseline="0" dirty="0" smtClean="0"/>
              <a:t> H zónában (kopasz zónának is hívják) nincsenek miozin fejek.</a:t>
            </a:r>
          </a:p>
          <a:p>
            <a:r>
              <a:rPr lang="hu-HU" baseline="0" dirty="0" smtClean="0"/>
              <a:t>Az „A” kötegben hat vékony filamentum egy vastag filamentumot vesz körül.</a:t>
            </a:r>
          </a:p>
          <a:p>
            <a:r>
              <a:rPr lang="hu-HU" baseline="0" dirty="0" smtClean="0"/>
              <a:t>A körök a </a:t>
            </a:r>
            <a:r>
              <a:rPr lang="hu-HU" baseline="0" dirty="0" err="1" smtClean="0"/>
              <a:t>miofibrullomot</a:t>
            </a:r>
            <a:r>
              <a:rPr lang="hu-HU" baseline="0" dirty="0" smtClean="0"/>
              <a:t> jelentik. Nincs adat arról, hogy egy filamentum keresztmetszetében hány miozin filamentum található.</a:t>
            </a:r>
          </a:p>
          <a:p>
            <a:r>
              <a:rPr lang="hu-HU" baseline="0" dirty="0" smtClean="0"/>
              <a:t>Megjegyzés: a vékony filamentumot leegyszerűsítve aktin </a:t>
            </a:r>
            <a:r>
              <a:rPr lang="hu-HU" baseline="0" dirty="0" err="1" smtClean="0"/>
              <a:t>filamentumként</a:t>
            </a:r>
            <a:r>
              <a:rPr lang="hu-HU" baseline="0" dirty="0" smtClean="0"/>
              <a:t> is említik, noha a vékony </a:t>
            </a:r>
            <a:r>
              <a:rPr lang="hu-HU" baseline="0" dirty="0" err="1" smtClean="0"/>
              <a:t>filamentumban</a:t>
            </a:r>
            <a:r>
              <a:rPr lang="hu-HU" baseline="0" dirty="0" smtClean="0"/>
              <a:t> tropomiozin és troponin is található (lásd később). A vastag filamentum csak miozin molekulákból épül fel, ezért minden fenntartás nélkül nevezhető miozin </a:t>
            </a:r>
            <a:r>
              <a:rPr lang="hu-HU" baseline="0" dirty="0" err="1" smtClean="0"/>
              <a:t>filamentumnak</a:t>
            </a:r>
            <a:r>
              <a:rPr lang="hu-HU" baseline="0" dirty="0" smtClean="0"/>
              <a:t>.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3429540-4D82-4A5A-A6D9-F69F09FBE569}" type="slidenum">
              <a:rPr lang="en-GB"/>
              <a:pPr/>
              <a:t>14</a:t>
            </a:fld>
            <a:endParaRPr lang="en-GB"/>
          </a:p>
        </p:txBody>
      </p:sp>
      <p:sp>
        <p:nvSpPr>
          <p:cNvPr id="22531" name="Rectangle 2"/>
          <p:cNvSpPr>
            <a:spLocks noGrp="1" noRot="1" noChangeAspect="1" noChangeArrowheads="1" noTextEdit="1"/>
          </p:cNvSpPr>
          <p:nvPr>
            <p:ph type="sldImg"/>
          </p:nvPr>
        </p:nvSpPr>
        <p:spPr>
          <a:xfrm>
            <a:off x="1144588" y="687388"/>
            <a:ext cx="4568825" cy="3425825"/>
          </a:xfrm>
          <a:ln w="12700" cap="flat"/>
        </p:spPr>
      </p:sp>
      <p:sp>
        <p:nvSpPr>
          <p:cNvPr id="22532" name="Rectangle 3"/>
          <p:cNvSpPr>
            <a:spLocks noGrp="1" noChangeArrowheads="1"/>
          </p:cNvSpPr>
          <p:nvPr>
            <p:ph type="body" idx="1"/>
          </p:nvPr>
        </p:nvSpPr>
        <p:spPr>
          <a:noFill/>
          <a:ln/>
        </p:spPr>
        <p:txBody>
          <a:bodyPr lIns="92075" tIns="46038" rIns="92075" bIns="46038"/>
          <a:lstStyle/>
          <a:p>
            <a:r>
              <a:rPr lang="hu-HU" dirty="0" smtClean="0"/>
              <a:t>Ha</a:t>
            </a:r>
            <a:r>
              <a:rPr lang="hu-HU" baseline="0" dirty="0" smtClean="0"/>
              <a:t> szarkomerek hosszanti keresztmetszetében található sávokat kereszt irányban átmetsszük, akkor jól látható, hogy a miozin és aktin hogyan helyezkedik el egymáshoz képest. </a:t>
            </a:r>
            <a:r>
              <a:rPr lang="hu-HU" dirty="0" smtClean="0"/>
              <a:t>Az</a:t>
            </a:r>
            <a:r>
              <a:rPr lang="hu-HU" baseline="0" dirty="0" smtClean="0"/>
              <a:t> „A” sávban mindkét </a:t>
            </a:r>
            <a:r>
              <a:rPr lang="hu-HU" baseline="0" dirty="0" err="1" smtClean="0"/>
              <a:t>filamentum</a:t>
            </a:r>
            <a:r>
              <a:rPr lang="hu-HU" baseline="0" dirty="0" smtClean="0"/>
              <a:t> megtalálható.  Egy aktin szálhoz három miozin fej kapcsolódik, de nem azonos szinten (Zöld átlátszó kör). Egy miozin fejpár egy-egy </a:t>
            </a:r>
            <a:r>
              <a:rPr lang="hu-HU" baseline="0" dirty="0" err="1" smtClean="0"/>
              <a:t>aktinhoz</a:t>
            </a:r>
            <a:r>
              <a:rPr lang="hu-HU" baseline="0" dirty="0" smtClean="0"/>
              <a:t> kapcsolódik (átlátszó kék ellipszis). Az összekapcsolódó vékony és vastag </a:t>
            </a:r>
            <a:r>
              <a:rPr lang="hu-HU" baseline="0" dirty="0" err="1" smtClean="0"/>
              <a:t>filamentumok</a:t>
            </a:r>
            <a:r>
              <a:rPr lang="hu-HU" baseline="0" dirty="0" smtClean="0"/>
              <a:t> alkotják a </a:t>
            </a:r>
            <a:r>
              <a:rPr lang="hu-HU" baseline="0" dirty="0" err="1" smtClean="0"/>
              <a:t>miofibrullomot</a:t>
            </a:r>
            <a:r>
              <a:rPr lang="hu-HU" baseline="0" dirty="0" smtClean="0"/>
              <a:t>. Ebből következőleg a szarkomerek keresztmetszetben nem egy, hanem több miozin filamentumot tartalmaznak és ennek megfelelően az aktin filamentumok száma hatszor annyi, mint a miozin filamentumok száma. Következésképpen az egyes </a:t>
            </a:r>
            <a:r>
              <a:rPr lang="hu-HU" baseline="0" dirty="0" err="1" smtClean="0"/>
              <a:t>miofibrillumok</a:t>
            </a:r>
            <a:r>
              <a:rPr lang="hu-HU" baseline="0" dirty="0" smtClean="0"/>
              <a:t> a bennük található szarkomerek egységeként működnek a kontrakció során. Ebből a szempontból valójában a </a:t>
            </a:r>
            <a:r>
              <a:rPr lang="hu-HU" baseline="0" dirty="0" err="1" smtClean="0"/>
              <a:t>miofibrillumok</a:t>
            </a:r>
            <a:r>
              <a:rPr lang="hu-HU" baseline="0" dirty="0" smtClean="0"/>
              <a:t> </a:t>
            </a:r>
            <a:r>
              <a:rPr lang="hu-HU" baseline="0" dirty="0" err="1" smtClean="0"/>
              <a:t>a</a:t>
            </a:r>
            <a:r>
              <a:rPr lang="hu-HU" baseline="0" dirty="0" smtClean="0"/>
              <a:t> kontrakció alapegységei.  </a:t>
            </a:r>
            <a:endParaRPr lang="hu-HU"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vékony filamentum fő alkotó része az aktin (kontraktilis fehérje), amely G aktin molekulákból áll össze. A G aktin mintegy</a:t>
            </a:r>
            <a:r>
              <a:rPr lang="hu-HU" baseline="0" dirty="0" smtClean="0"/>
              <a:t> gyöngysort alkot és két ilyen gyöngysor egymás köré csavarodik hét G aktin </a:t>
            </a:r>
            <a:r>
              <a:rPr lang="hu-HU" baseline="0" dirty="0" err="1" smtClean="0"/>
              <a:t>perioditással</a:t>
            </a:r>
            <a:r>
              <a:rPr lang="hu-HU" baseline="0" dirty="0" smtClean="0"/>
              <a:t>. Az aktin filamentum köré két összecsavarodott tropomiozin  szál tekeredik szintén hét G aktin </a:t>
            </a:r>
            <a:r>
              <a:rPr lang="hu-HU" baseline="0" dirty="0" err="1" smtClean="0"/>
              <a:t>perioditással</a:t>
            </a:r>
            <a:r>
              <a:rPr lang="hu-HU" baseline="0" dirty="0" smtClean="0"/>
              <a:t>. Minden tropomiozin molekulához troponin fehérje kapcsolódik, amelynek három frakciója van (I, T és C). A kontrakció szabályozása szempontjából a C frakciónak van jelentősége. A troponin fehérjék szintén hét G aktin távolságban helyezkednek el a tropomiozin szálon.</a:t>
            </a:r>
            <a:endParaRPr lang="en-GB" dirty="0"/>
          </a:p>
        </p:txBody>
      </p:sp>
      <p:sp>
        <p:nvSpPr>
          <p:cNvPr id="4" name="Dia számának helye 3"/>
          <p:cNvSpPr>
            <a:spLocks noGrp="1"/>
          </p:cNvSpPr>
          <p:nvPr>
            <p:ph type="sldNum" sz="quarter" idx="10"/>
          </p:nvPr>
        </p:nvSpPr>
        <p:spPr/>
        <p:txBody>
          <a:bodyPr/>
          <a:lstStyle/>
          <a:p>
            <a:pPr>
              <a:defRPr/>
            </a:pPr>
            <a:fld id="{8EBF445B-476D-44F5-B8A3-27D9D08C078E}" type="slidenum">
              <a:rPr lang="en-GB" smtClean="0"/>
              <a:pPr>
                <a:defRPr/>
              </a:pPr>
              <a:t>16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miozin filamentum</a:t>
            </a:r>
            <a:r>
              <a:rPr lang="hu-HU" baseline="0" dirty="0" smtClean="0"/>
              <a:t> sok (240-280) miozin molekulából épül fel. A miozin molekulák a </a:t>
            </a:r>
            <a:r>
              <a:rPr lang="hu-HU" baseline="0" dirty="0" err="1" smtClean="0"/>
              <a:t>globuláris</a:t>
            </a:r>
            <a:r>
              <a:rPr lang="hu-HU" baseline="0" dirty="0" smtClean="0"/>
              <a:t> fejből és </a:t>
            </a:r>
            <a:r>
              <a:rPr lang="hu-HU" baseline="0" dirty="0" err="1" smtClean="0"/>
              <a:t>és</a:t>
            </a:r>
            <a:r>
              <a:rPr lang="hu-HU" baseline="0" dirty="0" smtClean="0"/>
              <a:t> megnyúlt </a:t>
            </a:r>
            <a:r>
              <a:rPr lang="hu-HU" baseline="0" dirty="0" err="1" smtClean="0"/>
              <a:t>nyakbó</a:t>
            </a:r>
            <a:r>
              <a:rPr lang="hu-HU" baseline="0" dirty="0" smtClean="0"/>
              <a:t> állnak. A miozin molekulák nyak része a szarkomer közepe (M vonal) fele irányul, de a fej részük a „Z” lemezekhez vannak közelebb. A molekulák nyak része alkotja a miozin törzsét, amelyben a molekulák jellegzetesen helyezkednek el egymás mellett. Az M vonalból kiinduló, egymás mellett lévő molekulák feje nem azonos hosszon található és más szögben állnak (következő dia).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17</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E0D874C-462C-4EB5-BA9B-C7445ECE0379}" type="slidenum">
              <a:rPr lang="en-GB"/>
              <a:pPr/>
              <a:t>18</a:t>
            </a:fld>
            <a:endParaRPr lang="en-GB"/>
          </a:p>
        </p:txBody>
      </p:sp>
      <p:sp>
        <p:nvSpPr>
          <p:cNvPr id="26627" name="Rectangle 2"/>
          <p:cNvSpPr>
            <a:spLocks noGrp="1" noRot="1" noChangeAspect="1" noChangeArrowheads="1" noTextEdit="1"/>
          </p:cNvSpPr>
          <p:nvPr>
            <p:ph type="sldImg"/>
          </p:nvPr>
        </p:nvSpPr>
        <p:spPr>
          <a:xfrm>
            <a:off x="1144588" y="687388"/>
            <a:ext cx="4568825" cy="3425825"/>
          </a:xfrm>
          <a:ln w="12700" cap="flat"/>
        </p:spPr>
      </p:sp>
      <p:sp>
        <p:nvSpPr>
          <p:cNvPr id="26628" name="Rectangle 3"/>
          <p:cNvSpPr>
            <a:spLocks noGrp="1" noChangeArrowheads="1"/>
          </p:cNvSpPr>
          <p:nvPr>
            <p:ph type="body" idx="1"/>
          </p:nvPr>
        </p:nvSpPr>
        <p:spPr>
          <a:noFill/>
          <a:ln/>
        </p:spPr>
        <p:txBody>
          <a:bodyPr lIns="92075" tIns="46038" rIns="92075" bIns="46038"/>
          <a:lstStyle/>
          <a:p>
            <a:r>
              <a:rPr lang="hu-HU" dirty="0" smtClean="0"/>
              <a:t>A miozin molekulák feji részét nevezik kereszthídnak minthogy a két kontraktilis fehérje a kereszthidakon keresztül</a:t>
            </a:r>
            <a:r>
              <a:rPr lang="hu-HU" baseline="0" dirty="0" smtClean="0"/>
              <a:t> kapcsolódik egymáshoz. A miozin filamentum ellentéte oldalán lévő miozin molekulák feje azonos hosszon emelkedik ki a törzsből. A kereszthíd párok 60 fokos elfordulással 14,3 nm </a:t>
            </a:r>
            <a:r>
              <a:rPr lang="hu-HU" dirty="0" smtClean="0"/>
              <a:t>periodicitással követik egymást. Ezáltal valósulhat meg, hogy minden kereszthíd megtalálja kapcsolódási helyét minden</a:t>
            </a:r>
            <a:r>
              <a:rPr lang="hu-HU" baseline="0" dirty="0" smtClean="0"/>
              <a:t>, a </a:t>
            </a:r>
            <a:r>
              <a:rPr lang="hu-HU" baseline="0" dirty="0" err="1" smtClean="0"/>
              <a:t>miozint</a:t>
            </a:r>
            <a:r>
              <a:rPr lang="hu-HU" baseline="0" dirty="0" smtClean="0"/>
              <a:t> körülvevő aktin kötőhelyen. </a:t>
            </a:r>
            <a:r>
              <a:rPr lang="hu-HU" dirty="0"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Nano</a:t>
            </a:r>
            <a:r>
              <a:rPr lang="hu-HU" baseline="0" dirty="0" smtClean="0"/>
              <a:t> technikát alkalmazva megmérték, hogy egy kereszthíd mekkora erőt fejt ki. Feltételezvén, hogy egy kereszthíd 2 </a:t>
            </a:r>
            <a:r>
              <a:rPr lang="hu-HU" baseline="0" dirty="0" err="1" smtClean="0"/>
              <a:t>pN</a:t>
            </a:r>
            <a:r>
              <a:rPr lang="hu-HU" baseline="0" dirty="0" smtClean="0"/>
              <a:t> (</a:t>
            </a:r>
            <a:r>
              <a:rPr lang="hu-HU" baseline="0" dirty="0" err="1" smtClean="0"/>
              <a:t>pikoNewton</a:t>
            </a:r>
            <a:r>
              <a:rPr lang="hu-HU" baseline="0" dirty="0" smtClean="0"/>
              <a:t>) erőt tud kifejteni és ennek eredményeképpen 10 </a:t>
            </a:r>
            <a:r>
              <a:rPr lang="hu-HU" baseline="0" dirty="0" err="1" smtClean="0"/>
              <a:t>pm</a:t>
            </a:r>
            <a:r>
              <a:rPr lang="hu-HU" baseline="0" dirty="0" smtClean="0"/>
              <a:t> elmozdulás jön létre, a munkavégzés nagysága 21 </a:t>
            </a:r>
            <a:r>
              <a:rPr lang="hu-HU" baseline="0" dirty="0" err="1" smtClean="0"/>
              <a:t>pJ</a:t>
            </a:r>
            <a:r>
              <a:rPr lang="hu-HU" baseline="0" dirty="0" smtClean="0"/>
              <a:t>. Ha egy miozin molekulának 240 kereszthíja van, akkor egy szarkomer 480 </a:t>
            </a:r>
            <a:r>
              <a:rPr lang="hu-HU" baseline="0" dirty="0" err="1" smtClean="0"/>
              <a:t>pN</a:t>
            </a:r>
            <a:r>
              <a:rPr lang="hu-HU" baseline="0" dirty="0" smtClean="0"/>
              <a:t> erőkifejtésre és 4800 </a:t>
            </a:r>
            <a:r>
              <a:rPr lang="hu-HU" baseline="0" dirty="0" err="1" smtClean="0"/>
              <a:t>pJ</a:t>
            </a:r>
            <a:r>
              <a:rPr lang="hu-HU" baseline="0" dirty="0" smtClean="0"/>
              <a:t> munkavégzésre képes. Természetesen ez csak elméleti számítás, mert a legritkább esetben fordul elő, hogy valamennyi kereszthíd az </a:t>
            </a:r>
            <a:r>
              <a:rPr lang="hu-HU" baseline="0" dirty="0" err="1" smtClean="0"/>
              <a:t>aktinhoz</a:t>
            </a:r>
            <a:r>
              <a:rPr lang="hu-HU" baseline="0" dirty="0" smtClean="0"/>
              <a:t> tud kapcsolódni.</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19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az izomsejtet (izomrost) inger éri, akkor a kalcium ionok kiszabadulnak raktárikból és a </a:t>
            </a:r>
            <a:r>
              <a:rPr lang="hu-HU" dirty="0" err="1" smtClean="0"/>
              <a:t>szarkomerekbe</a:t>
            </a:r>
            <a:r>
              <a:rPr lang="hu-HU" baseline="0" dirty="0" smtClean="0"/>
              <a:t> áramlanak, ahol a troponin C frakcióhoz kötődnek. Ennek hatására a tropomiozin elfordul az aktin szálakon szabaddá téve a kapcsolódási helyet a kereszthidak előtt. Ugyanis nyugalmi állapotban a troponin eltakarja a kapcsolódási helyet és a kereszthíd nem tud az </a:t>
            </a:r>
            <a:r>
              <a:rPr lang="hu-HU" baseline="0" dirty="0" err="1" smtClean="0"/>
              <a:t>aktinhoz</a:t>
            </a:r>
            <a:r>
              <a:rPr lang="hu-HU" baseline="0" dirty="0" smtClean="0"/>
              <a:t> kapcsolódni. Amint a kötőhely szabaddá válik a kereszthíd azonnal a kötődik az </a:t>
            </a:r>
            <a:r>
              <a:rPr lang="hu-HU" baseline="0" dirty="0" err="1" smtClean="0"/>
              <a:t>aktinhoz</a:t>
            </a:r>
            <a:r>
              <a:rPr lang="hu-HU" baseline="0" dirty="0" smtClean="0"/>
              <a:t>, de addig nem történik semmi míg a fejben tárolt ATP le nem bomlik kémia energiát szolgáltatva a kereszthíd mechanikai munkavégzéséhez. A mechanikai munkavégzés abban nyilvánul meg, hogy a miozin molekula fej része elfordul elmozdítva egymáson a két filamentumot, rövidítve a </a:t>
            </a:r>
            <a:r>
              <a:rPr lang="hu-HU" baseline="0" dirty="0" err="1" smtClean="0"/>
              <a:t>szarkomert</a:t>
            </a:r>
            <a:r>
              <a:rPr lang="hu-HU" baseline="0" dirty="0" smtClean="0"/>
              <a:t>. Ezt követően a kereszthíd mindaddig az </a:t>
            </a:r>
            <a:r>
              <a:rPr lang="hu-HU" baseline="0" dirty="0" err="1" smtClean="0"/>
              <a:t>aktinhoz</a:t>
            </a:r>
            <a:r>
              <a:rPr lang="hu-HU" baseline="0" dirty="0" smtClean="0"/>
              <a:t> kötődve marad míg az ATP nem </a:t>
            </a:r>
            <a:r>
              <a:rPr lang="hu-HU" baseline="0" dirty="0" err="1" smtClean="0"/>
              <a:t>reszintetizálódik</a:t>
            </a:r>
            <a:r>
              <a:rPr lang="hu-HU" baseline="0" dirty="0" smtClean="0"/>
              <a:t>. Ha további inger nem éri az izmot a kalcium ionok visszatérnek a raktárokba és az izom </a:t>
            </a:r>
            <a:r>
              <a:rPr lang="hu-HU" baseline="0" dirty="0" err="1" smtClean="0"/>
              <a:t>relaxálódik</a:t>
            </a:r>
            <a:r>
              <a:rPr lang="hu-HU" baseline="0" dirty="0" smtClean="0"/>
              <a:t>. Ha az ingerek folyamatosan érik az izmot a kalcium ion nem távozik a kötőhelyéről és a folyamatosan </a:t>
            </a:r>
            <a:r>
              <a:rPr lang="hu-HU" baseline="0" dirty="0" err="1" smtClean="0"/>
              <a:t>reszintetizálódó</a:t>
            </a:r>
            <a:r>
              <a:rPr lang="hu-HU" baseline="0" dirty="0" smtClean="0"/>
              <a:t> </a:t>
            </a:r>
            <a:r>
              <a:rPr lang="hu-HU" baseline="0" dirty="0" err="1" smtClean="0"/>
              <a:t>ATP-vel</a:t>
            </a:r>
            <a:r>
              <a:rPr lang="hu-HU" baseline="0" dirty="0" smtClean="0"/>
              <a:t> a kereszthidak folyamatosan munkát végeznek.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Amikor a vázizmot ingereljük, akkor a kereszthidak erőkifejtésének köszönhetően feszülése növekszik,</a:t>
            </a:r>
            <a:r>
              <a:rPr lang="hu-HU" baseline="0" dirty="0" smtClean="0"/>
              <a:t> azaz</a:t>
            </a:r>
            <a:r>
              <a:rPr lang="hu-HU" dirty="0" smtClean="0"/>
              <a:t> erőt</a:t>
            </a:r>
            <a:r>
              <a:rPr lang="hu-HU" baseline="0" dirty="0" smtClean="0"/>
              <a:t> fejt ki a külső erőkkel (pl. gravitációs erő) szemben, amely az idő és izomhossz (ízületi szög) függvényében változik. Mivel a szervezetben működő izmok erőhatás vonala nem megy át az ízület forgástengelyén, ezért forgatónyomatékot hoz létre. A körülményektől függően megváltozik a szarkomerek, vagy az egész izom hossza (lásd az </a:t>
            </a:r>
            <a:r>
              <a:rPr lang="hu-HU" baseline="0" dirty="0" err="1" smtClean="0"/>
              <a:t>izomkontrakcióknál</a:t>
            </a:r>
            <a:r>
              <a:rPr lang="hu-HU" baseline="0" dirty="0" smtClean="0"/>
              <a:t>). Minthogy az izmon belül a kontraktilis elemek (lásd izommodelleknél) és/vagy az egész izom hossza megváltozik, a vázizom mechanikai munkát végez a W=F</a:t>
            </a:r>
            <a:r>
              <a:rPr lang="hu-HU" baseline="0" dirty="0" smtClean="0">
                <a:sym typeface="Symbol"/>
              </a:rPr>
              <a:t>s értelmében. A munkavégzéshez energiát használ fel (ATP). Minthogy az izom erőkifejtése és hosszváltozása bizonyos idő alatt történik, vagyis a munkát bizonyos idő alatt végzi, teljesítményt produkál (P=W/t).  Az izmokban passzív elasztikus elemek is találhatók, amelyek megnyújtása során elasztikus energia tárolódik bennük. A tárolt elasztikus energiának egy részét visszanyerheti az izom rövidülése alatt.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emberi test izmainak száma több szempontból határozható meg és ezért az irodalomban különböző számokat adnak meg. 320 izom a test két oldalán párban helyezkednek</a:t>
            </a:r>
            <a:r>
              <a:rPr lang="hu-HU" baseline="0" dirty="0" smtClean="0"/>
              <a:t> el (pl. bal és jobb </a:t>
            </a:r>
            <a:r>
              <a:rPr lang="hu-HU" baseline="0" dirty="0" err="1" smtClean="0"/>
              <a:t>biceps</a:t>
            </a:r>
            <a:r>
              <a:rPr lang="hu-HU" baseline="0" dirty="0" smtClean="0"/>
              <a:t> </a:t>
            </a:r>
            <a:r>
              <a:rPr lang="hu-HU" baseline="0" dirty="0" err="1" smtClean="0"/>
              <a:t>femoris</a:t>
            </a:r>
            <a:r>
              <a:rPr lang="hu-HU" baseline="0" dirty="0" smtClean="0"/>
              <a:t>). Így az izmok száma 640. Ehhez járulnak még azok az izmok, amelyek ugyanazon nevűek, de négy van belőlük egy oldalon. Ilyenek például a szemmozgató izmok (</a:t>
            </a:r>
            <a:r>
              <a:rPr lang="hu-HU" baseline="0" dirty="0" err="1" smtClean="0"/>
              <a:t>external</a:t>
            </a:r>
            <a:r>
              <a:rPr lang="hu-HU" baseline="0" dirty="0" smtClean="0"/>
              <a:t> </a:t>
            </a:r>
            <a:r>
              <a:rPr lang="hu-HU" baseline="0" dirty="0" err="1" smtClean="0"/>
              <a:t>rectus</a:t>
            </a:r>
            <a:r>
              <a:rPr lang="hu-HU" baseline="0" dirty="0" smtClean="0"/>
              <a:t>). A vázizom a test tömegének 35-45 százalékát teszi ki. Egyes vélemények szerint a legnagyobb erőkifejtések során maximum 80 izom dolgozik egy időben. Ennek valóságát azonban kutatások mindezidáig nem erősítették meg.</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b="0" i="0" dirty="0" smtClean="0">
                <a:latin typeface="Times New Roman" pitchFamily="18" charset="0"/>
                <a:cs typeface="Times New Roman" pitchFamily="18" charset="0"/>
              </a:rPr>
              <a:t>Az izom munkavégzését az aktív (kontraktilis) elemek, valamint a passzív (kötőszövetes) elemek közösen határozzák meg. A kontraktilis elemek (szarkomerek) idegingerület hatására képesek a szarkomereket rövidíteni a kereszthidak evezőszerű mozgása révén és ezáltal munkát végezni. </a:t>
            </a:r>
            <a:r>
              <a:rPr lang="hu-HU" sz="1200" b="0" i="0" dirty="0" smtClean="0">
                <a:solidFill>
                  <a:srgbClr val="FFFF00"/>
                </a:solidFill>
                <a:latin typeface="Times New Roman" pitchFamily="18" charset="0"/>
                <a:cs typeface="Times New Roman" pitchFamily="18" charset="0"/>
              </a:rPr>
              <a:t>A passzív elasztikus elemek mechanikai nyújtás hatására képesek munkát végezni.  </a:t>
            </a:r>
            <a:endParaRPr lang="en-US" sz="1200" b="0" i="0" dirty="0" smtClean="0">
              <a:solidFill>
                <a:srgbClr val="FFFF00"/>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u-HU" sz="1200" b="1" i="1"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latin typeface="Times New Roman" pitchFamily="18" charset="0"/>
              <a:cs typeface="Times New Roman" pitchFamily="18" charset="0"/>
            </a:endParaRP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22</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Ahhoz, hogy az izom mechanikai</a:t>
            </a:r>
            <a:r>
              <a:rPr lang="hu-HU" baseline="0" dirty="0" smtClean="0"/>
              <a:t> működését jobban, könnyebben megérthessük a Hill féle izommodelleket használjuk. A szarkomerek működését a két komponenses, az izomrostok működését a három komponenses és az izom működését a többszörös három komponenses modellel lehet leírni és jellemezni.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23</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CE a kontraktilis elemet (</a:t>
            </a:r>
            <a:r>
              <a:rPr lang="hu-HU" dirty="0" err="1" smtClean="0"/>
              <a:t>contractile</a:t>
            </a:r>
            <a:r>
              <a:rPr lang="hu-HU" dirty="0" smtClean="0"/>
              <a:t> </a:t>
            </a:r>
            <a:r>
              <a:rPr lang="hu-HU" dirty="0" err="1" smtClean="0"/>
              <a:t>element</a:t>
            </a:r>
            <a:r>
              <a:rPr lang="hu-HU" dirty="0" smtClean="0"/>
              <a:t>),</a:t>
            </a:r>
            <a:r>
              <a:rPr lang="hu-HU" baseline="0" dirty="0" smtClean="0"/>
              <a:t> a SEC a sorba kapcsolt elasztikus elemet (</a:t>
            </a:r>
            <a:r>
              <a:rPr lang="hu-HU" baseline="0" dirty="0" err="1" smtClean="0"/>
              <a:t>serial</a:t>
            </a:r>
            <a:r>
              <a:rPr lang="hu-HU" baseline="0" dirty="0" smtClean="0"/>
              <a:t> </a:t>
            </a:r>
            <a:r>
              <a:rPr lang="hu-HU" baseline="0" dirty="0" err="1" smtClean="0"/>
              <a:t>elastic</a:t>
            </a:r>
            <a:r>
              <a:rPr lang="hu-HU" baseline="0" dirty="0" smtClean="0"/>
              <a:t> </a:t>
            </a:r>
            <a:r>
              <a:rPr lang="hu-HU" baseline="0" dirty="0" err="1" smtClean="0"/>
              <a:t>element</a:t>
            </a:r>
            <a:r>
              <a:rPr lang="hu-HU" baseline="0" dirty="0" smtClean="0"/>
              <a:t>) jelzi. A kontraktilis elem a szarkomer, a sorba kapcsolt elasztikus elemek a kereszthíd és a „Z” lemez. Tehát a kereszthidak nem csak aktív erőkifejtő komponensként, de passzív elasztikus elemként is funkcionál. A „Z” lemezek szélessége megnövekedhet az izomkontrakció során. Ha az izmot megnyújtják és ennek hossza és gyakorisága szokatlan inger, akkor a „Z” lemezek mentén  a szarkomerek szétszakadhatnak.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24</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excentrikus kontrakciót az izom háromkomponenses modelljével</a:t>
            </a:r>
            <a:r>
              <a:rPr lang="hu-HU" baseline="0" dirty="0" smtClean="0"/>
              <a:t> lehet leírni. A </a:t>
            </a:r>
            <a:r>
              <a:rPr lang="hu-HU" dirty="0" smtClean="0"/>
              <a:t>PEC (</a:t>
            </a:r>
            <a:r>
              <a:rPr lang="en-GB" noProof="0" dirty="0" smtClean="0"/>
              <a:t>parallel</a:t>
            </a:r>
            <a:r>
              <a:rPr lang="hu-HU" dirty="0" smtClean="0"/>
              <a:t> </a:t>
            </a:r>
            <a:r>
              <a:rPr lang="hu-HU" dirty="0" err="1" smtClean="0"/>
              <a:t>elastic</a:t>
            </a:r>
            <a:r>
              <a:rPr lang="hu-HU" dirty="0" smtClean="0"/>
              <a:t> </a:t>
            </a:r>
            <a:r>
              <a:rPr lang="hu-HU" dirty="0" err="1" smtClean="0"/>
              <a:t>elements</a:t>
            </a:r>
            <a:r>
              <a:rPr lang="hu-HU" dirty="0" smtClean="0"/>
              <a:t>) a párhuzamosan kapcsolt elasztikus elemeket jelzi. Ezek a</a:t>
            </a:r>
            <a:r>
              <a:rPr lang="hu-HU" baseline="0" dirty="0" smtClean="0"/>
              <a:t> miofibrillumokat alkotó szarkomerek két „Z” lemezét összekötő titin molekulák (elasztikus szálak) alkotják.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25</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baseline="0" dirty="0" smtClean="0"/>
              <a:t>Az egész izom kontrakcióját a többszörös háromkomponenses modellel lehet jellemezni. Sorba kapcsolt elemek: </a:t>
            </a:r>
            <a:r>
              <a:rPr lang="hu-HU" dirty="0" smtClean="0"/>
              <a:t>Az </a:t>
            </a:r>
            <a:r>
              <a:rPr lang="hu-HU" dirty="0" err="1" smtClean="0"/>
              <a:t>aponeurosis</a:t>
            </a:r>
            <a:r>
              <a:rPr lang="hu-HU" dirty="0" smtClean="0"/>
              <a:t> vékony, lapos kötőszövet, amelyhez az izomrostok futnak és rögzülnek. Ennek az</a:t>
            </a:r>
            <a:r>
              <a:rPr lang="hu-HU" baseline="0" dirty="0" smtClean="0"/>
              <a:t> elemnek a jelentősége a tollazott </a:t>
            </a:r>
            <a:r>
              <a:rPr lang="hu-HU" baseline="0" dirty="0" err="1" smtClean="0"/>
              <a:t>architecturájú</a:t>
            </a:r>
            <a:r>
              <a:rPr lang="hu-HU" baseline="0" dirty="0" smtClean="0"/>
              <a:t> izmok esetében van jelentős szerepe (lásd később). Az izomrostokat a csonttal összekötő inak. Az elasztikus energia tárolás szempontjából legjelentősebb sorba kapcsolt elasztikus elem. </a:t>
            </a:r>
            <a:r>
              <a:rPr lang="hu-HU" dirty="0" smtClean="0"/>
              <a:t>Párhuzamos elasztikus</a:t>
            </a:r>
            <a:r>
              <a:rPr lang="hu-HU" baseline="0" dirty="0" smtClean="0"/>
              <a:t> elemek: Izomrostokat, izomkötegeket ás az izmot borító kötőszövetes állomány (</a:t>
            </a:r>
            <a:r>
              <a:rPr lang="hu-HU" baseline="0" dirty="0" err="1" smtClean="0"/>
              <a:t>fascia</a:t>
            </a:r>
            <a:r>
              <a:rPr lang="hu-HU" baseline="0" dirty="0" smtClean="0"/>
              <a:t>).</a:t>
            </a:r>
          </a:p>
          <a:p>
            <a:endParaRPr lang="hu-HU" baseline="0" dirty="0" smtClean="0"/>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26</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a:t>
            </a:r>
            <a:r>
              <a:rPr lang="hu-HU" baseline="0" dirty="0" smtClean="0"/>
              <a:t> továbbiakban az </a:t>
            </a:r>
            <a:r>
              <a:rPr lang="hu-HU" baseline="0" dirty="0" err="1" smtClean="0"/>
              <a:t>izomkontrakciók</a:t>
            </a:r>
            <a:r>
              <a:rPr lang="hu-HU" baseline="0" dirty="0" smtClean="0"/>
              <a:t> leírásánál a dián látható modellt fogjuk használni. </a:t>
            </a:r>
          </a:p>
          <a:p>
            <a:r>
              <a:rPr lang="hu-HU" baseline="0" dirty="0" smtClean="0"/>
              <a:t>IC – izometriás kontrakció</a:t>
            </a:r>
          </a:p>
          <a:p>
            <a:r>
              <a:rPr lang="hu-HU" baseline="0" dirty="0" smtClean="0"/>
              <a:t>EC – excentrikus kontrakció</a:t>
            </a:r>
          </a:p>
          <a:p>
            <a:r>
              <a:rPr lang="hu-HU" baseline="0" dirty="0" err="1" smtClean="0"/>
              <a:t>Fk</a:t>
            </a:r>
            <a:r>
              <a:rPr lang="hu-HU" baseline="0" dirty="0" smtClean="0"/>
              <a:t> – külső erő, amely az izmot megnyújtja</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27</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motoros egységet egy mozgató ideg és az általa beidegzett rostok alkotják. </a:t>
            </a:r>
            <a:r>
              <a:rPr lang="en-GB" sz="1200" kern="1200" dirty="0" smtClean="0">
                <a:solidFill>
                  <a:schemeClr val="tx1"/>
                </a:solidFill>
                <a:latin typeface="+mn-lt"/>
                <a:ea typeface="+mn-ea"/>
                <a:cs typeface="+mn-cs"/>
              </a:rPr>
              <a:t>A </a:t>
            </a:r>
            <a:r>
              <a:rPr lang="en-GB" sz="1200" kern="1200" dirty="0" err="1" smtClean="0">
                <a:solidFill>
                  <a:schemeClr val="tx1"/>
                </a:solidFill>
                <a:latin typeface="+mn-lt"/>
                <a:ea typeface="+mn-ea"/>
                <a:cs typeface="+mn-cs"/>
              </a:rPr>
              <a:t>motoros</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egységek</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működése</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idegi</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irányítás</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alatt</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áll</a:t>
            </a:r>
            <a:r>
              <a:rPr lang="en-GB" sz="1200" kern="1200" dirty="0" smtClean="0">
                <a:solidFill>
                  <a:schemeClr val="tx1"/>
                </a:solidFill>
                <a:latin typeface="+mn-lt"/>
                <a:ea typeface="+mn-ea"/>
                <a:cs typeface="+mn-cs"/>
              </a:rPr>
              <a:t>.</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28</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smtClean="0">
                <a:solidFill>
                  <a:schemeClr val="tx1"/>
                </a:solidFill>
                <a:latin typeface="+mn-lt"/>
                <a:ea typeface="+mn-ea"/>
                <a:cs typeface="+mn-cs"/>
              </a:rPr>
              <a:t>A vázizom kontrahálódik (erőt fejt ki és munkát végez) amikor a motoros idegen keresztül stimulálják (idegingeri hatás éri, lásd az izomkontrakció leírását). Az </a:t>
            </a:r>
            <a:r>
              <a:rPr lang="hu-HU" sz="1200" kern="1200" dirty="0" err="1" smtClean="0">
                <a:solidFill>
                  <a:schemeClr val="tx1"/>
                </a:solidFill>
                <a:latin typeface="+mn-lt"/>
                <a:ea typeface="+mn-ea"/>
                <a:cs typeface="+mn-cs"/>
              </a:rPr>
              <a:t>izomstimuláció</a:t>
            </a:r>
            <a:r>
              <a:rPr lang="hu-HU" sz="1200" kern="1200" dirty="0" smtClean="0">
                <a:solidFill>
                  <a:schemeClr val="tx1"/>
                </a:solidFill>
                <a:latin typeface="+mn-lt"/>
                <a:ea typeface="+mn-ea"/>
                <a:cs typeface="+mn-cs"/>
              </a:rPr>
              <a:t> lehet akaratlagos vagy reflexes. Amikor erőt akarunk kifejteni valamelyik izmunkkal, akkor az elhatározás a motoros kéregből kiinduló </a:t>
            </a:r>
            <a:r>
              <a:rPr lang="hu-HU" sz="1200" kern="1200" dirty="0" err="1" smtClean="0">
                <a:solidFill>
                  <a:schemeClr val="tx1"/>
                </a:solidFill>
                <a:latin typeface="+mn-lt"/>
                <a:ea typeface="+mn-ea"/>
                <a:cs typeface="+mn-cs"/>
              </a:rPr>
              <a:t>izomstimulációt</a:t>
            </a:r>
            <a:r>
              <a:rPr lang="hu-HU" sz="1200" kern="1200" dirty="0" smtClean="0">
                <a:solidFill>
                  <a:schemeClr val="tx1"/>
                </a:solidFill>
                <a:latin typeface="+mn-lt"/>
                <a:ea typeface="+mn-ea"/>
                <a:cs typeface="+mn-cs"/>
              </a:rPr>
              <a:t> jelent, vagyis az izomkontrakció akaratlagos. Amikor egy külső erő erőteljesen megnyújtja az izmot, akkor az izom szintén a motoros ideken keresztül kerül ingerületi állapotba és kontrahálódik, de ez a kontrakció nem tudatos (akaratlagos), a nyújtási reflexen keresztül kerül ingerületi állapotba a motoros kéreg kontrollja nélkül.  </a:t>
            </a:r>
          </a:p>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smtClean="0">
                <a:solidFill>
                  <a:schemeClr val="tx1"/>
                </a:solidFill>
                <a:latin typeface="+mn-lt"/>
                <a:ea typeface="+mn-ea"/>
                <a:cs typeface="+mn-cs"/>
              </a:rPr>
              <a:t>Az izmokat beidegző motoros idegkötegben sok motoros ideg található, amely </a:t>
            </a:r>
            <a:r>
              <a:rPr lang="hu-HU" sz="1200" kern="1200" dirty="0" err="1" smtClean="0">
                <a:solidFill>
                  <a:schemeClr val="tx1"/>
                </a:solidFill>
                <a:latin typeface="+mn-lt"/>
                <a:ea typeface="+mn-ea"/>
                <a:cs typeface="+mn-cs"/>
              </a:rPr>
              <a:t>axonjai</a:t>
            </a:r>
            <a:r>
              <a:rPr lang="hu-HU" sz="1200" kern="1200" dirty="0" smtClean="0">
                <a:solidFill>
                  <a:schemeClr val="tx1"/>
                </a:solidFill>
                <a:latin typeface="+mn-lt"/>
                <a:ea typeface="+mn-ea"/>
                <a:cs typeface="+mn-cs"/>
              </a:rPr>
              <a:t> az egyes izomrostokat idegezik be. Egy motoros ideget és az általa beidegzett rostokat motoros egységnek nevezzük, amelyek különböző fiziológiai tulajdonsággal rendelkeznek. Alapvetően két szélsőséges motoros egységet ismerünk, amelyek között több átmeneti motoros egység helyezkedik el</a:t>
            </a:r>
            <a:r>
              <a:rPr lang="hu-HU" sz="1200" kern="1200" baseline="0" dirty="0" smtClean="0">
                <a:solidFill>
                  <a:schemeClr val="tx1"/>
                </a:solidFill>
                <a:latin typeface="+mn-lt"/>
                <a:ea typeface="+mn-ea"/>
                <a:cs typeface="+mn-cs"/>
              </a:rPr>
              <a:t> ami az ingerküszöb nagyságát illeti.</a:t>
            </a:r>
            <a:r>
              <a:rPr lang="hu-HU"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hu-HU" sz="1200" kern="1200" dirty="0" smtClean="0">
              <a:solidFill>
                <a:schemeClr val="tx1"/>
              </a:solidFill>
              <a:latin typeface="+mn-lt"/>
              <a:ea typeface="+mn-ea"/>
              <a:cs typeface="+mn-cs"/>
            </a:endParaRPr>
          </a:p>
          <a:p>
            <a:endParaRPr lang="en-GB" dirty="0"/>
          </a:p>
        </p:txBody>
      </p:sp>
      <p:sp>
        <p:nvSpPr>
          <p:cNvPr id="4" name="Dia számának helye 3"/>
          <p:cNvSpPr>
            <a:spLocks noGrp="1"/>
          </p:cNvSpPr>
          <p:nvPr>
            <p:ph type="sldNum" sz="quarter" idx="10"/>
          </p:nvPr>
        </p:nvSpPr>
        <p:spPr/>
        <p:txBody>
          <a:bodyPr/>
          <a:lstStyle/>
          <a:p>
            <a:fld id="{E328F9D1-EEAE-404D-A33C-A73141D6FAD7}" type="slidenum">
              <a:rPr lang="en-GB" smtClean="0"/>
              <a:pPr/>
              <a:t>29</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dia az 1-es típusú motoros egységek jellemzőit írja</a:t>
            </a:r>
            <a:r>
              <a:rPr lang="hu-HU" baseline="0" dirty="0" smtClean="0"/>
              <a:t> le.</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30</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A dia az 2-es típusú motoros egységek jellemzőit írja</a:t>
            </a:r>
            <a:r>
              <a:rPr lang="hu-HU" baseline="0" dirty="0" smtClean="0"/>
              <a:t> le.</a:t>
            </a:r>
            <a:endParaRPr lang="en-GB" dirty="0" smtClean="0"/>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magyar nyelvben az izom fő funkciója az összehúzódás. Ez a kifejezés azonban félrevezető lehet. Ugyanis az összehúzódás rövidülést és térfogat csökkenést sugall. Miközben tudjuk, hogy az izom, amikor ingerületi állapotba</a:t>
            </a:r>
            <a:r>
              <a:rPr lang="hu-HU" baseline="0" dirty="0" smtClean="0"/>
              <a:t> kerül, akkor nem biztos, hogy rövidül és a térfogata nem csökken. Ezért célszerűbb a kontrakció kifejezést használni, vagyis amikor az izmot ingereljük, akkor az kontrahálódik, amely az izom aktív állapotát jelenti. Az izom aktív állapotában a feszülés növekszik, hossza csökkenhet, változatlan maradhat és meg is nőhet a külső erők és az izomerő viszonyától függően. Ezeket a viszonyokat az </a:t>
            </a:r>
            <a:r>
              <a:rPr lang="hu-HU" baseline="0" dirty="0" err="1" smtClean="0"/>
              <a:t>izomkontrakcióknál</a:t>
            </a:r>
            <a:r>
              <a:rPr lang="hu-HU" baseline="0" dirty="0" smtClean="0"/>
              <a:t> tárgyaljuk.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0" i="0" dirty="0" smtClean="0">
                <a:latin typeface="Times New Roman" pitchFamily="18" charset="0"/>
                <a:cs typeface="Times New Roman" pitchFamily="18" charset="0"/>
              </a:rPr>
              <a:t>Az 1-es és a 2-es típusú motoros egységek között több átmeneti motoros egység található, amelyeknek az inger küszöbe más és más, azaz az 1-es típusú motoros egység rendelkezik a legkisebb ingerküszöbbel, a következőknek egyre nagyobb az ingerküszöbe. A 2. típusúnak a legnagyobb az ingerküszöbe.</a:t>
            </a:r>
          </a:p>
          <a:p>
            <a:r>
              <a:rPr lang="hu-HU" sz="1200" b="0" i="0" dirty="0" smtClean="0">
                <a:latin typeface="Times New Roman" pitchFamily="18" charset="0"/>
                <a:cs typeface="Times New Roman" pitchFamily="18" charset="0"/>
              </a:rPr>
              <a:t>A motoros egységek kontraktilis tulajdonságai a motoros ideg méretétől és az inger frekvenciája által meghatározott. Ebből fakadóan a beidegzett rostok típusa is a motoros ideg tulajdonságaitól függ. Nevezetesen az 1-es motoros egység izomrostjai lassú oxidatív rostok (SO, I. típus). A gyors motoros egységek izomrostjai gyors kontrakciójú, </a:t>
            </a:r>
            <a:r>
              <a:rPr lang="hu-HU" sz="1200" b="0" i="0" dirty="0" err="1" smtClean="0">
                <a:latin typeface="Times New Roman" pitchFamily="18" charset="0"/>
                <a:cs typeface="Times New Roman" pitchFamily="18" charset="0"/>
              </a:rPr>
              <a:t>glikolitikus</a:t>
            </a:r>
            <a:r>
              <a:rPr lang="hu-HU" sz="1200" b="0" i="0" dirty="0" smtClean="0">
                <a:latin typeface="Times New Roman" pitchFamily="18" charset="0"/>
                <a:cs typeface="Times New Roman" pitchFamily="18" charset="0"/>
              </a:rPr>
              <a:t> anyagcseréjűek (FG, </a:t>
            </a:r>
            <a:r>
              <a:rPr lang="hu-HU" sz="1200" b="0" i="0" dirty="0" err="1" smtClean="0">
                <a:latin typeface="Times New Roman" pitchFamily="18" charset="0"/>
                <a:cs typeface="Times New Roman" pitchFamily="18" charset="0"/>
              </a:rPr>
              <a:t>IIa</a:t>
            </a:r>
            <a:r>
              <a:rPr lang="hu-HU" sz="1200" b="0" i="0" dirty="0" smtClean="0">
                <a:latin typeface="Times New Roman" pitchFamily="18" charset="0"/>
                <a:cs typeface="Times New Roman" pitchFamily="18" charset="0"/>
              </a:rPr>
              <a:t>) vagyis elsősorban ATP és </a:t>
            </a:r>
            <a:r>
              <a:rPr lang="hu-HU" sz="1200" b="0" i="0" dirty="0" err="1" smtClean="0">
                <a:latin typeface="Times New Roman" pitchFamily="18" charset="0"/>
                <a:cs typeface="Times New Roman" pitchFamily="18" charset="0"/>
              </a:rPr>
              <a:t>laktát</a:t>
            </a:r>
            <a:r>
              <a:rPr lang="hu-HU" sz="1200" b="0" i="0" dirty="0" smtClean="0">
                <a:latin typeface="Times New Roman" pitchFamily="18" charset="0"/>
                <a:cs typeface="Times New Roman" pitchFamily="18" charset="0"/>
              </a:rPr>
              <a:t> felhasználással szerzi az energiát a mechanikai munkavégzéshez.  Megkülönböztetnek még közbülső típust is, amely mind </a:t>
            </a:r>
            <a:r>
              <a:rPr lang="hu-HU" sz="1200" b="0" i="0" dirty="0" err="1" smtClean="0">
                <a:latin typeface="Times New Roman" pitchFamily="18" charset="0"/>
                <a:cs typeface="Times New Roman" pitchFamily="18" charset="0"/>
              </a:rPr>
              <a:t>glikolitikus</a:t>
            </a:r>
            <a:r>
              <a:rPr lang="hu-HU" sz="1200" b="0" i="0" dirty="0" smtClean="0">
                <a:latin typeface="Times New Roman" pitchFamily="18" charset="0"/>
                <a:cs typeface="Times New Roman" pitchFamily="18" charset="0"/>
              </a:rPr>
              <a:t> </a:t>
            </a:r>
            <a:r>
              <a:rPr lang="hu-HU" sz="1200" b="0" i="0" dirty="0" err="1" smtClean="0">
                <a:latin typeface="Times New Roman" pitchFamily="18" charset="0"/>
                <a:cs typeface="Times New Roman" pitchFamily="18" charset="0"/>
              </a:rPr>
              <a:t>mind</a:t>
            </a:r>
            <a:r>
              <a:rPr lang="hu-HU" sz="1200" b="0" i="0" dirty="0" smtClean="0">
                <a:latin typeface="Times New Roman" pitchFamily="18" charset="0"/>
                <a:cs typeface="Times New Roman" pitchFamily="18" charset="0"/>
              </a:rPr>
              <a:t> oxidatív anyagcserével dolgozik (FOG).</a:t>
            </a:r>
            <a:endParaRPr lang="en-GB" sz="1200" b="0" i="0" dirty="0" smtClean="0">
              <a:latin typeface="Times New Roman" pitchFamily="18" charset="0"/>
              <a:cs typeface="Times New Roman" pitchFamily="18" charset="0"/>
            </a:endParaRP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32</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egy könnyű súlyt a</a:t>
            </a:r>
            <a:r>
              <a:rPr lang="hu-HU" baseline="0" dirty="0" smtClean="0"/>
              <a:t> kezünkben fogunk behajlított könyökkel, akkor ez nem nagy inger az izom számára, ezért csak alacsony ingerküszöbű motoros egységek kapcsolódnak be, hogy a külső erővel szemben munkát végezzenek.</a:t>
            </a:r>
          </a:p>
          <a:p>
            <a:r>
              <a:rPr lang="hu-HU" baseline="0" dirty="0" smtClean="0"/>
              <a:t>Egy könnyű súly megtartásához kis erőt kell kifejteni. A kis súly kis inger az izom számára és ezért az alacsony ingerküszöbű motoros egységek aktiválódnak csak. Ha további súlyt helyezünk az izomra, akkor ez már nagyobb erőkifejtést kíván és ezért a nagyobb ingerküszöbű motoros egységek is aktiválódnak és így tovább mindaddig, amikor az utolsó, legnagyobb ingerküszöbű motoros egység bekapcsolására van szükség a súly megtartásához. Ezt nevezik mértelv  szerinti motoros egység bekapcsolódási sorrendnek. Nevezetesen először a kis, majd az egyre nagyobb ingerküszöbű motoros egységek kapcsolódnak be az erőkifejtésbe.</a:t>
            </a:r>
          </a:p>
          <a:p>
            <a:r>
              <a:rPr lang="hu-HU" baseline="0" dirty="0" smtClean="0"/>
              <a:t>A fenti ábrán a motoros egységek lépcsőzetes bekapcsolódását látjuk.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33</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az</a:t>
            </a:r>
            <a:r>
              <a:rPr lang="hu-HU" baseline="0" dirty="0" smtClean="0"/>
              <a:t> izmunkkal lassan, folyamatosan fejtjük erőnket a maximális erőig, akkor először a kis motoros egységek, majd az egyre nagyobb motoros egységek fejtik ki erejüket. Az egyes motoros egységek bekapcsolásukkor nem a legmagasabb frekvenciájukon működnek (az ábrán a függőleges vonalak sűrűsége jelzi a frekvenciát, a vonalak magassága az inger erősségét nagyságát jelzik). Az adott motoros egység frekvenciájának növekedésével fokozatosan nő az erőkifejtés. Amikor a motoros egység elérte legnagyobb frekvenciáját, akkor aktiválódik a következő motoros egység, amely szintén alacsony frekvencián kezd működni, amely a maximumig növekszik és így tovább. Ennek köszönhető, hogy az erőkifejtés fokozatos lehet és az erő-idő görbe alakja folyamatosan növekvő nem lépcsőzetes.</a:t>
            </a:r>
          </a:p>
          <a:p>
            <a:r>
              <a:rPr lang="hu-HU" baseline="0" dirty="0" err="1" smtClean="0"/>
              <a:t>Henneman</a:t>
            </a:r>
            <a:r>
              <a:rPr lang="hu-HU" baseline="0" dirty="0" smtClean="0"/>
              <a:t> (1965) volt az első kutató, aki vizsgálataival bizonyította a motoros egységek méretelv szerinti bekapcsolódását.</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34</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Néhány izomban található motoros egységek száma. CSA</a:t>
            </a:r>
            <a:r>
              <a:rPr lang="hu-HU" baseline="0" dirty="0" smtClean="0"/>
              <a:t> (</a:t>
            </a:r>
            <a:r>
              <a:rPr lang="hu-HU" baseline="0" dirty="0" err="1" smtClean="0"/>
              <a:t>cross-sectional</a:t>
            </a:r>
            <a:r>
              <a:rPr lang="hu-HU" baseline="0" dirty="0" smtClean="0"/>
              <a:t> </a:t>
            </a:r>
            <a:r>
              <a:rPr lang="hu-HU" baseline="0" dirty="0" err="1" smtClean="0"/>
              <a:t>area</a:t>
            </a:r>
            <a:r>
              <a:rPr lang="hu-HU" baseline="0" dirty="0" smtClean="0"/>
              <a:t>)</a:t>
            </a:r>
            <a:r>
              <a:rPr lang="hu-HU" dirty="0" smtClean="0"/>
              <a:t> az izmok anatómiai keresztmetszete. A </a:t>
            </a:r>
            <a:r>
              <a:rPr lang="hu-HU" dirty="0" err="1" smtClean="0"/>
              <a:t>soleus</a:t>
            </a:r>
            <a:r>
              <a:rPr lang="hu-HU" dirty="0" smtClean="0"/>
              <a:t> izom keresztmetszete bár nagyobb, mint a </a:t>
            </a:r>
            <a:r>
              <a:rPr lang="hu-HU" dirty="0" err="1" smtClean="0"/>
              <a:t>biceps</a:t>
            </a:r>
            <a:r>
              <a:rPr lang="hu-HU" baseline="0" dirty="0" smtClean="0"/>
              <a:t> </a:t>
            </a:r>
            <a:r>
              <a:rPr lang="hu-HU" baseline="0" dirty="0" err="1" smtClean="0"/>
              <a:t>brachii</a:t>
            </a:r>
            <a:r>
              <a:rPr lang="hu-HU" baseline="0" dirty="0" smtClean="0"/>
              <a:t> és a </a:t>
            </a:r>
            <a:r>
              <a:rPr lang="hu-HU" baseline="0" dirty="0" err="1" smtClean="0"/>
              <a:t>tibialis</a:t>
            </a:r>
            <a:r>
              <a:rPr lang="hu-HU" baseline="0" dirty="0" smtClean="0"/>
              <a:t> </a:t>
            </a:r>
            <a:r>
              <a:rPr lang="hu-HU" baseline="0" dirty="0" err="1" smtClean="0"/>
              <a:t>anterior</a:t>
            </a:r>
            <a:r>
              <a:rPr lang="hu-HU" baseline="0" dirty="0" smtClean="0"/>
              <a:t> izomé, de sokkal több motoros egységet tartalmaz, amely azt sugallja, hogy egy motoros ideghez sokkal kevesebb rost tartozik, mint a többi izoméhoz. Ebből következik, hogy a </a:t>
            </a:r>
            <a:r>
              <a:rPr lang="hu-HU" baseline="0" dirty="0" err="1" smtClean="0"/>
              <a:t>soleus</a:t>
            </a:r>
            <a:r>
              <a:rPr lang="hu-HU" baseline="0" dirty="0" smtClean="0"/>
              <a:t> elsősorban lassú motoros egységeket találunk. Hisztokémiai vizsgálatok igazolták, hogy a </a:t>
            </a:r>
            <a:r>
              <a:rPr lang="hu-HU" baseline="0" dirty="0" err="1" smtClean="0"/>
              <a:t>soleus</a:t>
            </a:r>
            <a:r>
              <a:rPr lang="hu-HU" baseline="0" dirty="0" smtClean="0"/>
              <a:t> rostjai zömében lassú rángásúak.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35</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a:t>
            </a:r>
            <a:r>
              <a:rPr lang="hu-HU" baseline="0" dirty="0" smtClean="0"/>
              <a:t> </a:t>
            </a:r>
            <a:r>
              <a:rPr lang="hu-HU" baseline="0" dirty="0" err="1" smtClean="0"/>
              <a:t>e</a:t>
            </a:r>
            <a:r>
              <a:rPr lang="hu-HU" dirty="0" err="1" smtClean="0"/>
              <a:t>xternal</a:t>
            </a:r>
            <a:r>
              <a:rPr lang="hu-HU" dirty="0" smtClean="0"/>
              <a:t> </a:t>
            </a:r>
            <a:r>
              <a:rPr lang="hu-HU" dirty="0" err="1" smtClean="0"/>
              <a:t>rectus</a:t>
            </a:r>
            <a:r>
              <a:rPr lang="hu-HU" dirty="0" smtClean="0"/>
              <a:t> (ER) izmok (alsó, felső,</a:t>
            </a:r>
            <a:r>
              <a:rPr lang="hu-HU" baseline="0" dirty="0" smtClean="0"/>
              <a:t> mediális és laterális) a külső szemmozgató izmok, amelyek a szemgolyó mozgatását végzik, zömében lassú rostokból épülnek fel. Ezt az állítást gazolja, hogy a viszonylag vékony izomban sok motoros egység található, amelyekhez kisszámú izomrost tartozik, azaz kisszámú rostot idegeznek be a motoros idegek. A </a:t>
            </a:r>
            <a:r>
              <a:rPr lang="hu-HU" baseline="0" dirty="0" err="1" smtClean="0"/>
              <a:t>tibialis</a:t>
            </a:r>
            <a:r>
              <a:rPr lang="hu-HU" baseline="0" dirty="0" smtClean="0"/>
              <a:t> </a:t>
            </a:r>
            <a:r>
              <a:rPr lang="hu-HU" baseline="0" dirty="0" err="1" smtClean="0"/>
              <a:t>anterior</a:t>
            </a:r>
            <a:r>
              <a:rPr lang="hu-HU" baseline="0" dirty="0" smtClean="0"/>
              <a:t> (TA) izomban, amely az elsődleges </a:t>
            </a:r>
            <a:r>
              <a:rPr lang="hu-HU" baseline="0" dirty="0" err="1" smtClean="0"/>
              <a:t>dorsal</a:t>
            </a:r>
            <a:r>
              <a:rPr lang="hu-HU" baseline="0" dirty="0" smtClean="0"/>
              <a:t> </a:t>
            </a:r>
            <a:r>
              <a:rPr lang="hu-HU" baseline="0" dirty="0" err="1" smtClean="0"/>
              <a:t>flexor</a:t>
            </a:r>
            <a:r>
              <a:rPr lang="hu-HU" baseline="0" dirty="0" smtClean="0"/>
              <a:t> izom, jelentősen kevesebb motoros egység található annak ellenére, hogy anatómiai keresztmetszete jelentősen nagyobb, mint az </a:t>
            </a:r>
            <a:r>
              <a:rPr lang="hu-HU" baseline="0" dirty="0" err="1" smtClean="0"/>
              <a:t>external</a:t>
            </a:r>
            <a:r>
              <a:rPr lang="hu-HU" baseline="0" dirty="0" smtClean="0"/>
              <a:t> </a:t>
            </a:r>
            <a:r>
              <a:rPr lang="hu-HU" baseline="0" dirty="0" err="1" smtClean="0"/>
              <a:t>rectus</a:t>
            </a:r>
            <a:r>
              <a:rPr lang="hu-HU" baseline="0" dirty="0" smtClean="0"/>
              <a:t>. Az egy motoros egység által beidegzett rostok száma viszont  jelentősen nagyobb, mint a </a:t>
            </a:r>
            <a:r>
              <a:rPr lang="hu-HU" baseline="0" dirty="0" err="1" smtClean="0"/>
              <a:t>ER-ben</a:t>
            </a:r>
            <a:r>
              <a:rPr lang="hu-HU" baseline="0" dirty="0" smtClean="0"/>
              <a:t>. Ebből arra lehet következtetni, hogy a TA izomban inkább gyors motoros egységek találhatók. A </a:t>
            </a:r>
            <a:r>
              <a:rPr lang="hu-HU" baseline="0" dirty="0" err="1" smtClean="0"/>
              <a:t>gastrocnemius</a:t>
            </a:r>
            <a:r>
              <a:rPr lang="hu-HU" baseline="0" dirty="0" smtClean="0"/>
              <a:t> (G) izom lateralis és mediális fejében közel azonos számú motoros egység van, mint a </a:t>
            </a:r>
            <a:r>
              <a:rPr lang="hu-HU" baseline="0" dirty="0" err="1" smtClean="0"/>
              <a:t>TA-ban</a:t>
            </a:r>
            <a:r>
              <a:rPr lang="hu-HU" baseline="0" dirty="0" smtClean="0"/>
              <a:t> miközben az anatómiai keresztmetszete csaknem kétszerese  a </a:t>
            </a:r>
            <a:r>
              <a:rPr lang="hu-HU" baseline="0" dirty="0" err="1" smtClean="0"/>
              <a:t>TA-nak</a:t>
            </a:r>
            <a:r>
              <a:rPr lang="hu-HU" baseline="0" dirty="0" smtClean="0"/>
              <a:t>. Viszont egy motoros ideg átlagosan csaknem négyszer annyi izomrostot idegez be. Ebből arra lehet következtetni, hogy a G izomban </a:t>
            </a:r>
            <a:r>
              <a:rPr lang="hu-HU" baseline="0" dirty="0" err="1" smtClean="0"/>
              <a:t>zöméban</a:t>
            </a:r>
            <a:r>
              <a:rPr lang="hu-HU" baseline="0" dirty="0" smtClean="0"/>
              <a:t> gyors izomrostok találhatók.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36</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a:t>
            </a:r>
            <a:r>
              <a:rPr lang="hu-HU" baseline="0" dirty="0" smtClean="0"/>
              <a:t> humán vázizom kevert rosttípus összetételű. Mind a lassú mind a gyors izomrostok megtalálhatók bennük különböző arányban. Az alsó végtagi izmok, elsősorban a feszítő izmok (Csípő, térd és bokafeszítő izmok) átlagosan 50-50 százalékban lassú és gyors rostokból épülnek fel. Bár meg kell jegyezni, hogy igen nagy a variáció az egyes személyeket illetően. A vágtafutók izmaiban zömében gyors rostok, a hosszútávfutók izmaiban zömében lassú rostok találhatók. Életszerű körülmények között (pl. edzéssel) a két izomrost típus nem alakítható át másik típusúvá. </a:t>
            </a:r>
          </a:p>
          <a:p>
            <a:r>
              <a:rPr lang="hu-HU" baseline="0" dirty="0" smtClean="0"/>
              <a:t>A képen az </a:t>
            </a:r>
            <a:r>
              <a:rPr lang="hu-HU" baseline="0" dirty="0" err="1" smtClean="0"/>
              <a:t>izombiopszia</a:t>
            </a:r>
            <a:r>
              <a:rPr lang="hu-HU" baseline="0" dirty="0" smtClean="0"/>
              <a:t> és a kivett izomminta keresztmetszetének hisztokémiai festés által keletkezett mikroszkópos képe látható. Az így nyert képből számítják a </a:t>
            </a:r>
            <a:r>
              <a:rPr lang="hu-HU" baseline="0" dirty="0" err="1" smtClean="0"/>
              <a:t>rosttíposok</a:t>
            </a:r>
            <a:r>
              <a:rPr lang="hu-HU" baseline="0" dirty="0" smtClean="0"/>
              <a:t> százalékos arányát, illetve határozzák meg az egyes rostok keresztmetszeti területét. Az egyes rostok keresztmetszet területének összege szoros összefüggést mutat az izom által kifejtett maximális akaratlagos izometriás erővel. A FOG izomrostok rendszeres erősítő edzések hatására alakulnak ki, bár egyes vélemények szerint ez a rosttípus is genetikusan meghatározott.</a:t>
            </a: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37</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izom geometriai felépítettsége (</a:t>
            </a:r>
            <a:r>
              <a:rPr lang="hu-HU" dirty="0" err="1" smtClean="0"/>
              <a:t>architekturája</a:t>
            </a:r>
            <a:r>
              <a:rPr lang="hu-HU" dirty="0" smtClean="0"/>
              <a:t>) azt jelenti, hogy az izmokban található izomrostok, izomkötegek az</a:t>
            </a:r>
            <a:r>
              <a:rPr lang="hu-HU" baseline="0" dirty="0" smtClean="0"/>
              <a:t> izom hosszanti tengelyével, erőkifejtésének irányával, az eredési és tapadási helyet összekötő egyenessel párhuzamosan futnak vagy azzal szöget zárnak be.</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38</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Alapvetően kétféle</a:t>
            </a:r>
            <a:r>
              <a:rPr lang="hu-HU" baseline="0" dirty="0" smtClean="0"/>
              <a:t> </a:t>
            </a:r>
            <a:r>
              <a:rPr lang="hu-HU" baseline="0" dirty="0" err="1" smtClean="0"/>
              <a:t>architekturájú</a:t>
            </a:r>
            <a:r>
              <a:rPr lang="hu-HU" baseline="0" dirty="0" smtClean="0"/>
              <a:t> izom van a vázizmokban. A párhuzamos rostlefutású és a </a:t>
            </a:r>
            <a:r>
              <a:rPr lang="hu-HU" baseline="0" dirty="0" err="1" smtClean="0"/>
              <a:t>pennált</a:t>
            </a:r>
            <a:r>
              <a:rPr lang="hu-HU" baseline="0" dirty="0" smtClean="0"/>
              <a:t> (tollazott) izom.</a:t>
            </a:r>
          </a:p>
          <a:p>
            <a:r>
              <a:rPr lang="hu-HU" baseline="0" dirty="0" smtClean="0"/>
              <a:t>A párhuzamos rostlefutású izmokban az izomrostok párhuzamosan helyezkednek el egymás mellett és a erőkifejtésük iránya nagyjából egybeesik az izom erőkifejtésének irányával. Továbbá az izom és az izomrostok hosszúsága megközelítően azonos.</a:t>
            </a:r>
          </a:p>
          <a:p>
            <a:r>
              <a:rPr lang="hu-HU" baseline="0" dirty="0" smtClean="0"/>
              <a:t>A tollazott izmok fő jellegzetessége az, hogy bár az izomrostok megközelítőleg párhuzamosan helyezkednek el egymás mellett, de erőkifejtés irányuk nem esik egybe az izom erőkifejtésének irányával, illetve az eredési és tapadás helyet összekötő egyenessel kisebb-nagyobb szöget zárnak be. Az izomrostok hossza kisebb, mint az izom hossza. </a:t>
            </a:r>
          </a:p>
          <a:p>
            <a:r>
              <a:rPr lang="hu-HU" baseline="0" dirty="0" smtClean="0"/>
              <a:t>A tollazott izmokban a rostok általában a belső ínon (</a:t>
            </a:r>
            <a:r>
              <a:rPr lang="hu-HU" baseline="0" dirty="0" err="1" smtClean="0"/>
              <a:t>aponeurosis</a:t>
            </a:r>
            <a:r>
              <a:rPr lang="hu-HU" baseline="0" dirty="0" smtClean="0"/>
              <a:t>) erednek és tapadnak. Az </a:t>
            </a:r>
            <a:r>
              <a:rPr lang="hu-HU" baseline="0" dirty="0" err="1" smtClean="0"/>
              <a:t>aponeurosis</a:t>
            </a:r>
            <a:r>
              <a:rPr lang="hu-HU" baseline="0" dirty="0" smtClean="0"/>
              <a:t> abban különbözik az izmok végén találgató többé-kevésbé henger alakú inaktól (külső ín), hogy az </a:t>
            </a:r>
            <a:r>
              <a:rPr lang="hu-HU" baseline="0" dirty="0" err="1" smtClean="0"/>
              <a:t>aponeurosis</a:t>
            </a:r>
            <a:r>
              <a:rPr lang="hu-HU" baseline="0" dirty="0" smtClean="0"/>
              <a:t> széles, vékony kötőszövet.</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39</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tollazottság</a:t>
            </a:r>
            <a:r>
              <a:rPr lang="hu-HU" baseline="0" dirty="0" smtClean="0"/>
              <a:t> szög az izomrostok lefutása és az </a:t>
            </a:r>
            <a:r>
              <a:rPr lang="hu-HU" baseline="0" dirty="0" err="1" smtClean="0"/>
              <a:t>aponeurosis</a:t>
            </a:r>
            <a:r>
              <a:rPr lang="hu-HU" baseline="0" dirty="0" smtClean="0"/>
              <a:t> vonala közötti szöget jelenti, amelynek nagysága különböző az egyes izmoknál. Az ultrahang képen az izomkötegek  vonala (lefutás) látható, amelyek hossza és szögállása az </a:t>
            </a:r>
            <a:r>
              <a:rPr lang="hu-HU" baseline="0" dirty="0" err="1" smtClean="0"/>
              <a:t>aponeurosishoz</a:t>
            </a:r>
            <a:r>
              <a:rPr lang="hu-HU" baseline="0" dirty="0" smtClean="0"/>
              <a:t> megváltozik a kontrakció alatt. A </a:t>
            </a:r>
            <a:r>
              <a:rPr lang="hu-HU" baseline="0" dirty="0" err="1" smtClean="0"/>
              <a:t>tollazottsági</a:t>
            </a:r>
            <a:r>
              <a:rPr lang="hu-HU" baseline="0" dirty="0" smtClean="0"/>
              <a:t> szög nagysága befolyásolja az izom élettani keresztmetszetét (lásd később).</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40</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Egy</a:t>
            </a:r>
            <a:r>
              <a:rPr lang="hu-HU" baseline="0" dirty="0" smtClean="0"/>
              <a:t> izom maximális erőkifejtésének nagysága egyenlő az egyes izomrostok által kifejtett erő összegével. Az izomrostok erőkifejtésének nagysága egyenes arányban áll a rost keresztmetszetével. Ha a párhuzamos rostlefutású izomra egy merőleges metszést ejtünk,akkor minden rostra is merőleges a metszés iránya. Következésképpen a rostok keresztmetszetének összege egyenlő lesz az izom keresztmetszetével. Ebben az esetben az anatómiai és a fiziológiai (funkcionális keresztmetszet azonos lesz. A tollazott izmokban, ha egy merőleges metszést ejtünk az izomra, akkor nem mindegyik rostot metsszük át, illetve a metszés nem lesz merőleges minden rostra. Ezért minden rostra merőleges metszést kell ejteni és össze kell adni minden egyes rost keresztmetszetét, amely jelentősen nagyobb lesz, mint az izom anatómiai keresztmetszete.</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vázizom jól</a:t>
            </a:r>
            <a:r>
              <a:rPr lang="hu-HU" baseline="0" dirty="0" smtClean="0"/>
              <a:t> meghatározható egységekből épül fel. A legnagyobb egység az izomköteg, amelyet az izomrostok alkotnak. Az izomrostokban </a:t>
            </a:r>
            <a:r>
              <a:rPr lang="hu-HU" baseline="0" dirty="0" err="1" smtClean="0"/>
              <a:t>miofibrillumok</a:t>
            </a:r>
            <a:r>
              <a:rPr lang="hu-HU" baseline="0" dirty="0" smtClean="0"/>
              <a:t> találhatók, amelyek alapegységei a szarkomerek és bennük a kontraktilis és szerkezeti fehérjék. A két kontraktilis fehérje, amelyeket </a:t>
            </a:r>
            <a:r>
              <a:rPr lang="hu-HU" baseline="0" dirty="0" err="1" smtClean="0"/>
              <a:t>filamentumnak</a:t>
            </a:r>
            <a:r>
              <a:rPr lang="hu-HU" baseline="0" dirty="0" smtClean="0"/>
              <a:t> nevezünk, az aktin és miozin, amelyek interakcióba kerülnek stimuláció hatására bizonyos feltételek megléte esetén.</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élettani keresztmetszetet (PCSA) mérni nem lehet. Számításokkal azonban jól becsülhető. A dián az egyik számítási mód látható. Amennyiben ismerjük az izom tömegét, az izomkötegek </a:t>
            </a:r>
            <a:r>
              <a:rPr lang="hu-HU" dirty="0" err="1" smtClean="0"/>
              <a:t>tollazottsági</a:t>
            </a:r>
            <a:r>
              <a:rPr lang="hu-HU" dirty="0" smtClean="0"/>
              <a:t> szögét, az izomrostok (izomköteg) átlagos hosszát és az izom sűrűségét, akkor a feltüntetett képlet segítségével a PCSA kiszámítható.</a:t>
            </a:r>
            <a:r>
              <a:rPr lang="hu-HU" baseline="0" dirty="0" smtClean="0"/>
              <a:t> </a:t>
            </a:r>
          </a:p>
          <a:p>
            <a:r>
              <a:rPr lang="hu-HU" baseline="0" dirty="0" smtClean="0"/>
              <a:t>Az izomtömeget nem lehet megmérni, de mágneses rezonancia (MR) készülékkel készített képek segítségével számítható. Az </a:t>
            </a:r>
            <a:r>
              <a:rPr lang="hu-HU" baseline="0" dirty="0" err="1" smtClean="0"/>
              <a:t>MR-el</a:t>
            </a:r>
            <a:r>
              <a:rPr lang="hu-HU" baseline="0" dirty="0" smtClean="0"/>
              <a:t> készített képszeleteken megmérhető adott szeletben az izom keresztmetszeti területe, amit beszorzunk a szelet vastagságával (</a:t>
            </a:r>
            <a:r>
              <a:rPr lang="hu-HU" baseline="0" dirty="0" err="1" smtClean="0"/>
              <a:t>pl</a:t>
            </a:r>
            <a:r>
              <a:rPr lang="hu-HU" baseline="0" dirty="0" smtClean="0"/>
              <a:t> 1 cm-el, ha egy cm-ként készülnek a képek) és így megkapjuk egy szelet térfogatát. AZ összes szelet térfogatának összege egyenlő lesz az izom térfogatával. A térfogatott megszorozzuk az izom sűrűségével, amely átlagosan 1,067 </a:t>
            </a:r>
            <a:r>
              <a:rPr lang="hu-HU" baseline="0" dirty="0" err="1" smtClean="0"/>
              <a:t>grammm</a:t>
            </a:r>
            <a:r>
              <a:rPr lang="hu-HU" baseline="0" dirty="0" smtClean="0"/>
              <a:t>/cm</a:t>
            </a:r>
            <a:r>
              <a:rPr lang="hu-HU" baseline="30000" dirty="0" smtClean="0"/>
              <a:t>3</a:t>
            </a:r>
            <a:r>
              <a:rPr lang="hu-HU" baseline="0" dirty="0" smtClean="0"/>
              <a:t>). Ezzel a számítással megkapjuk az izom tömegét. A rosthosszúságot ultrahang kép segítségével mérhetjük meg, amit az UH kép mutat a dián. A </a:t>
            </a:r>
            <a:r>
              <a:rPr lang="hu-HU" baseline="0" dirty="0" err="1" smtClean="0"/>
              <a:t>pennációs</a:t>
            </a:r>
            <a:r>
              <a:rPr lang="hu-HU" baseline="0" dirty="0" smtClean="0"/>
              <a:t> szöget is az UH képeken határozhatjuk meg.</a:t>
            </a:r>
          </a:p>
          <a:p>
            <a:r>
              <a:rPr lang="hu-HU" baseline="0" dirty="0" smtClean="0"/>
              <a:t>PCSA  az angol szavak első betűjéből kialakított mozaik szó (</a:t>
            </a:r>
            <a:r>
              <a:rPr lang="hu-HU" baseline="0" dirty="0" err="1" smtClean="0"/>
              <a:t>Physiological</a:t>
            </a:r>
            <a:r>
              <a:rPr lang="hu-HU" baseline="0" dirty="0" smtClean="0"/>
              <a:t> </a:t>
            </a:r>
            <a:r>
              <a:rPr lang="hu-HU" baseline="0" dirty="0" err="1" smtClean="0"/>
              <a:t>Cross</a:t>
            </a:r>
            <a:r>
              <a:rPr lang="hu-HU" baseline="0" dirty="0" smtClean="0"/>
              <a:t> </a:t>
            </a:r>
            <a:r>
              <a:rPr lang="hu-HU" baseline="0" dirty="0" err="1" smtClean="0"/>
              <a:t>Sectional</a:t>
            </a:r>
            <a:r>
              <a:rPr lang="hu-HU" baseline="0" dirty="0" smtClean="0"/>
              <a:t> </a:t>
            </a:r>
            <a:r>
              <a:rPr lang="hu-HU" baseline="0" dirty="0" err="1" smtClean="0"/>
              <a:t>Area</a:t>
            </a:r>
            <a:r>
              <a:rPr lang="hu-HU" baseline="0" dirty="0" smtClean="0"/>
              <a:t>)</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42</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Ezen a dián egy másik PCSA számítási módot látunk. Ehhez is szükségesek az MR és UH képek készítése. Az izom térfogatának (V) kiszámítását az előző diánál láthatták. Az izomrost hosszának mérését is az előzőekben írtuk le.</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43</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dián néhány izom </a:t>
            </a:r>
            <a:r>
              <a:rPr lang="hu-HU" dirty="0" err="1" smtClean="0"/>
              <a:t>architekturális</a:t>
            </a:r>
            <a:r>
              <a:rPr lang="hu-HU" dirty="0" smtClean="0"/>
              <a:t> jellemzői láthatók.</a:t>
            </a:r>
            <a:r>
              <a:rPr lang="hu-HU" baseline="0" dirty="0" smtClean="0"/>
              <a:t> A </a:t>
            </a:r>
            <a:r>
              <a:rPr lang="hu-HU" baseline="0" dirty="0" err="1" smtClean="0"/>
              <a:t>sartorius</a:t>
            </a:r>
            <a:r>
              <a:rPr lang="hu-HU" baseline="0" dirty="0" smtClean="0"/>
              <a:t> izomban a rostok egymás mellett, az izom hosszúsági tengelyével párhuzamosan futnak. Ezért az izomrostok és izom hossza csaknem teljesen megegyezik, amelyet a rost/izomhossz arány mutat (0,88). A </a:t>
            </a:r>
            <a:r>
              <a:rPr lang="hu-HU" baseline="0" dirty="0" err="1" smtClean="0"/>
              <a:t>tollazottsági</a:t>
            </a:r>
            <a:r>
              <a:rPr lang="hu-HU" baseline="0" dirty="0" smtClean="0"/>
              <a:t> szög nulla és az élettani keresztmetszet csupán 1,7 cm</a:t>
            </a:r>
            <a:r>
              <a:rPr lang="hu-HU" baseline="30000" dirty="0" smtClean="0"/>
              <a:t>2</a:t>
            </a:r>
            <a:r>
              <a:rPr lang="hu-HU" baseline="0" dirty="0" smtClean="0"/>
              <a:t>. A legrövidebb rosttokkal a </a:t>
            </a:r>
            <a:r>
              <a:rPr lang="hu-HU" baseline="0" dirty="0" err="1" smtClean="0"/>
              <a:t>soleus</a:t>
            </a:r>
            <a:r>
              <a:rPr lang="hu-HU" baseline="0" dirty="0" smtClean="0"/>
              <a:t> izom rendelkezik és ebből következik, hogy a rost/izom hosszarány igen kicsi (0,08). Az emberi testben a </a:t>
            </a:r>
            <a:r>
              <a:rPr lang="hu-HU" baseline="0" dirty="0" err="1" smtClean="0"/>
              <a:t>soleusnak</a:t>
            </a:r>
            <a:r>
              <a:rPr lang="hu-HU" baseline="0" dirty="0" smtClean="0"/>
              <a:t> van a legnagyobb </a:t>
            </a:r>
            <a:r>
              <a:rPr lang="hu-HU" baseline="0" dirty="0" err="1" smtClean="0"/>
              <a:t>tollazottsági</a:t>
            </a:r>
            <a:r>
              <a:rPr lang="hu-HU" baseline="0" dirty="0" smtClean="0"/>
              <a:t> szöge és ezért a becsült élettani keresztmetszete is  a legnagyobb (58,0 cm</a:t>
            </a:r>
            <a:r>
              <a:rPr lang="hu-HU" baseline="30000" dirty="0" smtClean="0"/>
              <a:t>2</a:t>
            </a:r>
            <a:r>
              <a:rPr lang="hu-HU" baseline="0" dirty="0" smtClean="0"/>
              <a:t>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44</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izom specifikus feszülése az izom egységnyi élettani</a:t>
            </a:r>
            <a:r>
              <a:rPr lang="hu-HU" baseline="0" dirty="0" smtClean="0"/>
              <a:t> (funkcionális) keresztmetszetre eső erőnagyságot jelenti. Amennyiben ismerjük az izom élettani keresztmetszetét (korábbi számításokat alkalmazva) és az izom nyugalmi hosszán kifejtett maximális izometriás erőt, akkor a fenti képlet segítségével kiszámítható az izom specifikus feszülése. Az eddigi vizsgálatok azt mutatták, hogy az izmok specifikus feszülésének nagysága 16 és 40 N/cm</a:t>
            </a:r>
            <a:r>
              <a:rPr lang="hu-HU" baseline="30000" dirty="0" smtClean="0"/>
              <a:t>2</a:t>
            </a:r>
            <a:r>
              <a:rPr lang="hu-HU" baseline="0" dirty="0" smtClean="0"/>
              <a:t> között változik. Elméletileg valamennyi vázizom specifikus feszülésének azonosnak kellene lennie, hiszen a rostok felépítése ugyanaz. A különbségek abból adódhatnak, hogy az alkalmazott módszerek és számítások nem elég pontosak, továbbá a vizsgált személyek motiváltsága különböző lehet.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45</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legutóbbi </a:t>
            </a:r>
            <a:r>
              <a:rPr lang="hu-HU" dirty="0" err="1" smtClean="0"/>
              <a:t>in</a:t>
            </a:r>
            <a:r>
              <a:rPr lang="hu-HU" dirty="0" smtClean="0"/>
              <a:t> vivo vizsgálatok</a:t>
            </a:r>
            <a:r>
              <a:rPr lang="hu-HU" baseline="0" dirty="0" smtClean="0"/>
              <a:t> a specifikus feszülés értékeit nagyobbnak találták, amit a dián látható térdfeszítő izmokra adtak meg. A szerzők a fenti képletet használták számításaikhoz, mivel a térdfeszítők fejeinek erőkifejtésének iránya nem egyezik meg a </a:t>
            </a:r>
            <a:r>
              <a:rPr lang="hu-HU" baseline="0" dirty="0" err="1" smtClean="0"/>
              <a:t>patella</a:t>
            </a:r>
            <a:r>
              <a:rPr lang="hu-HU" baseline="0" dirty="0" smtClean="0"/>
              <a:t> ín húzóerejének irányával. Ezért a specifikus feszülés kiszámításához a </a:t>
            </a:r>
            <a:r>
              <a:rPr lang="hu-HU" baseline="0" dirty="0" err="1" smtClean="0"/>
              <a:t>patella</a:t>
            </a:r>
            <a:r>
              <a:rPr lang="hu-HU" baseline="0" dirty="0" smtClean="0"/>
              <a:t> ín húzóerejét megszorozták a </a:t>
            </a:r>
            <a:r>
              <a:rPr lang="hu-HU" baseline="0" dirty="0" smtClean="0">
                <a:sym typeface="Symbol"/>
              </a:rPr>
              <a:t> szög koszinuszával. A táblázatból kiolvasható, hogy a térdfeszítő izom specifikus feszülését nem befolyásolta a nem és az életkor, hiszen az értékek közel azonosak voltak. Ugyanakkor az értékek jelentősen nagyobbak, mint a </a:t>
            </a:r>
            <a:r>
              <a:rPr lang="hu-HU" baseline="0" dirty="0" err="1" smtClean="0">
                <a:sym typeface="Symbol"/>
              </a:rPr>
              <a:t>kadaver</a:t>
            </a:r>
            <a:r>
              <a:rPr lang="hu-HU" baseline="0" dirty="0" smtClean="0">
                <a:sym typeface="Symbol"/>
              </a:rPr>
              <a:t> izmokon kapott adatok.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46</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izomkontrakció az izom aktív állapotát jelenti, amely során inger hatására feszülése növekszik, azaz erőt fejt ki. A magyar nyelvben </a:t>
            </a:r>
            <a:r>
              <a:rPr lang="hu-HU" dirty="0" err="1" smtClean="0"/>
              <a:t>izomösszehúzódás</a:t>
            </a:r>
            <a:r>
              <a:rPr lang="hu-HU" dirty="0" smtClean="0"/>
              <a:t> kifejezést használják,</a:t>
            </a:r>
            <a:r>
              <a:rPr lang="hu-HU" baseline="0" dirty="0" smtClean="0"/>
              <a:t> amely azt sugallja, hogy az izom hossza rövidül, térfogata kisebb lesz. Amint a következőkben látni fogjuk az izom ingerelt (aktív) állapotban a körülményektől függően változtatja vagy nem változtatja hosszát, térfogata pedig megközelítően állandó. Ugyanis az izom tömege és sűrűsége sem változik a kontrakció alatt. Következésképpen a térfogata sem változik, mivel az izom tömege egyenlő a térfogat és a sűrűség szorzatával.</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47</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az izom két végét rögzítjük (statikus körülmény), majd ingereljük, akkor az izom feszülése </a:t>
            </a:r>
            <a:r>
              <a:rPr lang="hu-HU" baseline="0" dirty="0" smtClean="0"/>
              <a:t>(erőkifejtése) növekszik, de hossza nem változik meg. A görög </a:t>
            </a:r>
            <a:r>
              <a:rPr lang="hu-HU" baseline="0" dirty="0" err="1" smtClean="0"/>
              <a:t>isos</a:t>
            </a:r>
            <a:r>
              <a:rPr lang="hu-HU" baseline="0" dirty="0" smtClean="0"/>
              <a:t>  (azonos) és </a:t>
            </a:r>
            <a:r>
              <a:rPr lang="hu-HU" baseline="0" dirty="0" err="1" smtClean="0"/>
              <a:t>metria</a:t>
            </a:r>
            <a:r>
              <a:rPr lang="hu-HU" baseline="0" dirty="0" smtClean="0"/>
              <a:t> (mérés, méret) szavak összetételéből származik az izometriás kontrakció (IC), azaz azonos hosszan történő kontrakció. Ha az izom hossza megváltozik, akkor dinamikus kontrakcióról beszélünk, amelynek két fajtája van. Amikor a külső erő kisebb, mint az izom által, adott izomhosszon kifejtett erő, akkor az izom hossza rövidül és ezért koncentrikus kontrakciónak (CC) nevezik. Amikor a külső erő nagyobb, mint amit az izom adott hosszon ki tud fejteni, akkor az izom feszülése és hossza is növekszik, ezért excentrikus kontrakciónak (EC) nevezzük. Életszerű körülmények között általában az egyes kontrakciók egymást követik. A leggyakoribban az izom nyúlását az izom rövidüléses követi. Meg kell azonban jegyezni és ezt később látni is fogjuk, a koncentrikus, valamint az excentrikus kontrakció előtt az izom először izometriás körülmények között kontrahálódik. Az excentrikus és koncentrikus kontrakció összekapcsolódását nyújtásos-rövidüléses ciklusnak nevezzük. Angol nyelven </a:t>
            </a:r>
            <a:r>
              <a:rPr lang="hu-HU" baseline="0" dirty="0" err="1" smtClean="0"/>
              <a:t>stretch-shorten</a:t>
            </a:r>
            <a:r>
              <a:rPr lang="hu-HU" baseline="0" dirty="0" smtClean="0"/>
              <a:t> </a:t>
            </a:r>
            <a:r>
              <a:rPr lang="hu-HU" baseline="0" dirty="0" err="1" smtClean="0"/>
              <a:t>cycle</a:t>
            </a:r>
            <a:r>
              <a:rPr lang="hu-HU" baseline="0" dirty="0" smtClean="0"/>
              <a:t> (SSC) a neve.</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48</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dinamikus,</a:t>
            </a:r>
            <a:r>
              <a:rPr lang="hu-HU" baseline="0" dirty="0" smtClean="0"/>
              <a:t> azaz a koncentrikus és excentrikus kontrakciók lehetnek izotóniások és </a:t>
            </a:r>
            <a:r>
              <a:rPr lang="hu-HU" baseline="0" dirty="0" err="1" smtClean="0"/>
              <a:t>izokinetikusak</a:t>
            </a:r>
            <a:r>
              <a:rPr lang="hu-HU" baseline="0" dirty="0" smtClean="0"/>
              <a:t>. Az </a:t>
            </a:r>
            <a:r>
              <a:rPr lang="hu-HU" baseline="0" dirty="0" err="1" smtClean="0"/>
              <a:t>izo</a:t>
            </a:r>
            <a:r>
              <a:rPr lang="hu-HU" baseline="0" dirty="0" smtClean="0"/>
              <a:t> itt is azonosat jelent. A </a:t>
            </a:r>
            <a:r>
              <a:rPr lang="hu-HU" baseline="0" dirty="0" err="1" smtClean="0"/>
              <a:t>tonikus</a:t>
            </a:r>
            <a:r>
              <a:rPr lang="hu-HU" baseline="0" dirty="0" smtClean="0"/>
              <a:t> </a:t>
            </a:r>
            <a:r>
              <a:rPr lang="hu-HU" baseline="0" dirty="0" err="1" smtClean="0"/>
              <a:t>a</a:t>
            </a:r>
            <a:r>
              <a:rPr lang="hu-HU" baseline="0" dirty="0" smtClean="0"/>
              <a:t> feszülésre,  a kinetikus  a sebességre utal. Izotóniásnak nevezzük a kontrakciót, ha a kontrakció során az izom feszülése azonos. Ez a feltétel azonban nehezen valósítható meg. Inkább arra utal az izotónia, hogy az izomnak a rövidülése során állandó terhet, súlyt kell mozgatni, ami természetesen különböző nagyságú lehet, de akkor a rövidülés sebessége is változik. Az ábra azt mutatja,hogy a sebesség változása állandó, vagyis a gyorsulás állandó. Ha tömeg és a gyorsulás állandó, akkor az erő (az izom feszülése is állandó az F= m</a:t>
            </a:r>
            <a:r>
              <a:rPr lang="hu-HU" baseline="0" dirty="0" smtClean="0">
                <a:sym typeface="Symbol"/>
              </a:rPr>
              <a:t>a összefüggés értelmében. </a:t>
            </a:r>
            <a:r>
              <a:rPr lang="hu-HU" baseline="0" dirty="0" err="1" smtClean="0">
                <a:sym typeface="Symbol"/>
              </a:rPr>
              <a:t>Izokinetikusnak</a:t>
            </a:r>
            <a:r>
              <a:rPr lang="hu-HU" baseline="0" dirty="0" smtClean="0">
                <a:sym typeface="Symbol"/>
              </a:rPr>
              <a:t> nevezzük a kontrakciót, ha az izom állandó sebességgel rövidül, vagy az ízület azonos szögsebességgel hajlik, illetve nyúlik ki. A mindennapos tevékenység során ritkán fordul elő, hogy a mozgás állandó sebességgel folyik le, illetve, hogy ezalatt az izmok állandó sebességgel rövidülnek, vagy nyúlnak meg. A vízzel szemben kifejtett erőkifejtés (pl. úszás, evezés) során fordulhat elő ilyen kontrakció. A sebesség kontrollálása három módon valósulhat meg: </a:t>
            </a:r>
            <a:r>
              <a:rPr lang="hu-HU" baseline="0" dirty="0" err="1" smtClean="0">
                <a:sym typeface="Symbol"/>
              </a:rPr>
              <a:t>hidralikusan</a:t>
            </a:r>
            <a:r>
              <a:rPr lang="hu-HU" baseline="0" dirty="0" smtClean="0">
                <a:sym typeface="Symbol"/>
              </a:rPr>
              <a:t>, pneumatikusan és elektronikusan. A modern erőfejlesztő gépekkel elektronikusan lehet szabályozni a sebesség nagyságát. Az ábrából jól kivehető, hogy míg a sebesség állandó, az izom erőkifejtése változik mégpedig az izomhossz, illetve az ízületi szög függvényében. Minél kisebb az állandó sebesség annál nagyobb erőt tud kifejteni az izom.</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49</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Izometriás kontrakció akkor jön létre, ha az izom két vége rögzített, inger hatására  a feszülése növekszik, de a hossza változatlan marad.</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50</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animáción</a:t>
            </a:r>
            <a:r>
              <a:rPr lang="hu-HU" baseline="0" dirty="0" smtClean="0"/>
              <a:t> jól látható, hogy az </a:t>
            </a:r>
            <a:r>
              <a:rPr lang="hu-HU" dirty="0" smtClean="0"/>
              <a:t>izometriás kontrakció alatt a pirossal színnel jelzett kontraktilis</a:t>
            </a:r>
            <a:r>
              <a:rPr lang="hu-HU" baseline="0" dirty="0" smtClean="0"/>
              <a:t> elem rövidül miközben az izom végein látható fehér színű inak (sorba kapcsolt elemek) megnyúlnak. A film a térdfeszítő izmok izometriás erejének mérése látszik. A mérés kivitelezése programozott. Az elektromos motorhoz kapcsolt kar a megadott ízületi szögbe mozgatja a lábat, ahol a vizsgált személynek maximális akaratlagos erőkifejtést kell végezni megadott idő alatt. Ezt követően a motor a következő ízületi szögbe mozgatja lábat, ahol rögzül és ebben a szögben is megkezdődik az izometriás erőkifejtés.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51</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szarkomerek háromdimenziós egységek, amelyeket „Z” lemezek határolnak és amelyek különböző szerkezeti fehérjékből épülnek fel</a:t>
            </a:r>
            <a:r>
              <a:rPr lang="hu-HU" baseline="0" dirty="0" smtClean="0"/>
              <a:t> és együttesen alkotják a miofibrillumokat. A szarkomereket és így a miobrillumokat is különböző árnyalatú sávos mintázat jellemzi. Ezért nevezik a vázizmokat haráncsikos izmoknak. Minél több és sűrűbb anyag található az egyes sávokban annál sötétebbek. </a:t>
            </a:r>
            <a:r>
              <a:rPr lang="hu-HU" dirty="0" smtClean="0"/>
              <a:t> A szarkomerekben a vastag</a:t>
            </a:r>
            <a:r>
              <a:rPr lang="hu-HU" baseline="0" dirty="0" smtClean="0"/>
              <a:t> filamentumokat (miozin) vékony filamentumok (amelyet az aktin, tropomiozin és troponin fehérjék alkotnak) vesznek körül. </a:t>
            </a:r>
          </a:p>
          <a:p>
            <a:r>
              <a:rPr lang="hu-HU" baseline="0" dirty="0" smtClean="0"/>
              <a:t>  A szarkomernek vannak olyan szakaszai (sávoknak, csíkoknak, kötegeknek nevezik), amelyekben csak vékony filamentumok (I köteg, I band), van ahol csak vastag filamentumok (H zóna, H zone) találhatók. Az izomkontrakció és erőkifejtés szempontjából az a köteg a legfontosabb ahol a két filementumféleség átfedésben van, hiszen izomkontrakció csak akkor jöhet létre, amikor a miozin és az aktin kapcsolatba lép egymással. Ezt a szakaszt „A” kötegnek (A band) nevezik. A miozin filamentum középvonalában található az M vonal (M line) ahonnan a miozin molekulák ellentétes irányban terjednek a Z lemez felé. A miofibrillumban található, egymással párhuzamosan elrendezett miozin filamentumok az M vonalban összeköttetésben vannak egymással ezzel biztosítva a szarkomerek integritását. Az M vonal két oldalán található az un. H zóna, amelyben az átfedésben lévő vékony és vastag filamentumok nem tudnak kapcsolódni, mert ebben a zónában nem találhatók miozin fejek, kereszthidak (magyarázatot lásd később).</a:t>
            </a:r>
          </a:p>
          <a:p>
            <a:r>
              <a:rPr lang="hu-HU" baseline="0" dirty="0" smtClean="0"/>
              <a:t>A szarkomereket határoló két „Z” lemezt elasztikus filamentum, a titin kapcsolja össze a miozin filamentum vonalában.</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a:t>
            </a:fld>
            <a:endParaRPr lang="en-GB"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izometriás kontrakció három komponenses modellje érzékelteti, hogy a szarkomer hossza rövidül aktiválás hatására,</a:t>
            </a:r>
            <a:r>
              <a:rPr lang="hu-HU" baseline="0" dirty="0" smtClean="0"/>
              <a:t> miközben a sorba kapcsolt elem hossza megnő. Az izometriás kontrakció során a kontraktilis elemek végeznek munkát a passzív sorba kapcsolt elasztikus elemeken. Bár az egész izom hosszában nincs csökkenés, de mégis van munkavégzés. Tehát az egész izmoz tekintve nem számolhatunk mechanikai munkavégzést (P=F</a:t>
            </a:r>
            <a:r>
              <a:rPr lang="hu-HU" baseline="0" dirty="0" smtClean="0">
                <a:sym typeface="Symbol"/>
              </a:rPr>
              <a:t>s), de a kontraktilis elemekre vonatkoztatva igen. A kontraktilis elemek biokémiai energiát (ATP) használnak a munkavégzésre, amelynek egy része elasztikus elemként tárolódik a sorba kapcsolt elasztikus elemekben. A modell jól érzékelteti, hogy a párhuzamos elasztikus elemek nem nyúlnak meg, vagyis bennük nem tárolódik elasztikus energia. </a:t>
            </a:r>
          </a:p>
          <a:p>
            <a:r>
              <a:rPr lang="hu-HU" baseline="0" dirty="0" smtClean="0">
                <a:sym typeface="Symbol"/>
              </a:rPr>
              <a:t>Az animáción látható, hogy minden kereszthíd az aktin kötőhelyhez kapcsolódik és erőt fejt ki. Elméletileg maximális ingerlésnél valamennyi kereszthíd kifejthet erőt és ezért a kontraktilis elemek izometriás kontrakció alatt képesek a legnagyobb erőkifejtésre. Ez a megállapítás azonban nem vonatkozik az egész izomra.</a:t>
            </a:r>
          </a:p>
          <a:p>
            <a:r>
              <a:rPr lang="hu-HU" baseline="0" dirty="0" smtClean="0">
                <a:sym typeface="Symbol"/>
              </a:rPr>
              <a:t>Rövidítések: PEE – párhuzamos elasztikus elem, CE – kontraktilis elem, SEE – sorba kapcsolt elasztikus elem.</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52</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Amint azt korábban láthattuk, a szarkomerek nyugalmi hosszán (2,0-2,2 µm) található a legnagyobb átfedés a miozin és aktin filamentumok között, ami azt jelenti, hogy elméletileg valamennyi kereszthíd az</a:t>
            </a:r>
            <a:r>
              <a:rPr lang="hu-HU" baseline="0" dirty="0" smtClean="0"/>
              <a:t> </a:t>
            </a:r>
            <a:r>
              <a:rPr lang="hu-HU" baseline="0" dirty="0" err="1" smtClean="0"/>
              <a:t>aktinhoz</a:t>
            </a:r>
            <a:r>
              <a:rPr lang="hu-HU" baseline="0" dirty="0" smtClean="0"/>
              <a:t> kapcsolódhat és erőt fejthet ki. Ha ennél kisebb a szarkomer hossza, akkor csökken az átfedés nagysága és azért kisebb erőt tud kifejteni. Hasonlóan, ha a szarkomer hossza nagyobb a nyugalmi hossznál, akkor is csökken az átfedés szélessége és egyre kevesebb kereszthíd tud erőt kifejteni. Ezt az erő-hossz viszonyt ábrázolja a dián látható ábra.</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53</a:t>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az izmot</a:t>
            </a:r>
            <a:r>
              <a:rPr lang="hu-HU" baseline="0" dirty="0" smtClean="0"/>
              <a:t> nem ingereljük (nyugalmi állapotban van, a kereszthidak nem kapcsolódnak az </a:t>
            </a:r>
            <a:r>
              <a:rPr lang="hu-HU" baseline="0" dirty="0" err="1" smtClean="0"/>
              <a:t>aktinhoz</a:t>
            </a:r>
            <a:r>
              <a:rPr lang="hu-HU" baseline="0" dirty="0" smtClean="0"/>
              <a:t>), a külső megnyújtó erővel szemben a párhuzamos elasztikus elemek (PEE, pl. titin, sejtmembrán) fejtenek ki ellenállást. A három komponenses izom modellen látható, hogy a </a:t>
            </a:r>
            <a:r>
              <a:rPr lang="hu-HU" baseline="0" dirty="0" err="1" smtClean="0"/>
              <a:t>szarkomerrel</a:t>
            </a:r>
            <a:r>
              <a:rPr lang="hu-HU" baseline="0" dirty="0" smtClean="0"/>
              <a:t> párhuzamos rugó hossza megnövekszik. A sorba kapcsolt elemek ellenállása minimális. </a:t>
            </a:r>
          </a:p>
          <a:p>
            <a:r>
              <a:rPr lang="hu-HU" baseline="0" dirty="0" smtClean="0"/>
              <a:t>Nyugalmi hosszon (L</a:t>
            </a:r>
            <a:r>
              <a:rPr lang="hu-HU" baseline="-25000" dirty="0" smtClean="0"/>
              <a:t>0</a:t>
            </a:r>
            <a:r>
              <a:rPr lang="hu-HU" baseline="0" dirty="0" smtClean="0"/>
              <a:t>) a PEE nyugalmi hosszon van és ezért alig fejt ki erőt a külső erővel szemben. Ezt követően exponenciálisan, majd lineárisan növekszik a PEE feszülése. Ezt a görbét az izom passzív erő-megnyúlás kapcsolatnak nevezzük. Az aktív izom megnyújtásakor a két görbe összegeződik.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54</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izometriás erőkifejtés nagysága nem csak az izomhossztól függ.</a:t>
            </a:r>
            <a:r>
              <a:rPr lang="hu-HU" baseline="0" dirty="0" smtClean="0"/>
              <a:t> </a:t>
            </a:r>
            <a:r>
              <a:rPr lang="hu-HU" dirty="0" smtClean="0"/>
              <a:t>Az izom akaratlagos izometriás erőkifejtése és az ízületi szöghelyzet függvényében is változik. Az ábrán a karhajlító izom izometriás erőkifejtés-ízületi</a:t>
            </a:r>
            <a:r>
              <a:rPr lang="hu-HU" baseline="0" dirty="0" smtClean="0"/>
              <a:t> szög görbéjét látjuk. A legnagyobb erőt az izom 90-110 fokos szögben tudja kifejteni. Meg kell azonban jegyezni, hogy az izom erejét közvetlenül mérni nem tudjuk, csak a forgatónyomatékát. Az izomerőt a forgatónyomatékok egyensúlya alapján számolhatjuk.</a:t>
            </a:r>
          </a:p>
          <a:p>
            <a:r>
              <a:rPr lang="hu-HU" baseline="0" dirty="0" smtClean="0"/>
              <a:t>F</a:t>
            </a:r>
            <a:r>
              <a:rPr lang="hu-HU" baseline="-25000" dirty="0" smtClean="0"/>
              <a:t>izom</a:t>
            </a:r>
            <a:r>
              <a:rPr lang="hu-HU" baseline="0" dirty="0" smtClean="0">
                <a:sym typeface="Symbol"/>
              </a:rPr>
              <a:t>k= M</a:t>
            </a:r>
          </a:p>
          <a:p>
            <a:r>
              <a:rPr lang="hu-HU" baseline="0" dirty="0" smtClean="0">
                <a:sym typeface="Symbol"/>
              </a:rPr>
              <a:t>Ahol k az izom erőkarja, M a mért forgatónyomaték.</a:t>
            </a:r>
          </a:p>
          <a:p>
            <a:r>
              <a:rPr lang="hu-HU" baseline="0" dirty="0" smtClean="0">
                <a:sym typeface="Symbol"/>
              </a:rPr>
              <a:t>Ha ismerjük az izomerő karját, akkor a képlet átalakításával számítható az izom ereje</a:t>
            </a:r>
          </a:p>
          <a:p>
            <a:r>
              <a:rPr lang="hu-HU" baseline="0" dirty="0" smtClean="0">
                <a:sym typeface="Symbol"/>
              </a:rPr>
              <a:t>F</a:t>
            </a:r>
            <a:r>
              <a:rPr lang="hu-HU" baseline="-25000" dirty="0" smtClean="0">
                <a:sym typeface="Symbol"/>
              </a:rPr>
              <a:t>izom</a:t>
            </a:r>
            <a:r>
              <a:rPr lang="hu-HU" baseline="0" dirty="0" smtClean="0">
                <a:sym typeface="Symbol"/>
              </a:rPr>
              <a:t>= M/k</a:t>
            </a:r>
          </a:p>
        </p:txBody>
      </p:sp>
      <p:sp>
        <p:nvSpPr>
          <p:cNvPr id="4" name="Dia számának helye 3"/>
          <p:cNvSpPr>
            <a:spLocks noGrp="1"/>
          </p:cNvSpPr>
          <p:nvPr>
            <p:ph type="sldNum" sz="quarter" idx="10"/>
          </p:nvPr>
        </p:nvSpPr>
        <p:spPr/>
        <p:txBody>
          <a:bodyPr/>
          <a:lstStyle/>
          <a:p>
            <a:fld id="{41EE4CF3-07E0-4E27-BE96-C975FB4833D8}" type="slidenum">
              <a:rPr lang="en-GB" smtClean="0"/>
              <a:pPr/>
              <a:t>55</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sym typeface="Symbol"/>
              </a:rPr>
              <a:t>Nem minden izom esetében az ízületi középállásban lehet a legnagyobb forgatónyomatékot mérni. A combhajlítók esetében a legnagyobb a forgatónyomaték és az erő is közel neutrális szöghelyzetben (anatómiai nulla fok). Az izom erőkifejtő képessége fokozatosan csökken az ízületi szög növekedésével.</a:t>
            </a:r>
            <a:endParaRPr lang="en-GB" dirty="0" smtClean="0"/>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56</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ízületi szög-forgatónyomaték, illetve az ízületi szög-erő görbe alakja nem</a:t>
            </a:r>
            <a:r>
              <a:rPr lang="hu-HU" baseline="0" dirty="0" smtClean="0"/>
              <a:t> minden esetben azonos. A térdhajlítók esetében az izom a legnagyobb forgatónyomatékot 40-50 fokos szögben tudja kifejteni, ha kiszámoljuk az izom erejét, akkor azt tapasztaljuk, hogy a legnagyobb erőt 90 fokos szögben tudja kifejteni. Ennek az az oka, hogy az izom erőkarja szintén változik az ízületi szögek függvényében és ez befolyásolja hogy melyik ízületi szögben a legnagyobb az izometriás erő nagysága.</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57</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Amikor több izom együttes izometriás erőkifejtését mérjük,</a:t>
            </a:r>
            <a:r>
              <a:rPr lang="hu-HU" baseline="0" dirty="0" smtClean="0"/>
              <a:t> például guggoló helyzetben, akkor a testhelyzet is befolyásolja, hogy milyen helyzetben lehet a legnagyobb erőt kifejteni. Mélyguggolásban csak mintegy 40 százalékát tudjuk kifejteni annak az erőnek, mint amit magas guggolásban vagyunk képesek kifejteni. A vízszintes tengelyen a térdízületi szöghelyzetet tüntettük fel.</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58</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akaratlagos izometriás erőkifejtés</a:t>
            </a:r>
            <a:r>
              <a:rPr lang="hu-HU" baseline="0" dirty="0" smtClean="0"/>
              <a:t> során regisztrált forgatónyomaték-idő görbén a következő lényeges, az erőkifejtés jellemző változókat (mutatókat) lehet meghatározni.</a:t>
            </a:r>
          </a:p>
          <a:p>
            <a:r>
              <a:rPr lang="hu-HU" baseline="0" dirty="0" smtClean="0"/>
              <a:t>Maximális forgatónyomaték (M0), amelyet 800, 1200 </a:t>
            </a:r>
            <a:r>
              <a:rPr lang="hu-HU" baseline="0" dirty="0" err="1" smtClean="0"/>
              <a:t>ms</a:t>
            </a:r>
            <a:r>
              <a:rPr lang="hu-HU" baseline="0" dirty="0" smtClean="0"/>
              <a:t> alatt lehet elérni. A maximális erő a bekapcsolt motoros egységek mennyiségéről és az izomrostokban található működő kereszthidak mennyiségéről ad tájékoztatást. Az mért, akaratlagosan kifejtett erő nem egyenlő azzal az elméleti maximális erővel, ami akkor határozható meg, ha valamennyi motoros egység bekapcsolásra került és valamennyi kereszthíd egy időben fejti erejét.</a:t>
            </a:r>
          </a:p>
          <a:p>
            <a:r>
              <a:rPr lang="hu-HU" dirty="0" smtClean="0"/>
              <a:t>RTD – angolul </a:t>
            </a:r>
            <a:r>
              <a:rPr lang="hu-HU" b="1" dirty="0" err="1" smtClean="0"/>
              <a:t>R</a:t>
            </a:r>
            <a:r>
              <a:rPr lang="hu-HU" dirty="0" err="1" smtClean="0"/>
              <a:t>ate</a:t>
            </a:r>
            <a:r>
              <a:rPr lang="hu-HU" dirty="0" smtClean="0"/>
              <a:t> of </a:t>
            </a:r>
            <a:r>
              <a:rPr lang="hu-HU" b="1" dirty="0" err="1" smtClean="0"/>
              <a:t>T</a:t>
            </a:r>
            <a:r>
              <a:rPr lang="hu-HU" dirty="0" err="1" smtClean="0"/>
              <a:t>ension</a:t>
            </a:r>
            <a:r>
              <a:rPr lang="hu-HU" baseline="0" dirty="0" smtClean="0"/>
              <a:t> (</a:t>
            </a:r>
            <a:r>
              <a:rPr lang="hu-HU" baseline="0" dirty="0" err="1" smtClean="0"/>
              <a:t>torque</a:t>
            </a:r>
            <a:r>
              <a:rPr lang="hu-HU" baseline="0" dirty="0" smtClean="0"/>
              <a:t>) </a:t>
            </a:r>
            <a:r>
              <a:rPr lang="hu-HU" b="1" baseline="0" dirty="0" err="1" smtClean="0"/>
              <a:t>D</a:t>
            </a:r>
            <a:r>
              <a:rPr lang="hu-HU" baseline="0" dirty="0" err="1" smtClean="0"/>
              <a:t>evelopment</a:t>
            </a:r>
            <a:r>
              <a:rPr lang="hu-HU" baseline="0" dirty="0" smtClean="0"/>
              <a:t>, azaz a forgatónyomaték (vagy erő) időegység alatti változása (dm/</a:t>
            </a:r>
            <a:r>
              <a:rPr lang="hu-HU" baseline="0" dirty="0" err="1" smtClean="0"/>
              <a:t>dt</a:t>
            </a:r>
            <a:r>
              <a:rPr lang="hu-HU" baseline="0" dirty="0" smtClean="0"/>
              <a:t>), a görbe meredeksége. A meredekséget a görbe legmeredekebb részéhez illesztett egyenes tangense fejezi ki. Ha a maximális RTD akarjuk meghatározni, akkor a vizsgált személynek a lehető leggyorsabban (legrövidebb idő alatt) kell az erejét kifejteni. Általában az forgatónyomaték (erő) –idő görbe első harmadában lehet a legnagyobb </a:t>
            </a:r>
            <a:r>
              <a:rPr lang="hu-HU" baseline="0" dirty="0" err="1" smtClean="0"/>
              <a:t>RTD-t</a:t>
            </a:r>
            <a:r>
              <a:rPr lang="hu-HU" baseline="0" dirty="0" smtClean="0"/>
              <a:t> számítani. </a:t>
            </a:r>
          </a:p>
          <a:p>
            <a:r>
              <a:rPr lang="hu-HU" baseline="0" dirty="0" err="1" smtClean="0"/>
              <a:t>RTDr</a:t>
            </a:r>
            <a:r>
              <a:rPr lang="hu-HU" baseline="0" dirty="0" smtClean="0"/>
              <a:t> – az izom relaxáció alatti legnagyobb csökkenésének rátája, azaz időegységre eső forgatónyomaték (erő) csökkenés. Az izom relaxációs képességének mutatója.</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59</a:t>
            </a:fld>
            <a:endParaRPr lang="en-GB"/>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baseline="0" dirty="0" smtClean="0"/>
              <a:t>Az </a:t>
            </a:r>
            <a:r>
              <a:rPr lang="hu-HU" baseline="0" dirty="0" err="1" smtClean="0"/>
              <a:t>RTD-t</a:t>
            </a:r>
            <a:r>
              <a:rPr lang="hu-HU" baseline="0" dirty="0" smtClean="0"/>
              <a:t> több tényező befolyásolja: </a:t>
            </a:r>
          </a:p>
          <a:p>
            <a:r>
              <a:rPr lang="hu-HU" baseline="0" dirty="0" smtClean="0"/>
              <a:t>A mozgósítási képesség, mennyi motoros egységet kerül bekapcsolódásra és mennyi idő alatt, maximális-e működési frekvenciája a motoros egységeknek. Az izom rostösszetétele. Minél több gyors rost található az izomban, annál nagyobb a görbe meredeksége.</a:t>
            </a:r>
          </a:p>
          <a:p>
            <a:r>
              <a:rPr lang="hu-HU" baseline="0" dirty="0" smtClean="0"/>
              <a:t>Az izomrostok keresztmetszeti területe. Minél nagyobb a gyorsrostok területe, annál nagyobb az RTD.</a:t>
            </a:r>
          </a:p>
          <a:p>
            <a:r>
              <a:rPr lang="hu-HU" baseline="0" dirty="0" smtClean="0"/>
              <a:t>Az ábrán három forgatónyomaték-idő görbét látunk. A kék görbe egy lassú izometriás erőkifejtés görbéje. A sárga görbeközepes gyorsasággal kifejtett forgatónyomaték-idő görbe. A piros görbe abban az esetben került regisztrálásra, amikor a feladat az volt, hogy a lehető legrövidebb idő alatt kell az izometriás erőt kifejteni.</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60</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izmok ingerlés hatására elektromos aktivitást mutatnak,</a:t>
            </a:r>
            <a:r>
              <a:rPr lang="hu-HU" baseline="0" dirty="0" smtClean="0"/>
              <a:t> azaz elektromos jeleket lehet elvezetni az izmokról (EMG). Minél nagyobb az erőkifejtés, annál nagyobb amplitúdójúak a jelek. Minél rövidebb idő alatt következik be az izom teljes aktivációja annál korábban jelennek meg az EMG jelek és annál nagyobb az amplitúdójuk, valamint annál sűrűbbek a jelek (nagy a frekvencia). Az EMG jeleken az átlátszó ablak a forgatónyomaték-idő görbék felszálló ágában regisztrált EMG jeleket mutatja.</a:t>
            </a:r>
          </a:p>
          <a:p>
            <a:r>
              <a:rPr lang="hu-HU" baseline="0" dirty="0" smtClean="0"/>
              <a:t>A - lassú izometriás kontrakció, B – gyors izomkontrakció C – a lehetséges leggyorsabb kontrakció M – t: forgatónyomaték – idő görbék EMG – az izom elektromos aktivitása</a:t>
            </a:r>
            <a:endParaRPr lang="en-GB" dirty="0"/>
          </a:p>
        </p:txBody>
      </p:sp>
      <p:sp>
        <p:nvSpPr>
          <p:cNvPr id="4" name="Dia számának helye 3"/>
          <p:cNvSpPr>
            <a:spLocks noGrp="1"/>
          </p:cNvSpPr>
          <p:nvPr>
            <p:ph type="sldNum" sz="quarter" idx="10"/>
          </p:nvPr>
        </p:nvSpPr>
        <p:spPr/>
        <p:txBody>
          <a:bodyPr/>
          <a:lstStyle/>
          <a:p>
            <a:fld id="{9840FC2A-AA06-4F2D-BD4C-B827A7A177FA}" type="slidenum">
              <a:rPr lang="en-GB" smtClean="0"/>
              <a:pPr/>
              <a:t>61</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szarkomereket</a:t>
            </a:r>
            <a:r>
              <a:rPr lang="hu-HU" baseline="0" dirty="0" smtClean="0"/>
              <a:t> a kontrakció alapegységének nevezzük, mert amikor az izmot ingereljük az aktin és a miozin egymáshoz kapcsolódik, amennyiben ATP rendelkezésre áll a miozin kereszthidak olyan mozgást végeznek, amelyek a szarkomereket rövidülését célozza. Hogy a szarkomer rövidülni fog vagy sem az attól függ, hogy a külső erők nagyobbak vagy kisebbek, mint amit a kereszthidak kifejteni képesek.  A nem ingerelt izom hosszát nyugalmi hossznak nevezzük. Nyugalmi hosszon a legnagyobb az átfedés a két filamentum között. Amennyiben ezen a hosszon ingereljük az izmot, elméletileg minden kereszthíd az aktin kötőhelyekhez kapcsolódik, erőt fejt ki. Ezért ezt az izomhosszt optimális hossznak is szokták nevezni. Meg kell jegyezni, hogy a nyugalmi hossz valamivel hosszabb, mint az optimális hossz, mert a kontrakció alatt a két Z lemez közeledik egymáshoz. A szarkomerek hossza gerincesek esetében 2,</a:t>
            </a:r>
            <a:r>
              <a:rPr lang="hu-HU" baseline="0" dirty="0" err="1" smtClean="0"/>
              <a:t>2</a:t>
            </a:r>
            <a:r>
              <a:rPr lang="hu-HU" baseline="0" dirty="0" smtClean="0"/>
              <a:t> mikrométer. Bár vannak olyan izmok, amelyeknél a nyugalmi hossz ennél rövidebb vagy hosszabb is lehet. Amennyiben a szarkomerek hossza megváltozik, akkor az izomrost hossza is megváltozik. Tételezzük fel, hogy egy szarkomer hossza 0,2 µm csökken és 100 szarkomer van egymás után, akkor az izomrost rövidülésének nagysága 20 µm.</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a:t>
            </a:fld>
            <a:endParaRPr lang="en-GB"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Koncentrikus kontrakció alatt az izom rövidül, a munkavégzéshez biokémiai energiát</a:t>
            </a:r>
            <a:r>
              <a:rPr lang="hu-HU" baseline="0" dirty="0" smtClean="0"/>
              <a:t> használ.</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62</a:t>
            </a:fld>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b="0" i="0" dirty="0" smtClean="0">
                <a:latin typeface="Times New Roman" pitchFamily="18" charset="0"/>
                <a:cs typeface="Times New Roman" pitchFamily="18" charset="0"/>
              </a:rPr>
              <a:t>Amennyiben a külső erő (pl. súly, a gép ellenállása) kisebb, mint amelyet az izom adott izomhosszon (ízületi szögben) ki tud fejteni, akkor  az izom rövidül, az ízületben elmozdulás jön létre). Mechanikai értelemben az izom végez munkát a külső környezeten (súlyon).</a:t>
            </a:r>
          </a:p>
          <a:p>
            <a:pPr marL="0" marR="0" indent="0" algn="l" defTabSz="914400" rtl="0" eaLnBrk="1" fontAlgn="auto" latinLnBrk="0" hangingPunct="1">
              <a:lnSpc>
                <a:spcPct val="100000"/>
              </a:lnSpc>
              <a:spcBef>
                <a:spcPts val="0"/>
              </a:spcBef>
              <a:spcAft>
                <a:spcPts val="0"/>
              </a:spcAft>
              <a:buClrTx/>
              <a:buSzTx/>
              <a:buFontTx/>
              <a:buNone/>
              <a:tabLst/>
              <a:defRPr/>
            </a:pPr>
            <a:r>
              <a:rPr lang="hu-HU" b="0" i="0" dirty="0" smtClean="0">
                <a:latin typeface="Times New Roman" pitchFamily="18" charset="0"/>
                <a:cs typeface="Times New Roman" pitchFamily="18" charset="0"/>
              </a:rPr>
              <a:t>Az animáción is jól megfigyelhető, hogy a kontrakció kezdetén az izomnak először el kell érnie az az erő nagyságot, amelyet a külső erő képvisel. Ebben az esetben a kontraktilis elemek rövidülnek miközben megnyújtják a sorba</a:t>
            </a:r>
            <a:r>
              <a:rPr lang="hu-HU" b="0" i="0" baseline="0" dirty="0" smtClean="0">
                <a:latin typeface="Times New Roman" pitchFamily="18" charset="0"/>
                <a:cs typeface="Times New Roman" pitchFamily="18" charset="0"/>
              </a:rPr>
              <a:t> kapcsolt elasztikus elemeket, azaz az izom </a:t>
            </a:r>
            <a:r>
              <a:rPr lang="hu-HU" b="0" i="0" baseline="0" dirty="0" err="1" smtClean="0">
                <a:latin typeface="Times New Roman" pitchFamily="18" charset="0"/>
                <a:cs typeface="Times New Roman" pitchFamily="18" charset="0"/>
              </a:rPr>
              <a:t>izometriásan</a:t>
            </a:r>
            <a:r>
              <a:rPr lang="hu-HU" b="0" i="0" baseline="0" dirty="0" smtClean="0">
                <a:latin typeface="Times New Roman" pitchFamily="18" charset="0"/>
                <a:cs typeface="Times New Roman" pitchFamily="18" charset="0"/>
              </a:rPr>
              <a:t> kontrahálódik. Miután az izom ereje nagyobb lesz, mint a külső erő, akkor az egész izom rövidül.</a:t>
            </a:r>
          </a:p>
          <a:p>
            <a:pPr marL="0" marR="0" indent="0" algn="l" defTabSz="914400" rtl="0" eaLnBrk="1" fontAlgn="auto" latinLnBrk="0" hangingPunct="1">
              <a:lnSpc>
                <a:spcPct val="100000"/>
              </a:lnSpc>
              <a:spcBef>
                <a:spcPts val="0"/>
              </a:spcBef>
              <a:spcAft>
                <a:spcPts val="0"/>
              </a:spcAft>
              <a:buClrTx/>
              <a:buSzTx/>
              <a:buFontTx/>
              <a:buNone/>
              <a:tabLst/>
              <a:defRPr/>
            </a:pPr>
            <a:r>
              <a:rPr lang="hu-HU" b="0" i="0" baseline="0" dirty="0" smtClean="0">
                <a:latin typeface="Times New Roman" pitchFamily="18" charset="0"/>
                <a:cs typeface="Times New Roman" pitchFamily="18" charset="0"/>
              </a:rPr>
              <a:t>Tehát földi körülmények között, a gravitáció miatt a koncentrikus kontrakciót többségében megelőzi az izometriás kontrakció, amelynek nagysága és ideje a maximális izometriás erő és a külső erő aránya határoz meg. Minél kisebb ez az arány, annál hosszabb ideig tart az izom rövidülését megelőző izometriás kontrakció ideje és nagysága.</a:t>
            </a:r>
            <a:endParaRPr lang="en-GB" b="0" i="0" dirty="0" smtClean="0">
              <a:latin typeface="Times New Roman" pitchFamily="18" charset="0"/>
              <a:cs typeface="Times New Roman" pitchFamily="18" charset="0"/>
            </a:endParaRP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63</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az izom súly ellenében mozog,</a:t>
            </a:r>
            <a:r>
              <a:rPr lang="hu-HU" baseline="0" dirty="0" smtClean="0"/>
              <a:t> akkor a rövidülés állandó gyorsulással történik, azaz izotóniásan folyik a koncentrikus kontrakció (izom rövidülés).</a:t>
            </a:r>
          </a:p>
          <a:p>
            <a:r>
              <a:rPr lang="hu-HU" baseline="0" dirty="0" smtClean="0"/>
              <a:t>Amennyiben mesterségesen szabályozzuk a kontrakciót, akkor a sebesség lehet állandó (</a:t>
            </a:r>
            <a:r>
              <a:rPr lang="hu-HU" baseline="0" dirty="0" err="1" smtClean="0"/>
              <a:t>izokinetikus</a:t>
            </a:r>
            <a:r>
              <a:rPr lang="hu-HU" baseline="0" dirty="0" smtClean="0"/>
              <a:t> kontrakció) vagy változó (pl. állandó gyorsulással végbemenő, azaz izotóniás).</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64</a:t>
            </a:fld>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Mindenki tapasztalta már, hogy minél nagyobb súlyt</a:t>
            </a:r>
            <a:r>
              <a:rPr lang="hu-HU" baseline="0" dirty="0" smtClean="0"/>
              <a:t> kell mozgatnunk, annál kisebb a mozgatási sebesség bármennyire is nagyon gyorsan akarjuk mozgatni a súlyt. A súly (súlyerő) és a sebesség között úgynevezett nem lineáris kapcsolat létezik. Az ábra mutatja, hogy az erő és sebesség adatok egy görbén helyezkednek el, amelyet hiperbola függvénnyel lehet leírni. Hill, Nobel díjas tudós, az úgynevezett karakterisztikus egyenlettel írta le az erő és sebesség közötti kapcsolatot (1938), amelyben F a mozgatott teher súlyereje, a és b a lineáris regressziós egyenes állandói, v a súly mozgatásának maximális sebessége F</a:t>
            </a:r>
            <a:r>
              <a:rPr lang="hu-HU" baseline="-25000" dirty="0" smtClean="0"/>
              <a:t>0</a:t>
            </a:r>
            <a:r>
              <a:rPr lang="hu-HU" baseline="0" dirty="0" smtClean="0"/>
              <a:t> pedig az izom maximális ereje, amelyet az izom nyugalmi hosszán mérnek, vagy életszerű körülmények között abban az ízületi szögben, ahol a legnagyobb erőt lehet kifejteni.</a:t>
            </a:r>
          </a:p>
          <a:p>
            <a:r>
              <a:rPr lang="hu-HU" baseline="0" dirty="0" smtClean="0"/>
              <a:t>Ha forgatónyomatékot mérünk és az ízület behajlásának vagy kinyúlásának a maximális szögsebességét határozzuk meg, akkor is hasonló módon lehet felírni az összefüggés egyenletét, de az erő helyett a forgatónyomatékkal, sebesség helyett szögsebességgel számolunk (M+a)(</a:t>
            </a:r>
            <a:r>
              <a:rPr lang="hu-HU" baseline="0" dirty="0" smtClean="0">
                <a:sym typeface="Symbol"/>
              </a:rPr>
              <a:t>+b)=</a:t>
            </a:r>
            <a:r>
              <a:rPr lang="hu-HU" baseline="0" dirty="0" err="1" smtClean="0">
                <a:sym typeface="Symbol"/>
              </a:rPr>
              <a:t>b</a:t>
            </a:r>
            <a:r>
              <a:rPr lang="hu-HU" baseline="0" dirty="0" smtClean="0">
                <a:sym typeface="Symbol"/>
              </a:rPr>
              <a:t>(M</a:t>
            </a:r>
            <a:r>
              <a:rPr lang="hu-HU" baseline="-25000" dirty="0" smtClean="0">
                <a:sym typeface="Symbol"/>
              </a:rPr>
              <a:t>0</a:t>
            </a:r>
            <a:r>
              <a:rPr lang="hu-HU" baseline="0" dirty="0" smtClean="0">
                <a:sym typeface="Symbol"/>
              </a:rPr>
              <a:t>+a)</a:t>
            </a:r>
            <a:r>
              <a:rPr lang="hu-HU" baseline="0" dirty="0" smtClean="0"/>
              <a:t>.</a:t>
            </a:r>
            <a:endParaRPr lang="en-GB" dirty="0"/>
          </a:p>
        </p:txBody>
      </p:sp>
      <p:sp>
        <p:nvSpPr>
          <p:cNvPr id="4" name="Dia számának helye 3"/>
          <p:cNvSpPr>
            <a:spLocks noGrp="1"/>
          </p:cNvSpPr>
          <p:nvPr>
            <p:ph type="sldNum" sz="quarter" idx="10"/>
          </p:nvPr>
        </p:nvSpPr>
        <p:spPr/>
        <p:txBody>
          <a:bodyPr/>
          <a:lstStyle/>
          <a:p>
            <a:fld id="{E328F9D1-EEAE-404D-A33C-A73141D6FAD7}" type="slidenum">
              <a:rPr lang="en-GB" smtClean="0"/>
              <a:pPr/>
              <a:t>65</a:t>
            </a:fld>
            <a:endParaRPr lang="en-GB"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erő-sebesség görbéből kiszámítható</a:t>
            </a:r>
            <a:r>
              <a:rPr lang="hu-HU" baseline="0" dirty="0" smtClean="0"/>
              <a:t> az izom teljesítmény görbéje. Az erő (függőleges tengely) és a sebesség (vízszintes tengely) szorzata adja meg a teljesítményt, amelynek a mértékegysége a Watt. Minthogy amikor az erő maximális (izometriás erőmaximum) a sebesség nulla, vagyis a teljesítmény is nulla. Hasonlóan, amikor a sebesség maximális az erő nulla és ebben az esetben is a teljesítmény nulla. Ezért a teljesítmény-sebesség görbe alakja parabola. A parabola csúcsa a maximális vagy csúcsteljesítmény, amelyet az izom nem 50 százalékos erőértéknél éri el, hanem a maximális erő kisebb százalékánál. Haladó mozgás esetén a P=F</a:t>
            </a:r>
            <a:r>
              <a:rPr lang="hu-HU" baseline="0" dirty="0" smtClean="0">
                <a:sym typeface="Symbol"/>
              </a:rPr>
              <a:t>v, forgó mozgás esetén P=M egyenlettel számítható a mechanikai teljesítmény.</a:t>
            </a:r>
            <a:endParaRPr lang="en-GB" dirty="0"/>
          </a:p>
        </p:txBody>
      </p:sp>
      <p:sp>
        <p:nvSpPr>
          <p:cNvPr id="4" name="Dia számának helye 3"/>
          <p:cNvSpPr>
            <a:spLocks noGrp="1"/>
          </p:cNvSpPr>
          <p:nvPr>
            <p:ph type="sldNum" sz="quarter" idx="10"/>
          </p:nvPr>
        </p:nvSpPr>
        <p:spPr/>
        <p:txBody>
          <a:bodyPr/>
          <a:lstStyle/>
          <a:p>
            <a:fld id="{E328F9D1-EEAE-404D-A33C-A73141D6FAD7}" type="slidenum">
              <a:rPr lang="en-GB" smtClean="0"/>
              <a:pPr/>
              <a:t>66</a:t>
            </a:fld>
            <a:endParaRPr lang="en-GB"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D17BF-5067-4B1C-A1BA-A65C28B5E47E}" type="slidenum">
              <a:rPr lang="en-US"/>
              <a:pPr/>
              <a:t>67</a:t>
            </a:fld>
            <a:endParaRPr lang="en-US"/>
          </a:p>
        </p:txBody>
      </p:sp>
      <p:sp>
        <p:nvSpPr>
          <p:cNvPr id="9218" name="Rectangle 2"/>
          <p:cNvSpPr>
            <a:spLocks noGrp="1" noRot="1" noChangeAspect="1" noChangeArrowheads="1" noTextEdit="1"/>
          </p:cNvSpPr>
          <p:nvPr>
            <p:ph type="sldImg"/>
          </p:nvPr>
        </p:nvSpPr>
        <p:spPr bwMode="auto">
          <a:xfrm>
            <a:off x="1150938" y="692150"/>
            <a:ext cx="4556125" cy="3416300"/>
          </a:xfrm>
          <a:prstGeom prst="rect">
            <a:avLst/>
          </a:prstGeom>
          <a:noFill/>
          <a:ln w="12700" cap="flat">
            <a:solidFill>
              <a:schemeClr val="tx1"/>
            </a:solidFill>
            <a:miter lim="800000"/>
            <a:headEnd/>
            <a:tailEnd/>
          </a:ln>
        </p:spPr>
      </p:sp>
      <p:sp>
        <p:nvSpPr>
          <p:cNvPr id="921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r>
              <a:rPr lang="hu-HU" dirty="0" smtClean="0"/>
              <a:t>Az</a:t>
            </a:r>
            <a:r>
              <a:rPr lang="hu-HU" baseline="0" dirty="0" smtClean="0"/>
              <a:t> </a:t>
            </a:r>
            <a:r>
              <a:rPr lang="hu-HU" baseline="0" dirty="0" err="1" smtClean="0"/>
              <a:t>erő-sebesség-teljesítmény</a:t>
            </a:r>
            <a:r>
              <a:rPr lang="hu-HU" baseline="0" dirty="0" smtClean="0"/>
              <a:t> (</a:t>
            </a:r>
            <a:r>
              <a:rPr lang="hu-HU" baseline="0" dirty="0" err="1" smtClean="0"/>
              <a:t>F-v-P</a:t>
            </a:r>
            <a:r>
              <a:rPr lang="hu-HU" baseline="0" dirty="0" smtClean="0"/>
              <a:t>) görbéken a következő leglényegesebb mutatókat lehet meghatározni, amelyek az adott izom (izmok) erőtulajdonságait jellemzik:</a:t>
            </a:r>
          </a:p>
          <a:p>
            <a:r>
              <a:rPr lang="hu-HU" baseline="0" dirty="0" smtClean="0"/>
              <a:t>F</a:t>
            </a:r>
            <a:r>
              <a:rPr lang="hu-HU" baseline="-25000" dirty="0" smtClean="0"/>
              <a:t>0</a:t>
            </a:r>
            <a:r>
              <a:rPr lang="hu-HU" baseline="0" dirty="0" smtClean="0"/>
              <a:t> (M</a:t>
            </a:r>
            <a:r>
              <a:rPr lang="hu-HU" baseline="-25000" dirty="0" smtClean="0"/>
              <a:t>0</a:t>
            </a:r>
            <a:r>
              <a:rPr lang="hu-HU" baseline="0" dirty="0" smtClean="0"/>
              <a:t>) a mért maximális izometriás erő (forgatónyomaték) V</a:t>
            </a:r>
            <a:r>
              <a:rPr lang="hu-HU" baseline="-25000" dirty="0" smtClean="0"/>
              <a:t>0</a:t>
            </a:r>
            <a:r>
              <a:rPr lang="hu-HU" baseline="0" dirty="0" smtClean="0"/>
              <a:t> (</a:t>
            </a:r>
            <a:r>
              <a:rPr lang="hu-HU" baseline="0" dirty="0" smtClean="0">
                <a:sym typeface="Symbol"/>
              </a:rPr>
              <a:t></a:t>
            </a:r>
            <a:r>
              <a:rPr lang="hu-HU" baseline="-25000" dirty="0" smtClean="0">
                <a:sym typeface="Symbol"/>
              </a:rPr>
              <a:t>0</a:t>
            </a:r>
            <a:r>
              <a:rPr lang="hu-HU" baseline="0" dirty="0" smtClean="0">
                <a:sym typeface="Symbol"/>
              </a:rPr>
              <a:t>) a becsült maximális rövidülés sebesség (szögsebesség) P</a:t>
            </a:r>
            <a:r>
              <a:rPr lang="hu-HU" baseline="-25000" dirty="0" smtClean="0">
                <a:sym typeface="Symbol"/>
              </a:rPr>
              <a:t>0 </a:t>
            </a:r>
            <a:r>
              <a:rPr lang="hu-HU" baseline="0" dirty="0" smtClean="0">
                <a:sym typeface="Symbol"/>
              </a:rPr>
              <a:t>a maximális teljesítmény (teljesítménycsúcs) F (M) az az erő (forgatónyomaték) nagyság, amellyel az izom a legnagyobb teljesítményt adta le (P</a:t>
            </a:r>
            <a:r>
              <a:rPr lang="hu-HU" baseline="-25000" dirty="0" smtClean="0">
                <a:sym typeface="Symbol"/>
              </a:rPr>
              <a:t>0</a:t>
            </a:r>
            <a:r>
              <a:rPr lang="hu-HU" baseline="0" dirty="0" smtClean="0">
                <a:sym typeface="Symbol"/>
              </a:rPr>
              <a:t>), amelyet kifejezhetünk a maximális erő (forgatónyomaték) százalékában (F% vagy M%). Ha a Hill egyenletben megismert „a” állandót elosztjuk a maximális izometriás erővel (forgatónyomatékkal) (a/F</a:t>
            </a:r>
            <a:r>
              <a:rPr lang="hu-HU" baseline="-25000" dirty="0" smtClean="0">
                <a:sym typeface="Symbol"/>
              </a:rPr>
              <a:t>0</a:t>
            </a:r>
            <a:r>
              <a:rPr lang="hu-HU" baseline="0" dirty="0" smtClean="0">
                <a:sym typeface="Symbol"/>
              </a:rPr>
              <a:t>, vagy a/M</a:t>
            </a:r>
            <a:r>
              <a:rPr lang="hu-HU" baseline="-25000" dirty="0" smtClean="0">
                <a:sym typeface="Symbol"/>
              </a:rPr>
              <a:t>0</a:t>
            </a:r>
            <a:r>
              <a:rPr lang="hu-HU" baseline="0" dirty="0" smtClean="0">
                <a:sym typeface="Symbol"/>
              </a:rPr>
              <a:t>), amely hányados elméletileg 0 és 1 közé esik. Az izomra jellemző hiperbolikus erő-sebesség összefüggésből adódóan az a/F érték 0,15 és 0,4 között változik.  A vázizmok a legnagyobb teljesítményt akkor tudják elérni, ha a súly (teher) nagysága a maximális izometriás erő 30-40 százaléka közé esik. A b/v</a:t>
            </a:r>
            <a:r>
              <a:rPr lang="hu-HU" baseline="-25000" dirty="0" smtClean="0">
                <a:sym typeface="Symbol"/>
              </a:rPr>
              <a:t>0</a:t>
            </a:r>
            <a:r>
              <a:rPr lang="hu-HU" baseline="0" dirty="0" smtClean="0">
                <a:sym typeface="Symbol"/>
              </a:rPr>
              <a:t> érték azonos az a/F</a:t>
            </a:r>
            <a:r>
              <a:rPr lang="hu-HU" baseline="-25000" dirty="0" smtClean="0">
                <a:sym typeface="Symbol"/>
              </a:rPr>
              <a:t>0</a:t>
            </a:r>
            <a:r>
              <a:rPr lang="hu-HU" baseline="0" dirty="0" smtClean="0">
                <a:sym typeface="Symbol"/>
              </a:rPr>
              <a:t> értékkel.</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baseline="0" dirty="0" smtClean="0">
                <a:sym typeface="Symbol"/>
              </a:rPr>
              <a:t>Az a/F</a:t>
            </a:r>
            <a:r>
              <a:rPr lang="hu-HU" baseline="-25000" dirty="0" smtClean="0">
                <a:sym typeface="Symbol"/>
              </a:rPr>
              <a:t>0</a:t>
            </a:r>
            <a:r>
              <a:rPr lang="hu-HU" baseline="0" dirty="0" smtClean="0">
                <a:sym typeface="Symbol"/>
              </a:rPr>
              <a:t> hányados az erő-sebesség görbe alakját jellemzi. Minél kisebb a hányados, annál görbültebb a görbe íve. A két ábrán látható görbe alakja különbözik, amit az a/F</a:t>
            </a:r>
            <a:r>
              <a:rPr lang="hu-HU" baseline="-25000" dirty="0" smtClean="0">
                <a:sym typeface="Symbol"/>
              </a:rPr>
              <a:t>0</a:t>
            </a:r>
            <a:r>
              <a:rPr lang="hu-HU" baseline="0" dirty="0" smtClean="0">
                <a:sym typeface="Symbol"/>
              </a:rPr>
              <a:t> érték is jól mutat. A jobb oldali ábrán az a/F</a:t>
            </a:r>
            <a:r>
              <a:rPr lang="hu-HU" baseline="-25000" dirty="0" smtClean="0">
                <a:sym typeface="Symbol"/>
              </a:rPr>
              <a:t>0</a:t>
            </a:r>
            <a:r>
              <a:rPr lang="hu-HU" baseline="0" dirty="0" smtClean="0">
                <a:sym typeface="Symbol"/>
              </a:rPr>
              <a:t> nagyobb, mint a bal oldali ábráé és ennek megfelelően az </a:t>
            </a:r>
            <a:r>
              <a:rPr lang="hu-HU" baseline="0" dirty="0" err="1" smtClean="0">
                <a:sym typeface="Symbol"/>
              </a:rPr>
              <a:t>F-v</a:t>
            </a:r>
            <a:r>
              <a:rPr lang="hu-HU" baseline="0" dirty="0" smtClean="0">
                <a:sym typeface="Symbol"/>
              </a:rPr>
              <a:t> görbe is kevésbé ívelt. Ha az a/F</a:t>
            </a:r>
            <a:r>
              <a:rPr lang="hu-HU" baseline="-25000" dirty="0" smtClean="0">
                <a:sym typeface="Symbol"/>
              </a:rPr>
              <a:t>0</a:t>
            </a:r>
            <a:r>
              <a:rPr lang="hu-HU" baseline="0" dirty="0" smtClean="0">
                <a:sym typeface="Symbol"/>
              </a:rPr>
              <a:t> érték közelít a 0,5 érték felé (soha nem éri el), akkor az izom csúcsteljesítmény (P</a:t>
            </a:r>
            <a:r>
              <a:rPr lang="hu-HU" baseline="-25000" dirty="0" smtClean="0">
                <a:sym typeface="Symbol"/>
              </a:rPr>
              <a:t>0</a:t>
            </a:r>
            <a:r>
              <a:rPr lang="hu-HU" baseline="0" dirty="0" smtClean="0">
                <a:sym typeface="Symbol"/>
              </a:rPr>
              <a:t>) is növekszik, valamint a P</a:t>
            </a:r>
            <a:r>
              <a:rPr lang="hu-HU" baseline="-25000" dirty="0" smtClean="0">
                <a:sym typeface="Symbol"/>
              </a:rPr>
              <a:t>0</a:t>
            </a:r>
            <a:r>
              <a:rPr lang="hu-HU" baseline="0" dirty="0" smtClean="0">
                <a:sym typeface="Symbol"/>
              </a:rPr>
              <a:t>-t egyre nagyobb súlyokkal éri el az izom.</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68</a:t>
            </a:fld>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Felvetődik a kérdés, hogy miért tud az izom </a:t>
            </a:r>
            <a:r>
              <a:rPr lang="hu-HU" dirty="0" err="1" smtClean="0"/>
              <a:t>izometriásan</a:t>
            </a:r>
            <a:r>
              <a:rPr lang="hu-HU" baseline="0" dirty="0" smtClean="0"/>
              <a:t> nagyobb erőt kifejteni, mint koncentrikus kontrakció alatt? Az animációk jól szemléltetik, hogy izometriás kontrakció során elméletileg minden kereszthíd az </a:t>
            </a:r>
            <a:r>
              <a:rPr lang="hu-HU" baseline="0" dirty="0" err="1" smtClean="0"/>
              <a:t>aktinhoz</a:t>
            </a:r>
            <a:r>
              <a:rPr lang="hu-HU" baseline="0" dirty="0" smtClean="0"/>
              <a:t> kapcsolódhat, erőt fejthet ki. Koncentrikus kontrakció során, amikor a szarkomerek rövidülése nagyobb, mint amit kereszthidak okoznak izometriás erőkifejtéskor, akkor nem minden kereszthíd kapcsolódhat az </a:t>
            </a:r>
            <a:r>
              <a:rPr lang="hu-HU" baseline="0" dirty="0" err="1" smtClean="0"/>
              <a:t>aktinhoz</a:t>
            </a:r>
            <a:r>
              <a:rPr lang="hu-HU" baseline="0" dirty="0" smtClean="0"/>
              <a:t>, mert a további szarkomer rövidítéshez új kötőhelyet kell találni. Ha minden szarkomer a következő kötőhelyhez akar kapcsolódni, akkor a meglévő kötőhelyről először le kell válni. Ebben az esetben nem lenne egyetlen kereszthíd sem, hogy a külső erővel szemben erőt fejtsen ki, legalább annyit, mint a külső erő.  Következésképpen a szarkomer hossza nemhogy csökkenne, de visszatérne korábbi hosszára. Tehát a kereszthidak csak egy része vesz részt a szarkomer rövidítésében, egy másik része biztosítja, hogy a belső és külső erők </a:t>
            </a:r>
            <a:r>
              <a:rPr lang="hu-HU" baseline="0" dirty="0" err="1" smtClean="0"/>
              <a:t>egyenlőek</a:t>
            </a:r>
            <a:r>
              <a:rPr lang="hu-HU" baseline="0" dirty="0" smtClean="0"/>
              <a:t> legyenek , a fennmaradó többi kereszthíd pedig rövidíti a </a:t>
            </a:r>
            <a:r>
              <a:rPr lang="hu-HU" baseline="0" dirty="0" err="1" smtClean="0"/>
              <a:t>szarkomert</a:t>
            </a:r>
            <a:r>
              <a:rPr lang="hu-HU" baseline="0" dirty="0" smtClean="0"/>
              <a:t>. Természetesen ez a folyamat összehangoltan folyik a kontrakció során. </a:t>
            </a:r>
          </a:p>
          <a:p>
            <a:r>
              <a:rPr lang="hu-HU" baseline="0" dirty="0" smtClean="0"/>
              <a:t>Ez a mechanizmus magyarázza meg azt is, hogy az izmok maximális teljesítménye miért 30-40 százalékos súlynagyság ( a maximális izometriás erőhöz viszonyított súlynagyság) mozgatásánál a legnagyobb. Ebben az esetben elméletileg a </a:t>
            </a:r>
            <a:r>
              <a:rPr lang="hu-HU" baseline="0" dirty="0" err="1" smtClean="0"/>
              <a:t>kerszthidak</a:t>
            </a:r>
            <a:r>
              <a:rPr lang="hu-HU" baseline="0" dirty="0" smtClean="0"/>
              <a:t> 66 százaléka fejthet ki erőt, ami a szarkomer rövidítését  szolgálja (amikor az erő és sebesség szorzata a legnagyobb). Ahogy növekszik a mozgatott súly nagyága egyre több kereszthíd munkája fordítódik a szarkomer hosszon tartására és egyre kevesebb a szarkomer rövidítésére. Ezért a szarkomer (izom) rövidülési sebessége egyre csökken.</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69</a:t>
            </a:fld>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excentrikus kontrakció során az izom hossza és a feszülése is nő.</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70</a:t>
            </a:fld>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b="0" i="0" dirty="0" smtClean="0">
                <a:latin typeface="Times New Roman" pitchFamily="18" charset="0"/>
                <a:cs typeface="Times New Roman" pitchFamily="18" charset="0"/>
              </a:rPr>
              <a:t>Ha a külső erő nagyobb, mint amit az izom adott hosszon és aktivációs szinten ki tud fejteni, akkor az izom hossza és feszülése növekszik. Mechanikai értelemben a külső erő végez munkát az izmon. Az excentrikus kontrakcióra az jellemző, hogy a</a:t>
            </a:r>
            <a:r>
              <a:rPr lang="hu-HU" sz="1200" b="0" i="0" baseline="0" dirty="0" smtClean="0">
                <a:latin typeface="Times New Roman" pitchFamily="18" charset="0"/>
                <a:cs typeface="Times New Roman" pitchFamily="18" charset="0"/>
              </a:rPr>
              <a:t> külső erő aktivált (feszülés alatt lévő)</a:t>
            </a:r>
            <a:r>
              <a:rPr lang="hu-HU" sz="1200" b="0" i="0" dirty="0" smtClean="0">
                <a:latin typeface="Times New Roman" pitchFamily="18" charset="0"/>
                <a:cs typeface="Times New Roman" pitchFamily="18" charset="0"/>
              </a:rPr>
              <a:t> izomra hat, amint ez animáción is látható. A nyújtó</a:t>
            </a:r>
            <a:r>
              <a:rPr lang="hu-HU" sz="1200" b="0" i="0" baseline="0" dirty="0" smtClean="0">
                <a:latin typeface="Times New Roman" pitchFamily="18" charset="0"/>
                <a:cs typeface="Times New Roman" pitchFamily="18" charset="0"/>
              </a:rPr>
              <a:t> erő nagyságától, a nyújtás idejétől, valamint az izom feszülésének (erejének) és a külső megnyújtó erő arányától függ az izom megnyúlásának mértéke és az izom feszülés növekedésének nagysága.</a:t>
            </a:r>
            <a:r>
              <a:rPr lang="hu-HU" sz="1200" b="0" i="0" dirty="0" smtClean="0">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hu-HU" sz="1200" b="0" i="0" dirty="0" smtClean="0">
                <a:latin typeface="Times New Roman" pitchFamily="18" charset="0"/>
                <a:cs typeface="Times New Roman" pitchFamily="18" charset="0"/>
              </a:rPr>
              <a:t>Az izolált és elektromosan ingerelt izmok esetében az izom nyújtásra bekövetkező feszülés növekedése a passzív elasztikus elemek nyújtással</a:t>
            </a:r>
            <a:r>
              <a:rPr lang="hu-HU" sz="1200" b="0" i="0" baseline="0" dirty="0" smtClean="0">
                <a:latin typeface="Times New Roman" pitchFamily="18" charset="0"/>
                <a:cs typeface="Times New Roman" pitchFamily="18" charset="0"/>
              </a:rPr>
              <a:t> szembeni ellenállásától függ. A passzív elemek nyújtásának növekedésével lineárisan növekszik az elasztikus elemek (pl. inak) ellenállása. Mivel az excentrikus kontrakció alatt a szarkomerek erőt fejtenek ki a külső erő nem csak a passzív elasztikus elemeket nyújtja meg, mint a passzív (nem ingerelt) izmok esetében, hanem a sorba kapcsolt elemeket az izom ellenállása nagyobb a külső megnyújtó erővel szemben. Ugyanakkor a nyújtás alatti feszülés növekedés nagysága attól is függ, hogy az az izom nyújtása melyik hosszon kezdődött. A nyugalmi hossznál kisebb hosszon végrehajtott nyújtás 1,4-szeres, nyugalmi hosszon 1,6-szoros, a nyugalmi hossznál nagyobb hosszon 1,8-szoros erőnövekedést eredményezett.</a:t>
            </a:r>
          </a:p>
          <a:p>
            <a:pPr marL="0" marR="0" indent="0" algn="l" defTabSz="914400" rtl="0" eaLnBrk="1" fontAlgn="auto" latinLnBrk="0" hangingPunct="1">
              <a:lnSpc>
                <a:spcPct val="100000"/>
              </a:lnSpc>
              <a:spcBef>
                <a:spcPts val="0"/>
              </a:spcBef>
              <a:spcAft>
                <a:spcPts val="0"/>
              </a:spcAft>
              <a:buClrTx/>
              <a:buSzTx/>
              <a:buFontTx/>
              <a:buNone/>
              <a:tabLst/>
              <a:defRPr/>
            </a:pPr>
            <a:r>
              <a:rPr lang="hu-HU" sz="1200" b="0" i="0" baseline="0" dirty="0" smtClean="0">
                <a:latin typeface="Times New Roman" pitchFamily="18" charset="0"/>
                <a:cs typeface="Times New Roman" pitchFamily="18" charset="0"/>
              </a:rPr>
              <a:t>A film a térdfeszítők nyújtását mutatja 90 fokos szögtartományban 150 és 300 fok/s sebességgel. Az excentrikus kontrakció alatti erőnövekedés akaratlagos kontrakcióknál nem  csak a passzív elemek ellenállása eredményezi. </a:t>
            </a:r>
            <a:endParaRPr lang="en-GB" sz="1200" b="0" i="0" dirty="0" smtClean="0">
              <a:latin typeface="Times New Roman" pitchFamily="18" charset="0"/>
              <a:cs typeface="Times New Roman" pitchFamily="18" charset="0"/>
            </a:endParaRP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dián egy izom hosszmetszeti, elektron mikroszkopikus képe látható. Jól kivehető a sávok  különböző árnyékoltsága, amely attól függ, hogy vékony, vastag vagy mindkét filamentum megtalálható-e a sávban.</a:t>
            </a:r>
            <a:r>
              <a:rPr lang="hu-HU" baseline="0" dirty="0" smtClean="0"/>
              <a:t> A legsötétebb sávban mindkét filamentum megtalálható. Az animáció a szarkomerek kontrakcióját és relaxációját mutatja.</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8</a:t>
            </a:fld>
            <a:endParaRPr lang="en-GB"/>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dián az excentrikus kontrakció lefolyását mutatjuk be a háromkomponenses izommodell segítségével. Az első ábrán</a:t>
            </a:r>
            <a:r>
              <a:rPr lang="hu-HU" baseline="0" dirty="0" smtClean="0"/>
              <a:t> a szarkomer nyugalmi állapotban van, a kereszthidak nem kapcsolódnak az </a:t>
            </a:r>
            <a:r>
              <a:rPr lang="hu-HU" baseline="0" dirty="0" err="1" smtClean="0"/>
              <a:t>aktinhoz</a:t>
            </a:r>
            <a:r>
              <a:rPr lang="hu-HU" baseline="0" dirty="0" smtClean="0"/>
              <a:t>. 2. ábra: Ingerlés hatására az izom feszülése növekszik, de a hossza változatlan marad (izometriás kontrakció). 3. ábra: Amikor a külső erő az izomra hat és nagyobb, mint az izom ereje, akkor a szarkomerek hossza és valamennyi passzív elasztikus elem, a párhuzamos (</a:t>
            </a:r>
            <a:r>
              <a:rPr lang="hu-HU" baseline="0" dirty="0" err="1" smtClean="0"/>
              <a:t>fascia</a:t>
            </a:r>
            <a:r>
              <a:rPr lang="hu-HU" baseline="0" dirty="0" smtClean="0"/>
              <a:t>, titin) és a sorba kapcsolt</a:t>
            </a:r>
            <a:r>
              <a:rPr lang="hu-HU" dirty="0" smtClean="0"/>
              <a:t> elasztikus elem (ín, kereszthíd)</a:t>
            </a:r>
            <a:r>
              <a:rPr lang="hu-HU" baseline="0" dirty="0" smtClean="0"/>
              <a:t> hossza növekszik. Nevezetesen elasztikus energia tárolódik ezekben az elemekben. Ha az izom megnyújtása erőteljes és gyors az izom és így a szarkomerek hossza nem változik csak az ín, mint sorba kapcsolt elem nyúlik meg. Ez a típusú excentrikus kontrakció jellemző az emberi mozgásokra a legtöbb esetben. Mint ahogy a negyedik modell mutatja, az ilyen kontrakciók során új kereszthíd kapcsolatok keletkezhetnek, amelyek a szarkomerek megnövekedett erejét jelzi és amely megakadályozza a szarkomerek megnyúlását. Az új kereszthíd kapcsolatok létrejöttének idegi okai vannak. Nevezetesen, ha a gyors nyújtás kiváltja a </a:t>
            </a:r>
            <a:r>
              <a:rPr lang="hu-HU" baseline="0" dirty="0" err="1" smtClean="0"/>
              <a:t>miotatikus</a:t>
            </a:r>
            <a:r>
              <a:rPr lang="hu-HU" baseline="0" dirty="0" smtClean="0"/>
              <a:t> reflexet, akkor új motoros egységek kerülhetnek bekapcsolásra, vagy a bekapcsolt motoros egységek frekvenciája megnövekszik, amelynek következtében új kereszthíd kapcsolatok jönnek léte.</a:t>
            </a:r>
          </a:p>
        </p:txBody>
      </p:sp>
      <p:sp>
        <p:nvSpPr>
          <p:cNvPr id="4" name="Dia számának helye 3"/>
          <p:cNvSpPr>
            <a:spLocks noGrp="1"/>
          </p:cNvSpPr>
          <p:nvPr>
            <p:ph type="sldNum" sz="quarter" idx="10"/>
          </p:nvPr>
        </p:nvSpPr>
        <p:spPr/>
        <p:txBody>
          <a:bodyPr/>
          <a:lstStyle/>
          <a:p>
            <a:fld id="{E328F9D1-EEAE-404D-A33C-A73141D6FAD7}" type="slidenum">
              <a:rPr lang="en-GB" smtClean="0"/>
              <a:pPr/>
              <a:t>72</a:t>
            </a:fld>
            <a:endParaRPr lang="en-GB"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a:t>
            </a:r>
            <a:r>
              <a:rPr lang="hu-HU" baseline="0" dirty="0" smtClean="0"/>
              <a:t> izolált izmok maximális ingerlését követő nyújtás hatására bekövetkező feszülés növekedés a passzív elasztikus elemek ellenállásának következménye. Az akaratlagos kontrakciók esetében a legritkább esetben fordul elő, hogy a nyújtást megelőző maximális izometriás kontrakció alatt valamennyi motoros egység bekapcsolásra kerül a legnagyobb frekvencián. Ezért az excentrikus kontrakció alatti feszülés növekedés az elasztikus elemek megnyúlásán túl a nyújtási reflex hatására bekapcsolódó új motoros egységek, vagy a bekapcsolt motoros egységek megnövekedett </a:t>
            </a:r>
            <a:r>
              <a:rPr lang="hu-HU" baseline="0" dirty="0" err="1" smtClean="0"/>
              <a:t>frekveniájából</a:t>
            </a:r>
            <a:r>
              <a:rPr lang="hu-HU" baseline="0" dirty="0" smtClean="0"/>
              <a:t> adódó aktív erőkifejtésnek is tulajdonítható.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73</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Ha a maximális excentrikus forgatónyomatékot (erőt)</a:t>
            </a:r>
            <a:r>
              <a:rPr lang="hu-HU" baseline="0" dirty="0" smtClean="0"/>
              <a:t> szándékozunk meghatározni, akkor az izom nyújtását a maximális izometriás forgatónyomaték elérése után nyújtjuk meg. Az ábrán azt láthatjuk, hogy amikor a forgatónyomaték eléri a maximális izometriás értéket, az izom megnyújtása azonnal megkezdődik, amely hatására a forgatónyomaték megnövekszik és eléri a maximumát. Ezt nevezzük maximális excentrikus erőnek.  A filmen a térdfeszítő izmok excentrikus kontrakcióját látjuk. Az elektromos motor a kiinduló szöghelyzetbe forgatja az alsó végtagot, amelybe a vizsgált személy maximális izometriás erőt fejt ki és amikor elérte a beállított forgatónyomatékot, akkor a motor állandó szögsebességgel behajlítja térdet (a térdfeszítő izom megnyúlik) miközben a személy mindent elkövet, hogy a legnagyobb ellenállást fejtse ki az erőmérő karra. Bár a személy feladat, hogy próbálja megállítani a kar mozgását, ez nem sikerülhet,mert a motor úgy van programozva, hogy állandó sebességgel forduljon el 90 fokos szögtartományban. A második excentrikus kontrakció előtt, a motor visszafogatja a lábat neutrális szöghelyzetbe, amely alatt az izmok </a:t>
            </a:r>
            <a:r>
              <a:rPr lang="hu-HU" baseline="0" dirty="0" err="1" smtClean="0"/>
              <a:t>relaxált</a:t>
            </a:r>
            <a:r>
              <a:rPr lang="hu-HU" baseline="0" dirty="0" smtClean="0"/>
              <a:t> állapotban </a:t>
            </a:r>
            <a:r>
              <a:rPr lang="hu-HU" baseline="0" dirty="0" err="1" smtClean="0"/>
              <a:t>vannak.A</a:t>
            </a:r>
            <a:r>
              <a:rPr lang="hu-HU" baseline="0" dirty="0" smtClean="0"/>
              <a:t> filmen a térdfeszítők megnyújtását látjuk. A személy maximális izometriás erőt fejt ki, majd a motor állandó szögsebességgel behajlítja a térdet az előre meghatározott szögtartományban. Az első excentrikus kontrakció sebessége 300 fok/s, a másodiké 150 fok/s volt. Ezek a kontrakciók többször ismétlődnek. Az akaratlagos kontrakciók során az izom a maximális izometriás erőnél 1,2-1,6-szor nagyobb erőkifejtésre képes nyújtás hatására.</a:t>
            </a:r>
            <a:endParaRPr lang="en-GB" dirty="0"/>
          </a:p>
        </p:txBody>
      </p:sp>
      <p:sp>
        <p:nvSpPr>
          <p:cNvPr id="4" name="Dia számának helye 3"/>
          <p:cNvSpPr>
            <a:spLocks noGrp="1"/>
          </p:cNvSpPr>
          <p:nvPr>
            <p:ph type="sldNum" sz="quarter" idx="10"/>
          </p:nvPr>
        </p:nvSpPr>
        <p:spPr/>
        <p:txBody>
          <a:bodyPr/>
          <a:lstStyle/>
          <a:p>
            <a:fld id="{E328F9D1-EEAE-404D-A33C-A73141D6FAD7}" type="slidenum">
              <a:rPr lang="en-GB" smtClean="0"/>
              <a:pPr/>
              <a:t>74</a:t>
            </a:fld>
            <a:endParaRPr lang="en-GB"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ábrán azt láthatjuk, hogy amikor az izom megnyújtása (az ízület behajlítása) egyre nagyobb előfeszülési szintnél (20, 40, 60, 80,</a:t>
            </a:r>
            <a:r>
              <a:rPr lang="hu-HU" baseline="0" dirty="0" smtClean="0"/>
              <a:t> 100%) kezdődött úgy növekedett az excentrikus erő maximuma is.</a:t>
            </a:r>
          </a:p>
          <a:p>
            <a:r>
              <a:rPr lang="hu-HU" baseline="0" dirty="0" smtClean="0"/>
              <a:t>Ha figyelmesen nézzük a görbéket, akkor az is észrevehető, hogy a növekedés mértéke a kisebb előfeszülési szinteknél jelentősebb, mint a nagyobb előfeszülési szinteknél. A következő diákon részletesebb magyarázattal szolgálunk.</a:t>
            </a:r>
          </a:p>
          <a:p>
            <a:r>
              <a:rPr lang="hu-HU" baseline="0" dirty="0" smtClean="0"/>
              <a:t>A függőleges tengelyen a forgatónyomaték (Nm), a vízszintes tengelyen az idő (</a:t>
            </a:r>
            <a:r>
              <a:rPr lang="hu-HU" baseline="0" dirty="0" err="1" smtClean="0"/>
              <a:t>ms</a:t>
            </a:r>
            <a:r>
              <a:rPr lang="hu-HU" baseline="0" dirty="0" smtClean="0"/>
              <a:t>) látható.</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75</a:t>
            </a:fld>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dián két előfeszülési szint (20% és 100%) hatását mutatjuk be az excentrikus erő maximumára (Mec</a:t>
            </a:r>
            <a:r>
              <a:rPr lang="hu-HU" baseline="-25000" dirty="0" smtClean="0"/>
              <a:t>20</a:t>
            </a:r>
            <a:r>
              <a:rPr lang="hu-HU" dirty="0" smtClean="0"/>
              <a:t> és Mec</a:t>
            </a:r>
            <a:r>
              <a:rPr lang="hu-HU" baseline="-25000" dirty="0" smtClean="0"/>
              <a:t>100</a:t>
            </a:r>
            <a:r>
              <a:rPr lang="hu-HU" dirty="0" smtClean="0"/>
              <a:t>) és az izom feszülésének növekedésére (dF</a:t>
            </a:r>
            <a:r>
              <a:rPr lang="hu-HU" baseline="-25000" dirty="0" smtClean="0"/>
              <a:t>20</a:t>
            </a:r>
            <a:r>
              <a:rPr lang="hu-HU" dirty="0" smtClean="0"/>
              <a:t> és dF</a:t>
            </a:r>
            <a:r>
              <a:rPr lang="hu-HU" baseline="-25000" dirty="0" smtClean="0"/>
              <a:t>100</a:t>
            </a:r>
            <a:r>
              <a:rPr lang="hu-HU" dirty="0" smtClean="0"/>
              <a:t>). Az izomfeszülés növekedését az izom nyújtása alatt úgy kapjuk meg, hogy az</a:t>
            </a:r>
            <a:r>
              <a:rPr lang="hu-HU" baseline="0" dirty="0" smtClean="0"/>
              <a:t> excentrikus forgatónyomaték maximumból kivonjuk az előfeszülési szint (izometriás forgatónyomaték) értékét. Vagyis</a:t>
            </a:r>
          </a:p>
          <a:p>
            <a:r>
              <a:rPr lang="hu-HU" baseline="0" dirty="0" smtClean="0"/>
              <a:t>dM</a:t>
            </a:r>
            <a:r>
              <a:rPr lang="hu-HU" baseline="-25000" dirty="0" smtClean="0"/>
              <a:t>20</a:t>
            </a:r>
            <a:r>
              <a:rPr lang="hu-HU" baseline="0" dirty="0" smtClean="0"/>
              <a:t>=Mec</a:t>
            </a:r>
            <a:r>
              <a:rPr lang="hu-HU" baseline="-25000" dirty="0" smtClean="0"/>
              <a:t>20</a:t>
            </a:r>
            <a:r>
              <a:rPr lang="hu-HU" baseline="0" dirty="0" smtClean="0"/>
              <a:t>-Mic</a:t>
            </a:r>
            <a:r>
              <a:rPr lang="hu-HU" baseline="-25000" dirty="0" smtClean="0"/>
              <a:t>20</a:t>
            </a:r>
          </a:p>
          <a:p>
            <a:r>
              <a:rPr lang="hu-HU" baseline="0" dirty="0" smtClean="0"/>
              <a:t>illetve</a:t>
            </a:r>
          </a:p>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t>dM</a:t>
            </a:r>
            <a:r>
              <a:rPr lang="hu-HU" baseline="-25000" dirty="0" smtClean="0"/>
              <a:t>100</a:t>
            </a:r>
            <a:r>
              <a:rPr lang="hu-HU" baseline="0" dirty="0" smtClean="0"/>
              <a:t>=Mec</a:t>
            </a:r>
            <a:r>
              <a:rPr lang="hu-HU" baseline="-25000" dirty="0" smtClean="0"/>
              <a:t>100</a:t>
            </a:r>
            <a:r>
              <a:rPr lang="hu-HU" baseline="0" dirty="0" smtClean="0"/>
              <a:t>-Mic</a:t>
            </a:r>
            <a:r>
              <a:rPr lang="hu-HU" baseline="-25000" dirty="0" smtClean="0"/>
              <a:t>100</a:t>
            </a:r>
          </a:p>
          <a:p>
            <a:r>
              <a:rPr lang="hu-HU" baseline="0" dirty="0" smtClean="0"/>
              <a:t>Jól látható, hogy 20 százalékos előfeszülési szintnél az excentrikus forgatónyomaték maximuma kisebb, mint 100 %-os előfeszülési szintnél. Ugyanakkor a forgatónyomaték növekedése (az izom feszülés növekedése) az excentrikus kontrakció alatt nagyobb 20 %-os előfeszülés szintnél, mint 100%-os előfeszülésnél.</a:t>
            </a: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76</a:t>
            </a:fld>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a:t>
            </a:r>
            <a:r>
              <a:rPr lang="hu-HU" baseline="0" dirty="0" smtClean="0"/>
              <a:t> előző két dián bemutatott forgatónyomaték görbék összefoglaló kiértékelése. </a:t>
            </a:r>
          </a:p>
          <a:p>
            <a:r>
              <a:rPr lang="hu-HU" baseline="0" dirty="0" smtClean="0"/>
              <a:t>Az első ábra az excentrikus forgatónyomaték maximumának növekedését mutatja az előfeszülési(aktivációs szint) függvényében lassan és maximális gyorsasággal elért előfeszüléseknél. Mindkét esetben lineárisan növekszik a forgatónyomaték, de amikor az előfeszülési szint elérése a lehető legrövidebb idő alatt következett be (négyzetek), akkor az első három előfeszülési szintnél jelentősen nagyobb volt az excentrikus maximum, mint a lassú előfeszülési szint elérésnél (körök). 80 és 100 %-os előfeszülési szintnél nem volt már különbség, ami annak tulajdonítható, hogy 80 %-os erőkifejtésnél már valamennyi motoros egység bekapcsolásra került függetlenül az izometriás kontrakció időtartamától. Az ábra azt is jól mutatja, hogy kis előfeszülési szinteknél (20%, 40%), lassú izometriás kontrakció esetén az excentrikus forgatónyomaték maximuma kisebb vagy azonos a maximális izometriás forgatónyomatékkal (M</a:t>
            </a:r>
            <a:r>
              <a:rPr lang="hu-HU" baseline="-25000" dirty="0" smtClean="0"/>
              <a:t>0</a:t>
            </a:r>
            <a:r>
              <a:rPr lang="hu-HU" baseline="0" dirty="0" smtClean="0"/>
              <a:t>). </a:t>
            </a:r>
          </a:p>
          <a:p>
            <a:r>
              <a:rPr lang="hu-HU" baseline="0" dirty="0" smtClean="0"/>
              <a:t>A 2. ábrán a feszülés növekedés nagysága látható az előfeszülési (aktivációs) szintek függvényében. A 20%-os előfeszülésnél a forgatónyomaték növekedése 4,5-5,5-szöröse annak az izometriás forgatónyomatéknak, amelynél az izom nyújtása kezdődött. Ezt követően egyre kisebb a forgatónyomaték növekedés mértéke és legkisebb akkor, amikor az izom maximálisan ingerelt állapotban van (100 százalékos előfeszülési szint). A gyorsan kifejtett izometriás kontrakciók (négyzetek) esetében kis előfeszülési szintnél nagyobb a feszülés növekedés mértéke, mint a lassú izometriás kontrakciók esetében (körök).</a:t>
            </a:r>
          </a:p>
          <a:p>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77</a:t>
            </a:fld>
            <a:endParaRPr lang="en-GB"/>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nyújtásos-rövidüléses kontrakció ciklus az excentrikus és koncentrikus kontrakció összekapcsolódását fejezi ki. Mindennapi mozgásaink során (pl. járás, futás) az ízületeink behajolnak, majd kinyúlnak, amely az izmok megnyújtását (excentrikus kontrakció) és rövidülését (koncentrikus kontrakció) eredményezi.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78</a:t>
            </a:fld>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Amikor az aktivált izmot</a:t>
            </a:r>
            <a:r>
              <a:rPr lang="hu-HU" baseline="0" dirty="0" smtClean="0"/>
              <a:t> nyújtás éri elasztikus energia tárolódik a passzív elasztikus elemekben. A külső megnyújtó erő egy bizonyos nagyságú energiával rendelkezik, amellyel munkát végez és energiájának egy része az elasztikus elemekben tárolódik. Amikor a külső elvesztett annyi energiát, hogy már nem tud munkát végezni az izmon, akkor az izom nyúlása megáll és a megnövekedett energiájával az izom rövidülni kezd (munkát végez a külső súllyal szemben) felhasználva annak az energiának egy részét, amelyet elasztikus elemeiben tárolt.</a:t>
            </a:r>
          </a:p>
        </p:txBody>
      </p:sp>
      <p:sp>
        <p:nvSpPr>
          <p:cNvPr id="4" name="Dia számának helye 3"/>
          <p:cNvSpPr>
            <a:spLocks noGrp="1"/>
          </p:cNvSpPr>
          <p:nvPr>
            <p:ph type="sldNum" sz="quarter" idx="10"/>
          </p:nvPr>
        </p:nvSpPr>
        <p:spPr/>
        <p:txBody>
          <a:bodyPr/>
          <a:lstStyle/>
          <a:p>
            <a:fld id="{E328F9D1-EEAE-404D-A33C-A73141D6FAD7}" type="slidenum">
              <a:rPr lang="en-GB" smtClean="0"/>
              <a:pPr/>
              <a:t>79</a:t>
            </a:fld>
            <a:endParaRPr lang="en-GB"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Nyugalmi</a:t>
            </a:r>
            <a:r>
              <a:rPr lang="hu-HU" baseline="0" dirty="0" smtClean="0"/>
              <a:t> helyzetben a súly helyzeti energiája mgh</a:t>
            </a:r>
            <a:r>
              <a:rPr lang="hu-HU" baseline="-25000" dirty="0" smtClean="0"/>
              <a:t>0</a:t>
            </a:r>
            <a:r>
              <a:rPr lang="hu-HU" baseline="0" dirty="0" smtClean="0"/>
              <a:t>. Ezt az energiát használja fel az izom megnyújtására, mialatt az az energia mgh</a:t>
            </a:r>
            <a:r>
              <a:rPr lang="hu-HU" baseline="-25000" dirty="0" smtClean="0"/>
              <a:t>1 </a:t>
            </a:r>
            <a:r>
              <a:rPr lang="hu-HU" baseline="0" dirty="0" smtClean="0"/>
              <a:t>szintre csökken, ahol a súlyereje egyenlő lesz az izom által kifejtett erővel, de az izom energiája (elasztikus energia) nagyobb lesz, mint a súlyé. Az izom ezt a megnövekedett energiát fordítja arra, hogy munkát végezzen a súlyon, azaz ellentétes irányba mozgassa ismét megnövelve a súly helyzeti energiáját (mgh</a:t>
            </a:r>
            <a:r>
              <a:rPr lang="hu-HU" baseline="-25000" dirty="0" smtClean="0"/>
              <a:t>2</a:t>
            </a:r>
            <a:r>
              <a:rPr lang="hu-HU" baseline="0" dirty="0" smtClean="0"/>
              <a:t>). A h</a:t>
            </a:r>
            <a:r>
              <a:rPr lang="hu-HU" baseline="-25000" dirty="0" smtClean="0"/>
              <a:t>2</a:t>
            </a:r>
            <a:r>
              <a:rPr lang="hu-HU" baseline="0" dirty="0" smtClean="0"/>
              <a:t> kisebb, mint h</a:t>
            </a:r>
            <a:r>
              <a:rPr lang="hu-HU" baseline="-25000" dirty="0" smtClean="0"/>
              <a:t>0</a:t>
            </a:r>
            <a:r>
              <a:rPr lang="hu-HU" baseline="0" dirty="0" smtClean="0"/>
              <a:t>, amiből az következik, hogy nem minden energiát tud felhasználni a súly megemelésére. Tehát az izom munka hatásfoka nem  100 %-os (a hatásfok kiszámítását lásd később).</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80</a:t>
            </a:fld>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Kísérletes</a:t>
            </a:r>
            <a:r>
              <a:rPr lang="hu-HU" baseline="0" dirty="0" smtClean="0"/>
              <a:t> körülmények között egy dinamométer használunk az izmok megnyújtására. Az ízület behajlítást egy elektromos motor végzi. A motorba egy bizonyos nagyságú energiát tárolunk, amellyel az ízületet behajlítjuk miközben a személy arra törekszik, hogy megállítsa a kar mozgását. Amennyiben a motorban tárolt energia felhasználásra került a kar fogása megáll. A motor által használt energia egy része az izomban elasztikus energiaként tárolódik, amellyel az ízület nyújtását fogja végezni a személy. Valójában az ízület behajlásának megállása után automatikusan kezd kinyúlni. </a:t>
            </a:r>
          </a:p>
          <a:p>
            <a:r>
              <a:rPr lang="hu-HU" baseline="0" dirty="0" smtClean="0"/>
              <a:t>Az ábrán a térdfeszítő izom nyújtásos-rövidüléses kontrakciójának forgatónyomaték-idő (</a:t>
            </a:r>
            <a:r>
              <a:rPr lang="hu-HU" baseline="0" dirty="0" err="1" smtClean="0"/>
              <a:t>Torque-time</a:t>
            </a:r>
            <a:r>
              <a:rPr lang="hu-HU" baseline="0" dirty="0" smtClean="0"/>
              <a:t>) és ízületi szög-idő (</a:t>
            </a:r>
            <a:r>
              <a:rPr lang="hu-HU" baseline="0" dirty="0" err="1" smtClean="0"/>
              <a:t>joint</a:t>
            </a:r>
            <a:r>
              <a:rPr lang="hu-HU" baseline="0" dirty="0" smtClean="0"/>
              <a:t> </a:t>
            </a:r>
            <a:r>
              <a:rPr lang="hu-HU" baseline="0" dirty="0" err="1" smtClean="0"/>
              <a:t>angle</a:t>
            </a:r>
            <a:r>
              <a:rPr lang="hu-HU" baseline="0" dirty="0" smtClean="0"/>
              <a:t>) görbéit láthatjuk. </a:t>
            </a:r>
          </a:p>
          <a:p>
            <a:r>
              <a:rPr lang="hu-HU" baseline="0" dirty="0" smtClean="0"/>
              <a:t>Az erőkifejtés izometriás kontrakcióval kezdődik (IC, kék vonalak), majd a meghatározott forgatónyomaték értéknél (</a:t>
            </a:r>
            <a:r>
              <a:rPr lang="hu-HU" baseline="0" dirty="0" err="1" smtClean="0"/>
              <a:t>threshold</a:t>
            </a:r>
            <a:r>
              <a:rPr lang="hu-HU" baseline="0" dirty="0" smtClean="0"/>
              <a:t>)a motor automatikusan megkezdi az ízület behajlítását, amely az izom szempontjából excentrikus kontrakció (EC, piros vonalak). Miután a térd behajlás megáll a  térd azonnal megkezdi kinyúlását (a térdfeszítő izom rövidül, koncentrikus kontrakció, CC). Jól kivehető, hogy a piros görbe alatti terület nagyobb, mint a fehér görbe alatti terület, amely arra utal, hogy koncentrikus kontrakció alatt az izom kisebb erőt tud kifejteni, mint excentrikus kontrakció során. Továbbá ebből arra is következtethetünk, hogy a koncentrikus kontrakció alatt az izom kisebb munkát tud végezni, mint excentrikus kontrakció során.</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81</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Az animáción jól látható, ahogy az izomkontrakció során a vastag és vékony filamentumok elcsúsznak</a:t>
            </a:r>
            <a:r>
              <a:rPr lang="hu-HU" baseline="0" dirty="0" smtClean="0"/>
              <a:t> egymáson, miközben az „A” köteg szélessége egyre növekszik, míg az „I” köteg hossza folyamatosan csökken.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9</a:t>
            </a:fld>
            <a:endParaRPr lang="en-GB"/>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Amint az excentrikus kontrakciónál megemlítettük az ízületek behajlásakor bár  az izmok megnyúlnak, de ez nem minden esetben jár a szarkomerek</a:t>
            </a:r>
            <a:r>
              <a:rPr lang="hu-HU" baseline="0" dirty="0" smtClean="0"/>
              <a:t> megnyúlásával. Vagyis a szarkomerek azonos hosszon növelik a feszülésüket a külső megnyújtó erővel szemben miközben megnyújtják a sorba kapcsolt elasztikus elemeket. Ez a nyújtásos- rövidüléses kontrakció egy speciális esete, amely a normál emberi mozgásoknál fordul elő. Elasztikus energia tárolás és visszanyerés ebben az esetben is történik. </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82</a:t>
            </a:fld>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smtClean="0">
                <a:solidFill>
                  <a:schemeClr val="tx1"/>
                </a:solidFill>
                <a:latin typeface="+mn-lt"/>
                <a:ea typeface="+mn-ea"/>
                <a:cs typeface="+mn-cs"/>
              </a:rPr>
              <a:t>Az</a:t>
            </a:r>
            <a:r>
              <a:rPr lang="hu-HU" sz="1200" kern="1200" baseline="0" dirty="0" smtClean="0">
                <a:solidFill>
                  <a:schemeClr val="tx1"/>
                </a:solidFill>
                <a:latin typeface="+mn-lt"/>
                <a:ea typeface="+mn-ea"/>
                <a:cs typeface="+mn-cs"/>
              </a:rPr>
              <a:t> izomban tárolt elasztikus energia teljesítmény növelő hatását a függőleges felugrás példáján mutatják be a kutatók. Ha elfoglalunk egy guggoló helyzetet (fél guggolás ebben az esetben) és pár mp-ig ebben a helyzetben maradunk, majd a lehető leggyorsabban kinyújtjuk ízületeinket, akkor az izmok kontrakciója koncentrikus. Következésképpen csak biokémiai energiát használ a munkavégzésre. Ha a felugrást úgy hajtjuk végre, hogy </a:t>
            </a:r>
            <a:r>
              <a:rPr lang="hu-HU" sz="1200" kern="1200" baseline="0" dirty="0" err="1" smtClean="0">
                <a:solidFill>
                  <a:schemeClr val="tx1"/>
                </a:solidFill>
                <a:latin typeface="+mn-lt"/>
                <a:ea typeface="+mn-ea"/>
                <a:cs typeface="+mn-cs"/>
              </a:rPr>
              <a:t>állóhelyzetből</a:t>
            </a:r>
            <a:r>
              <a:rPr lang="hu-HU" sz="1200" kern="1200" baseline="0" dirty="0" smtClean="0">
                <a:solidFill>
                  <a:schemeClr val="tx1"/>
                </a:solidFill>
                <a:latin typeface="+mn-lt"/>
                <a:ea typeface="+mn-ea"/>
                <a:cs typeface="+mn-cs"/>
              </a:rPr>
              <a:t> az ízületeket gyorsan hajlítjuk, majd azonnal kinyújtjuk, akkor az izmok nyújtásos-rövidüléses kontrakcióval működnek. Nevezetesen az ízületek hajlítása alatt elasztikus energia tárolódik az izmokban, amit az ízületek kinyújtása alatt hasznosít. Ennek következménye az lesz, hogy az ugró magasabbra tud felugrani.</a:t>
            </a:r>
          </a:p>
          <a:p>
            <a:endParaRPr lang="en-GB" dirty="0"/>
          </a:p>
        </p:txBody>
      </p:sp>
      <p:sp>
        <p:nvSpPr>
          <p:cNvPr id="4" name="Dia számának helye 3"/>
          <p:cNvSpPr>
            <a:spLocks noGrp="1"/>
          </p:cNvSpPr>
          <p:nvPr>
            <p:ph type="sldNum" sz="quarter" idx="10"/>
          </p:nvPr>
        </p:nvSpPr>
        <p:spPr/>
        <p:txBody>
          <a:bodyPr/>
          <a:lstStyle/>
          <a:p>
            <a:fld id="{E328F9D1-EEAE-404D-A33C-A73141D6FAD7}" type="slidenum">
              <a:rPr lang="en-GB" smtClean="0"/>
              <a:pPr/>
              <a:t>83</a:t>
            </a:fld>
            <a:endParaRPr lang="en-GB"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kern="1200" dirty="0" smtClean="0">
                <a:solidFill>
                  <a:schemeClr val="tx1"/>
                </a:solidFill>
                <a:latin typeface="+mn-lt"/>
                <a:ea typeface="+mn-ea"/>
                <a:cs typeface="+mn-cs"/>
              </a:rPr>
              <a:t>Az ábrán egy nyújtásos-</a:t>
            </a:r>
            <a:r>
              <a:rPr lang="hu-HU" sz="1200" kern="1200" baseline="0" dirty="0" smtClean="0">
                <a:solidFill>
                  <a:schemeClr val="tx1"/>
                </a:solidFill>
                <a:latin typeface="+mn-lt"/>
                <a:ea typeface="+mn-ea"/>
                <a:cs typeface="+mn-cs"/>
              </a:rPr>
              <a:t> rövidüléses kontrakció forgatónyomaték (függőleges tengely) – ízületi szög (vízszintes tengely) görbéjét látjuk. A vízszintes tengely alatti görbe az ízület behajlásakor (excentrikus kontrakció) kifejtett forgatónyomaték kifejtést, a vízszintes tengely feletti görbe a térd kinyújtása alatti forgatónyomaték kifejtést mutatja. A görbék alatt terület az izom nyújtása illetve  rövidülése alatt végzett munka nagyságát, vagyis energia felhasználást mutatja. Az izom nyújtása alatt végzett munkát negatív munkának, rövidülése alatti munkát pozitív munkának nevezzük. </a:t>
            </a:r>
          </a:p>
        </p:txBody>
      </p:sp>
      <p:sp>
        <p:nvSpPr>
          <p:cNvPr id="4" name="Dia számának helye 3"/>
          <p:cNvSpPr>
            <a:spLocks noGrp="1"/>
          </p:cNvSpPr>
          <p:nvPr>
            <p:ph type="sldNum" sz="quarter" idx="10"/>
          </p:nvPr>
        </p:nvSpPr>
        <p:spPr/>
        <p:txBody>
          <a:bodyPr/>
          <a:lstStyle/>
          <a:p>
            <a:fld id="{E328F9D1-EEAE-404D-A33C-A73141D6FAD7}" type="slidenum">
              <a:rPr lang="en-GB" smtClean="0"/>
              <a:pPr/>
              <a:t>84</a:t>
            </a:fld>
            <a:endParaRPr lang="en-GB"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mechanikai munkavégzés hatásfokát úgy lehet kiszámolni, hogy a pozitív munkavégzést elosztjuk az összes mechanikai energiával (pozitív és negatív munka összege) és megszorozzuk százzal. Úgyhogy a hatásfokot százalékban adjuk meg. A mechanikai hatásfok nem egyenlő a </a:t>
            </a:r>
            <a:r>
              <a:rPr lang="hu-HU" dirty="0" err="1" smtClean="0"/>
              <a:t>a</a:t>
            </a:r>
            <a:r>
              <a:rPr lang="hu-HU" dirty="0" smtClean="0"/>
              <a:t> metabolikus hatásfokkal, mert a bemutatott számításnál az egyéb munkavégzésre fordított energiát nem veszi</a:t>
            </a:r>
            <a:r>
              <a:rPr lang="hu-HU" baseline="0" dirty="0" smtClean="0"/>
              <a:t> figyelembe (pl. hőtermelés). A mechanikai hatásfok az emberi vázizmok esetben 30-50 % között változik.</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85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felső rajzon egy nem ingerelt, megnyújtott szarkomer</a:t>
            </a:r>
            <a:r>
              <a:rPr lang="hu-HU" baseline="0" dirty="0" smtClean="0"/>
              <a:t> látható. A vastag filamentum és a vékony filamentum között az átfedés kicsi. Ha ebben az állapotban ingereljük az izmot izometriás körülmények között, akkor kisebb erőt fog a szarkomer kifejteni, mint az alsó rajz esetében, ahol a két filamentum átfedettsége maximális. A vékony és vastag filamentumok felépítését lásd később.</a:t>
            </a:r>
            <a:endParaRPr lang="en-GB" dirty="0"/>
          </a:p>
        </p:txBody>
      </p:sp>
      <p:sp>
        <p:nvSpPr>
          <p:cNvPr id="4" name="Dia számának helye 3"/>
          <p:cNvSpPr>
            <a:spLocks noGrp="1"/>
          </p:cNvSpPr>
          <p:nvPr>
            <p:ph type="sldNum" sz="quarter" idx="10"/>
          </p:nvPr>
        </p:nvSpPr>
        <p:spPr/>
        <p:txBody>
          <a:bodyPr/>
          <a:lstStyle/>
          <a:p>
            <a:fld id="{41EE4CF3-07E0-4E27-BE96-C975FB4833D8}"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465BAEA-2569-4834-A85E-83D0FE2012A4}" type="datetimeFigureOut">
              <a:rPr lang="en-US" smtClean="0"/>
              <a:pPr/>
              <a:t>02/12/2018</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1BDA6915-2168-4EEF-AAC2-7660832166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5BAEA-2569-4834-A85E-83D0FE2012A4}" type="datetimeFigureOut">
              <a:rPr lang="en-US" smtClean="0"/>
              <a:pPr/>
              <a:t>02/12/2018</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A6915-2168-4EEF-AAC2-7660832166C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2.mp4"/><Relationship Id="rId7" Type="http://schemas.openxmlformats.org/officeDocument/2006/relationships/oleObject" Target="../embeddings/oleObject2.bin"/><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audio" Target="../media/audio2.wav"/><Relationship Id="rId5" Type="http://schemas.openxmlformats.org/officeDocument/2006/relationships/notesSlide" Target="../notesSlides/notesSlide10.xml"/><Relationship Id="rId4" Type="http://schemas.openxmlformats.org/officeDocument/2006/relationships/slideLayout" Target="../slideLayouts/slideLayout7.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audio" Target="../media/audio5.wav"/></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6.wav"/></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audio" Target="../media/audio5.wav"/></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0.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audio" Target="../media/audio6.wav"/><Relationship Id="rId5" Type="http://schemas.openxmlformats.org/officeDocument/2006/relationships/audio" Target="../media/audio2.wav"/><Relationship Id="rId4" Type="http://schemas.openxmlformats.org/officeDocument/2006/relationships/audio" Target="../media/audio5.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0.wmf"/><Relationship Id="rId5" Type="http://schemas.openxmlformats.org/officeDocument/2006/relationships/oleObject" Target="../embeddings/oleObject4.bin"/><Relationship Id="rId4" Type="http://schemas.openxmlformats.org/officeDocument/2006/relationships/audio" Target="../media/audio5.wav"/></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audio" Target="../media/audio6.wav"/></Relationships>
</file>

<file path=ppt/slides/_rels/slide45.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notesSlide" Target="../notesSlides/notesSlide43.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1.wmf"/><Relationship Id="rId5" Type="http://schemas.openxmlformats.org/officeDocument/2006/relationships/oleObject" Target="../embeddings/oleObject5.bin"/><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44.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33.wmf"/><Relationship Id="rId4"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video" Target="file:///C:\Users\Tihanyi%20J&#243;zsef\Documents\powerpoint\Oktat&#225;s\HK\BSC\Funkcion&#225;lis%201\Gy&#243;gytorn&#225;sz\isometric.mpg" TargetMode="External"/><Relationship Id="rId7" Type="http://schemas.openxmlformats.org/officeDocument/2006/relationships/image" Target="../media/image3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6.png"/><Relationship Id="rId5" Type="http://schemas.openxmlformats.org/officeDocument/2006/relationships/notesSlide" Target="../notesSlides/notesSlide49.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8.pn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48.emf"/><Relationship Id="rId3" Type="http://schemas.openxmlformats.org/officeDocument/2006/relationships/notesSlide" Target="../notesSlides/notesSlide59.xml"/><Relationship Id="rId7" Type="http://schemas.openxmlformats.org/officeDocument/2006/relationships/image" Target="../media/image45.emf"/><Relationship Id="rId12"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47.emf"/><Relationship Id="rId5" Type="http://schemas.openxmlformats.org/officeDocument/2006/relationships/image" Target="../media/image44.emf"/><Relationship Id="rId15" Type="http://schemas.openxmlformats.org/officeDocument/2006/relationships/image" Target="../media/image49.e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46.emf"/><Relationship Id="rId14"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8.mp4"/><Relationship Id="rId7" Type="http://schemas.openxmlformats.org/officeDocument/2006/relationships/image" Target="../media/image5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61.xml"/><Relationship Id="rId5" Type="http://schemas.openxmlformats.org/officeDocument/2006/relationships/slideLayout" Target="../slideLayouts/slideLayout7.xml"/><Relationship Id="rId4" Type="http://schemas.openxmlformats.org/officeDocument/2006/relationships/video" Target="../media/media8.mp4"/></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video" Target="../media/media9.mp4"/><Relationship Id="rId7" Type="http://schemas.openxmlformats.org/officeDocument/2006/relationships/image" Target="../media/image53.jpeg"/><Relationship Id="rId2" Type="http://schemas.microsoft.com/office/2007/relationships/media" Target="../media/media9.mp4"/><Relationship Id="rId1" Type="http://schemas.openxmlformats.org/officeDocument/2006/relationships/vmlDrawing" Target="../drawings/vmlDrawing8.vml"/><Relationship Id="rId6" Type="http://schemas.openxmlformats.org/officeDocument/2006/relationships/audio" Target="../media/audio5.wav"/><Relationship Id="rId5" Type="http://schemas.openxmlformats.org/officeDocument/2006/relationships/notesSlide" Target="../notesSlides/notesSlide63.xml"/><Relationship Id="rId10" Type="http://schemas.openxmlformats.org/officeDocument/2006/relationships/image" Target="../media/image54.png"/><Relationship Id="rId4" Type="http://schemas.openxmlformats.org/officeDocument/2006/relationships/slideLayout" Target="../slideLayouts/slideLayout7.xml"/><Relationship Id="rId9" Type="http://schemas.openxmlformats.org/officeDocument/2006/relationships/image" Target="../media/image52.wmf"/></Relationships>
</file>

<file path=ppt/slides/_rels/slide6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audio" Target="../media/audio6.wav"/><Relationship Id="rId4" Type="http://schemas.openxmlformats.org/officeDocument/2006/relationships/audio" Target="../media/audio5.wav"/></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10.mp4"/><Relationship Id="rId7" Type="http://schemas.openxmlformats.org/officeDocument/2006/relationships/image" Target="../media/image3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67.xml"/><Relationship Id="rId5" Type="http://schemas.openxmlformats.org/officeDocument/2006/relationships/slideLayout" Target="../slideLayouts/slideLayout7.xml"/><Relationship Id="rId4" Type="http://schemas.openxmlformats.org/officeDocument/2006/relationships/video" Target="../media/media10.mp4"/></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12.mp4"/><Relationship Id="rId7" Type="http://schemas.openxmlformats.org/officeDocument/2006/relationships/image" Target="../media/image5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69.xml"/><Relationship Id="rId5" Type="http://schemas.openxmlformats.org/officeDocument/2006/relationships/slideLayout" Target="../slideLayouts/slideLayout7.xml"/><Relationship Id="rId4" Type="http://schemas.openxmlformats.org/officeDocument/2006/relationships/video" Target="../media/media12.mp4"/></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60.png"/><Relationship Id="rId5" Type="http://schemas.openxmlformats.org/officeDocument/2006/relationships/chart" Target="../charts/chart6.xml"/><Relationship Id="rId4"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audio" Target="../media/audio6.wav"/><Relationship Id="rId4" Type="http://schemas.openxmlformats.org/officeDocument/2006/relationships/audio" Target="../media/audio5.wav"/></Relationships>
</file>

<file path=ppt/slides/_rels/slide7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63.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62.emf"/><Relationship Id="rId4" Type="http://schemas.openxmlformats.org/officeDocument/2006/relationships/oleObject" Target="../embeddings/oleObject17.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14.mp4"/><Relationship Id="rId7" Type="http://schemas.openxmlformats.org/officeDocument/2006/relationships/image" Target="../media/image54.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77.xml"/><Relationship Id="rId5" Type="http://schemas.openxmlformats.org/officeDocument/2006/relationships/slideLayout" Target="../slideLayouts/slideLayout7.xml"/><Relationship Id="rId4" Type="http://schemas.openxmlformats.org/officeDocument/2006/relationships/video" Target="../media/media14.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file:///C:\Users\Tihanyi%20J&#243;zsef\Documents\powerpoint\anim&#225;ci&#243;k,%20filmek\anim&#225;ci&#243;k\musclework.avi" TargetMode="Externa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78.xml"/><Relationship Id="rId7" Type="http://schemas.openxmlformats.org/officeDocument/2006/relationships/image" Target="../media/image65.wmf"/><Relationship Id="rId12" Type="http://schemas.openxmlformats.org/officeDocument/2006/relationships/image" Target="../media/image67.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19.bin"/><Relationship Id="rId11" Type="http://schemas.openxmlformats.org/officeDocument/2006/relationships/oleObject" Target="../embeddings/oleObject21.bin"/><Relationship Id="rId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66.wmf"/></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3.emf"/><Relationship Id="rId18" Type="http://schemas.openxmlformats.org/officeDocument/2006/relationships/oleObject" Target="../embeddings/oleObject27.bin"/><Relationship Id="rId3" Type="http://schemas.openxmlformats.org/officeDocument/2006/relationships/video" Target="../media/media15.avi"/><Relationship Id="rId7" Type="http://schemas.openxmlformats.org/officeDocument/2006/relationships/audio" Target="../media/audio5.wav"/><Relationship Id="rId12" Type="http://schemas.openxmlformats.org/officeDocument/2006/relationships/oleObject" Target="../embeddings/oleObject24.bin"/><Relationship Id="rId17" Type="http://schemas.openxmlformats.org/officeDocument/2006/relationships/image" Target="../media/image75.emf"/><Relationship Id="rId2" Type="http://schemas.microsoft.com/office/2007/relationships/media" Target="../media/media15.avi"/><Relationship Id="rId16" Type="http://schemas.openxmlformats.org/officeDocument/2006/relationships/oleObject" Target="../embeddings/oleObject26.bin"/><Relationship Id="rId20" Type="http://schemas.openxmlformats.org/officeDocument/2006/relationships/image" Target="../media/image77.png"/><Relationship Id="rId1" Type="http://schemas.openxmlformats.org/officeDocument/2006/relationships/vmlDrawing" Target="../drawings/vmlDrawing12.vml"/><Relationship Id="rId6" Type="http://schemas.openxmlformats.org/officeDocument/2006/relationships/audio" Target="../media/audio6.wav"/><Relationship Id="rId11" Type="http://schemas.openxmlformats.org/officeDocument/2006/relationships/image" Target="../media/image72.emf"/><Relationship Id="rId5" Type="http://schemas.openxmlformats.org/officeDocument/2006/relationships/notesSlide" Target="../notesSlides/notesSlide79.xml"/><Relationship Id="rId15" Type="http://schemas.openxmlformats.org/officeDocument/2006/relationships/image" Target="../media/image74.emf"/><Relationship Id="rId10" Type="http://schemas.openxmlformats.org/officeDocument/2006/relationships/oleObject" Target="../embeddings/oleObject23.bin"/><Relationship Id="rId19" Type="http://schemas.openxmlformats.org/officeDocument/2006/relationships/image" Target="../media/image76.emf"/><Relationship Id="rId4" Type="http://schemas.openxmlformats.org/officeDocument/2006/relationships/slideLayout" Target="../slideLayouts/slideLayout7.xml"/><Relationship Id="rId9" Type="http://schemas.openxmlformats.org/officeDocument/2006/relationships/image" Target="../media/image71.emf"/><Relationship Id="rId14" Type="http://schemas.openxmlformats.org/officeDocument/2006/relationships/oleObject" Target="../embeddings/oleObject25.bin"/></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78.png"/><Relationship Id="rId4"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18.mp4"/><Relationship Id="rId7" Type="http://schemas.openxmlformats.org/officeDocument/2006/relationships/image" Target="../media/image79.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notesSlide" Target="../notesSlides/notesSlide81.xml"/><Relationship Id="rId5" Type="http://schemas.openxmlformats.org/officeDocument/2006/relationships/slideLayout" Target="../slideLayouts/slideLayout7.xml"/><Relationship Id="rId4" Type="http://schemas.openxmlformats.org/officeDocument/2006/relationships/video" Target="../media/media18.mp4"/></Relationships>
</file>

<file path=ppt/slides/_rels/slide8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1.wmf"/><Relationship Id="rId5" Type="http://schemas.openxmlformats.org/officeDocument/2006/relationships/oleObject" Target="../embeddings/oleObject28.bin"/><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362200" y="1828800"/>
            <a:ext cx="4419600" cy="106680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hu-HU" sz="3200" b="1" dirty="0">
                <a:solidFill>
                  <a:srgbClr val="FFCC00"/>
                </a:solidFill>
                <a:latin typeface="Times New Roman" pitchFamily="18" charset="0"/>
              </a:rPr>
              <a:t>A VÁZIZOM BIOMECHANIKÁJA</a:t>
            </a:r>
            <a:endParaRPr lang="en-GB" sz="3200" b="1" dirty="0">
              <a:solidFill>
                <a:srgbClr val="FFCC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anim calcmode="lin" valueType="num">
                                      <p:cBhvr additive="base">
                                        <p:cTn id="7" dur="500" fill="hold"/>
                                        <p:tgtEl>
                                          <p:spTgt spid="409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Fig_16"/>
          <p:cNvPicPr>
            <a:picLocks noChangeAspect="1" noChangeArrowheads="1"/>
          </p:cNvPicPr>
          <p:nvPr/>
        </p:nvPicPr>
        <p:blipFill>
          <a:blip r:embed="rId3" cstate="print"/>
          <a:srcRect/>
          <a:stretch>
            <a:fillRect/>
          </a:stretch>
        </p:blipFill>
        <p:spPr bwMode="auto">
          <a:xfrm>
            <a:off x="1763688" y="2348880"/>
            <a:ext cx="5715000" cy="3019425"/>
          </a:xfrm>
          <a:prstGeom prst="rect">
            <a:avLst/>
          </a:prstGeom>
          <a:noFill/>
          <a:ln w="9525">
            <a:noFill/>
            <a:miter lim="800000"/>
            <a:headEnd/>
            <a:tailEnd/>
          </a:ln>
        </p:spPr>
      </p:pic>
      <p:sp>
        <p:nvSpPr>
          <p:cNvPr id="3" name="Szövegdoboz 2"/>
          <p:cNvSpPr txBox="1"/>
          <p:nvPr/>
        </p:nvSpPr>
        <p:spPr>
          <a:xfrm>
            <a:off x="683568" y="548680"/>
            <a:ext cx="7488832" cy="1200329"/>
          </a:xfrm>
          <a:prstGeom prst="rect">
            <a:avLst/>
          </a:prstGeom>
          <a:noFill/>
        </p:spPr>
        <p:txBody>
          <a:bodyPr wrap="square" rtlCol="0">
            <a:spAutoFit/>
          </a:bodyPr>
          <a:lstStyle/>
          <a:p>
            <a:pPr algn="ctr"/>
            <a:r>
              <a:rPr lang="hu-HU" sz="2400" b="1" i="1" dirty="0" smtClean="0">
                <a:latin typeface="Times New Roman" pitchFamily="18" charset="0"/>
                <a:cs typeface="Times New Roman" pitchFamily="18" charset="0"/>
              </a:rPr>
              <a:t>A kontraktilis fehérjék (miozin, aktin) a kereszthidakon (</a:t>
            </a:r>
            <a:r>
              <a:rPr lang="hu-HU" sz="2400" b="1" i="1" dirty="0" err="1" smtClean="0">
                <a:latin typeface="Times New Roman" pitchFamily="18" charset="0"/>
                <a:cs typeface="Times New Roman" pitchFamily="18" charset="0"/>
              </a:rPr>
              <a:t>miozinmolekula</a:t>
            </a:r>
            <a:r>
              <a:rPr lang="hu-HU" sz="2400" b="1" i="1" dirty="0" smtClean="0">
                <a:latin typeface="Times New Roman" pitchFamily="18" charset="0"/>
                <a:cs typeface="Times New Roman" pitchFamily="18" charset="0"/>
              </a:rPr>
              <a:t> ) keresztül lép kapcsolatba egymással és az átfedés mértéke a szarkomer hosszától függ.</a:t>
            </a:r>
            <a:endParaRPr lang="en-US" sz="24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21"/>
          <p:cNvSpPr txBox="1">
            <a:spLocks noChangeArrowheads="1"/>
          </p:cNvSpPr>
          <p:nvPr/>
        </p:nvSpPr>
        <p:spPr bwMode="auto">
          <a:xfrm>
            <a:off x="231775" y="228600"/>
            <a:ext cx="7435850" cy="946150"/>
          </a:xfrm>
          <a:prstGeom prst="rect">
            <a:avLst/>
          </a:prstGeom>
          <a:noFill/>
          <a:ln w="9525">
            <a:noFill/>
            <a:miter lim="800000"/>
            <a:headEnd/>
            <a:tailEnd/>
          </a:ln>
        </p:spPr>
        <p:txBody>
          <a:bodyPr>
            <a:spAutoFit/>
          </a:bodyPr>
          <a:lstStyle/>
          <a:p>
            <a:pPr algn="ctr">
              <a:spcBef>
                <a:spcPct val="50000"/>
              </a:spcBef>
            </a:pPr>
            <a:r>
              <a:rPr lang="hu-HU" sz="2800" b="1" dirty="0">
                <a:solidFill>
                  <a:srgbClr val="FF3300"/>
                </a:solidFill>
                <a:latin typeface="Times New Roman" pitchFamily="18" charset="0"/>
              </a:rPr>
              <a:t>A vékony és vastag filamentumok átfedésének jelentősége</a:t>
            </a:r>
            <a:endParaRPr lang="en-GB" sz="2800" b="1" dirty="0">
              <a:solidFill>
                <a:srgbClr val="FF3300"/>
              </a:solidFill>
              <a:latin typeface="Times New Roman" pitchFamily="18" charset="0"/>
            </a:endParaRPr>
          </a:p>
        </p:txBody>
      </p:sp>
      <p:sp>
        <p:nvSpPr>
          <p:cNvPr id="35862" name="Text Box 22"/>
          <p:cNvSpPr txBox="1">
            <a:spLocks noChangeArrowheads="1"/>
          </p:cNvSpPr>
          <p:nvPr/>
        </p:nvSpPr>
        <p:spPr bwMode="auto">
          <a:xfrm>
            <a:off x="683568" y="4869160"/>
            <a:ext cx="8064896" cy="1200329"/>
          </a:xfrm>
          <a:prstGeom prst="rect">
            <a:avLst/>
          </a:prstGeom>
          <a:noFill/>
          <a:ln w="9525">
            <a:noFill/>
            <a:miter lim="800000"/>
            <a:headEnd/>
            <a:tailEnd/>
          </a:ln>
        </p:spPr>
        <p:txBody>
          <a:bodyPr wrap="square">
            <a:spAutoFit/>
          </a:bodyPr>
          <a:lstStyle/>
          <a:p>
            <a:pPr algn="ctr">
              <a:spcBef>
                <a:spcPct val="50000"/>
              </a:spcBef>
            </a:pPr>
            <a:r>
              <a:rPr lang="hu-HU" sz="2400" dirty="0">
                <a:solidFill>
                  <a:srgbClr val="FFFF00"/>
                </a:solidFill>
                <a:latin typeface="Times New Roman" pitchFamily="18" charset="0"/>
              </a:rPr>
              <a:t>Minél nagyobb az átfedés a két filamentum között (legsötétebb sáv), annál nagyobb erőkifejtésre képes az </a:t>
            </a:r>
            <a:r>
              <a:rPr lang="hu-HU" sz="2400" dirty="0" smtClean="0">
                <a:solidFill>
                  <a:srgbClr val="FFFF00"/>
                </a:solidFill>
                <a:latin typeface="Times New Roman" pitchFamily="18" charset="0"/>
              </a:rPr>
              <a:t>izom, mert annál több kereszthíd tud az </a:t>
            </a:r>
            <a:r>
              <a:rPr lang="hu-HU" sz="2400" dirty="0" err="1" smtClean="0">
                <a:solidFill>
                  <a:srgbClr val="FFFF00"/>
                </a:solidFill>
                <a:latin typeface="Times New Roman" pitchFamily="18" charset="0"/>
              </a:rPr>
              <a:t>aktinhoz</a:t>
            </a:r>
            <a:r>
              <a:rPr lang="hu-HU" sz="2400" dirty="0" smtClean="0">
                <a:solidFill>
                  <a:srgbClr val="FFFF00"/>
                </a:solidFill>
                <a:latin typeface="Times New Roman" pitchFamily="18" charset="0"/>
              </a:rPr>
              <a:t> kapcsolódni.</a:t>
            </a:r>
            <a:endParaRPr lang="en-GB" sz="2400" dirty="0">
              <a:solidFill>
                <a:srgbClr val="FFFF00"/>
              </a:solidFill>
              <a:latin typeface="Times New Roman" pitchFamily="18" charset="0"/>
            </a:endParaRPr>
          </a:p>
        </p:txBody>
      </p:sp>
      <p:graphicFrame>
        <p:nvGraphicFramePr>
          <p:cNvPr id="2050" name="Object 23"/>
          <p:cNvGraphicFramePr>
            <a:graphicFrameLocks noChangeAspect="1"/>
          </p:cNvGraphicFramePr>
          <p:nvPr/>
        </p:nvGraphicFramePr>
        <p:xfrm>
          <a:off x="5880100" y="836613"/>
          <a:ext cx="3263900" cy="1911350"/>
        </p:xfrm>
        <a:graphic>
          <a:graphicData uri="http://schemas.openxmlformats.org/presentationml/2006/ole">
            <mc:AlternateContent xmlns:mc="http://schemas.openxmlformats.org/markup-compatibility/2006">
              <mc:Choice xmlns:v="urn:schemas-microsoft-com:vml" Requires="v">
                <p:oleObj spid="_x0000_s2052" name="Bitmap Image" r:id="rId7" imgW="4944165" imgH="2895238" progId="PBrush">
                  <p:embed/>
                </p:oleObj>
              </mc:Choice>
              <mc:Fallback>
                <p:oleObj name="Bitmap Image" r:id="rId7" imgW="4944165" imgH="2895238" progId="PBrush">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100" y="836613"/>
                        <a:ext cx="326390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myosinnyujt.m1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cstate="print"/>
          <a:stretch>
            <a:fillRect/>
          </a:stretch>
        </p:blipFill>
        <p:spPr>
          <a:xfrm>
            <a:off x="899592" y="1143000"/>
            <a:ext cx="5064224" cy="37981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6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35862">
                                            <p:txEl>
                                              <p:pRg st="0" end="0"/>
                                            </p:txEl>
                                          </p:spTgt>
                                        </p:tgtEl>
                                        <p:attrNameLst>
                                          <p:attrName>style.visibility</p:attrName>
                                        </p:attrNameLst>
                                      </p:cBhvr>
                                      <p:to>
                                        <p:strVal val="visible"/>
                                      </p:to>
                                    </p:set>
                                    <p:animEffect transition="in" filter="wipe(up)">
                                      <p:cBhvr>
                                        <p:cTn id="14" dur="75"/>
                                        <p:tgtEl>
                                          <p:spTgt spid="35862">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6"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15" repeatCount="indefinite" fill="hold" display="0">
                  <p:stCondLst>
                    <p:cond delay="indefinite"/>
                  </p:stCondLst>
                  <p:endCondLst>
                    <p:cond evt="onPrev" delay="0">
                      <p:tgtEl>
                        <p:sldTgt/>
                      </p:tgtEl>
                    </p:cond>
                  </p:end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3586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zövegdoboz 2"/>
          <p:cNvSpPr txBox="1">
            <a:spLocks noChangeArrowheads="1"/>
          </p:cNvSpPr>
          <p:nvPr/>
        </p:nvSpPr>
        <p:spPr bwMode="auto">
          <a:xfrm>
            <a:off x="1042988" y="240829"/>
            <a:ext cx="7632700" cy="523875"/>
          </a:xfrm>
          <a:prstGeom prst="rect">
            <a:avLst/>
          </a:prstGeom>
          <a:noFill/>
          <a:ln w="9525">
            <a:noFill/>
            <a:miter lim="800000"/>
            <a:headEnd/>
            <a:tailEnd/>
          </a:ln>
        </p:spPr>
        <p:txBody>
          <a:bodyPr>
            <a:spAutoFit/>
          </a:bodyPr>
          <a:lstStyle/>
          <a:p>
            <a:pPr algn="ctr"/>
            <a:r>
              <a:rPr lang="hu-HU" sz="2800" b="1" i="1" dirty="0">
                <a:solidFill>
                  <a:srgbClr val="FFC000"/>
                </a:solidFill>
              </a:rPr>
              <a:t>Egy szarkomer működésének 3D animációja </a:t>
            </a:r>
            <a:endParaRPr lang="en-US" sz="2800" b="1" i="1" dirty="0">
              <a:solidFill>
                <a:srgbClr val="FFC000"/>
              </a:solidFill>
            </a:endParaRPr>
          </a:p>
        </p:txBody>
      </p:sp>
      <p:grpSp>
        <p:nvGrpSpPr>
          <p:cNvPr id="22" name="Group 5"/>
          <p:cNvGrpSpPr>
            <a:grpSpLocks/>
          </p:cNvGrpSpPr>
          <p:nvPr/>
        </p:nvGrpSpPr>
        <p:grpSpPr bwMode="auto">
          <a:xfrm>
            <a:off x="2363788" y="4742656"/>
            <a:ext cx="2300287" cy="927100"/>
            <a:chOff x="1489" y="528"/>
            <a:chExt cx="1449" cy="584"/>
          </a:xfrm>
        </p:grpSpPr>
        <p:sp>
          <p:nvSpPr>
            <p:cNvPr id="23" name="Line 6"/>
            <p:cNvSpPr>
              <a:spLocks noChangeShapeType="1"/>
            </p:cNvSpPr>
            <p:nvPr/>
          </p:nvSpPr>
          <p:spPr bwMode="auto">
            <a:xfrm>
              <a:off x="1489" y="528"/>
              <a:ext cx="1449" cy="0"/>
            </a:xfrm>
            <a:prstGeom prst="line">
              <a:avLst/>
            </a:prstGeom>
            <a:noFill/>
            <a:ln w="76200">
              <a:solidFill>
                <a:schemeClr val="tx1"/>
              </a:solidFill>
              <a:round/>
              <a:headEnd type="none" w="sm" len="sm"/>
              <a:tailEnd type="none" w="sm" len="sm"/>
            </a:ln>
          </p:spPr>
          <p:txBody>
            <a:bodyPr wrap="none" anchor="ctr"/>
            <a:lstStyle/>
            <a:p>
              <a:endParaRPr lang="en-GB"/>
            </a:p>
          </p:txBody>
        </p:sp>
        <p:sp>
          <p:nvSpPr>
            <p:cNvPr id="24" name="Line 7"/>
            <p:cNvSpPr>
              <a:spLocks noChangeShapeType="1"/>
            </p:cNvSpPr>
            <p:nvPr/>
          </p:nvSpPr>
          <p:spPr bwMode="auto">
            <a:xfrm>
              <a:off x="1489" y="1112"/>
              <a:ext cx="1449" cy="0"/>
            </a:xfrm>
            <a:prstGeom prst="line">
              <a:avLst/>
            </a:prstGeom>
            <a:noFill/>
            <a:ln w="76200">
              <a:solidFill>
                <a:schemeClr val="tx1"/>
              </a:solidFill>
              <a:round/>
              <a:headEnd type="none" w="sm" len="sm"/>
              <a:tailEnd type="none" w="sm" len="sm"/>
            </a:ln>
          </p:spPr>
          <p:txBody>
            <a:bodyPr wrap="none" anchor="ctr"/>
            <a:lstStyle/>
            <a:p>
              <a:endParaRPr lang="en-GB"/>
            </a:p>
          </p:txBody>
        </p:sp>
        <p:sp>
          <p:nvSpPr>
            <p:cNvPr id="25" name="Rectangle 8"/>
            <p:cNvSpPr>
              <a:spLocks noChangeArrowheads="1"/>
            </p:cNvSpPr>
            <p:nvPr/>
          </p:nvSpPr>
          <p:spPr bwMode="auto">
            <a:xfrm>
              <a:off x="1495" y="536"/>
              <a:ext cx="92" cy="568"/>
            </a:xfrm>
            <a:prstGeom prst="rect">
              <a:avLst/>
            </a:prstGeom>
            <a:solidFill>
              <a:schemeClr val="accent2"/>
            </a:solidFill>
            <a:ln w="25400">
              <a:solidFill>
                <a:schemeClr val="tx1"/>
              </a:solidFill>
              <a:miter lim="800000"/>
              <a:headEnd/>
              <a:tailEnd/>
            </a:ln>
          </p:spPr>
          <p:txBody>
            <a:bodyPr wrap="none" anchor="ctr"/>
            <a:lstStyle/>
            <a:p>
              <a:endParaRPr lang="en-US"/>
            </a:p>
          </p:txBody>
        </p:sp>
      </p:grpSp>
      <p:sp>
        <p:nvSpPr>
          <p:cNvPr id="26" name="Rectangle 9"/>
          <p:cNvSpPr>
            <a:spLocks noChangeArrowheads="1"/>
          </p:cNvSpPr>
          <p:nvPr/>
        </p:nvSpPr>
        <p:spPr bwMode="auto">
          <a:xfrm>
            <a:off x="2514600" y="5077619"/>
            <a:ext cx="3825875" cy="198437"/>
          </a:xfrm>
          <a:prstGeom prst="rect">
            <a:avLst/>
          </a:prstGeom>
          <a:solidFill>
            <a:srgbClr val="FF3300"/>
          </a:solidFill>
          <a:ln w="12700">
            <a:solidFill>
              <a:schemeClr val="tx1"/>
            </a:solidFill>
            <a:miter lim="800000"/>
            <a:headEnd/>
            <a:tailEnd/>
          </a:ln>
        </p:spPr>
        <p:txBody>
          <a:bodyPr wrap="none" anchor="ctr"/>
          <a:lstStyle/>
          <a:p>
            <a:endParaRPr lang="en-US"/>
          </a:p>
        </p:txBody>
      </p:sp>
      <p:grpSp>
        <p:nvGrpSpPr>
          <p:cNvPr id="27" name="Group 10"/>
          <p:cNvGrpSpPr>
            <a:grpSpLocks/>
          </p:cNvGrpSpPr>
          <p:nvPr/>
        </p:nvGrpSpPr>
        <p:grpSpPr bwMode="auto">
          <a:xfrm>
            <a:off x="4175125" y="4806156"/>
            <a:ext cx="2300288" cy="927100"/>
            <a:chOff x="2630" y="568"/>
            <a:chExt cx="1449" cy="584"/>
          </a:xfrm>
        </p:grpSpPr>
        <p:sp>
          <p:nvSpPr>
            <p:cNvPr id="28" name="Line 11"/>
            <p:cNvSpPr>
              <a:spLocks noChangeShapeType="1"/>
            </p:cNvSpPr>
            <p:nvPr/>
          </p:nvSpPr>
          <p:spPr bwMode="auto">
            <a:xfrm flipH="1">
              <a:off x="2630" y="1152"/>
              <a:ext cx="1449" cy="0"/>
            </a:xfrm>
            <a:prstGeom prst="line">
              <a:avLst/>
            </a:prstGeom>
            <a:noFill/>
            <a:ln w="76200">
              <a:solidFill>
                <a:schemeClr val="tx1"/>
              </a:solidFill>
              <a:round/>
              <a:headEnd type="none" w="sm" len="sm"/>
              <a:tailEnd type="none" w="sm" len="sm"/>
            </a:ln>
          </p:spPr>
          <p:txBody>
            <a:bodyPr wrap="none" anchor="ctr"/>
            <a:lstStyle/>
            <a:p>
              <a:endParaRPr lang="en-GB"/>
            </a:p>
          </p:txBody>
        </p:sp>
        <p:sp>
          <p:nvSpPr>
            <p:cNvPr id="29" name="Line 12"/>
            <p:cNvSpPr>
              <a:spLocks noChangeShapeType="1"/>
            </p:cNvSpPr>
            <p:nvPr/>
          </p:nvSpPr>
          <p:spPr bwMode="auto">
            <a:xfrm flipH="1">
              <a:off x="2630" y="568"/>
              <a:ext cx="1449" cy="0"/>
            </a:xfrm>
            <a:prstGeom prst="line">
              <a:avLst/>
            </a:prstGeom>
            <a:noFill/>
            <a:ln w="76200">
              <a:solidFill>
                <a:schemeClr val="tx1"/>
              </a:solidFill>
              <a:round/>
              <a:headEnd type="none" w="sm" len="sm"/>
              <a:tailEnd type="none" w="sm" len="sm"/>
            </a:ln>
          </p:spPr>
          <p:txBody>
            <a:bodyPr wrap="none" anchor="ctr"/>
            <a:lstStyle/>
            <a:p>
              <a:endParaRPr lang="en-GB"/>
            </a:p>
          </p:txBody>
        </p:sp>
        <p:sp>
          <p:nvSpPr>
            <p:cNvPr id="30" name="Rectangle 13"/>
            <p:cNvSpPr>
              <a:spLocks noChangeArrowheads="1"/>
            </p:cNvSpPr>
            <p:nvPr/>
          </p:nvSpPr>
          <p:spPr bwMode="auto">
            <a:xfrm>
              <a:off x="3979" y="576"/>
              <a:ext cx="92" cy="568"/>
            </a:xfrm>
            <a:prstGeom prst="rect">
              <a:avLst/>
            </a:prstGeom>
            <a:solidFill>
              <a:schemeClr val="accent2"/>
            </a:solidFill>
            <a:ln w="25400">
              <a:solidFill>
                <a:schemeClr val="tx1"/>
              </a:solidFill>
              <a:miter lim="800000"/>
              <a:headEnd/>
              <a:tailEnd/>
            </a:ln>
          </p:spPr>
          <p:txBody>
            <a:bodyPr wrap="none" anchor="ctr"/>
            <a:lstStyle/>
            <a:p>
              <a:endParaRPr lang="en-US"/>
            </a:p>
          </p:txBody>
        </p:sp>
      </p:grpSp>
      <p:grpSp>
        <p:nvGrpSpPr>
          <p:cNvPr id="31" name="Group 15"/>
          <p:cNvGrpSpPr>
            <a:grpSpLocks/>
          </p:cNvGrpSpPr>
          <p:nvPr/>
        </p:nvGrpSpPr>
        <p:grpSpPr bwMode="auto">
          <a:xfrm>
            <a:off x="4406900" y="4815349"/>
            <a:ext cx="74613" cy="811213"/>
            <a:chOff x="2776" y="570"/>
            <a:chExt cx="47" cy="511"/>
          </a:xfrm>
        </p:grpSpPr>
        <p:sp>
          <p:nvSpPr>
            <p:cNvPr id="32" name="Line 16"/>
            <p:cNvSpPr>
              <a:spLocks noChangeShapeType="1"/>
            </p:cNvSpPr>
            <p:nvPr/>
          </p:nvSpPr>
          <p:spPr bwMode="auto">
            <a:xfrm>
              <a:off x="2823" y="570"/>
              <a:ext cx="0" cy="511"/>
            </a:xfrm>
            <a:prstGeom prst="line">
              <a:avLst/>
            </a:prstGeom>
            <a:noFill/>
            <a:ln w="50800">
              <a:solidFill>
                <a:schemeClr val="tx1">
                  <a:lumMod val="65000"/>
                </a:schemeClr>
              </a:solidFill>
              <a:round/>
              <a:headEnd type="none" w="sm" len="sm"/>
              <a:tailEnd type="none" w="sm" len="sm"/>
            </a:ln>
          </p:spPr>
          <p:txBody>
            <a:bodyPr wrap="none" anchor="ctr"/>
            <a:lstStyle/>
            <a:p>
              <a:endParaRPr lang="en-GB"/>
            </a:p>
          </p:txBody>
        </p:sp>
        <p:sp>
          <p:nvSpPr>
            <p:cNvPr id="33" name="Line 17"/>
            <p:cNvSpPr>
              <a:spLocks noChangeShapeType="1"/>
            </p:cNvSpPr>
            <p:nvPr/>
          </p:nvSpPr>
          <p:spPr bwMode="auto">
            <a:xfrm>
              <a:off x="2776" y="570"/>
              <a:ext cx="0" cy="511"/>
            </a:xfrm>
            <a:prstGeom prst="line">
              <a:avLst/>
            </a:prstGeom>
            <a:noFill/>
            <a:ln w="50800">
              <a:solidFill>
                <a:schemeClr val="tx1">
                  <a:lumMod val="65000"/>
                </a:schemeClr>
              </a:solidFill>
              <a:round/>
              <a:headEnd type="none" w="sm" len="sm"/>
              <a:tailEnd type="none" w="sm" len="sm"/>
            </a:ln>
          </p:spPr>
          <p:txBody>
            <a:bodyPr wrap="none" anchor="ctr"/>
            <a:lstStyle/>
            <a:p>
              <a:endParaRPr lang="en-GB"/>
            </a:p>
          </p:txBody>
        </p:sp>
      </p:grpSp>
      <p:pic>
        <p:nvPicPr>
          <p:cNvPr id="16" name="filslideII.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710263" y="980728"/>
            <a:ext cx="4538137" cy="3197324"/>
          </a:xfrm>
          <a:prstGeom prst="rect">
            <a:avLst/>
          </a:prstGeom>
        </p:spPr>
      </p:pic>
      <p:sp>
        <p:nvSpPr>
          <p:cNvPr id="17" name="Szövegdoboz 16"/>
          <p:cNvSpPr txBox="1"/>
          <p:nvPr/>
        </p:nvSpPr>
        <p:spPr>
          <a:xfrm>
            <a:off x="683568" y="5877272"/>
            <a:ext cx="7344816" cy="923330"/>
          </a:xfrm>
          <a:prstGeom prst="rect">
            <a:avLst/>
          </a:prstGeom>
          <a:noFill/>
        </p:spPr>
        <p:txBody>
          <a:bodyPr wrap="square" rtlCol="0">
            <a:spAutoFit/>
          </a:bodyPr>
          <a:lstStyle/>
          <a:p>
            <a:pPr algn="ctr"/>
            <a:r>
              <a:rPr lang="hu-HU" dirty="0" smtClean="0"/>
              <a:t>A szarkomer legrövidebb hossza egyenlő a vastag filamentum (miozin) hosszával. Ezen a hosszon a vékony filamentumok átfedésbe kerülnek egymással a szarkomer közepén.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49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6"/>
                </p:tgtEl>
              </p:cMediaNode>
            </p:video>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zövegdoboz 1"/>
          <p:cNvSpPr txBox="1"/>
          <p:nvPr/>
        </p:nvSpPr>
        <p:spPr>
          <a:xfrm>
            <a:off x="1907704" y="548680"/>
            <a:ext cx="6264696" cy="523220"/>
          </a:xfrm>
          <a:prstGeom prst="rect">
            <a:avLst/>
          </a:prstGeom>
          <a:noFill/>
        </p:spPr>
        <p:txBody>
          <a:bodyPr wrap="square" rtlCol="0">
            <a:spAutoFit/>
          </a:bodyPr>
          <a:lstStyle/>
          <a:p>
            <a:pPr algn="ctr"/>
            <a:r>
              <a:rPr lang="hu-HU" sz="2800" b="1" dirty="0" smtClean="0"/>
              <a:t>A </a:t>
            </a:r>
            <a:r>
              <a:rPr lang="hu-HU" sz="2800" b="1" dirty="0" err="1" smtClean="0"/>
              <a:t>miofibrillumok</a:t>
            </a:r>
            <a:r>
              <a:rPr lang="hu-HU" sz="2800" b="1" dirty="0" smtClean="0"/>
              <a:t> keresztmetszeti képe</a:t>
            </a:r>
            <a:endParaRPr lang="en-GB" sz="2800" b="1" dirty="0"/>
          </a:p>
        </p:txBody>
      </p:sp>
      <p:pic>
        <p:nvPicPr>
          <p:cNvPr id="4" name="Kép 3" descr="szarkomer.jpg"/>
          <p:cNvPicPr>
            <a:picLocks noChangeAspect="1"/>
          </p:cNvPicPr>
          <p:nvPr/>
        </p:nvPicPr>
        <p:blipFill>
          <a:blip r:embed="rId3" cstate="print"/>
          <a:stretch>
            <a:fillRect/>
          </a:stretch>
        </p:blipFill>
        <p:spPr>
          <a:xfrm>
            <a:off x="2771800" y="1844824"/>
            <a:ext cx="3263900" cy="1282700"/>
          </a:xfrm>
          <a:prstGeom prst="rect">
            <a:avLst/>
          </a:prstGeom>
        </p:spPr>
      </p:pic>
      <p:pic>
        <p:nvPicPr>
          <p:cNvPr id="5" name="Kép 4" descr="A sáv.jpg"/>
          <p:cNvPicPr>
            <a:picLocks noChangeAspect="1"/>
          </p:cNvPicPr>
          <p:nvPr/>
        </p:nvPicPr>
        <p:blipFill>
          <a:blip r:embed="rId4" cstate="print"/>
          <a:stretch>
            <a:fillRect/>
          </a:stretch>
        </p:blipFill>
        <p:spPr>
          <a:xfrm>
            <a:off x="3707904" y="4221088"/>
            <a:ext cx="1219200" cy="1028700"/>
          </a:xfrm>
          <a:prstGeom prst="rect">
            <a:avLst/>
          </a:prstGeom>
        </p:spPr>
      </p:pic>
      <p:pic>
        <p:nvPicPr>
          <p:cNvPr id="6" name="Kép 5" descr="H sáv.jpg"/>
          <p:cNvPicPr>
            <a:picLocks noChangeAspect="1"/>
          </p:cNvPicPr>
          <p:nvPr/>
        </p:nvPicPr>
        <p:blipFill>
          <a:blip r:embed="rId5" cstate="print"/>
          <a:stretch>
            <a:fillRect/>
          </a:stretch>
        </p:blipFill>
        <p:spPr>
          <a:xfrm>
            <a:off x="5796136" y="4149080"/>
            <a:ext cx="1054100" cy="1079500"/>
          </a:xfrm>
          <a:prstGeom prst="rect">
            <a:avLst/>
          </a:prstGeom>
        </p:spPr>
      </p:pic>
      <p:pic>
        <p:nvPicPr>
          <p:cNvPr id="7" name="Kép 6" descr="I sáv.jpg"/>
          <p:cNvPicPr>
            <a:picLocks noChangeAspect="1"/>
          </p:cNvPicPr>
          <p:nvPr/>
        </p:nvPicPr>
        <p:blipFill>
          <a:blip r:embed="rId6" cstate="print"/>
          <a:stretch>
            <a:fillRect/>
          </a:stretch>
        </p:blipFill>
        <p:spPr>
          <a:xfrm>
            <a:off x="1763688" y="4221088"/>
            <a:ext cx="1041400" cy="1104900"/>
          </a:xfrm>
          <a:prstGeom prst="rect">
            <a:avLst/>
          </a:prstGeom>
        </p:spPr>
      </p:pic>
      <p:cxnSp>
        <p:nvCxnSpPr>
          <p:cNvPr id="9" name="Egyenes összekötő 8"/>
          <p:cNvCxnSpPr/>
          <p:nvPr/>
        </p:nvCxnSpPr>
        <p:spPr>
          <a:xfrm>
            <a:off x="3203848" y="1700808"/>
            <a:ext cx="0"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a:off x="3923928" y="1700808"/>
            <a:ext cx="0"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Egyenes összekötő 10"/>
          <p:cNvCxnSpPr/>
          <p:nvPr/>
        </p:nvCxnSpPr>
        <p:spPr>
          <a:xfrm>
            <a:off x="4321290" y="1700808"/>
            <a:ext cx="0"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Egyenes összekötő 12"/>
          <p:cNvCxnSpPr>
            <a:stCxn id="7" idx="0"/>
          </p:cNvCxnSpPr>
          <p:nvPr/>
        </p:nvCxnSpPr>
        <p:spPr>
          <a:xfrm flipV="1">
            <a:off x="2284388" y="3212976"/>
            <a:ext cx="919460"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Egyenes összekötő 14"/>
          <p:cNvCxnSpPr>
            <a:stCxn id="5" idx="0"/>
          </p:cNvCxnSpPr>
          <p:nvPr/>
        </p:nvCxnSpPr>
        <p:spPr>
          <a:xfrm flipH="1" flipV="1">
            <a:off x="3923928" y="3212976"/>
            <a:ext cx="393576" cy="1008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Egyenes összekötő 19"/>
          <p:cNvCxnSpPr>
            <a:stCxn id="6" idx="0"/>
          </p:cNvCxnSpPr>
          <p:nvPr/>
        </p:nvCxnSpPr>
        <p:spPr>
          <a:xfrm flipH="1" flipV="1">
            <a:off x="4283968" y="3212976"/>
            <a:ext cx="2039218"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22" name="Szövegdoboz 21"/>
          <p:cNvSpPr txBox="1"/>
          <p:nvPr/>
        </p:nvSpPr>
        <p:spPr>
          <a:xfrm>
            <a:off x="1547664" y="5589240"/>
            <a:ext cx="1584176" cy="400110"/>
          </a:xfrm>
          <a:prstGeom prst="rect">
            <a:avLst/>
          </a:prstGeom>
          <a:noFill/>
        </p:spPr>
        <p:txBody>
          <a:bodyPr wrap="square" rtlCol="0">
            <a:spAutoFit/>
          </a:bodyPr>
          <a:lstStyle/>
          <a:p>
            <a:pPr algn="ctr"/>
            <a:r>
              <a:rPr lang="hu-HU" sz="2000" b="1" i="1" dirty="0" smtClean="0"/>
              <a:t>I köteg</a:t>
            </a:r>
            <a:endParaRPr lang="en-GB" sz="2000" b="1" i="1" dirty="0"/>
          </a:p>
        </p:txBody>
      </p:sp>
      <p:sp>
        <p:nvSpPr>
          <p:cNvPr id="23" name="Szövegdoboz 22"/>
          <p:cNvSpPr txBox="1"/>
          <p:nvPr/>
        </p:nvSpPr>
        <p:spPr>
          <a:xfrm>
            <a:off x="3563888" y="5589240"/>
            <a:ext cx="1584176" cy="400110"/>
          </a:xfrm>
          <a:prstGeom prst="rect">
            <a:avLst/>
          </a:prstGeom>
          <a:noFill/>
        </p:spPr>
        <p:txBody>
          <a:bodyPr wrap="square" rtlCol="0">
            <a:spAutoFit/>
          </a:bodyPr>
          <a:lstStyle/>
          <a:p>
            <a:pPr algn="ctr"/>
            <a:r>
              <a:rPr lang="hu-HU" sz="2000" b="1" i="1" dirty="0" smtClean="0"/>
              <a:t>A köteg</a:t>
            </a:r>
            <a:endParaRPr lang="en-GB" sz="2000" b="1" i="1" dirty="0"/>
          </a:p>
        </p:txBody>
      </p:sp>
      <p:sp>
        <p:nvSpPr>
          <p:cNvPr id="24" name="Szövegdoboz 23"/>
          <p:cNvSpPr txBox="1"/>
          <p:nvPr/>
        </p:nvSpPr>
        <p:spPr>
          <a:xfrm>
            <a:off x="5580112" y="5589240"/>
            <a:ext cx="1584176" cy="400110"/>
          </a:xfrm>
          <a:prstGeom prst="rect">
            <a:avLst/>
          </a:prstGeom>
          <a:noFill/>
        </p:spPr>
        <p:txBody>
          <a:bodyPr wrap="square" rtlCol="0">
            <a:spAutoFit/>
          </a:bodyPr>
          <a:lstStyle/>
          <a:p>
            <a:pPr algn="ctr"/>
            <a:r>
              <a:rPr lang="hu-HU" sz="2000" b="1" i="1" dirty="0" smtClean="0"/>
              <a:t>H zóna</a:t>
            </a:r>
            <a:endParaRPr lang="en-GB" sz="2000" b="1" i="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Line 3"/>
          <p:cNvSpPr>
            <a:spLocks noChangeShapeType="1"/>
          </p:cNvSpPr>
          <p:nvPr/>
        </p:nvSpPr>
        <p:spPr bwMode="auto">
          <a:xfrm flipH="1" flipV="1">
            <a:off x="4306888" y="31257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0" name="Line 4"/>
          <p:cNvSpPr>
            <a:spLocks noChangeShapeType="1"/>
          </p:cNvSpPr>
          <p:nvPr/>
        </p:nvSpPr>
        <p:spPr bwMode="auto">
          <a:xfrm>
            <a:off x="4003675" y="37338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1" name="Line 5"/>
          <p:cNvSpPr>
            <a:spLocks noChangeShapeType="1"/>
          </p:cNvSpPr>
          <p:nvPr/>
        </p:nvSpPr>
        <p:spPr bwMode="auto">
          <a:xfrm flipV="1">
            <a:off x="4230688" y="32019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2" name="Oval 6"/>
          <p:cNvSpPr>
            <a:spLocks noChangeArrowheads="1"/>
          </p:cNvSpPr>
          <p:nvPr/>
        </p:nvSpPr>
        <p:spPr bwMode="auto">
          <a:xfrm>
            <a:off x="4311650" y="34353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sp>
        <p:nvSpPr>
          <p:cNvPr id="9223" name="Line 7"/>
          <p:cNvSpPr>
            <a:spLocks noChangeShapeType="1"/>
          </p:cNvSpPr>
          <p:nvPr/>
        </p:nvSpPr>
        <p:spPr bwMode="auto">
          <a:xfrm flipH="1" flipV="1">
            <a:off x="2935288" y="38115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4" name="Line 8"/>
          <p:cNvSpPr>
            <a:spLocks noChangeShapeType="1"/>
          </p:cNvSpPr>
          <p:nvPr/>
        </p:nvSpPr>
        <p:spPr bwMode="auto">
          <a:xfrm>
            <a:off x="2632075" y="44196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5" name="Line 9"/>
          <p:cNvSpPr>
            <a:spLocks noChangeShapeType="1"/>
          </p:cNvSpPr>
          <p:nvPr/>
        </p:nvSpPr>
        <p:spPr bwMode="auto">
          <a:xfrm flipV="1">
            <a:off x="2859088" y="38877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6" name="Oval 10"/>
          <p:cNvSpPr>
            <a:spLocks noChangeArrowheads="1"/>
          </p:cNvSpPr>
          <p:nvPr/>
        </p:nvSpPr>
        <p:spPr bwMode="auto">
          <a:xfrm>
            <a:off x="2940050" y="41211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sp>
        <p:nvSpPr>
          <p:cNvPr id="9227" name="Line 11"/>
          <p:cNvSpPr>
            <a:spLocks noChangeShapeType="1"/>
          </p:cNvSpPr>
          <p:nvPr/>
        </p:nvSpPr>
        <p:spPr bwMode="auto">
          <a:xfrm flipH="1" flipV="1">
            <a:off x="3011488" y="23637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8" name="Line 12"/>
          <p:cNvSpPr>
            <a:spLocks noChangeShapeType="1"/>
          </p:cNvSpPr>
          <p:nvPr/>
        </p:nvSpPr>
        <p:spPr bwMode="auto">
          <a:xfrm>
            <a:off x="2708275" y="29718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29" name="Line 13"/>
          <p:cNvSpPr>
            <a:spLocks noChangeShapeType="1"/>
          </p:cNvSpPr>
          <p:nvPr/>
        </p:nvSpPr>
        <p:spPr bwMode="auto">
          <a:xfrm flipV="1">
            <a:off x="2935288" y="24399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0" name="Oval 14"/>
          <p:cNvSpPr>
            <a:spLocks noChangeArrowheads="1"/>
          </p:cNvSpPr>
          <p:nvPr/>
        </p:nvSpPr>
        <p:spPr bwMode="auto">
          <a:xfrm>
            <a:off x="3016250" y="26733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sp>
        <p:nvSpPr>
          <p:cNvPr id="9231" name="Line 15"/>
          <p:cNvSpPr>
            <a:spLocks noChangeShapeType="1"/>
          </p:cNvSpPr>
          <p:nvPr/>
        </p:nvSpPr>
        <p:spPr bwMode="auto">
          <a:xfrm flipH="1" flipV="1">
            <a:off x="5754688" y="23637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2" name="Line 16"/>
          <p:cNvSpPr>
            <a:spLocks noChangeShapeType="1"/>
          </p:cNvSpPr>
          <p:nvPr/>
        </p:nvSpPr>
        <p:spPr bwMode="auto">
          <a:xfrm>
            <a:off x="5451475" y="29718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3" name="Line 17"/>
          <p:cNvSpPr>
            <a:spLocks noChangeShapeType="1"/>
          </p:cNvSpPr>
          <p:nvPr/>
        </p:nvSpPr>
        <p:spPr bwMode="auto">
          <a:xfrm flipV="1">
            <a:off x="5678488" y="24399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4" name="Oval 18"/>
          <p:cNvSpPr>
            <a:spLocks noChangeArrowheads="1"/>
          </p:cNvSpPr>
          <p:nvPr/>
        </p:nvSpPr>
        <p:spPr bwMode="auto">
          <a:xfrm>
            <a:off x="5759450" y="26733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sp>
        <p:nvSpPr>
          <p:cNvPr id="9235" name="Line 19"/>
          <p:cNvSpPr>
            <a:spLocks noChangeShapeType="1"/>
          </p:cNvSpPr>
          <p:nvPr/>
        </p:nvSpPr>
        <p:spPr bwMode="auto">
          <a:xfrm flipH="1" flipV="1">
            <a:off x="5678488" y="38877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6" name="Line 20"/>
          <p:cNvSpPr>
            <a:spLocks noChangeShapeType="1"/>
          </p:cNvSpPr>
          <p:nvPr/>
        </p:nvSpPr>
        <p:spPr bwMode="auto">
          <a:xfrm>
            <a:off x="5375275" y="44958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7" name="Line 21"/>
          <p:cNvSpPr>
            <a:spLocks noChangeShapeType="1"/>
          </p:cNvSpPr>
          <p:nvPr/>
        </p:nvSpPr>
        <p:spPr bwMode="auto">
          <a:xfrm flipV="1">
            <a:off x="5602288" y="39639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38" name="Oval 22"/>
          <p:cNvSpPr>
            <a:spLocks noChangeArrowheads="1"/>
          </p:cNvSpPr>
          <p:nvPr/>
        </p:nvSpPr>
        <p:spPr bwMode="auto">
          <a:xfrm>
            <a:off x="5683250" y="41973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sp>
        <p:nvSpPr>
          <p:cNvPr id="9239" name="Line 23"/>
          <p:cNvSpPr>
            <a:spLocks noChangeShapeType="1"/>
          </p:cNvSpPr>
          <p:nvPr/>
        </p:nvSpPr>
        <p:spPr bwMode="auto">
          <a:xfrm flipH="1" flipV="1">
            <a:off x="4230688" y="45735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40" name="Line 24"/>
          <p:cNvSpPr>
            <a:spLocks noChangeShapeType="1"/>
          </p:cNvSpPr>
          <p:nvPr/>
        </p:nvSpPr>
        <p:spPr bwMode="auto">
          <a:xfrm>
            <a:off x="3927475" y="51816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41" name="Line 25"/>
          <p:cNvSpPr>
            <a:spLocks noChangeShapeType="1"/>
          </p:cNvSpPr>
          <p:nvPr/>
        </p:nvSpPr>
        <p:spPr bwMode="auto">
          <a:xfrm flipV="1">
            <a:off x="4154488" y="46497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42" name="Oval 26"/>
          <p:cNvSpPr>
            <a:spLocks noChangeArrowheads="1"/>
          </p:cNvSpPr>
          <p:nvPr/>
        </p:nvSpPr>
        <p:spPr bwMode="auto">
          <a:xfrm>
            <a:off x="4235450" y="48831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sp>
        <p:nvSpPr>
          <p:cNvPr id="9243" name="Line 27"/>
          <p:cNvSpPr>
            <a:spLocks noChangeShapeType="1"/>
          </p:cNvSpPr>
          <p:nvPr/>
        </p:nvSpPr>
        <p:spPr bwMode="auto">
          <a:xfrm flipH="1" flipV="1">
            <a:off x="4383088" y="1677988"/>
            <a:ext cx="606425" cy="12160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44" name="Line 28"/>
          <p:cNvSpPr>
            <a:spLocks noChangeShapeType="1"/>
          </p:cNvSpPr>
          <p:nvPr/>
        </p:nvSpPr>
        <p:spPr bwMode="auto">
          <a:xfrm>
            <a:off x="4079875" y="2286000"/>
            <a:ext cx="1292225" cy="0"/>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45" name="Line 29"/>
          <p:cNvSpPr>
            <a:spLocks noChangeShapeType="1"/>
          </p:cNvSpPr>
          <p:nvPr/>
        </p:nvSpPr>
        <p:spPr bwMode="auto">
          <a:xfrm flipV="1">
            <a:off x="4306888" y="1754188"/>
            <a:ext cx="758825" cy="1063625"/>
          </a:xfrm>
          <a:prstGeom prst="line">
            <a:avLst/>
          </a:prstGeom>
          <a:noFill/>
          <a:ln w="76200">
            <a:solidFill>
              <a:srgbClr val="FF5050"/>
            </a:solidFill>
            <a:round/>
            <a:headEnd type="none" w="sm" len="sm"/>
            <a:tailEnd type="none" w="sm" len="sm"/>
          </a:ln>
        </p:spPr>
        <p:txBody>
          <a:bodyPr wrap="none" anchor="ctr"/>
          <a:lstStyle/>
          <a:p>
            <a:endParaRPr lang="en-GB"/>
          </a:p>
        </p:txBody>
      </p:sp>
      <p:sp>
        <p:nvSpPr>
          <p:cNvPr id="9246" name="Oval 30"/>
          <p:cNvSpPr>
            <a:spLocks noChangeArrowheads="1"/>
          </p:cNvSpPr>
          <p:nvPr/>
        </p:nvSpPr>
        <p:spPr bwMode="auto">
          <a:xfrm>
            <a:off x="4387850" y="1987550"/>
            <a:ext cx="596900" cy="596900"/>
          </a:xfrm>
          <a:prstGeom prst="ellipse">
            <a:avLst/>
          </a:prstGeom>
          <a:solidFill>
            <a:srgbClr val="FF3300"/>
          </a:solidFill>
          <a:ln w="12700">
            <a:solidFill>
              <a:schemeClr val="tx1"/>
            </a:solidFill>
            <a:round/>
            <a:headEnd/>
            <a:tailEnd/>
          </a:ln>
        </p:spPr>
        <p:txBody>
          <a:bodyPr wrap="none" anchor="ctr"/>
          <a:lstStyle/>
          <a:p>
            <a:endParaRPr lang="en-US"/>
          </a:p>
        </p:txBody>
      </p:sp>
      <p:grpSp>
        <p:nvGrpSpPr>
          <p:cNvPr id="2" name="Group 31"/>
          <p:cNvGrpSpPr>
            <a:grpSpLocks/>
          </p:cNvGrpSpPr>
          <p:nvPr/>
        </p:nvGrpSpPr>
        <p:grpSpPr bwMode="auto">
          <a:xfrm>
            <a:off x="2292350" y="1454150"/>
            <a:ext cx="4787900" cy="4559300"/>
            <a:chOff x="1444" y="916"/>
            <a:chExt cx="3016" cy="2872"/>
          </a:xfrm>
        </p:grpSpPr>
        <p:sp>
          <p:nvSpPr>
            <p:cNvPr id="9330" name="Oval 32"/>
            <p:cNvSpPr>
              <a:spLocks noChangeArrowheads="1"/>
            </p:cNvSpPr>
            <p:nvPr/>
          </p:nvSpPr>
          <p:spPr bwMode="auto">
            <a:xfrm>
              <a:off x="2308" y="230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1" name="Oval 33"/>
            <p:cNvSpPr>
              <a:spLocks noChangeArrowheads="1"/>
            </p:cNvSpPr>
            <p:nvPr/>
          </p:nvSpPr>
          <p:spPr bwMode="auto">
            <a:xfrm>
              <a:off x="1684" y="2260"/>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2" name="Oval 34"/>
            <p:cNvSpPr>
              <a:spLocks noChangeArrowheads="1"/>
            </p:cNvSpPr>
            <p:nvPr/>
          </p:nvSpPr>
          <p:spPr bwMode="auto">
            <a:xfrm>
              <a:off x="3460" y="230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3" name="Oval 35"/>
            <p:cNvSpPr>
              <a:spLocks noChangeArrowheads="1"/>
            </p:cNvSpPr>
            <p:nvPr/>
          </p:nvSpPr>
          <p:spPr bwMode="auto">
            <a:xfrm>
              <a:off x="2596" y="2740"/>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4" name="Oval 36"/>
            <p:cNvSpPr>
              <a:spLocks noChangeArrowheads="1"/>
            </p:cNvSpPr>
            <p:nvPr/>
          </p:nvSpPr>
          <p:spPr bwMode="auto">
            <a:xfrm>
              <a:off x="4036" y="230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5" name="Oval 37"/>
            <p:cNvSpPr>
              <a:spLocks noChangeArrowheads="1"/>
            </p:cNvSpPr>
            <p:nvPr/>
          </p:nvSpPr>
          <p:spPr bwMode="auto">
            <a:xfrm>
              <a:off x="3172" y="278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6" name="Oval 38"/>
            <p:cNvSpPr>
              <a:spLocks noChangeArrowheads="1"/>
            </p:cNvSpPr>
            <p:nvPr/>
          </p:nvSpPr>
          <p:spPr bwMode="auto">
            <a:xfrm>
              <a:off x="3940" y="3220"/>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7" name="Oval 39"/>
            <p:cNvSpPr>
              <a:spLocks noChangeArrowheads="1"/>
            </p:cNvSpPr>
            <p:nvPr/>
          </p:nvSpPr>
          <p:spPr bwMode="auto">
            <a:xfrm>
              <a:off x="3364" y="3172"/>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8" name="Oval 40"/>
            <p:cNvSpPr>
              <a:spLocks noChangeArrowheads="1"/>
            </p:cNvSpPr>
            <p:nvPr/>
          </p:nvSpPr>
          <p:spPr bwMode="auto">
            <a:xfrm>
              <a:off x="2260" y="3220"/>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39" name="Oval 41"/>
            <p:cNvSpPr>
              <a:spLocks noChangeArrowheads="1"/>
            </p:cNvSpPr>
            <p:nvPr/>
          </p:nvSpPr>
          <p:spPr bwMode="auto">
            <a:xfrm>
              <a:off x="2356" y="1396"/>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0" name="Oval 42"/>
            <p:cNvSpPr>
              <a:spLocks noChangeArrowheads="1"/>
            </p:cNvSpPr>
            <p:nvPr/>
          </p:nvSpPr>
          <p:spPr bwMode="auto">
            <a:xfrm>
              <a:off x="1636" y="3220"/>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1" name="Oval 43"/>
            <p:cNvSpPr>
              <a:spLocks noChangeArrowheads="1"/>
            </p:cNvSpPr>
            <p:nvPr/>
          </p:nvSpPr>
          <p:spPr bwMode="auto">
            <a:xfrm>
              <a:off x="2596" y="182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2" name="Oval 44"/>
            <p:cNvSpPr>
              <a:spLocks noChangeArrowheads="1"/>
            </p:cNvSpPr>
            <p:nvPr/>
          </p:nvSpPr>
          <p:spPr bwMode="auto">
            <a:xfrm>
              <a:off x="1780" y="134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3" name="Oval 45"/>
            <p:cNvSpPr>
              <a:spLocks noChangeArrowheads="1"/>
            </p:cNvSpPr>
            <p:nvPr/>
          </p:nvSpPr>
          <p:spPr bwMode="auto">
            <a:xfrm>
              <a:off x="3460" y="1396"/>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4" name="Oval 46"/>
            <p:cNvSpPr>
              <a:spLocks noChangeArrowheads="1"/>
            </p:cNvSpPr>
            <p:nvPr/>
          </p:nvSpPr>
          <p:spPr bwMode="auto">
            <a:xfrm>
              <a:off x="3220" y="182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5" name="Oval 47"/>
            <p:cNvSpPr>
              <a:spLocks noChangeArrowheads="1"/>
            </p:cNvSpPr>
            <p:nvPr/>
          </p:nvSpPr>
          <p:spPr bwMode="auto">
            <a:xfrm>
              <a:off x="2644" y="916"/>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6" name="Oval 48"/>
            <p:cNvSpPr>
              <a:spLocks noChangeArrowheads="1"/>
            </p:cNvSpPr>
            <p:nvPr/>
          </p:nvSpPr>
          <p:spPr bwMode="auto">
            <a:xfrm>
              <a:off x="3220" y="916"/>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7" name="Oval 49"/>
            <p:cNvSpPr>
              <a:spLocks noChangeArrowheads="1"/>
            </p:cNvSpPr>
            <p:nvPr/>
          </p:nvSpPr>
          <p:spPr bwMode="auto">
            <a:xfrm>
              <a:off x="4084" y="1396"/>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8" name="Oval 50"/>
            <p:cNvSpPr>
              <a:spLocks noChangeArrowheads="1"/>
            </p:cNvSpPr>
            <p:nvPr/>
          </p:nvSpPr>
          <p:spPr bwMode="auto">
            <a:xfrm>
              <a:off x="1540" y="182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49" name="Oval 51"/>
            <p:cNvSpPr>
              <a:spLocks noChangeArrowheads="1"/>
            </p:cNvSpPr>
            <p:nvPr/>
          </p:nvSpPr>
          <p:spPr bwMode="auto">
            <a:xfrm>
              <a:off x="1444" y="2692"/>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50" name="Oval 52"/>
            <p:cNvSpPr>
              <a:spLocks noChangeArrowheads="1"/>
            </p:cNvSpPr>
            <p:nvPr/>
          </p:nvSpPr>
          <p:spPr bwMode="auto">
            <a:xfrm>
              <a:off x="4372" y="182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51" name="Oval 53"/>
            <p:cNvSpPr>
              <a:spLocks noChangeArrowheads="1"/>
            </p:cNvSpPr>
            <p:nvPr/>
          </p:nvSpPr>
          <p:spPr bwMode="auto">
            <a:xfrm>
              <a:off x="4324" y="2788"/>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52" name="Oval 54"/>
            <p:cNvSpPr>
              <a:spLocks noChangeArrowheads="1"/>
            </p:cNvSpPr>
            <p:nvPr/>
          </p:nvSpPr>
          <p:spPr bwMode="auto">
            <a:xfrm>
              <a:off x="3076" y="3700"/>
              <a:ext cx="88" cy="88"/>
            </a:xfrm>
            <a:prstGeom prst="ellipse">
              <a:avLst/>
            </a:prstGeom>
            <a:solidFill>
              <a:schemeClr val="hlink"/>
            </a:solidFill>
            <a:ln w="12700">
              <a:solidFill>
                <a:schemeClr val="tx1"/>
              </a:solidFill>
              <a:round/>
              <a:headEnd/>
              <a:tailEnd/>
            </a:ln>
          </p:spPr>
          <p:txBody>
            <a:bodyPr wrap="none" anchor="ctr"/>
            <a:lstStyle/>
            <a:p>
              <a:endParaRPr lang="en-US"/>
            </a:p>
          </p:txBody>
        </p:sp>
        <p:sp>
          <p:nvSpPr>
            <p:cNvPr id="9353" name="Oval 55"/>
            <p:cNvSpPr>
              <a:spLocks noChangeArrowheads="1"/>
            </p:cNvSpPr>
            <p:nvPr/>
          </p:nvSpPr>
          <p:spPr bwMode="auto">
            <a:xfrm>
              <a:off x="2500" y="3700"/>
              <a:ext cx="88" cy="88"/>
            </a:xfrm>
            <a:prstGeom prst="ellipse">
              <a:avLst/>
            </a:prstGeom>
            <a:solidFill>
              <a:schemeClr val="hlink"/>
            </a:solidFill>
            <a:ln w="12700">
              <a:solidFill>
                <a:schemeClr val="tx1"/>
              </a:solidFill>
              <a:round/>
              <a:headEnd/>
              <a:tailEnd/>
            </a:ln>
          </p:spPr>
          <p:txBody>
            <a:bodyPr wrap="none" anchor="ctr"/>
            <a:lstStyle/>
            <a:p>
              <a:endParaRPr lang="en-US"/>
            </a:p>
          </p:txBody>
        </p:sp>
      </p:grpSp>
      <p:sp>
        <p:nvSpPr>
          <p:cNvPr id="9248" name="Line 56"/>
          <p:cNvSpPr>
            <a:spLocks noChangeShapeType="1"/>
          </p:cNvSpPr>
          <p:nvPr/>
        </p:nvSpPr>
        <p:spPr bwMode="auto">
          <a:xfrm>
            <a:off x="4572000" y="460375"/>
            <a:ext cx="0" cy="606425"/>
          </a:xfrm>
          <a:prstGeom prst="line">
            <a:avLst/>
          </a:prstGeom>
          <a:noFill/>
          <a:ln w="76200">
            <a:solidFill>
              <a:schemeClr val="tx1"/>
            </a:solidFill>
            <a:round/>
            <a:headEnd type="none" w="sm" len="sm"/>
            <a:tailEnd type="none" w="sm" len="sm"/>
          </a:ln>
        </p:spPr>
        <p:txBody>
          <a:bodyPr wrap="none" anchor="ctr"/>
          <a:lstStyle/>
          <a:p>
            <a:endParaRPr lang="en-GB"/>
          </a:p>
        </p:txBody>
      </p:sp>
      <p:grpSp>
        <p:nvGrpSpPr>
          <p:cNvPr id="3" name="Group 57"/>
          <p:cNvGrpSpPr>
            <a:grpSpLocks/>
          </p:cNvGrpSpPr>
          <p:nvPr/>
        </p:nvGrpSpPr>
        <p:grpSpPr bwMode="auto">
          <a:xfrm>
            <a:off x="2593975" y="231775"/>
            <a:ext cx="3959225" cy="1139825"/>
            <a:chOff x="1634" y="146"/>
            <a:chExt cx="2494" cy="718"/>
          </a:xfrm>
        </p:grpSpPr>
        <p:grpSp>
          <p:nvGrpSpPr>
            <p:cNvPr id="4" name="Group 58"/>
            <p:cNvGrpSpPr>
              <a:grpSpLocks/>
            </p:cNvGrpSpPr>
            <p:nvPr/>
          </p:nvGrpSpPr>
          <p:grpSpPr bwMode="auto">
            <a:xfrm>
              <a:off x="2882" y="290"/>
              <a:ext cx="910" cy="382"/>
              <a:chOff x="2882" y="290"/>
              <a:chExt cx="910" cy="382"/>
            </a:xfrm>
          </p:grpSpPr>
          <p:grpSp>
            <p:nvGrpSpPr>
              <p:cNvPr id="5" name="Group 59"/>
              <p:cNvGrpSpPr>
                <a:grpSpLocks/>
              </p:cNvGrpSpPr>
              <p:nvPr/>
            </p:nvGrpSpPr>
            <p:grpSpPr bwMode="auto">
              <a:xfrm>
                <a:off x="3170" y="290"/>
                <a:ext cx="142" cy="382"/>
                <a:chOff x="3170" y="290"/>
                <a:chExt cx="142" cy="382"/>
              </a:xfrm>
            </p:grpSpPr>
            <p:sp>
              <p:nvSpPr>
                <p:cNvPr id="9328" name="Line 60"/>
                <p:cNvSpPr>
                  <a:spLocks noChangeShapeType="1"/>
                </p:cNvSpPr>
                <p:nvPr/>
              </p:nvSpPr>
              <p:spPr bwMode="auto">
                <a:xfrm flipH="1">
                  <a:off x="3170"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29" name="Line 61"/>
                <p:cNvSpPr>
                  <a:spLocks noChangeShapeType="1"/>
                </p:cNvSpPr>
                <p:nvPr/>
              </p:nvSpPr>
              <p:spPr bwMode="auto">
                <a:xfrm>
                  <a:off x="3170"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6" name="Group 62"/>
              <p:cNvGrpSpPr>
                <a:grpSpLocks/>
              </p:cNvGrpSpPr>
              <p:nvPr/>
            </p:nvGrpSpPr>
            <p:grpSpPr bwMode="auto">
              <a:xfrm>
                <a:off x="3650" y="290"/>
                <a:ext cx="142" cy="382"/>
                <a:chOff x="3650" y="290"/>
                <a:chExt cx="142" cy="382"/>
              </a:xfrm>
            </p:grpSpPr>
            <p:sp>
              <p:nvSpPr>
                <p:cNvPr id="9326" name="Line 63"/>
                <p:cNvSpPr>
                  <a:spLocks noChangeShapeType="1"/>
                </p:cNvSpPr>
                <p:nvPr/>
              </p:nvSpPr>
              <p:spPr bwMode="auto">
                <a:xfrm flipH="1">
                  <a:off x="3650"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27" name="Line 64"/>
                <p:cNvSpPr>
                  <a:spLocks noChangeShapeType="1"/>
                </p:cNvSpPr>
                <p:nvPr/>
              </p:nvSpPr>
              <p:spPr bwMode="auto">
                <a:xfrm>
                  <a:off x="3650"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7" name="Group 65"/>
              <p:cNvGrpSpPr>
                <a:grpSpLocks/>
              </p:cNvGrpSpPr>
              <p:nvPr/>
            </p:nvGrpSpPr>
            <p:grpSpPr bwMode="auto">
              <a:xfrm>
                <a:off x="3554" y="290"/>
                <a:ext cx="142" cy="382"/>
                <a:chOff x="3554" y="290"/>
                <a:chExt cx="142" cy="382"/>
              </a:xfrm>
            </p:grpSpPr>
            <p:sp>
              <p:nvSpPr>
                <p:cNvPr id="9324" name="Line 66"/>
                <p:cNvSpPr>
                  <a:spLocks noChangeShapeType="1"/>
                </p:cNvSpPr>
                <p:nvPr/>
              </p:nvSpPr>
              <p:spPr bwMode="auto">
                <a:xfrm flipH="1">
                  <a:off x="3554"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25" name="Line 67"/>
                <p:cNvSpPr>
                  <a:spLocks noChangeShapeType="1"/>
                </p:cNvSpPr>
                <p:nvPr/>
              </p:nvSpPr>
              <p:spPr bwMode="auto">
                <a:xfrm>
                  <a:off x="3554"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8" name="Group 68"/>
              <p:cNvGrpSpPr>
                <a:grpSpLocks/>
              </p:cNvGrpSpPr>
              <p:nvPr/>
            </p:nvGrpSpPr>
            <p:grpSpPr bwMode="auto">
              <a:xfrm>
                <a:off x="3458" y="290"/>
                <a:ext cx="142" cy="382"/>
                <a:chOff x="3458" y="290"/>
                <a:chExt cx="142" cy="382"/>
              </a:xfrm>
            </p:grpSpPr>
            <p:sp>
              <p:nvSpPr>
                <p:cNvPr id="9322" name="Line 69"/>
                <p:cNvSpPr>
                  <a:spLocks noChangeShapeType="1"/>
                </p:cNvSpPr>
                <p:nvPr/>
              </p:nvSpPr>
              <p:spPr bwMode="auto">
                <a:xfrm flipH="1">
                  <a:off x="3458"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23" name="Line 70"/>
                <p:cNvSpPr>
                  <a:spLocks noChangeShapeType="1"/>
                </p:cNvSpPr>
                <p:nvPr/>
              </p:nvSpPr>
              <p:spPr bwMode="auto">
                <a:xfrm>
                  <a:off x="3458"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9" name="Group 71"/>
              <p:cNvGrpSpPr>
                <a:grpSpLocks/>
              </p:cNvGrpSpPr>
              <p:nvPr/>
            </p:nvGrpSpPr>
            <p:grpSpPr bwMode="auto">
              <a:xfrm>
                <a:off x="3362" y="290"/>
                <a:ext cx="142" cy="382"/>
                <a:chOff x="3362" y="290"/>
                <a:chExt cx="142" cy="382"/>
              </a:xfrm>
            </p:grpSpPr>
            <p:sp>
              <p:nvSpPr>
                <p:cNvPr id="9320" name="Line 72"/>
                <p:cNvSpPr>
                  <a:spLocks noChangeShapeType="1"/>
                </p:cNvSpPr>
                <p:nvPr/>
              </p:nvSpPr>
              <p:spPr bwMode="auto">
                <a:xfrm flipH="1">
                  <a:off x="3362"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21" name="Line 73"/>
                <p:cNvSpPr>
                  <a:spLocks noChangeShapeType="1"/>
                </p:cNvSpPr>
                <p:nvPr/>
              </p:nvSpPr>
              <p:spPr bwMode="auto">
                <a:xfrm>
                  <a:off x="3362"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10" name="Group 74"/>
              <p:cNvGrpSpPr>
                <a:grpSpLocks/>
              </p:cNvGrpSpPr>
              <p:nvPr/>
            </p:nvGrpSpPr>
            <p:grpSpPr bwMode="auto">
              <a:xfrm>
                <a:off x="3266" y="290"/>
                <a:ext cx="142" cy="382"/>
                <a:chOff x="3266" y="290"/>
                <a:chExt cx="142" cy="382"/>
              </a:xfrm>
            </p:grpSpPr>
            <p:sp>
              <p:nvSpPr>
                <p:cNvPr id="9318" name="Line 75"/>
                <p:cNvSpPr>
                  <a:spLocks noChangeShapeType="1"/>
                </p:cNvSpPr>
                <p:nvPr/>
              </p:nvSpPr>
              <p:spPr bwMode="auto">
                <a:xfrm flipH="1">
                  <a:off x="3266"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19" name="Line 76"/>
                <p:cNvSpPr>
                  <a:spLocks noChangeShapeType="1"/>
                </p:cNvSpPr>
                <p:nvPr/>
              </p:nvSpPr>
              <p:spPr bwMode="auto">
                <a:xfrm>
                  <a:off x="3266"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11" name="Group 77"/>
              <p:cNvGrpSpPr>
                <a:grpSpLocks/>
              </p:cNvGrpSpPr>
              <p:nvPr/>
            </p:nvGrpSpPr>
            <p:grpSpPr bwMode="auto">
              <a:xfrm>
                <a:off x="3074" y="290"/>
                <a:ext cx="142" cy="382"/>
                <a:chOff x="3074" y="290"/>
                <a:chExt cx="142" cy="382"/>
              </a:xfrm>
            </p:grpSpPr>
            <p:sp>
              <p:nvSpPr>
                <p:cNvPr id="9316" name="Line 78"/>
                <p:cNvSpPr>
                  <a:spLocks noChangeShapeType="1"/>
                </p:cNvSpPr>
                <p:nvPr/>
              </p:nvSpPr>
              <p:spPr bwMode="auto">
                <a:xfrm flipH="1">
                  <a:off x="3074"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17" name="Line 79"/>
                <p:cNvSpPr>
                  <a:spLocks noChangeShapeType="1"/>
                </p:cNvSpPr>
                <p:nvPr/>
              </p:nvSpPr>
              <p:spPr bwMode="auto">
                <a:xfrm>
                  <a:off x="3074"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12" name="Group 80"/>
              <p:cNvGrpSpPr>
                <a:grpSpLocks/>
              </p:cNvGrpSpPr>
              <p:nvPr/>
            </p:nvGrpSpPr>
            <p:grpSpPr bwMode="auto">
              <a:xfrm>
                <a:off x="2978" y="290"/>
                <a:ext cx="142" cy="382"/>
                <a:chOff x="2978" y="290"/>
                <a:chExt cx="142" cy="382"/>
              </a:xfrm>
            </p:grpSpPr>
            <p:sp>
              <p:nvSpPr>
                <p:cNvPr id="9314" name="Line 81"/>
                <p:cNvSpPr>
                  <a:spLocks noChangeShapeType="1"/>
                </p:cNvSpPr>
                <p:nvPr/>
              </p:nvSpPr>
              <p:spPr bwMode="auto">
                <a:xfrm flipH="1">
                  <a:off x="2978"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15" name="Line 82"/>
                <p:cNvSpPr>
                  <a:spLocks noChangeShapeType="1"/>
                </p:cNvSpPr>
                <p:nvPr/>
              </p:nvSpPr>
              <p:spPr bwMode="auto">
                <a:xfrm>
                  <a:off x="2978"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13" name="Group 83"/>
              <p:cNvGrpSpPr>
                <a:grpSpLocks/>
              </p:cNvGrpSpPr>
              <p:nvPr/>
            </p:nvGrpSpPr>
            <p:grpSpPr bwMode="auto">
              <a:xfrm>
                <a:off x="2882" y="290"/>
                <a:ext cx="142" cy="382"/>
                <a:chOff x="2882" y="290"/>
                <a:chExt cx="142" cy="382"/>
              </a:xfrm>
            </p:grpSpPr>
            <p:sp>
              <p:nvSpPr>
                <p:cNvPr id="9312" name="Line 84"/>
                <p:cNvSpPr>
                  <a:spLocks noChangeShapeType="1"/>
                </p:cNvSpPr>
                <p:nvPr/>
              </p:nvSpPr>
              <p:spPr bwMode="auto">
                <a:xfrm flipH="1">
                  <a:off x="2882"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313" name="Line 85"/>
                <p:cNvSpPr>
                  <a:spLocks noChangeShapeType="1"/>
                </p:cNvSpPr>
                <p:nvPr/>
              </p:nvSpPr>
              <p:spPr bwMode="auto">
                <a:xfrm>
                  <a:off x="2882"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grpSp>
          <p:nvGrpSpPr>
            <p:cNvPr id="14" name="Group 86"/>
            <p:cNvGrpSpPr>
              <a:grpSpLocks/>
            </p:cNvGrpSpPr>
            <p:nvPr/>
          </p:nvGrpSpPr>
          <p:grpSpPr bwMode="auto">
            <a:xfrm>
              <a:off x="1634" y="288"/>
              <a:ext cx="1102" cy="384"/>
              <a:chOff x="1634" y="288"/>
              <a:chExt cx="1102" cy="384"/>
            </a:xfrm>
          </p:grpSpPr>
          <p:sp>
            <p:nvSpPr>
              <p:cNvPr id="9300" name="Line 87"/>
              <p:cNvSpPr>
                <a:spLocks noChangeShapeType="1"/>
              </p:cNvSpPr>
              <p:nvPr/>
            </p:nvSpPr>
            <p:spPr bwMode="auto">
              <a:xfrm>
                <a:off x="1634" y="288"/>
                <a:ext cx="1102" cy="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9301" name="Line 88"/>
              <p:cNvSpPr>
                <a:spLocks noChangeShapeType="1"/>
              </p:cNvSpPr>
              <p:nvPr/>
            </p:nvSpPr>
            <p:spPr bwMode="auto">
              <a:xfrm>
                <a:off x="1634" y="672"/>
                <a:ext cx="1102" cy="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9302" name="Rectangle 89"/>
              <p:cNvSpPr>
                <a:spLocks noChangeArrowheads="1"/>
              </p:cNvSpPr>
              <p:nvPr/>
            </p:nvSpPr>
            <p:spPr bwMode="auto">
              <a:xfrm>
                <a:off x="1636" y="292"/>
                <a:ext cx="40" cy="376"/>
              </a:xfrm>
              <a:prstGeom prst="rect">
                <a:avLst/>
              </a:prstGeom>
              <a:solidFill>
                <a:schemeClr val="accent2"/>
              </a:solidFill>
              <a:ln w="12700">
                <a:solidFill>
                  <a:schemeClr val="tx1"/>
                </a:solidFill>
                <a:miter lim="800000"/>
                <a:headEnd/>
                <a:tailEnd/>
              </a:ln>
            </p:spPr>
            <p:txBody>
              <a:bodyPr wrap="none" anchor="ctr"/>
              <a:lstStyle/>
              <a:p>
                <a:endParaRPr lang="en-US"/>
              </a:p>
            </p:txBody>
          </p:sp>
        </p:grpSp>
        <p:grpSp>
          <p:nvGrpSpPr>
            <p:cNvPr id="15" name="Group 90"/>
            <p:cNvGrpSpPr>
              <a:grpSpLocks/>
            </p:cNvGrpSpPr>
            <p:nvPr/>
          </p:nvGrpSpPr>
          <p:grpSpPr bwMode="auto">
            <a:xfrm>
              <a:off x="3026" y="288"/>
              <a:ext cx="1102" cy="384"/>
              <a:chOff x="3026" y="288"/>
              <a:chExt cx="1102" cy="384"/>
            </a:xfrm>
          </p:grpSpPr>
          <p:sp>
            <p:nvSpPr>
              <p:cNvPr id="9297" name="Line 91"/>
              <p:cNvSpPr>
                <a:spLocks noChangeShapeType="1"/>
              </p:cNvSpPr>
              <p:nvPr/>
            </p:nvSpPr>
            <p:spPr bwMode="auto">
              <a:xfrm flipH="1">
                <a:off x="3026" y="288"/>
                <a:ext cx="1102" cy="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9298" name="Line 92"/>
              <p:cNvSpPr>
                <a:spLocks noChangeShapeType="1"/>
              </p:cNvSpPr>
              <p:nvPr/>
            </p:nvSpPr>
            <p:spPr bwMode="auto">
              <a:xfrm flipH="1">
                <a:off x="3026" y="672"/>
                <a:ext cx="1102" cy="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9299" name="Rectangle 93"/>
              <p:cNvSpPr>
                <a:spLocks noChangeArrowheads="1"/>
              </p:cNvSpPr>
              <p:nvPr/>
            </p:nvSpPr>
            <p:spPr bwMode="auto">
              <a:xfrm>
                <a:off x="4084" y="292"/>
                <a:ext cx="40" cy="376"/>
              </a:xfrm>
              <a:prstGeom prst="rect">
                <a:avLst/>
              </a:prstGeom>
              <a:solidFill>
                <a:schemeClr val="accent2"/>
              </a:solidFill>
              <a:ln w="12700">
                <a:solidFill>
                  <a:schemeClr val="tx1"/>
                </a:solidFill>
                <a:miter lim="800000"/>
                <a:headEnd/>
                <a:tailEnd/>
              </a:ln>
            </p:spPr>
            <p:txBody>
              <a:bodyPr wrap="none" anchor="ctr"/>
              <a:lstStyle/>
              <a:p>
                <a:endParaRPr lang="en-US"/>
              </a:p>
            </p:txBody>
          </p:sp>
        </p:grpSp>
        <p:grpSp>
          <p:nvGrpSpPr>
            <p:cNvPr id="16" name="Group 94"/>
            <p:cNvGrpSpPr>
              <a:grpSpLocks/>
            </p:cNvGrpSpPr>
            <p:nvPr/>
          </p:nvGrpSpPr>
          <p:grpSpPr bwMode="auto">
            <a:xfrm>
              <a:off x="1970" y="290"/>
              <a:ext cx="910" cy="382"/>
              <a:chOff x="1970" y="290"/>
              <a:chExt cx="910" cy="382"/>
            </a:xfrm>
          </p:grpSpPr>
          <p:grpSp>
            <p:nvGrpSpPr>
              <p:cNvPr id="17" name="Group 95"/>
              <p:cNvGrpSpPr>
                <a:grpSpLocks/>
              </p:cNvGrpSpPr>
              <p:nvPr/>
            </p:nvGrpSpPr>
            <p:grpSpPr bwMode="auto">
              <a:xfrm>
                <a:off x="2450" y="290"/>
                <a:ext cx="142" cy="382"/>
                <a:chOff x="2450" y="290"/>
                <a:chExt cx="142" cy="382"/>
              </a:xfrm>
            </p:grpSpPr>
            <p:sp>
              <p:nvSpPr>
                <p:cNvPr id="9295" name="Line 96"/>
                <p:cNvSpPr>
                  <a:spLocks noChangeShapeType="1"/>
                </p:cNvSpPr>
                <p:nvPr/>
              </p:nvSpPr>
              <p:spPr bwMode="auto">
                <a:xfrm>
                  <a:off x="2450"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96" name="Line 97"/>
                <p:cNvSpPr>
                  <a:spLocks noChangeShapeType="1"/>
                </p:cNvSpPr>
                <p:nvPr/>
              </p:nvSpPr>
              <p:spPr bwMode="auto">
                <a:xfrm flipH="1">
                  <a:off x="2450"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18" name="Group 98"/>
              <p:cNvGrpSpPr>
                <a:grpSpLocks/>
              </p:cNvGrpSpPr>
              <p:nvPr/>
            </p:nvGrpSpPr>
            <p:grpSpPr bwMode="auto">
              <a:xfrm>
                <a:off x="1970" y="290"/>
                <a:ext cx="142" cy="382"/>
                <a:chOff x="1970" y="290"/>
                <a:chExt cx="142" cy="382"/>
              </a:xfrm>
            </p:grpSpPr>
            <p:sp>
              <p:nvSpPr>
                <p:cNvPr id="9293" name="Line 99"/>
                <p:cNvSpPr>
                  <a:spLocks noChangeShapeType="1"/>
                </p:cNvSpPr>
                <p:nvPr/>
              </p:nvSpPr>
              <p:spPr bwMode="auto">
                <a:xfrm>
                  <a:off x="1970"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94" name="Line 100"/>
                <p:cNvSpPr>
                  <a:spLocks noChangeShapeType="1"/>
                </p:cNvSpPr>
                <p:nvPr/>
              </p:nvSpPr>
              <p:spPr bwMode="auto">
                <a:xfrm flipH="1">
                  <a:off x="1970"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19" name="Group 101"/>
              <p:cNvGrpSpPr>
                <a:grpSpLocks/>
              </p:cNvGrpSpPr>
              <p:nvPr/>
            </p:nvGrpSpPr>
            <p:grpSpPr bwMode="auto">
              <a:xfrm>
                <a:off x="2066" y="290"/>
                <a:ext cx="142" cy="382"/>
                <a:chOff x="2066" y="290"/>
                <a:chExt cx="142" cy="382"/>
              </a:xfrm>
            </p:grpSpPr>
            <p:sp>
              <p:nvSpPr>
                <p:cNvPr id="9291" name="Line 102"/>
                <p:cNvSpPr>
                  <a:spLocks noChangeShapeType="1"/>
                </p:cNvSpPr>
                <p:nvPr/>
              </p:nvSpPr>
              <p:spPr bwMode="auto">
                <a:xfrm>
                  <a:off x="2066"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92" name="Line 103"/>
                <p:cNvSpPr>
                  <a:spLocks noChangeShapeType="1"/>
                </p:cNvSpPr>
                <p:nvPr/>
              </p:nvSpPr>
              <p:spPr bwMode="auto">
                <a:xfrm flipH="1">
                  <a:off x="2066"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20" name="Group 104"/>
              <p:cNvGrpSpPr>
                <a:grpSpLocks/>
              </p:cNvGrpSpPr>
              <p:nvPr/>
            </p:nvGrpSpPr>
            <p:grpSpPr bwMode="auto">
              <a:xfrm>
                <a:off x="2162" y="290"/>
                <a:ext cx="142" cy="382"/>
                <a:chOff x="2162" y="290"/>
                <a:chExt cx="142" cy="382"/>
              </a:xfrm>
            </p:grpSpPr>
            <p:sp>
              <p:nvSpPr>
                <p:cNvPr id="9289" name="Line 105"/>
                <p:cNvSpPr>
                  <a:spLocks noChangeShapeType="1"/>
                </p:cNvSpPr>
                <p:nvPr/>
              </p:nvSpPr>
              <p:spPr bwMode="auto">
                <a:xfrm>
                  <a:off x="2162"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90" name="Line 106"/>
                <p:cNvSpPr>
                  <a:spLocks noChangeShapeType="1"/>
                </p:cNvSpPr>
                <p:nvPr/>
              </p:nvSpPr>
              <p:spPr bwMode="auto">
                <a:xfrm flipH="1">
                  <a:off x="2162"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21" name="Group 107"/>
              <p:cNvGrpSpPr>
                <a:grpSpLocks/>
              </p:cNvGrpSpPr>
              <p:nvPr/>
            </p:nvGrpSpPr>
            <p:grpSpPr bwMode="auto">
              <a:xfrm>
                <a:off x="2258" y="290"/>
                <a:ext cx="142" cy="382"/>
                <a:chOff x="2258" y="290"/>
                <a:chExt cx="142" cy="382"/>
              </a:xfrm>
            </p:grpSpPr>
            <p:sp>
              <p:nvSpPr>
                <p:cNvPr id="9287" name="Line 108"/>
                <p:cNvSpPr>
                  <a:spLocks noChangeShapeType="1"/>
                </p:cNvSpPr>
                <p:nvPr/>
              </p:nvSpPr>
              <p:spPr bwMode="auto">
                <a:xfrm>
                  <a:off x="2258"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88" name="Line 109"/>
                <p:cNvSpPr>
                  <a:spLocks noChangeShapeType="1"/>
                </p:cNvSpPr>
                <p:nvPr/>
              </p:nvSpPr>
              <p:spPr bwMode="auto">
                <a:xfrm flipH="1">
                  <a:off x="2258"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22" name="Group 110"/>
              <p:cNvGrpSpPr>
                <a:grpSpLocks/>
              </p:cNvGrpSpPr>
              <p:nvPr/>
            </p:nvGrpSpPr>
            <p:grpSpPr bwMode="auto">
              <a:xfrm>
                <a:off x="2354" y="290"/>
                <a:ext cx="142" cy="382"/>
                <a:chOff x="2354" y="290"/>
                <a:chExt cx="142" cy="382"/>
              </a:xfrm>
            </p:grpSpPr>
            <p:sp>
              <p:nvSpPr>
                <p:cNvPr id="9285" name="Line 111"/>
                <p:cNvSpPr>
                  <a:spLocks noChangeShapeType="1"/>
                </p:cNvSpPr>
                <p:nvPr/>
              </p:nvSpPr>
              <p:spPr bwMode="auto">
                <a:xfrm>
                  <a:off x="2354"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86" name="Line 112"/>
                <p:cNvSpPr>
                  <a:spLocks noChangeShapeType="1"/>
                </p:cNvSpPr>
                <p:nvPr/>
              </p:nvSpPr>
              <p:spPr bwMode="auto">
                <a:xfrm flipH="1">
                  <a:off x="2354"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23" name="Group 113"/>
              <p:cNvGrpSpPr>
                <a:grpSpLocks/>
              </p:cNvGrpSpPr>
              <p:nvPr/>
            </p:nvGrpSpPr>
            <p:grpSpPr bwMode="auto">
              <a:xfrm>
                <a:off x="2546" y="290"/>
                <a:ext cx="142" cy="382"/>
                <a:chOff x="2546" y="290"/>
                <a:chExt cx="142" cy="382"/>
              </a:xfrm>
            </p:grpSpPr>
            <p:sp>
              <p:nvSpPr>
                <p:cNvPr id="9283" name="Line 114"/>
                <p:cNvSpPr>
                  <a:spLocks noChangeShapeType="1"/>
                </p:cNvSpPr>
                <p:nvPr/>
              </p:nvSpPr>
              <p:spPr bwMode="auto">
                <a:xfrm>
                  <a:off x="2546"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84" name="Line 115"/>
                <p:cNvSpPr>
                  <a:spLocks noChangeShapeType="1"/>
                </p:cNvSpPr>
                <p:nvPr/>
              </p:nvSpPr>
              <p:spPr bwMode="auto">
                <a:xfrm flipH="1">
                  <a:off x="2546"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24" name="Group 116"/>
              <p:cNvGrpSpPr>
                <a:grpSpLocks/>
              </p:cNvGrpSpPr>
              <p:nvPr/>
            </p:nvGrpSpPr>
            <p:grpSpPr bwMode="auto">
              <a:xfrm>
                <a:off x="2642" y="290"/>
                <a:ext cx="142" cy="382"/>
                <a:chOff x="2642" y="290"/>
                <a:chExt cx="142" cy="382"/>
              </a:xfrm>
            </p:grpSpPr>
            <p:sp>
              <p:nvSpPr>
                <p:cNvPr id="9281" name="Line 117"/>
                <p:cNvSpPr>
                  <a:spLocks noChangeShapeType="1"/>
                </p:cNvSpPr>
                <p:nvPr/>
              </p:nvSpPr>
              <p:spPr bwMode="auto">
                <a:xfrm>
                  <a:off x="2642"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82" name="Line 118"/>
                <p:cNvSpPr>
                  <a:spLocks noChangeShapeType="1"/>
                </p:cNvSpPr>
                <p:nvPr/>
              </p:nvSpPr>
              <p:spPr bwMode="auto">
                <a:xfrm flipH="1">
                  <a:off x="2642"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nvGrpSpPr>
              <p:cNvPr id="25" name="Group 119"/>
              <p:cNvGrpSpPr>
                <a:grpSpLocks/>
              </p:cNvGrpSpPr>
              <p:nvPr/>
            </p:nvGrpSpPr>
            <p:grpSpPr bwMode="auto">
              <a:xfrm>
                <a:off x="2738" y="290"/>
                <a:ext cx="142" cy="382"/>
                <a:chOff x="2738" y="290"/>
                <a:chExt cx="142" cy="382"/>
              </a:xfrm>
            </p:grpSpPr>
            <p:sp>
              <p:nvSpPr>
                <p:cNvPr id="9279" name="Line 120"/>
                <p:cNvSpPr>
                  <a:spLocks noChangeShapeType="1"/>
                </p:cNvSpPr>
                <p:nvPr/>
              </p:nvSpPr>
              <p:spPr bwMode="auto">
                <a:xfrm>
                  <a:off x="2738" y="290"/>
                  <a:ext cx="142" cy="190"/>
                </a:xfrm>
                <a:prstGeom prst="line">
                  <a:avLst/>
                </a:prstGeom>
                <a:noFill/>
                <a:ln w="25400">
                  <a:solidFill>
                    <a:srgbClr val="FF5050"/>
                  </a:solidFill>
                  <a:round/>
                  <a:headEnd type="none" w="sm" len="sm"/>
                  <a:tailEnd type="none" w="sm" len="sm"/>
                </a:ln>
              </p:spPr>
              <p:txBody>
                <a:bodyPr wrap="none" anchor="ctr"/>
                <a:lstStyle/>
                <a:p>
                  <a:endParaRPr lang="en-GB"/>
                </a:p>
              </p:txBody>
            </p:sp>
            <p:sp>
              <p:nvSpPr>
                <p:cNvPr id="9280" name="Line 121"/>
                <p:cNvSpPr>
                  <a:spLocks noChangeShapeType="1"/>
                </p:cNvSpPr>
                <p:nvPr/>
              </p:nvSpPr>
              <p:spPr bwMode="auto">
                <a:xfrm flipH="1">
                  <a:off x="2738" y="482"/>
                  <a:ext cx="142" cy="190"/>
                </a:xfrm>
                <a:prstGeom prst="line">
                  <a:avLst/>
                </a:prstGeom>
                <a:noFill/>
                <a:ln w="25400">
                  <a:solidFill>
                    <a:srgbClr val="FF5050"/>
                  </a:solidFill>
                  <a:round/>
                  <a:headEnd type="none" w="sm" len="sm"/>
                  <a:tailEnd type="none" w="sm" len="sm"/>
                </a:ln>
              </p:spPr>
              <p:txBody>
                <a:bodyPr wrap="none" anchor="ctr"/>
                <a:lstStyle/>
                <a:p>
                  <a:endParaRPr lang="en-GB"/>
                </a:p>
              </p:txBody>
            </p:sp>
          </p:grpSp>
        </p:grpSp>
        <p:sp>
          <p:nvSpPr>
            <p:cNvPr id="9268" name="Rectangle 122"/>
            <p:cNvSpPr>
              <a:spLocks noChangeArrowheads="1"/>
            </p:cNvSpPr>
            <p:nvPr/>
          </p:nvSpPr>
          <p:spPr bwMode="auto">
            <a:xfrm>
              <a:off x="2020" y="436"/>
              <a:ext cx="1720" cy="88"/>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9269" name="Line 123"/>
            <p:cNvSpPr>
              <a:spLocks noChangeShapeType="1"/>
            </p:cNvSpPr>
            <p:nvPr/>
          </p:nvSpPr>
          <p:spPr bwMode="auto">
            <a:xfrm>
              <a:off x="2208" y="146"/>
              <a:ext cx="0" cy="718"/>
            </a:xfrm>
            <a:prstGeom prst="line">
              <a:avLst/>
            </a:prstGeom>
            <a:noFill/>
            <a:ln w="12700">
              <a:solidFill>
                <a:schemeClr val="tx1"/>
              </a:solidFill>
              <a:round/>
              <a:headEnd type="none" w="sm" len="sm"/>
              <a:tailEnd type="none" w="sm" len="sm"/>
            </a:ln>
          </p:spPr>
          <p:txBody>
            <a:bodyPr wrap="none" anchor="ctr"/>
            <a:lstStyle/>
            <a:p>
              <a:endParaRPr lang="en-GB"/>
            </a:p>
          </p:txBody>
        </p:sp>
      </p:grpSp>
      <p:sp>
        <p:nvSpPr>
          <p:cNvPr id="9250" name="Rectangle 124"/>
          <p:cNvSpPr>
            <a:spLocks noChangeArrowheads="1"/>
          </p:cNvSpPr>
          <p:nvPr/>
        </p:nvSpPr>
        <p:spPr bwMode="auto">
          <a:xfrm>
            <a:off x="342900" y="2895600"/>
            <a:ext cx="1752600" cy="585418"/>
          </a:xfrm>
          <a:prstGeom prst="rect">
            <a:avLst/>
          </a:prstGeom>
          <a:noFill/>
          <a:ln w="9525">
            <a:noFill/>
            <a:miter lim="800000"/>
            <a:headEnd/>
            <a:tailEnd/>
          </a:ln>
        </p:spPr>
        <p:txBody>
          <a:bodyPr lIns="92075" tIns="46038" rIns="92075" bIns="46038">
            <a:spAutoFit/>
          </a:bodyPr>
          <a:lstStyle/>
          <a:p>
            <a:pPr>
              <a:spcBef>
                <a:spcPct val="50000"/>
              </a:spcBef>
            </a:pPr>
            <a:r>
              <a:rPr lang="hu-HU" sz="3200" b="1" dirty="0" smtClean="0"/>
              <a:t>„</a:t>
            </a:r>
            <a:r>
              <a:rPr lang="en-GB" sz="3200" b="1" dirty="0" smtClean="0"/>
              <a:t>A</a:t>
            </a:r>
            <a:r>
              <a:rPr lang="hu-HU" sz="3200" b="1" dirty="0" smtClean="0"/>
              <a:t>” sáv</a:t>
            </a:r>
            <a:endParaRPr lang="en-GB" sz="3200" b="1" dirty="0"/>
          </a:p>
        </p:txBody>
      </p:sp>
      <p:sp>
        <p:nvSpPr>
          <p:cNvPr id="9251" name="Rectangle 125"/>
          <p:cNvSpPr>
            <a:spLocks noChangeArrowheads="1"/>
          </p:cNvSpPr>
          <p:nvPr/>
        </p:nvSpPr>
        <p:spPr bwMode="auto">
          <a:xfrm>
            <a:off x="6705600" y="533400"/>
            <a:ext cx="2362200" cy="369974"/>
          </a:xfrm>
          <a:prstGeom prst="rect">
            <a:avLst/>
          </a:prstGeom>
          <a:noFill/>
          <a:ln w="9525">
            <a:noFill/>
            <a:miter lim="800000"/>
            <a:headEnd/>
            <a:tailEnd/>
          </a:ln>
        </p:spPr>
        <p:txBody>
          <a:bodyPr lIns="92075" tIns="46038" rIns="92075" bIns="46038">
            <a:spAutoFit/>
          </a:bodyPr>
          <a:lstStyle/>
          <a:p>
            <a:pPr>
              <a:spcBef>
                <a:spcPct val="50000"/>
              </a:spcBef>
            </a:pPr>
            <a:r>
              <a:rPr lang="en-GB" b="1" i="1" dirty="0" smtClean="0"/>
              <a:t>Trans</a:t>
            </a:r>
            <a:r>
              <a:rPr lang="hu-HU" b="1" i="1" dirty="0" err="1" smtClean="0"/>
              <a:t>zverzális</a:t>
            </a:r>
            <a:r>
              <a:rPr lang="hu-HU" b="1" i="1" dirty="0" smtClean="0"/>
              <a:t> metszés</a:t>
            </a:r>
            <a:endParaRPr lang="en-GB" b="1" i="1" dirty="0"/>
          </a:p>
        </p:txBody>
      </p:sp>
      <p:sp>
        <p:nvSpPr>
          <p:cNvPr id="9252" name="Rectangle 126"/>
          <p:cNvSpPr>
            <a:spLocks noChangeArrowheads="1"/>
          </p:cNvSpPr>
          <p:nvPr/>
        </p:nvSpPr>
        <p:spPr bwMode="auto">
          <a:xfrm>
            <a:off x="2209800" y="1524000"/>
            <a:ext cx="2133600" cy="457200"/>
          </a:xfrm>
          <a:prstGeom prst="rect">
            <a:avLst/>
          </a:prstGeom>
          <a:noFill/>
          <a:ln w="9525">
            <a:noFill/>
            <a:miter lim="800000"/>
            <a:headEnd/>
            <a:tailEnd/>
          </a:ln>
        </p:spPr>
        <p:txBody>
          <a:bodyPr lIns="92075" tIns="46038" rIns="92075" bIns="46038">
            <a:spAutoFit/>
          </a:bodyPr>
          <a:lstStyle/>
          <a:p>
            <a:pPr>
              <a:spcBef>
                <a:spcPct val="50000"/>
              </a:spcBef>
            </a:pPr>
            <a:r>
              <a:rPr lang="en-GB" b="1" i="1"/>
              <a:t>Cross-section</a:t>
            </a:r>
          </a:p>
        </p:txBody>
      </p:sp>
      <p:sp>
        <p:nvSpPr>
          <p:cNvPr id="9253" name="Rectangle 127"/>
          <p:cNvSpPr>
            <a:spLocks noChangeArrowheads="1"/>
          </p:cNvSpPr>
          <p:nvPr/>
        </p:nvSpPr>
        <p:spPr bwMode="auto">
          <a:xfrm>
            <a:off x="7315200" y="2057400"/>
            <a:ext cx="1524000" cy="369974"/>
          </a:xfrm>
          <a:prstGeom prst="rect">
            <a:avLst/>
          </a:prstGeom>
          <a:noFill/>
          <a:ln w="9525">
            <a:noFill/>
            <a:miter lim="800000"/>
            <a:headEnd/>
            <a:tailEnd/>
          </a:ln>
        </p:spPr>
        <p:txBody>
          <a:bodyPr lIns="92075" tIns="46038" rIns="92075" bIns="46038">
            <a:spAutoFit/>
          </a:bodyPr>
          <a:lstStyle/>
          <a:p>
            <a:pPr>
              <a:spcBef>
                <a:spcPct val="50000"/>
              </a:spcBef>
            </a:pPr>
            <a:r>
              <a:rPr lang="en-GB" b="1" dirty="0" smtClean="0"/>
              <a:t>a</a:t>
            </a:r>
            <a:r>
              <a:rPr lang="hu-HU" b="1" dirty="0" err="1" smtClean="0"/>
              <a:t>ktin</a:t>
            </a:r>
            <a:endParaRPr lang="en-GB" b="1" dirty="0"/>
          </a:p>
        </p:txBody>
      </p:sp>
      <p:sp>
        <p:nvSpPr>
          <p:cNvPr id="9254" name="Line 128"/>
          <p:cNvSpPr>
            <a:spLocks noChangeShapeType="1"/>
          </p:cNvSpPr>
          <p:nvPr/>
        </p:nvSpPr>
        <p:spPr bwMode="auto">
          <a:xfrm flipH="1">
            <a:off x="7089775" y="2441575"/>
            <a:ext cx="301625" cy="377825"/>
          </a:xfrm>
          <a:prstGeom prst="line">
            <a:avLst/>
          </a:prstGeom>
          <a:noFill/>
          <a:ln w="12700">
            <a:solidFill>
              <a:schemeClr val="tx1"/>
            </a:solidFill>
            <a:round/>
            <a:headEnd type="none" w="sm" len="sm"/>
            <a:tailEnd type="stealth" w="med" len="lg"/>
          </a:ln>
        </p:spPr>
        <p:txBody>
          <a:bodyPr wrap="none" anchor="ctr"/>
          <a:lstStyle/>
          <a:p>
            <a:endParaRPr lang="en-GB"/>
          </a:p>
        </p:txBody>
      </p:sp>
      <p:sp>
        <p:nvSpPr>
          <p:cNvPr id="9255" name="Line 129"/>
          <p:cNvSpPr>
            <a:spLocks noChangeShapeType="1"/>
          </p:cNvSpPr>
          <p:nvPr/>
        </p:nvSpPr>
        <p:spPr bwMode="auto">
          <a:xfrm flipH="1">
            <a:off x="6708775" y="2286000"/>
            <a:ext cx="530225" cy="0"/>
          </a:xfrm>
          <a:prstGeom prst="line">
            <a:avLst/>
          </a:prstGeom>
          <a:noFill/>
          <a:ln w="12700">
            <a:solidFill>
              <a:schemeClr val="tx1"/>
            </a:solidFill>
            <a:round/>
            <a:headEnd type="none" w="sm" len="sm"/>
            <a:tailEnd type="stealth" w="med" len="lg"/>
          </a:ln>
        </p:spPr>
        <p:txBody>
          <a:bodyPr wrap="none" anchor="ctr"/>
          <a:lstStyle/>
          <a:p>
            <a:endParaRPr lang="en-GB"/>
          </a:p>
        </p:txBody>
      </p:sp>
      <p:sp>
        <p:nvSpPr>
          <p:cNvPr id="9256" name="Line 130"/>
          <p:cNvSpPr>
            <a:spLocks noChangeShapeType="1"/>
          </p:cNvSpPr>
          <p:nvPr/>
        </p:nvSpPr>
        <p:spPr bwMode="auto">
          <a:xfrm>
            <a:off x="2057400" y="3175"/>
            <a:ext cx="0" cy="6853238"/>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9257" name="Line 131"/>
          <p:cNvSpPr>
            <a:spLocks noChangeShapeType="1"/>
          </p:cNvSpPr>
          <p:nvPr/>
        </p:nvSpPr>
        <p:spPr bwMode="auto">
          <a:xfrm>
            <a:off x="2060575" y="1371600"/>
            <a:ext cx="7007225" cy="0"/>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9258" name="Rectangle 132"/>
          <p:cNvSpPr>
            <a:spLocks noChangeArrowheads="1"/>
          </p:cNvSpPr>
          <p:nvPr/>
        </p:nvSpPr>
        <p:spPr bwMode="auto">
          <a:xfrm>
            <a:off x="5867400" y="1600200"/>
            <a:ext cx="1447800" cy="369974"/>
          </a:xfrm>
          <a:prstGeom prst="rect">
            <a:avLst/>
          </a:prstGeom>
          <a:noFill/>
          <a:ln w="9525">
            <a:noFill/>
            <a:miter lim="800000"/>
            <a:headEnd/>
            <a:tailEnd/>
          </a:ln>
        </p:spPr>
        <p:txBody>
          <a:bodyPr lIns="92075" tIns="46038" rIns="92075" bIns="46038">
            <a:spAutoFit/>
          </a:bodyPr>
          <a:lstStyle/>
          <a:p>
            <a:pPr>
              <a:spcBef>
                <a:spcPct val="50000"/>
              </a:spcBef>
            </a:pPr>
            <a:r>
              <a:rPr lang="en-GB" b="1" dirty="0" smtClean="0"/>
              <a:t>m</a:t>
            </a:r>
            <a:r>
              <a:rPr lang="hu-HU" b="1" dirty="0" err="1" smtClean="0"/>
              <a:t>iozin</a:t>
            </a:r>
            <a:endParaRPr lang="en-GB" b="1" dirty="0"/>
          </a:p>
        </p:txBody>
      </p:sp>
      <p:sp>
        <p:nvSpPr>
          <p:cNvPr id="9259" name="Line 133"/>
          <p:cNvSpPr>
            <a:spLocks noChangeShapeType="1"/>
          </p:cNvSpPr>
          <p:nvPr/>
        </p:nvSpPr>
        <p:spPr bwMode="auto">
          <a:xfrm flipH="1">
            <a:off x="5032375" y="1831975"/>
            <a:ext cx="835025" cy="225425"/>
          </a:xfrm>
          <a:prstGeom prst="line">
            <a:avLst/>
          </a:prstGeom>
          <a:noFill/>
          <a:ln w="12700">
            <a:solidFill>
              <a:schemeClr val="tx1"/>
            </a:solidFill>
            <a:round/>
            <a:headEnd type="none" w="sm" len="sm"/>
            <a:tailEnd type="stealth" w="med" len="lg"/>
          </a:ln>
        </p:spPr>
        <p:txBody>
          <a:bodyPr wrap="none" anchor="ctr"/>
          <a:lstStyle/>
          <a:p>
            <a:endParaRPr lang="en-GB"/>
          </a:p>
        </p:txBody>
      </p:sp>
      <p:sp>
        <p:nvSpPr>
          <p:cNvPr id="9260" name="Line 134"/>
          <p:cNvSpPr>
            <a:spLocks noChangeShapeType="1"/>
          </p:cNvSpPr>
          <p:nvPr/>
        </p:nvSpPr>
        <p:spPr bwMode="auto">
          <a:xfrm flipH="1">
            <a:off x="6099175" y="1984375"/>
            <a:ext cx="73025" cy="606425"/>
          </a:xfrm>
          <a:prstGeom prst="line">
            <a:avLst/>
          </a:prstGeom>
          <a:noFill/>
          <a:ln w="12700">
            <a:solidFill>
              <a:schemeClr val="tx1"/>
            </a:solidFill>
            <a:round/>
            <a:headEnd type="none" w="sm" len="sm"/>
            <a:tailEnd type="stealth" w="med" len="lg"/>
          </a:ln>
        </p:spPr>
        <p:txBody>
          <a:bodyPr wrap="none" anchor="ctr"/>
          <a:lstStyle/>
          <a:p>
            <a:endParaRPr lang="en-GB"/>
          </a:p>
        </p:txBody>
      </p:sp>
      <p:sp>
        <p:nvSpPr>
          <p:cNvPr id="9261" name="Rectangle 135"/>
          <p:cNvSpPr>
            <a:spLocks noChangeArrowheads="1"/>
          </p:cNvSpPr>
          <p:nvPr/>
        </p:nvSpPr>
        <p:spPr bwMode="auto">
          <a:xfrm>
            <a:off x="6934200" y="3581400"/>
            <a:ext cx="2057400" cy="369974"/>
          </a:xfrm>
          <a:prstGeom prst="rect">
            <a:avLst/>
          </a:prstGeom>
          <a:noFill/>
          <a:ln w="9525">
            <a:noFill/>
            <a:miter lim="800000"/>
            <a:headEnd/>
            <a:tailEnd/>
          </a:ln>
        </p:spPr>
        <p:txBody>
          <a:bodyPr lIns="92075" tIns="46038" rIns="92075" bIns="46038">
            <a:spAutoFit/>
          </a:bodyPr>
          <a:lstStyle/>
          <a:p>
            <a:pPr>
              <a:spcBef>
                <a:spcPct val="50000"/>
              </a:spcBef>
            </a:pPr>
            <a:r>
              <a:rPr lang="hu-HU" b="1" dirty="0" smtClean="0"/>
              <a:t>kereszthíd</a:t>
            </a:r>
            <a:endParaRPr lang="en-GB" b="1" dirty="0"/>
          </a:p>
        </p:txBody>
      </p:sp>
      <p:sp>
        <p:nvSpPr>
          <p:cNvPr id="9262" name="Line 136"/>
          <p:cNvSpPr>
            <a:spLocks noChangeShapeType="1"/>
          </p:cNvSpPr>
          <p:nvPr/>
        </p:nvSpPr>
        <p:spPr bwMode="auto">
          <a:xfrm flipH="1" flipV="1">
            <a:off x="6707188" y="3049588"/>
            <a:ext cx="225425" cy="606425"/>
          </a:xfrm>
          <a:prstGeom prst="line">
            <a:avLst/>
          </a:prstGeom>
          <a:noFill/>
          <a:ln w="12700">
            <a:solidFill>
              <a:schemeClr val="tx1"/>
            </a:solidFill>
            <a:round/>
            <a:headEnd type="none" w="sm" len="sm"/>
            <a:tailEnd type="stealth" w="med" len="lg"/>
          </a:ln>
        </p:spPr>
        <p:txBody>
          <a:bodyPr wrap="none" anchor="ctr"/>
          <a:lstStyle/>
          <a:p>
            <a:endParaRPr lang="en-GB"/>
          </a:p>
        </p:txBody>
      </p:sp>
      <p:sp>
        <p:nvSpPr>
          <p:cNvPr id="9263" name="Line 137"/>
          <p:cNvSpPr>
            <a:spLocks noChangeShapeType="1"/>
          </p:cNvSpPr>
          <p:nvPr/>
        </p:nvSpPr>
        <p:spPr bwMode="auto">
          <a:xfrm flipH="1">
            <a:off x="6480175" y="3889375"/>
            <a:ext cx="454025" cy="530225"/>
          </a:xfrm>
          <a:prstGeom prst="line">
            <a:avLst/>
          </a:prstGeom>
          <a:noFill/>
          <a:ln w="12700">
            <a:solidFill>
              <a:schemeClr val="tx1"/>
            </a:solidFill>
            <a:round/>
            <a:headEnd type="none" w="sm" len="sm"/>
            <a:tailEnd type="stealth" w="med" len="lg"/>
          </a:ln>
        </p:spPr>
        <p:txBody>
          <a:bodyPr wrap="none" anchor="ctr"/>
          <a:lstStyle/>
          <a:p>
            <a:endParaRPr lang="en-GB"/>
          </a:p>
        </p:txBody>
      </p:sp>
      <p:sp>
        <p:nvSpPr>
          <p:cNvPr id="138" name="Ellipszis 137"/>
          <p:cNvSpPr/>
          <p:nvPr/>
        </p:nvSpPr>
        <p:spPr bwMode="auto">
          <a:xfrm>
            <a:off x="5148064" y="3356992"/>
            <a:ext cx="792088" cy="792088"/>
          </a:xfrm>
          <a:prstGeom prst="ellipse">
            <a:avLst/>
          </a:prstGeom>
          <a:solidFill>
            <a:schemeClr val="accent5">
              <a:lumMod val="75000"/>
              <a:alpha val="6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9" name="Ellipszis 138"/>
          <p:cNvSpPr/>
          <p:nvPr/>
        </p:nvSpPr>
        <p:spPr bwMode="auto">
          <a:xfrm rot="20015779">
            <a:off x="3023958" y="1910572"/>
            <a:ext cx="576064" cy="2033659"/>
          </a:xfrm>
          <a:prstGeom prst="ellipse">
            <a:avLst/>
          </a:prstGeom>
          <a:solidFill>
            <a:srgbClr val="00B0F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691680" y="2636912"/>
            <a:ext cx="5688632" cy="523220"/>
          </a:xfrm>
          <a:prstGeom prst="rect">
            <a:avLst/>
          </a:prstGeom>
          <a:noFill/>
        </p:spPr>
        <p:txBody>
          <a:bodyPr wrap="square" rtlCol="0">
            <a:spAutoFit/>
          </a:bodyPr>
          <a:lstStyle/>
          <a:p>
            <a:pPr algn="ctr"/>
            <a:r>
              <a:rPr lang="hu-HU" sz="2800" b="1" i="1" dirty="0" smtClean="0"/>
              <a:t>A vékony filamentum felépítése</a:t>
            </a:r>
            <a:endParaRPr lang="en-GB" sz="2800" b="1"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5467672" y="1447800"/>
            <a:ext cx="3048000" cy="76200"/>
          </a:xfrm>
          <a:prstGeom prst="rect">
            <a:avLst/>
          </a:prstGeom>
          <a:noFill/>
          <a:ln w="38100">
            <a:solidFill>
              <a:schemeClr val="tx1"/>
            </a:solidFill>
            <a:miter lim="800000"/>
            <a:headEnd/>
            <a:tailEnd/>
          </a:ln>
        </p:spPr>
        <p:txBody>
          <a:bodyPr wrap="none" anchor="ctr"/>
          <a:lstStyle/>
          <a:p>
            <a:endParaRPr lang="en-US"/>
          </a:p>
        </p:txBody>
      </p:sp>
      <p:grpSp>
        <p:nvGrpSpPr>
          <p:cNvPr id="2" name="Group 3"/>
          <p:cNvGrpSpPr>
            <a:grpSpLocks/>
          </p:cNvGrpSpPr>
          <p:nvPr/>
        </p:nvGrpSpPr>
        <p:grpSpPr bwMode="auto">
          <a:xfrm>
            <a:off x="1429072" y="914400"/>
            <a:ext cx="1676400" cy="838200"/>
            <a:chOff x="1488" y="432"/>
            <a:chExt cx="1056" cy="528"/>
          </a:xfrm>
        </p:grpSpPr>
        <p:sp>
          <p:nvSpPr>
            <p:cNvPr id="5124" name="Oval 4"/>
            <p:cNvSpPr>
              <a:spLocks noChangeArrowheads="1"/>
            </p:cNvSpPr>
            <p:nvPr/>
          </p:nvSpPr>
          <p:spPr bwMode="auto">
            <a:xfrm>
              <a:off x="2112" y="576"/>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25" name="Oval 5"/>
            <p:cNvSpPr>
              <a:spLocks noChangeArrowheads="1"/>
            </p:cNvSpPr>
            <p:nvPr/>
          </p:nvSpPr>
          <p:spPr bwMode="auto">
            <a:xfrm>
              <a:off x="1584" y="624"/>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26" name="Oval 6"/>
            <p:cNvSpPr>
              <a:spLocks noChangeArrowheads="1"/>
            </p:cNvSpPr>
            <p:nvPr/>
          </p:nvSpPr>
          <p:spPr bwMode="auto">
            <a:xfrm>
              <a:off x="1728" y="768"/>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27" name="Oval 7"/>
            <p:cNvSpPr>
              <a:spLocks noChangeArrowheads="1"/>
            </p:cNvSpPr>
            <p:nvPr/>
          </p:nvSpPr>
          <p:spPr bwMode="auto">
            <a:xfrm>
              <a:off x="2352" y="624"/>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28" name="Oval 8"/>
            <p:cNvSpPr>
              <a:spLocks noChangeArrowheads="1"/>
            </p:cNvSpPr>
            <p:nvPr/>
          </p:nvSpPr>
          <p:spPr bwMode="auto">
            <a:xfrm>
              <a:off x="1776" y="528"/>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29" name="Oval 9"/>
            <p:cNvSpPr>
              <a:spLocks noChangeArrowheads="1"/>
            </p:cNvSpPr>
            <p:nvPr/>
          </p:nvSpPr>
          <p:spPr bwMode="auto">
            <a:xfrm>
              <a:off x="1968" y="768"/>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0" name="Oval 10"/>
            <p:cNvSpPr>
              <a:spLocks noChangeArrowheads="1"/>
            </p:cNvSpPr>
            <p:nvPr/>
          </p:nvSpPr>
          <p:spPr bwMode="auto">
            <a:xfrm>
              <a:off x="2352" y="816"/>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1" name="Oval 11"/>
            <p:cNvSpPr>
              <a:spLocks noChangeArrowheads="1"/>
            </p:cNvSpPr>
            <p:nvPr/>
          </p:nvSpPr>
          <p:spPr bwMode="auto">
            <a:xfrm>
              <a:off x="1488" y="480"/>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2" name="Oval 12"/>
            <p:cNvSpPr>
              <a:spLocks noChangeArrowheads="1"/>
            </p:cNvSpPr>
            <p:nvPr/>
          </p:nvSpPr>
          <p:spPr bwMode="auto">
            <a:xfrm>
              <a:off x="2400" y="432"/>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3" name="Oval 13"/>
            <p:cNvSpPr>
              <a:spLocks noChangeArrowheads="1"/>
            </p:cNvSpPr>
            <p:nvPr/>
          </p:nvSpPr>
          <p:spPr bwMode="auto">
            <a:xfrm>
              <a:off x="1968" y="432"/>
              <a:ext cx="144" cy="144"/>
            </a:xfrm>
            <a:prstGeom prst="ellipse">
              <a:avLst/>
            </a:prstGeom>
            <a:gradFill rotWithShape="0">
              <a:gsLst>
                <a:gs pos="0">
                  <a:schemeClr val="accent1"/>
                </a:gs>
                <a:gs pos="100000">
                  <a:schemeClr val="accent1">
                    <a:gamma/>
                    <a:shade val="72157"/>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grpSp>
        <p:nvGrpSpPr>
          <p:cNvPr id="3" name="Group 14"/>
          <p:cNvGrpSpPr>
            <a:grpSpLocks/>
          </p:cNvGrpSpPr>
          <p:nvPr/>
        </p:nvGrpSpPr>
        <p:grpSpPr bwMode="auto">
          <a:xfrm>
            <a:off x="1276672" y="2667000"/>
            <a:ext cx="2286000" cy="228600"/>
            <a:chOff x="1248" y="1248"/>
            <a:chExt cx="1440" cy="144"/>
          </a:xfrm>
        </p:grpSpPr>
        <p:sp>
          <p:nvSpPr>
            <p:cNvPr id="5135" name="Oval 15"/>
            <p:cNvSpPr>
              <a:spLocks noChangeArrowheads="1"/>
            </p:cNvSpPr>
            <p:nvPr/>
          </p:nvSpPr>
          <p:spPr bwMode="auto">
            <a:xfrm>
              <a:off x="1968"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6" name="Oval 16"/>
            <p:cNvSpPr>
              <a:spLocks noChangeArrowheads="1"/>
            </p:cNvSpPr>
            <p:nvPr/>
          </p:nvSpPr>
          <p:spPr bwMode="auto">
            <a:xfrm>
              <a:off x="1392"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7" name="Oval 17"/>
            <p:cNvSpPr>
              <a:spLocks noChangeArrowheads="1"/>
            </p:cNvSpPr>
            <p:nvPr/>
          </p:nvSpPr>
          <p:spPr bwMode="auto">
            <a:xfrm>
              <a:off x="1680"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8" name="Oval 18"/>
            <p:cNvSpPr>
              <a:spLocks noChangeArrowheads="1"/>
            </p:cNvSpPr>
            <p:nvPr/>
          </p:nvSpPr>
          <p:spPr bwMode="auto">
            <a:xfrm>
              <a:off x="2256"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39" name="Oval 19"/>
            <p:cNvSpPr>
              <a:spLocks noChangeArrowheads="1"/>
            </p:cNvSpPr>
            <p:nvPr/>
          </p:nvSpPr>
          <p:spPr bwMode="auto">
            <a:xfrm>
              <a:off x="1536"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0" name="Oval 20"/>
            <p:cNvSpPr>
              <a:spLocks noChangeArrowheads="1"/>
            </p:cNvSpPr>
            <p:nvPr/>
          </p:nvSpPr>
          <p:spPr bwMode="auto">
            <a:xfrm>
              <a:off x="2112"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1" name="Oval 21"/>
            <p:cNvSpPr>
              <a:spLocks noChangeArrowheads="1"/>
            </p:cNvSpPr>
            <p:nvPr/>
          </p:nvSpPr>
          <p:spPr bwMode="auto">
            <a:xfrm>
              <a:off x="2544"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2" name="Oval 22"/>
            <p:cNvSpPr>
              <a:spLocks noChangeArrowheads="1"/>
            </p:cNvSpPr>
            <p:nvPr/>
          </p:nvSpPr>
          <p:spPr bwMode="auto">
            <a:xfrm>
              <a:off x="1248"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3" name="Oval 23"/>
            <p:cNvSpPr>
              <a:spLocks noChangeArrowheads="1"/>
            </p:cNvSpPr>
            <p:nvPr/>
          </p:nvSpPr>
          <p:spPr bwMode="auto">
            <a:xfrm>
              <a:off x="2400"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4" name="Oval 24"/>
            <p:cNvSpPr>
              <a:spLocks noChangeArrowheads="1"/>
            </p:cNvSpPr>
            <p:nvPr/>
          </p:nvSpPr>
          <p:spPr bwMode="auto">
            <a:xfrm>
              <a:off x="1824" y="1248"/>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grpSp>
        <p:nvGrpSpPr>
          <p:cNvPr id="4" name="Group 25"/>
          <p:cNvGrpSpPr>
            <a:grpSpLocks/>
          </p:cNvGrpSpPr>
          <p:nvPr/>
        </p:nvGrpSpPr>
        <p:grpSpPr bwMode="auto">
          <a:xfrm>
            <a:off x="5543872" y="2667000"/>
            <a:ext cx="1600200" cy="228600"/>
            <a:chOff x="3216" y="1392"/>
            <a:chExt cx="1008" cy="144"/>
          </a:xfrm>
        </p:grpSpPr>
        <p:sp>
          <p:nvSpPr>
            <p:cNvPr id="5146" name="Oval 26"/>
            <p:cNvSpPr>
              <a:spLocks noChangeArrowheads="1"/>
            </p:cNvSpPr>
            <p:nvPr/>
          </p:nvSpPr>
          <p:spPr bwMode="auto">
            <a:xfrm>
              <a:off x="3936"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7" name="Oval 27"/>
            <p:cNvSpPr>
              <a:spLocks noChangeArrowheads="1"/>
            </p:cNvSpPr>
            <p:nvPr/>
          </p:nvSpPr>
          <p:spPr bwMode="auto">
            <a:xfrm>
              <a:off x="3360"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8" name="Oval 28"/>
            <p:cNvSpPr>
              <a:spLocks noChangeArrowheads="1"/>
            </p:cNvSpPr>
            <p:nvPr/>
          </p:nvSpPr>
          <p:spPr bwMode="auto">
            <a:xfrm>
              <a:off x="3648"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49" name="Oval 29"/>
            <p:cNvSpPr>
              <a:spLocks noChangeArrowheads="1"/>
            </p:cNvSpPr>
            <p:nvPr/>
          </p:nvSpPr>
          <p:spPr bwMode="auto">
            <a:xfrm>
              <a:off x="3504"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0" name="Oval 30"/>
            <p:cNvSpPr>
              <a:spLocks noChangeArrowheads="1"/>
            </p:cNvSpPr>
            <p:nvPr/>
          </p:nvSpPr>
          <p:spPr bwMode="auto">
            <a:xfrm>
              <a:off x="4080"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1" name="Oval 31"/>
            <p:cNvSpPr>
              <a:spLocks noChangeArrowheads="1"/>
            </p:cNvSpPr>
            <p:nvPr/>
          </p:nvSpPr>
          <p:spPr bwMode="auto">
            <a:xfrm>
              <a:off x="3216"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2" name="Oval 32"/>
            <p:cNvSpPr>
              <a:spLocks noChangeArrowheads="1"/>
            </p:cNvSpPr>
            <p:nvPr/>
          </p:nvSpPr>
          <p:spPr bwMode="auto">
            <a:xfrm>
              <a:off x="3792"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grpSp>
        <p:nvGrpSpPr>
          <p:cNvPr id="5" name="Group 33"/>
          <p:cNvGrpSpPr>
            <a:grpSpLocks/>
          </p:cNvGrpSpPr>
          <p:nvPr/>
        </p:nvGrpSpPr>
        <p:grpSpPr bwMode="auto">
          <a:xfrm>
            <a:off x="7220272" y="2667000"/>
            <a:ext cx="1600200" cy="228600"/>
            <a:chOff x="4224" y="1392"/>
            <a:chExt cx="1008" cy="144"/>
          </a:xfrm>
        </p:grpSpPr>
        <p:sp>
          <p:nvSpPr>
            <p:cNvPr id="5154" name="Oval 34"/>
            <p:cNvSpPr>
              <a:spLocks noChangeArrowheads="1"/>
            </p:cNvSpPr>
            <p:nvPr/>
          </p:nvSpPr>
          <p:spPr bwMode="auto">
            <a:xfrm>
              <a:off x="4224"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5" name="Oval 35"/>
            <p:cNvSpPr>
              <a:spLocks noChangeArrowheads="1"/>
            </p:cNvSpPr>
            <p:nvPr/>
          </p:nvSpPr>
          <p:spPr bwMode="auto">
            <a:xfrm>
              <a:off x="4512"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6" name="Oval 36"/>
            <p:cNvSpPr>
              <a:spLocks noChangeArrowheads="1"/>
            </p:cNvSpPr>
            <p:nvPr/>
          </p:nvSpPr>
          <p:spPr bwMode="auto">
            <a:xfrm>
              <a:off x="4368"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7" name="Oval 37"/>
            <p:cNvSpPr>
              <a:spLocks noChangeArrowheads="1"/>
            </p:cNvSpPr>
            <p:nvPr/>
          </p:nvSpPr>
          <p:spPr bwMode="auto">
            <a:xfrm>
              <a:off x="4656"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8" name="Oval 38"/>
            <p:cNvSpPr>
              <a:spLocks noChangeArrowheads="1"/>
            </p:cNvSpPr>
            <p:nvPr/>
          </p:nvSpPr>
          <p:spPr bwMode="auto">
            <a:xfrm>
              <a:off x="4944"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59" name="Oval 39"/>
            <p:cNvSpPr>
              <a:spLocks noChangeArrowheads="1"/>
            </p:cNvSpPr>
            <p:nvPr/>
          </p:nvSpPr>
          <p:spPr bwMode="auto">
            <a:xfrm>
              <a:off x="4800"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60" name="Oval 40"/>
            <p:cNvSpPr>
              <a:spLocks noChangeArrowheads="1"/>
            </p:cNvSpPr>
            <p:nvPr/>
          </p:nvSpPr>
          <p:spPr bwMode="auto">
            <a:xfrm>
              <a:off x="5088" y="1392"/>
              <a:ext cx="144" cy="144"/>
            </a:xfrm>
            <a:prstGeom prst="ellipse">
              <a:avLst/>
            </a:prstGeom>
            <a:gradFill rotWithShape="0">
              <a:gsLst>
                <a:gs pos="0">
                  <a:schemeClr val="accent1"/>
                </a:gs>
                <a:gs pos="100000">
                  <a:schemeClr val="accent1">
                    <a:gamma/>
                    <a:shade val="69412"/>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grpSp>
        <p:nvGrpSpPr>
          <p:cNvPr id="6" name="Group 41"/>
          <p:cNvGrpSpPr>
            <a:grpSpLocks/>
          </p:cNvGrpSpPr>
          <p:nvPr/>
        </p:nvGrpSpPr>
        <p:grpSpPr bwMode="auto">
          <a:xfrm>
            <a:off x="1124272" y="3733800"/>
            <a:ext cx="3886200" cy="304800"/>
            <a:chOff x="480" y="672"/>
            <a:chExt cx="4896" cy="384"/>
          </a:xfrm>
        </p:grpSpPr>
        <p:grpSp>
          <p:nvGrpSpPr>
            <p:cNvPr id="7" name="Group 42"/>
            <p:cNvGrpSpPr>
              <a:grpSpLocks/>
            </p:cNvGrpSpPr>
            <p:nvPr/>
          </p:nvGrpSpPr>
          <p:grpSpPr bwMode="auto">
            <a:xfrm>
              <a:off x="2880" y="720"/>
              <a:ext cx="768" cy="336"/>
              <a:chOff x="2736" y="2640"/>
              <a:chExt cx="768" cy="336"/>
            </a:xfrm>
          </p:grpSpPr>
          <p:sp>
            <p:nvSpPr>
              <p:cNvPr id="7329" name="Oval 43"/>
              <p:cNvSpPr>
                <a:spLocks noChangeArrowheads="1"/>
              </p:cNvSpPr>
              <p:nvPr/>
            </p:nvSpPr>
            <p:spPr bwMode="auto">
              <a:xfrm flipV="1">
                <a:off x="273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330" name="Oval 44"/>
              <p:cNvSpPr>
                <a:spLocks noChangeArrowheads="1"/>
              </p:cNvSpPr>
              <p:nvPr/>
            </p:nvSpPr>
            <p:spPr bwMode="auto">
              <a:xfrm flipV="1">
                <a:off x="2928"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331" name="Oval 45"/>
              <p:cNvSpPr>
                <a:spLocks noChangeArrowheads="1"/>
              </p:cNvSpPr>
              <p:nvPr/>
            </p:nvSpPr>
            <p:spPr bwMode="auto">
              <a:xfrm flipV="1">
                <a:off x="3120"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332" name="Oval 46"/>
              <p:cNvSpPr>
                <a:spLocks noChangeArrowheads="1"/>
              </p:cNvSpPr>
              <p:nvPr/>
            </p:nvSpPr>
            <p:spPr bwMode="auto">
              <a:xfrm flipV="1">
                <a:off x="3312"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8" name="Group 47"/>
            <p:cNvGrpSpPr>
              <a:grpSpLocks/>
            </p:cNvGrpSpPr>
            <p:nvPr/>
          </p:nvGrpSpPr>
          <p:grpSpPr bwMode="auto">
            <a:xfrm>
              <a:off x="576" y="720"/>
              <a:ext cx="768" cy="336"/>
              <a:chOff x="432" y="2640"/>
              <a:chExt cx="768" cy="336"/>
            </a:xfrm>
          </p:grpSpPr>
          <p:sp>
            <p:nvSpPr>
              <p:cNvPr id="7325" name="Oval 48"/>
              <p:cNvSpPr>
                <a:spLocks noChangeArrowheads="1"/>
              </p:cNvSpPr>
              <p:nvPr/>
            </p:nvSpPr>
            <p:spPr bwMode="auto">
              <a:xfrm flipV="1">
                <a:off x="1008"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326" name="Oval 49"/>
              <p:cNvSpPr>
                <a:spLocks noChangeArrowheads="1"/>
              </p:cNvSpPr>
              <p:nvPr/>
            </p:nvSpPr>
            <p:spPr bwMode="auto">
              <a:xfrm flipV="1">
                <a:off x="816"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327" name="Oval 50"/>
              <p:cNvSpPr>
                <a:spLocks noChangeArrowheads="1"/>
              </p:cNvSpPr>
              <p:nvPr/>
            </p:nvSpPr>
            <p:spPr bwMode="auto">
              <a:xfrm flipV="1">
                <a:off x="62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328" name="Oval 51"/>
              <p:cNvSpPr>
                <a:spLocks noChangeArrowheads="1"/>
              </p:cNvSpPr>
              <p:nvPr/>
            </p:nvSpPr>
            <p:spPr bwMode="auto">
              <a:xfrm flipV="1">
                <a:off x="43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9" name="Group 52"/>
            <p:cNvGrpSpPr>
              <a:grpSpLocks/>
            </p:cNvGrpSpPr>
            <p:nvPr/>
          </p:nvGrpSpPr>
          <p:grpSpPr bwMode="auto">
            <a:xfrm>
              <a:off x="480" y="672"/>
              <a:ext cx="4800" cy="384"/>
              <a:chOff x="336" y="2592"/>
              <a:chExt cx="4800" cy="384"/>
            </a:xfrm>
          </p:grpSpPr>
          <p:sp>
            <p:nvSpPr>
              <p:cNvPr id="5173" name="Oval 5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74" name="Oval 5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75" name="Oval 5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76" name="Oval 5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77" name="Oval 5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78" name="Oval 5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79" name="Oval 5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0" name="Oval 6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1" name="Oval 6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2" name="Oval 6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3" name="Oval 6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4" name="Oval 6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5" name="Oval 6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6" name="Oval 6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7" name="Oval 6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8" name="Oval 6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89" name="Oval 6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0" name="Oval 7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1" name="Oval 7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2" name="Oval 7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3" name="Oval 7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4" name="Oval 7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5" name="Oval 7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6" name="Oval 7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197" name="Oval 7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grpSp>
          <p:nvGrpSpPr>
            <p:cNvPr id="10" name="Group 78"/>
            <p:cNvGrpSpPr>
              <a:grpSpLocks/>
            </p:cNvGrpSpPr>
            <p:nvPr/>
          </p:nvGrpSpPr>
          <p:grpSpPr bwMode="auto">
            <a:xfrm>
              <a:off x="1344" y="672"/>
              <a:ext cx="1536" cy="384"/>
              <a:chOff x="1200" y="2592"/>
              <a:chExt cx="1536" cy="384"/>
            </a:xfrm>
          </p:grpSpPr>
          <p:sp>
            <p:nvSpPr>
              <p:cNvPr id="7292" name="Oval 79"/>
              <p:cNvSpPr>
                <a:spLocks noChangeArrowheads="1"/>
              </p:cNvSpPr>
              <p:nvPr/>
            </p:nvSpPr>
            <p:spPr bwMode="auto">
              <a:xfrm flipV="1">
                <a:off x="1392"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3" name="Oval 80"/>
              <p:cNvSpPr>
                <a:spLocks noChangeArrowheads="1"/>
              </p:cNvSpPr>
              <p:nvPr/>
            </p:nvSpPr>
            <p:spPr bwMode="auto">
              <a:xfrm flipV="1">
                <a:off x="158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4" name="Oval 81"/>
              <p:cNvSpPr>
                <a:spLocks noChangeArrowheads="1"/>
              </p:cNvSpPr>
              <p:nvPr/>
            </p:nvSpPr>
            <p:spPr bwMode="auto">
              <a:xfrm flipV="1">
                <a:off x="1776"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5" name="Oval 82"/>
              <p:cNvSpPr>
                <a:spLocks noChangeArrowheads="1"/>
              </p:cNvSpPr>
              <p:nvPr/>
            </p:nvSpPr>
            <p:spPr bwMode="auto">
              <a:xfrm flipV="1">
                <a:off x="1968"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6" name="Oval 83"/>
              <p:cNvSpPr>
                <a:spLocks noChangeArrowheads="1"/>
              </p:cNvSpPr>
              <p:nvPr/>
            </p:nvSpPr>
            <p:spPr bwMode="auto">
              <a:xfrm flipV="1">
                <a:off x="2160"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7" name="Oval 84"/>
              <p:cNvSpPr>
                <a:spLocks noChangeArrowheads="1"/>
              </p:cNvSpPr>
              <p:nvPr/>
            </p:nvSpPr>
            <p:spPr bwMode="auto">
              <a:xfrm flipV="1">
                <a:off x="235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8" name="Oval 85"/>
              <p:cNvSpPr>
                <a:spLocks noChangeArrowheads="1"/>
              </p:cNvSpPr>
              <p:nvPr/>
            </p:nvSpPr>
            <p:spPr bwMode="auto">
              <a:xfrm flipV="1">
                <a:off x="2544"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9" name="Oval 86"/>
              <p:cNvSpPr>
                <a:spLocks noChangeArrowheads="1"/>
              </p:cNvSpPr>
              <p:nvPr/>
            </p:nvSpPr>
            <p:spPr bwMode="auto">
              <a:xfrm flipV="1">
                <a:off x="1200"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11" name="Group 87"/>
            <p:cNvGrpSpPr>
              <a:grpSpLocks/>
            </p:cNvGrpSpPr>
            <p:nvPr/>
          </p:nvGrpSpPr>
          <p:grpSpPr bwMode="auto">
            <a:xfrm>
              <a:off x="3648" y="672"/>
              <a:ext cx="1728" cy="384"/>
              <a:chOff x="3504" y="2592"/>
              <a:chExt cx="1728" cy="384"/>
            </a:xfrm>
          </p:grpSpPr>
          <p:sp>
            <p:nvSpPr>
              <p:cNvPr id="7283" name="Oval 88"/>
              <p:cNvSpPr>
                <a:spLocks noChangeArrowheads="1"/>
              </p:cNvSpPr>
              <p:nvPr/>
            </p:nvSpPr>
            <p:spPr bwMode="auto">
              <a:xfrm flipV="1">
                <a:off x="350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84" name="Oval 89"/>
              <p:cNvSpPr>
                <a:spLocks noChangeArrowheads="1"/>
              </p:cNvSpPr>
              <p:nvPr/>
            </p:nvSpPr>
            <p:spPr bwMode="auto">
              <a:xfrm flipV="1">
                <a:off x="3696"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85" name="Oval 90"/>
              <p:cNvSpPr>
                <a:spLocks noChangeArrowheads="1"/>
              </p:cNvSpPr>
              <p:nvPr/>
            </p:nvSpPr>
            <p:spPr bwMode="auto">
              <a:xfrm flipV="1">
                <a:off x="3888"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86" name="Oval 91"/>
              <p:cNvSpPr>
                <a:spLocks noChangeArrowheads="1"/>
              </p:cNvSpPr>
              <p:nvPr/>
            </p:nvSpPr>
            <p:spPr bwMode="auto">
              <a:xfrm flipV="1">
                <a:off x="4080"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87" name="Oval 92"/>
              <p:cNvSpPr>
                <a:spLocks noChangeArrowheads="1"/>
              </p:cNvSpPr>
              <p:nvPr/>
            </p:nvSpPr>
            <p:spPr bwMode="auto">
              <a:xfrm flipV="1">
                <a:off x="4272"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88" name="Oval 93"/>
              <p:cNvSpPr>
                <a:spLocks noChangeArrowheads="1"/>
              </p:cNvSpPr>
              <p:nvPr/>
            </p:nvSpPr>
            <p:spPr bwMode="auto">
              <a:xfrm flipV="1">
                <a:off x="446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89" name="Oval 94"/>
              <p:cNvSpPr>
                <a:spLocks noChangeArrowheads="1"/>
              </p:cNvSpPr>
              <p:nvPr/>
            </p:nvSpPr>
            <p:spPr bwMode="auto">
              <a:xfrm flipV="1">
                <a:off x="465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0" name="Oval 95"/>
              <p:cNvSpPr>
                <a:spLocks noChangeArrowheads="1"/>
              </p:cNvSpPr>
              <p:nvPr/>
            </p:nvSpPr>
            <p:spPr bwMode="auto">
              <a:xfrm flipV="1">
                <a:off x="4848"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91" name="Oval 96"/>
              <p:cNvSpPr>
                <a:spLocks noChangeArrowheads="1"/>
              </p:cNvSpPr>
              <p:nvPr/>
            </p:nvSpPr>
            <p:spPr bwMode="auto">
              <a:xfrm flipV="1">
                <a:off x="5040"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sp>
        <p:nvSpPr>
          <p:cNvPr id="7176" name="Text Box 97"/>
          <p:cNvSpPr txBox="1">
            <a:spLocks noChangeArrowheads="1"/>
          </p:cNvSpPr>
          <p:nvPr/>
        </p:nvSpPr>
        <p:spPr bwMode="auto">
          <a:xfrm>
            <a:off x="1795383" y="326023"/>
            <a:ext cx="870752" cy="338554"/>
          </a:xfrm>
          <a:prstGeom prst="rect">
            <a:avLst/>
          </a:prstGeom>
          <a:noFill/>
          <a:ln w="38100">
            <a:noFill/>
            <a:miter lim="800000"/>
            <a:headEnd/>
            <a:tailEnd/>
          </a:ln>
        </p:spPr>
        <p:txBody>
          <a:bodyPr wrap="none" anchor="ctr">
            <a:spAutoFit/>
          </a:bodyPr>
          <a:lstStyle/>
          <a:p>
            <a:pPr algn="ctr">
              <a:spcBef>
                <a:spcPct val="50000"/>
              </a:spcBef>
            </a:pPr>
            <a:r>
              <a:rPr lang="en-GB" sz="1600" b="1" dirty="0" smtClean="0"/>
              <a:t>G-a</a:t>
            </a:r>
            <a:r>
              <a:rPr lang="hu-HU" sz="1600" b="1" dirty="0" smtClean="0"/>
              <a:t>k</a:t>
            </a:r>
            <a:r>
              <a:rPr lang="en-GB" sz="1600" b="1" dirty="0" smtClean="0"/>
              <a:t>tin</a:t>
            </a:r>
            <a:endParaRPr lang="en-GB" sz="1600" b="1" dirty="0"/>
          </a:p>
        </p:txBody>
      </p:sp>
      <p:sp>
        <p:nvSpPr>
          <p:cNvPr id="7177" name="Text Box 98"/>
          <p:cNvSpPr txBox="1">
            <a:spLocks noChangeArrowheads="1"/>
          </p:cNvSpPr>
          <p:nvPr/>
        </p:nvSpPr>
        <p:spPr bwMode="auto">
          <a:xfrm>
            <a:off x="1795554" y="2208798"/>
            <a:ext cx="835486" cy="338554"/>
          </a:xfrm>
          <a:prstGeom prst="rect">
            <a:avLst/>
          </a:prstGeom>
          <a:noFill/>
          <a:ln w="38100">
            <a:noFill/>
            <a:miter lim="800000"/>
            <a:headEnd/>
            <a:tailEnd/>
          </a:ln>
        </p:spPr>
        <p:txBody>
          <a:bodyPr wrap="none" anchor="ctr">
            <a:spAutoFit/>
          </a:bodyPr>
          <a:lstStyle/>
          <a:p>
            <a:pPr algn="ctr">
              <a:spcBef>
                <a:spcPct val="50000"/>
              </a:spcBef>
            </a:pPr>
            <a:r>
              <a:rPr lang="en-GB" sz="1600" b="1" dirty="0" smtClean="0"/>
              <a:t>F-a</a:t>
            </a:r>
            <a:r>
              <a:rPr lang="hu-HU" sz="1600" b="1" dirty="0" smtClean="0"/>
              <a:t>k</a:t>
            </a:r>
            <a:r>
              <a:rPr lang="en-GB" sz="1600" b="1" dirty="0" smtClean="0"/>
              <a:t>tin</a:t>
            </a:r>
            <a:endParaRPr lang="en-GB" sz="1600" b="1" dirty="0"/>
          </a:p>
        </p:txBody>
      </p:sp>
      <p:sp>
        <p:nvSpPr>
          <p:cNvPr id="7178" name="Text Box 99"/>
          <p:cNvSpPr txBox="1">
            <a:spLocks noChangeArrowheads="1"/>
          </p:cNvSpPr>
          <p:nvPr/>
        </p:nvSpPr>
        <p:spPr bwMode="auto">
          <a:xfrm>
            <a:off x="1497418" y="3123198"/>
            <a:ext cx="1755610" cy="338554"/>
          </a:xfrm>
          <a:prstGeom prst="rect">
            <a:avLst/>
          </a:prstGeom>
          <a:noFill/>
          <a:ln w="38100">
            <a:noFill/>
            <a:miter lim="800000"/>
            <a:headEnd/>
            <a:tailEnd/>
          </a:ln>
        </p:spPr>
        <p:txBody>
          <a:bodyPr wrap="none" anchor="ctr">
            <a:spAutoFit/>
          </a:bodyPr>
          <a:lstStyle/>
          <a:p>
            <a:pPr algn="ctr">
              <a:spcBef>
                <a:spcPct val="50000"/>
              </a:spcBef>
            </a:pPr>
            <a:r>
              <a:rPr lang="en-GB" sz="1600" b="1" dirty="0" smtClean="0"/>
              <a:t>A</a:t>
            </a:r>
            <a:r>
              <a:rPr lang="hu-HU" sz="1600" b="1" dirty="0" err="1" smtClean="0"/>
              <a:t>ktin</a:t>
            </a:r>
            <a:r>
              <a:rPr lang="hu-HU" sz="1600" b="1" dirty="0" smtClean="0"/>
              <a:t> filamentu</a:t>
            </a:r>
            <a:r>
              <a:rPr lang="hu-HU" sz="1600" b="1" dirty="0"/>
              <a:t>m</a:t>
            </a:r>
            <a:endParaRPr lang="en-GB" sz="1600" b="1" dirty="0"/>
          </a:p>
        </p:txBody>
      </p:sp>
      <p:sp>
        <p:nvSpPr>
          <p:cNvPr id="7179" name="Text Box 100"/>
          <p:cNvSpPr txBox="1">
            <a:spLocks noChangeArrowheads="1"/>
          </p:cNvSpPr>
          <p:nvPr/>
        </p:nvSpPr>
        <p:spPr bwMode="auto">
          <a:xfrm>
            <a:off x="5692840" y="684798"/>
            <a:ext cx="1307025" cy="338554"/>
          </a:xfrm>
          <a:prstGeom prst="rect">
            <a:avLst/>
          </a:prstGeom>
          <a:noFill/>
          <a:ln w="38100">
            <a:noFill/>
            <a:miter lim="800000"/>
            <a:headEnd/>
            <a:tailEnd/>
          </a:ln>
        </p:spPr>
        <p:txBody>
          <a:bodyPr wrap="none" anchor="ctr">
            <a:spAutoFit/>
          </a:bodyPr>
          <a:lstStyle/>
          <a:p>
            <a:pPr algn="ctr">
              <a:spcBef>
                <a:spcPct val="50000"/>
              </a:spcBef>
            </a:pPr>
            <a:r>
              <a:rPr lang="en-GB" sz="1600" b="1" dirty="0" err="1" smtClean="0"/>
              <a:t>Tropom</a:t>
            </a:r>
            <a:r>
              <a:rPr lang="hu-HU" sz="1600" b="1" dirty="0" smtClean="0"/>
              <a:t>i</a:t>
            </a:r>
            <a:r>
              <a:rPr lang="en-GB" sz="1600" b="1" dirty="0" smtClean="0"/>
              <a:t>o</a:t>
            </a:r>
            <a:r>
              <a:rPr lang="hu-HU" sz="1600" b="1" dirty="0" smtClean="0"/>
              <a:t>z</a:t>
            </a:r>
            <a:r>
              <a:rPr lang="en-GB" sz="1600" b="1" dirty="0" smtClean="0"/>
              <a:t>in</a:t>
            </a:r>
            <a:endParaRPr lang="en-GB" sz="1600" b="1" dirty="0"/>
          </a:p>
        </p:txBody>
      </p:sp>
      <p:grpSp>
        <p:nvGrpSpPr>
          <p:cNvPr id="12" name="Group 101"/>
          <p:cNvGrpSpPr>
            <a:grpSpLocks/>
          </p:cNvGrpSpPr>
          <p:nvPr/>
        </p:nvGrpSpPr>
        <p:grpSpPr bwMode="auto">
          <a:xfrm rot="1051253">
            <a:off x="7525072" y="1219200"/>
            <a:ext cx="533400" cy="228600"/>
            <a:chOff x="1728" y="1632"/>
            <a:chExt cx="336" cy="144"/>
          </a:xfrm>
        </p:grpSpPr>
        <p:sp>
          <p:nvSpPr>
            <p:cNvPr id="7275" name="Oval 102"/>
            <p:cNvSpPr>
              <a:spLocks noChangeArrowheads="1"/>
            </p:cNvSpPr>
            <p:nvPr/>
          </p:nvSpPr>
          <p:spPr bwMode="auto">
            <a:xfrm>
              <a:off x="1728" y="1680"/>
              <a:ext cx="183" cy="96"/>
            </a:xfrm>
            <a:prstGeom prst="ellipse">
              <a:avLst/>
            </a:prstGeom>
            <a:solidFill>
              <a:srgbClr val="FF7C80"/>
            </a:solidFill>
            <a:ln w="12700">
              <a:solidFill>
                <a:schemeClr val="tx1"/>
              </a:solidFill>
              <a:round/>
              <a:headEnd/>
              <a:tailEnd/>
            </a:ln>
          </p:spPr>
          <p:txBody>
            <a:bodyPr wrap="none" anchor="ctr"/>
            <a:lstStyle/>
            <a:p>
              <a:endParaRPr lang="en-US"/>
            </a:p>
          </p:txBody>
        </p:sp>
        <p:sp>
          <p:nvSpPr>
            <p:cNvPr id="7276" name="Oval 103"/>
            <p:cNvSpPr>
              <a:spLocks noChangeArrowheads="1"/>
            </p:cNvSpPr>
            <p:nvPr/>
          </p:nvSpPr>
          <p:spPr bwMode="auto">
            <a:xfrm>
              <a:off x="1881" y="1680"/>
              <a:ext cx="183" cy="96"/>
            </a:xfrm>
            <a:prstGeom prst="ellipse">
              <a:avLst/>
            </a:prstGeom>
            <a:solidFill>
              <a:srgbClr val="A50021"/>
            </a:solidFill>
            <a:ln w="12700">
              <a:solidFill>
                <a:schemeClr val="tx1"/>
              </a:solidFill>
              <a:round/>
              <a:headEnd/>
              <a:tailEnd/>
            </a:ln>
          </p:spPr>
          <p:txBody>
            <a:bodyPr wrap="none" anchor="ctr"/>
            <a:lstStyle/>
            <a:p>
              <a:endParaRPr lang="en-US"/>
            </a:p>
          </p:txBody>
        </p:sp>
        <p:sp>
          <p:nvSpPr>
            <p:cNvPr id="7277" name="Oval 104"/>
            <p:cNvSpPr>
              <a:spLocks noChangeArrowheads="1"/>
            </p:cNvSpPr>
            <p:nvPr/>
          </p:nvSpPr>
          <p:spPr bwMode="auto">
            <a:xfrm>
              <a:off x="1824" y="1632"/>
              <a:ext cx="144" cy="144"/>
            </a:xfrm>
            <a:prstGeom prst="ellipse">
              <a:avLst/>
            </a:prstGeom>
            <a:solidFill>
              <a:srgbClr val="FF5050"/>
            </a:solidFill>
            <a:ln w="12700">
              <a:solidFill>
                <a:schemeClr val="tx1"/>
              </a:solidFill>
              <a:round/>
              <a:headEnd/>
              <a:tailEnd/>
            </a:ln>
          </p:spPr>
          <p:txBody>
            <a:bodyPr wrap="none" anchor="ctr"/>
            <a:lstStyle/>
            <a:p>
              <a:endParaRPr lang="en-US"/>
            </a:p>
          </p:txBody>
        </p:sp>
      </p:grpSp>
      <p:sp>
        <p:nvSpPr>
          <p:cNvPr id="7181" name="Text Box 105"/>
          <p:cNvSpPr txBox="1">
            <a:spLocks noChangeArrowheads="1"/>
          </p:cNvSpPr>
          <p:nvPr/>
        </p:nvSpPr>
        <p:spPr bwMode="auto">
          <a:xfrm>
            <a:off x="7542535" y="685800"/>
            <a:ext cx="1008062" cy="336550"/>
          </a:xfrm>
          <a:prstGeom prst="rect">
            <a:avLst/>
          </a:prstGeom>
          <a:noFill/>
          <a:ln w="38100">
            <a:noFill/>
            <a:miter lim="800000"/>
            <a:headEnd/>
            <a:tailEnd/>
          </a:ln>
        </p:spPr>
        <p:txBody>
          <a:bodyPr wrap="none" anchor="ctr">
            <a:spAutoFit/>
          </a:bodyPr>
          <a:lstStyle/>
          <a:p>
            <a:pPr algn="ctr">
              <a:spcBef>
                <a:spcPct val="50000"/>
              </a:spcBef>
            </a:pPr>
            <a:r>
              <a:rPr lang="en-GB" sz="1600" b="1"/>
              <a:t>Troponin</a:t>
            </a:r>
          </a:p>
        </p:txBody>
      </p:sp>
      <p:sp>
        <p:nvSpPr>
          <p:cNvPr id="7182" name="Text Box 106"/>
          <p:cNvSpPr txBox="1">
            <a:spLocks noChangeArrowheads="1"/>
          </p:cNvSpPr>
          <p:nvPr/>
        </p:nvSpPr>
        <p:spPr bwMode="auto">
          <a:xfrm>
            <a:off x="7982272" y="1143000"/>
            <a:ext cx="303213" cy="304800"/>
          </a:xfrm>
          <a:prstGeom prst="rect">
            <a:avLst/>
          </a:prstGeom>
          <a:noFill/>
          <a:ln w="38100">
            <a:noFill/>
            <a:miter lim="800000"/>
            <a:headEnd/>
            <a:tailEnd/>
          </a:ln>
        </p:spPr>
        <p:txBody>
          <a:bodyPr wrap="none" anchor="ctr">
            <a:spAutoFit/>
          </a:bodyPr>
          <a:lstStyle/>
          <a:p>
            <a:pPr algn="ctr">
              <a:spcBef>
                <a:spcPct val="50000"/>
              </a:spcBef>
            </a:pPr>
            <a:r>
              <a:rPr lang="en-GB" sz="1400" b="1"/>
              <a:t>T</a:t>
            </a:r>
          </a:p>
        </p:txBody>
      </p:sp>
      <p:sp>
        <p:nvSpPr>
          <p:cNvPr id="7183" name="Text Box 107"/>
          <p:cNvSpPr txBox="1">
            <a:spLocks noChangeArrowheads="1"/>
          </p:cNvSpPr>
          <p:nvPr/>
        </p:nvSpPr>
        <p:spPr bwMode="auto">
          <a:xfrm>
            <a:off x="7748910" y="990600"/>
            <a:ext cx="312737" cy="304800"/>
          </a:xfrm>
          <a:prstGeom prst="rect">
            <a:avLst/>
          </a:prstGeom>
          <a:noFill/>
          <a:ln w="38100">
            <a:noFill/>
            <a:miter lim="800000"/>
            <a:headEnd/>
            <a:tailEnd/>
          </a:ln>
        </p:spPr>
        <p:txBody>
          <a:bodyPr wrap="none" anchor="ctr">
            <a:spAutoFit/>
          </a:bodyPr>
          <a:lstStyle/>
          <a:p>
            <a:pPr algn="ctr">
              <a:spcBef>
                <a:spcPct val="50000"/>
              </a:spcBef>
            </a:pPr>
            <a:r>
              <a:rPr lang="en-GB" sz="1400" b="1"/>
              <a:t>C</a:t>
            </a:r>
          </a:p>
        </p:txBody>
      </p:sp>
      <p:sp>
        <p:nvSpPr>
          <p:cNvPr id="7184" name="Text Box 108"/>
          <p:cNvSpPr txBox="1">
            <a:spLocks noChangeArrowheads="1"/>
          </p:cNvSpPr>
          <p:nvPr/>
        </p:nvSpPr>
        <p:spPr bwMode="auto">
          <a:xfrm>
            <a:off x="7320285" y="1143000"/>
            <a:ext cx="254000" cy="304800"/>
          </a:xfrm>
          <a:prstGeom prst="rect">
            <a:avLst/>
          </a:prstGeom>
          <a:noFill/>
          <a:ln w="38100">
            <a:noFill/>
            <a:miter lim="800000"/>
            <a:headEnd/>
            <a:tailEnd/>
          </a:ln>
        </p:spPr>
        <p:txBody>
          <a:bodyPr wrap="none" anchor="ctr">
            <a:spAutoFit/>
          </a:bodyPr>
          <a:lstStyle/>
          <a:p>
            <a:pPr algn="ctr">
              <a:spcBef>
                <a:spcPct val="50000"/>
              </a:spcBef>
            </a:pPr>
            <a:r>
              <a:rPr lang="en-GB" sz="1400" b="1"/>
              <a:t>I</a:t>
            </a:r>
          </a:p>
        </p:txBody>
      </p:sp>
      <p:grpSp>
        <p:nvGrpSpPr>
          <p:cNvPr id="13" name="Group 109"/>
          <p:cNvGrpSpPr>
            <a:grpSpLocks/>
          </p:cNvGrpSpPr>
          <p:nvPr/>
        </p:nvGrpSpPr>
        <p:grpSpPr bwMode="auto">
          <a:xfrm>
            <a:off x="5543872" y="2514600"/>
            <a:ext cx="1600200" cy="152400"/>
            <a:chOff x="3216" y="1296"/>
            <a:chExt cx="1008" cy="96"/>
          </a:xfrm>
        </p:grpSpPr>
        <p:sp>
          <p:nvSpPr>
            <p:cNvPr id="7270" name="Line 110"/>
            <p:cNvSpPr>
              <a:spLocks noChangeShapeType="1"/>
            </p:cNvSpPr>
            <p:nvPr/>
          </p:nvSpPr>
          <p:spPr bwMode="auto">
            <a:xfrm>
              <a:off x="3216" y="1392"/>
              <a:ext cx="1008" cy="0"/>
            </a:xfrm>
            <a:prstGeom prst="line">
              <a:avLst/>
            </a:prstGeom>
            <a:noFill/>
            <a:ln w="38100">
              <a:solidFill>
                <a:schemeClr val="tx1"/>
              </a:solidFill>
              <a:round/>
              <a:headEnd/>
              <a:tailEnd/>
            </a:ln>
          </p:spPr>
          <p:txBody>
            <a:bodyPr wrap="none" anchor="ctr"/>
            <a:lstStyle/>
            <a:p>
              <a:endParaRPr lang="en-GB"/>
            </a:p>
          </p:txBody>
        </p:sp>
        <p:grpSp>
          <p:nvGrpSpPr>
            <p:cNvPr id="14" name="Group 111"/>
            <p:cNvGrpSpPr>
              <a:grpSpLocks/>
            </p:cNvGrpSpPr>
            <p:nvPr/>
          </p:nvGrpSpPr>
          <p:grpSpPr bwMode="auto">
            <a:xfrm rot="1051253">
              <a:off x="3973" y="1296"/>
              <a:ext cx="192" cy="96"/>
              <a:chOff x="1728" y="1632"/>
              <a:chExt cx="336" cy="144"/>
            </a:xfrm>
          </p:grpSpPr>
          <p:sp>
            <p:nvSpPr>
              <p:cNvPr id="7272" name="Oval 112"/>
              <p:cNvSpPr>
                <a:spLocks noChangeArrowheads="1"/>
              </p:cNvSpPr>
              <p:nvPr/>
            </p:nvSpPr>
            <p:spPr bwMode="auto">
              <a:xfrm>
                <a:off x="1728" y="1680"/>
                <a:ext cx="183" cy="96"/>
              </a:xfrm>
              <a:prstGeom prst="ellipse">
                <a:avLst/>
              </a:prstGeom>
              <a:solidFill>
                <a:srgbClr val="FF7C80"/>
              </a:solidFill>
              <a:ln w="12700">
                <a:solidFill>
                  <a:schemeClr val="tx1"/>
                </a:solidFill>
                <a:round/>
                <a:headEnd/>
                <a:tailEnd/>
              </a:ln>
            </p:spPr>
            <p:txBody>
              <a:bodyPr wrap="none" anchor="ctr"/>
              <a:lstStyle/>
              <a:p>
                <a:endParaRPr lang="en-US"/>
              </a:p>
            </p:txBody>
          </p:sp>
          <p:sp>
            <p:nvSpPr>
              <p:cNvPr id="7273" name="Oval 113"/>
              <p:cNvSpPr>
                <a:spLocks noChangeArrowheads="1"/>
              </p:cNvSpPr>
              <p:nvPr/>
            </p:nvSpPr>
            <p:spPr bwMode="auto">
              <a:xfrm>
                <a:off x="1881" y="1680"/>
                <a:ext cx="183" cy="96"/>
              </a:xfrm>
              <a:prstGeom prst="ellipse">
                <a:avLst/>
              </a:prstGeom>
              <a:solidFill>
                <a:srgbClr val="A50021"/>
              </a:solidFill>
              <a:ln w="12700">
                <a:solidFill>
                  <a:schemeClr val="tx1"/>
                </a:solidFill>
                <a:round/>
                <a:headEnd/>
                <a:tailEnd/>
              </a:ln>
            </p:spPr>
            <p:txBody>
              <a:bodyPr wrap="none" anchor="ctr"/>
              <a:lstStyle/>
              <a:p>
                <a:endParaRPr lang="en-US"/>
              </a:p>
            </p:txBody>
          </p:sp>
          <p:sp>
            <p:nvSpPr>
              <p:cNvPr id="7274" name="Oval 114"/>
              <p:cNvSpPr>
                <a:spLocks noChangeArrowheads="1"/>
              </p:cNvSpPr>
              <p:nvPr/>
            </p:nvSpPr>
            <p:spPr bwMode="auto">
              <a:xfrm>
                <a:off x="1824" y="1632"/>
                <a:ext cx="144" cy="144"/>
              </a:xfrm>
              <a:prstGeom prst="ellipse">
                <a:avLst/>
              </a:prstGeom>
              <a:solidFill>
                <a:srgbClr val="FF5050"/>
              </a:solidFill>
              <a:ln w="12700">
                <a:solidFill>
                  <a:schemeClr val="tx1"/>
                </a:solidFill>
                <a:round/>
                <a:headEnd/>
                <a:tailEnd/>
              </a:ln>
            </p:spPr>
            <p:txBody>
              <a:bodyPr wrap="none" anchor="ctr"/>
              <a:lstStyle/>
              <a:p>
                <a:endParaRPr lang="en-US"/>
              </a:p>
            </p:txBody>
          </p:sp>
        </p:grpSp>
      </p:grpSp>
      <p:grpSp>
        <p:nvGrpSpPr>
          <p:cNvPr id="15" name="Group 115"/>
          <p:cNvGrpSpPr>
            <a:grpSpLocks/>
          </p:cNvGrpSpPr>
          <p:nvPr/>
        </p:nvGrpSpPr>
        <p:grpSpPr bwMode="auto">
          <a:xfrm>
            <a:off x="7220272" y="2514600"/>
            <a:ext cx="1600200" cy="152400"/>
            <a:chOff x="3216" y="1296"/>
            <a:chExt cx="1008" cy="96"/>
          </a:xfrm>
        </p:grpSpPr>
        <p:sp>
          <p:nvSpPr>
            <p:cNvPr id="7265" name="Line 116"/>
            <p:cNvSpPr>
              <a:spLocks noChangeShapeType="1"/>
            </p:cNvSpPr>
            <p:nvPr/>
          </p:nvSpPr>
          <p:spPr bwMode="auto">
            <a:xfrm>
              <a:off x="3216" y="1392"/>
              <a:ext cx="1008" cy="0"/>
            </a:xfrm>
            <a:prstGeom prst="line">
              <a:avLst/>
            </a:prstGeom>
            <a:noFill/>
            <a:ln w="38100">
              <a:solidFill>
                <a:schemeClr val="tx1"/>
              </a:solidFill>
              <a:round/>
              <a:headEnd/>
              <a:tailEnd/>
            </a:ln>
          </p:spPr>
          <p:txBody>
            <a:bodyPr wrap="none" anchor="ctr"/>
            <a:lstStyle/>
            <a:p>
              <a:endParaRPr lang="en-GB"/>
            </a:p>
          </p:txBody>
        </p:sp>
        <p:grpSp>
          <p:nvGrpSpPr>
            <p:cNvPr id="16" name="Group 117"/>
            <p:cNvGrpSpPr>
              <a:grpSpLocks/>
            </p:cNvGrpSpPr>
            <p:nvPr/>
          </p:nvGrpSpPr>
          <p:grpSpPr bwMode="auto">
            <a:xfrm rot="1051253">
              <a:off x="3973" y="1296"/>
              <a:ext cx="192" cy="96"/>
              <a:chOff x="1728" y="1632"/>
              <a:chExt cx="336" cy="144"/>
            </a:xfrm>
          </p:grpSpPr>
          <p:sp>
            <p:nvSpPr>
              <p:cNvPr id="7267" name="Oval 118"/>
              <p:cNvSpPr>
                <a:spLocks noChangeArrowheads="1"/>
              </p:cNvSpPr>
              <p:nvPr/>
            </p:nvSpPr>
            <p:spPr bwMode="auto">
              <a:xfrm>
                <a:off x="1728" y="1680"/>
                <a:ext cx="183" cy="96"/>
              </a:xfrm>
              <a:prstGeom prst="ellipse">
                <a:avLst/>
              </a:prstGeom>
              <a:solidFill>
                <a:srgbClr val="FF7C80"/>
              </a:solidFill>
              <a:ln w="12700">
                <a:solidFill>
                  <a:schemeClr val="tx1"/>
                </a:solidFill>
                <a:round/>
                <a:headEnd/>
                <a:tailEnd/>
              </a:ln>
            </p:spPr>
            <p:txBody>
              <a:bodyPr wrap="none" anchor="ctr"/>
              <a:lstStyle/>
              <a:p>
                <a:endParaRPr lang="en-US"/>
              </a:p>
            </p:txBody>
          </p:sp>
          <p:sp>
            <p:nvSpPr>
              <p:cNvPr id="7268" name="Oval 119"/>
              <p:cNvSpPr>
                <a:spLocks noChangeArrowheads="1"/>
              </p:cNvSpPr>
              <p:nvPr/>
            </p:nvSpPr>
            <p:spPr bwMode="auto">
              <a:xfrm>
                <a:off x="1881" y="1680"/>
                <a:ext cx="183" cy="96"/>
              </a:xfrm>
              <a:prstGeom prst="ellipse">
                <a:avLst/>
              </a:prstGeom>
              <a:solidFill>
                <a:srgbClr val="A50021"/>
              </a:solidFill>
              <a:ln w="12700">
                <a:solidFill>
                  <a:schemeClr val="tx1"/>
                </a:solidFill>
                <a:round/>
                <a:headEnd/>
                <a:tailEnd/>
              </a:ln>
            </p:spPr>
            <p:txBody>
              <a:bodyPr wrap="none" anchor="ctr"/>
              <a:lstStyle/>
              <a:p>
                <a:endParaRPr lang="en-US"/>
              </a:p>
            </p:txBody>
          </p:sp>
          <p:sp>
            <p:nvSpPr>
              <p:cNvPr id="7269" name="Oval 120"/>
              <p:cNvSpPr>
                <a:spLocks noChangeArrowheads="1"/>
              </p:cNvSpPr>
              <p:nvPr/>
            </p:nvSpPr>
            <p:spPr bwMode="auto">
              <a:xfrm>
                <a:off x="1824" y="1632"/>
                <a:ext cx="144" cy="144"/>
              </a:xfrm>
              <a:prstGeom prst="ellipse">
                <a:avLst/>
              </a:prstGeom>
              <a:solidFill>
                <a:srgbClr val="FF5050"/>
              </a:solidFill>
              <a:ln w="12700">
                <a:solidFill>
                  <a:schemeClr val="tx1"/>
                </a:solidFill>
                <a:round/>
                <a:headEnd/>
                <a:tailEnd/>
              </a:ln>
            </p:spPr>
            <p:txBody>
              <a:bodyPr wrap="none" anchor="ctr"/>
              <a:lstStyle/>
              <a:p>
                <a:endParaRPr lang="en-US"/>
              </a:p>
            </p:txBody>
          </p:sp>
        </p:grpSp>
      </p:grpSp>
      <p:sp>
        <p:nvSpPr>
          <p:cNvPr id="7187" name="Text Box 121"/>
          <p:cNvSpPr txBox="1">
            <a:spLocks noChangeArrowheads="1"/>
          </p:cNvSpPr>
          <p:nvPr/>
        </p:nvSpPr>
        <p:spPr bwMode="auto">
          <a:xfrm>
            <a:off x="1914128" y="4509120"/>
            <a:ext cx="1925527" cy="338554"/>
          </a:xfrm>
          <a:prstGeom prst="rect">
            <a:avLst/>
          </a:prstGeom>
          <a:noFill/>
          <a:ln w="38100">
            <a:noFill/>
            <a:miter lim="800000"/>
            <a:headEnd/>
            <a:tailEnd/>
          </a:ln>
        </p:spPr>
        <p:txBody>
          <a:bodyPr wrap="none" anchor="ctr">
            <a:spAutoFit/>
          </a:bodyPr>
          <a:lstStyle/>
          <a:p>
            <a:pPr algn="ctr">
              <a:spcBef>
                <a:spcPct val="50000"/>
              </a:spcBef>
            </a:pPr>
            <a:r>
              <a:rPr lang="hu-HU" sz="1600" b="1" dirty="0" smtClean="0"/>
              <a:t>Vékony</a:t>
            </a:r>
            <a:r>
              <a:rPr lang="en-GB" sz="1600" b="1" dirty="0" smtClean="0"/>
              <a:t> filament</a:t>
            </a:r>
            <a:r>
              <a:rPr lang="hu-HU" sz="1600" b="1" dirty="0" err="1" smtClean="0"/>
              <a:t>um</a:t>
            </a:r>
            <a:endParaRPr lang="en-GB" sz="1600" b="1" dirty="0"/>
          </a:p>
        </p:txBody>
      </p:sp>
      <p:grpSp>
        <p:nvGrpSpPr>
          <p:cNvPr id="17" name="Group 122"/>
          <p:cNvGrpSpPr>
            <a:grpSpLocks/>
          </p:cNvGrpSpPr>
          <p:nvPr/>
        </p:nvGrpSpPr>
        <p:grpSpPr bwMode="auto">
          <a:xfrm>
            <a:off x="1338064" y="5229200"/>
            <a:ext cx="4953000" cy="457200"/>
            <a:chOff x="240" y="2736"/>
            <a:chExt cx="5280" cy="442"/>
          </a:xfrm>
        </p:grpSpPr>
        <p:grpSp>
          <p:nvGrpSpPr>
            <p:cNvPr id="18" name="Group 123"/>
            <p:cNvGrpSpPr>
              <a:grpSpLocks/>
            </p:cNvGrpSpPr>
            <p:nvPr/>
          </p:nvGrpSpPr>
          <p:grpSpPr bwMode="auto">
            <a:xfrm>
              <a:off x="336" y="2832"/>
              <a:ext cx="1152" cy="336"/>
              <a:chOff x="336" y="2640"/>
              <a:chExt cx="1152" cy="336"/>
            </a:xfrm>
          </p:grpSpPr>
          <p:grpSp>
            <p:nvGrpSpPr>
              <p:cNvPr id="19" name="Group 124"/>
              <p:cNvGrpSpPr>
                <a:grpSpLocks/>
              </p:cNvGrpSpPr>
              <p:nvPr/>
            </p:nvGrpSpPr>
            <p:grpSpPr bwMode="auto">
              <a:xfrm>
                <a:off x="720" y="2640"/>
                <a:ext cx="768" cy="336"/>
                <a:chOff x="432" y="2640"/>
                <a:chExt cx="768" cy="336"/>
              </a:xfrm>
            </p:grpSpPr>
            <p:sp>
              <p:nvSpPr>
                <p:cNvPr id="7261" name="Oval 125"/>
                <p:cNvSpPr>
                  <a:spLocks noChangeArrowheads="1"/>
                </p:cNvSpPr>
                <p:nvPr/>
              </p:nvSpPr>
              <p:spPr bwMode="auto">
                <a:xfrm flipV="1">
                  <a:off x="1008"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62" name="Oval 126"/>
                <p:cNvSpPr>
                  <a:spLocks noChangeArrowheads="1"/>
                </p:cNvSpPr>
                <p:nvPr/>
              </p:nvSpPr>
              <p:spPr bwMode="auto">
                <a:xfrm flipV="1">
                  <a:off x="816"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63" name="Oval 127"/>
                <p:cNvSpPr>
                  <a:spLocks noChangeArrowheads="1"/>
                </p:cNvSpPr>
                <p:nvPr/>
              </p:nvSpPr>
              <p:spPr bwMode="auto">
                <a:xfrm flipV="1">
                  <a:off x="62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64" name="Oval 128"/>
                <p:cNvSpPr>
                  <a:spLocks noChangeArrowheads="1"/>
                </p:cNvSpPr>
                <p:nvPr/>
              </p:nvSpPr>
              <p:spPr bwMode="auto">
                <a:xfrm flipV="1">
                  <a:off x="43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sp>
            <p:nvSpPr>
              <p:cNvPr id="7259" name="Oval 129"/>
              <p:cNvSpPr>
                <a:spLocks noChangeArrowheads="1"/>
              </p:cNvSpPr>
              <p:nvPr/>
            </p:nvSpPr>
            <p:spPr bwMode="auto">
              <a:xfrm>
                <a:off x="336"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en-US"/>
              </a:p>
            </p:txBody>
          </p:sp>
          <p:sp>
            <p:nvSpPr>
              <p:cNvPr id="7260" name="Oval 130"/>
              <p:cNvSpPr>
                <a:spLocks noChangeArrowheads="1"/>
              </p:cNvSpPr>
              <p:nvPr/>
            </p:nvSpPr>
            <p:spPr bwMode="auto">
              <a:xfrm>
                <a:off x="528"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en-US"/>
              </a:p>
            </p:txBody>
          </p:sp>
        </p:grpSp>
        <p:grpSp>
          <p:nvGrpSpPr>
            <p:cNvPr id="20" name="Group 131"/>
            <p:cNvGrpSpPr>
              <a:grpSpLocks/>
            </p:cNvGrpSpPr>
            <p:nvPr/>
          </p:nvGrpSpPr>
          <p:grpSpPr bwMode="auto">
            <a:xfrm>
              <a:off x="3024" y="2832"/>
              <a:ext cx="768" cy="336"/>
              <a:chOff x="2736" y="2640"/>
              <a:chExt cx="768" cy="336"/>
            </a:xfrm>
          </p:grpSpPr>
          <p:sp>
            <p:nvSpPr>
              <p:cNvPr id="7254" name="Oval 132"/>
              <p:cNvSpPr>
                <a:spLocks noChangeArrowheads="1"/>
              </p:cNvSpPr>
              <p:nvPr/>
            </p:nvSpPr>
            <p:spPr bwMode="auto">
              <a:xfrm flipV="1">
                <a:off x="273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55" name="Oval 133"/>
              <p:cNvSpPr>
                <a:spLocks noChangeArrowheads="1"/>
              </p:cNvSpPr>
              <p:nvPr/>
            </p:nvSpPr>
            <p:spPr bwMode="auto">
              <a:xfrm flipV="1">
                <a:off x="2928"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56" name="Oval 134"/>
              <p:cNvSpPr>
                <a:spLocks noChangeArrowheads="1"/>
              </p:cNvSpPr>
              <p:nvPr/>
            </p:nvSpPr>
            <p:spPr bwMode="auto">
              <a:xfrm flipV="1">
                <a:off x="3120"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57" name="Oval 135"/>
              <p:cNvSpPr>
                <a:spLocks noChangeArrowheads="1"/>
              </p:cNvSpPr>
              <p:nvPr/>
            </p:nvSpPr>
            <p:spPr bwMode="auto">
              <a:xfrm flipV="1">
                <a:off x="3312"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21" name="Group 136"/>
            <p:cNvGrpSpPr>
              <a:grpSpLocks/>
            </p:cNvGrpSpPr>
            <p:nvPr/>
          </p:nvGrpSpPr>
          <p:grpSpPr bwMode="auto">
            <a:xfrm>
              <a:off x="240" y="2784"/>
              <a:ext cx="5184" cy="384"/>
              <a:chOff x="240" y="2592"/>
              <a:chExt cx="5184" cy="384"/>
            </a:xfrm>
          </p:grpSpPr>
          <p:sp>
            <p:nvSpPr>
              <p:cNvPr id="5257" name="Oval 137"/>
              <p:cNvSpPr>
                <a:spLocks noChangeArrowheads="1"/>
              </p:cNvSpPr>
              <p:nvPr/>
            </p:nvSpPr>
            <p:spPr bwMode="auto">
              <a:xfrm>
                <a:off x="240" y="2592"/>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sp>
            <p:nvSpPr>
              <p:cNvPr id="5258" name="Oval 138"/>
              <p:cNvSpPr>
                <a:spLocks noChangeArrowheads="1"/>
              </p:cNvSpPr>
              <p:nvPr/>
            </p:nvSpPr>
            <p:spPr bwMode="auto">
              <a:xfrm>
                <a:off x="431" y="2592"/>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a:p>
            </p:txBody>
          </p:sp>
          <p:grpSp>
            <p:nvGrpSpPr>
              <p:cNvPr id="22" name="Group 139"/>
              <p:cNvGrpSpPr>
                <a:grpSpLocks/>
              </p:cNvGrpSpPr>
              <p:nvPr/>
            </p:nvGrpSpPr>
            <p:grpSpPr bwMode="auto">
              <a:xfrm>
                <a:off x="624" y="2592"/>
                <a:ext cx="4800" cy="384"/>
                <a:chOff x="336" y="2592"/>
                <a:chExt cx="4800" cy="384"/>
              </a:xfrm>
            </p:grpSpPr>
            <p:sp>
              <p:nvSpPr>
                <p:cNvPr id="5260" name="Oval 140"/>
                <p:cNvSpPr>
                  <a:spLocks noChangeArrowheads="1"/>
                </p:cNvSpPr>
                <p:nvPr/>
              </p:nvSpPr>
              <p:spPr bwMode="auto">
                <a:xfrm>
                  <a:off x="1296" y="2783"/>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1" name="Oval 141"/>
                <p:cNvSpPr>
                  <a:spLocks noChangeArrowheads="1"/>
                </p:cNvSpPr>
                <p:nvPr/>
              </p:nvSpPr>
              <p:spPr bwMode="auto">
                <a:xfrm>
                  <a:off x="1489" y="278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2" name="Oval 142"/>
                <p:cNvSpPr>
                  <a:spLocks noChangeArrowheads="1"/>
                </p:cNvSpPr>
                <p:nvPr/>
              </p:nvSpPr>
              <p:spPr bwMode="auto">
                <a:xfrm>
                  <a:off x="1680" y="2736"/>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3" name="Oval 143"/>
                <p:cNvSpPr>
                  <a:spLocks noChangeArrowheads="1"/>
                </p:cNvSpPr>
                <p:nvPr/>
              </p:nvSpPr>
              <p:spPr bwMode="auto">
                <a:xfrm>
                  <a:off x="1873" y="2688"/>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4" name="Oval 144"/>
                <p:cNvSpPr>
                  <a:spLocks noChangeArrowheads="1"/>
                </p:cNvSpPr>
                <p:nvPr/>
              </p:nvSpPr>
              <p:spPr bwMode="auto">
                <a:xfrm>
                  <a:off x="2064" y="263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5" name="Oval 145"/>
                <p:cNvSpPr>
                  <a:spLocks noChangeArrowheads="1"/>
                </p:cNvSpPr>
                <p:nvPr/>
              </p:nvSpPr>
              <p:spPr bwMode="auto">
                <a:xfrm>
                  <a:off x="2255" y="2592"/>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6" name="Oval 146"/>
                <p:cNvSpPr>
                  <a:spLocks noChangeArrowheads="1"/>
                </p:cNvSpPr>
                <p:nvPr/>
              </p:nvSpPr>
              <p:spPr bwMode="auto">
                <a:xfrm>
                  <a:off x="2448" y="2592"/>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7" name="Oval 147"/>
                <p:cNvSpPr>
                  <a:spLocks noChangeArrowheads="1"/>
                </p:cNvSpPr>
                <p:nvPr/>
              </p:nvSpPr>
              <p:spPr bwMode="auto">
                <a:xfrm>
                  <a:off x="2639" y="2592"/>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8" name="Oval 148"/>
                <p:cNvSpPr>
                  <a:spLocks noChangeArrowheads="1"/>
                </p:cNvSpPr>
                <p:nvPr/>
              </p:nvSpPr>
              <p:spPr bwMode="auto">
                <a:xfrm>
                  <a:off x="2832" y="263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69" name="Oval 149"/>
                <p:cNvSpPr>
                  <a:spLocks noChangeArrowheads="1"/>
                </p:cNvSpPr>
                <p:nvPr/>
              </p:nvSpPr>
              <p:spPr bwMode="auto">
                <a:xfrm>
                  <a:off x="3024" y="2688"/>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0" name="Oval 150"/>
                <p:cNvSpPr>
                  <a:spLocks noChangeArrowheads="1"/>
                </p:cNvSpPr>
                <p:nvPr/>
              </p:nvSpPr>
              <p:spPr bwMode="auto">
                <a:xfrm>
                  <a:off x="3216" y="2736"/>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1" name="Oval 151"/>
                <p:cNvSpPr>
                  <a:spLocks noChangeArrowheads="1"/>
                </p:cNvSpPr>
                <p:nvPr/>
              </p:nvSpPr>
              <p:spPr bwMode="auto">
                <a:xfrm>
                  <a:off x="3408" y="278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2" name="Oval 152"/>
                <p:cNvSpPr>
                  <a:spLocks noChangeArrowheads="1"/>
                </p:cNvSpPr>
                <p:nvPr/>
              </p:nvSpPr>
              <p:spPr bwMode="auto">
                <a:xfrm>
                  <a:off x="3599" y="2783"/>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3" name="Oval 153"/>
                <p:cNvSpPr>
                  <a:spLocks noChangeArrowheads="1"/>
                </p:cNvSpPr>
                <p:nvPr/>
              </p:nvSpPr>
              <p:spPr bwMode="auto">
                <a:xfrm>
                  <a:off x="3792" y="278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4" name="Oval 154"/>
                <p:cNvSpPr>
                  <a:spLocks noChangeArrowheads="1"/>
                </p:cNvSpPr>
                <p:nvPr/>
              </p:nvSpPr>
              <p:spPr bwMode="auto">
                <a:xfrm>
                  <a:off x="3983" y="2736"/>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5" name="Oval 155"/>
                <p:cNvSpPr>
                  <a:spLocks noChangeArrowheads="1"/>
                </p:cNvSpPr>
                <p:nvPr/>
              </p:nvSpPr>
              <p:spPr bwMode="auto">
                <a:xfrm>
                  <a:off x="4176" y="2688"/>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6" name="Oval 156"/>
                <p:cNvSpPr>
                  <a:spLocks noChangeArrowheads="1"/>
                </p:cNvSpPr>
                <p:nvPr/>
              </p:nvSpPr>
              <p:spPr bwMode="auto">
                <a:xfrm>
                  <a:off x="1104" y="278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7" name="Oval 157"/>
                <p:cNvSpPr>
                  <a:spLocks noChangeArrowheads="1"/>
                </p:cNvSpPr>
                <p:nvPr/>
              </p:nvSpPr>
              <p:spPr bwMode="auto">
                <a:xfrm>
                  <a:off x="4367" y="2639"/>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8" name="Oval 158"/>
                <p:cNvSpPr>
                  <a:spLocks noChangeArrowheads="1"/>
                </p:cNvSpPr>
                <p:nvPr/>
              </p:nvSpPr>
              <p:spPr bwMode="auto">
                <a:xfrm>
                  <a:off x="4560" y="2592"/>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79" name="Oval 159"/>
                <p:cNvSpPr>
                  <a:spLocks noChangeArrowheads="1"/>
                </p:cNvSpPr>
                <p:nvPr/>
              </p:nvSpPr>
              <p:spPr bwMode="auto">
                <a:xfrm>
                  <a:off x="4751" y="2592"/>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80" name="Oval 160"/>
                <p:cNvSpPr>
                  <a:spLocks noChangeArrowheads="1"/>
                </p:cNvSpPr>
                <p:nvPr/>
              </p:nvSpPr>
              <p:spPr bwMode="auto">
                <a:xfrm>
                  <a:off x="4944" y="2592"/>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81" name="Oval 161"/>
                <p:cNvSpPr>
                  <a:spLocks noChangeArrowheads="1"/>
                </p:cNvSpPr>
                <p:nvPr/>
              </p:nvSpPr>
              <p:spPr bwMode="auto">
                <a:xfrm>
                  <a:off x="912" y="2736"/>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82" name="Oval 162"/>
                <p:cNvSpPr>
                  <a:spLocks noChangeArrowheads="1"/>
                </p:cNvSpPr>
                <p:nvPr/>
              </p:nvSpPr>
              <p:spPr bwMode="auto">
                <a:xfrm>
                  <a:off x="720" y="2688"/>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83" name="Oval 163"/>
                <p:cNvSpPr>
                  <a:spLocks noChangeArrowheads="1"/>
                </p:cNvSpPr>
                <p:nvPr/>
              </p:nvSpPr>
              <p:spPr bwMode="auto">
                <a:xfrm>
                  <a:off x="527" y="2639"/>
                  <a:ext cx="193"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sp>
              <p:nvSpPr>
                <p:cNvPr id="5284" name="Oval 164"/>
                <p:cNvSpPr>
                  <a:spLocks noChangeArrowheads="1"/>
                </p:cNvSpPr>
                <p:nvPr/>
              </p:nvSpPr>
              <p:spPr bwMode="auto">
                <a:xfrm>
                  <a:off x="336" y="2592"/>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a:p>
              </p:txBody>
            </p:sp>
          </p:grpSp>
        </p:grpSp>
        <p:grpSp>
          <p:nvGrpSpPr>
            <p:cNvPr id="23" name="Group 165"/>
            <p:cNvGrpSpPr>
              <a:grpSpLocks/>
            </p:cNvGrpSpPr>
            <p:nvPr/>
          </p:nvGrpSpPr>
          <p:grpSpPr bwMode="auto">
            <a:xfrm>
              <a:off x="1488" y="2784"/>
              <a:ext cx="1536" cy="384"/>
              <a:chOff x="1200" y="2592"/>
              <a:chExt cx="1536" cy="384"/>
            </a:xfrm>
          </p:grpSpPr>
          <p:sp>
            <p:nvSpPr>
              <p:cNvPr id="7218" name="Oval 166"/>
              <p:cNvSpPr>
                <a:spLocks noChangeArrowheads="1"/>
              </p:cNvSpPr>
              <p:nvPr/>
            </p:nvSpPr>
            <p:spPr bwMode="auto">
              <a:xfrm flipV="1">
                <a:off x="1392"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9" name="Oval 167"/>
              <p:cNvSpPr>
                <a:spLocks noChangeArrowheads="1"/>
              </p:cNvSpPr>
              <p:nvPr/>
            </p:nvSpPr>
            <p:spPr bwMode="auto">
              <a:xfrm flipV="1">
                <a:off x="158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20" name="Oval 168"/>
              <p:cNvSpPr>
                <a:spLocks noChangeArrowheads="1"/>
              </p:cNvSpPr>
              <p:nvPr/>
            </p:nvSpPr>
            <p:spPr bwMode="auto">
              <a:xfrm flipV="1">
                <a:off x="1776"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21" name="Oval 169"/>
              <p:cNvSpPr>
                <a:spLocks noChangeArrowheads="1"/>
              </p:cNvSpPr>
              <p:nvPr/>
            </p:nvSpPr>
            <p:spPr bwMode="auto">
              <a:xfrm flipV="1">
                <a:off x="1968"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22" name="Oval 170"/>
              <p:cNvSpPr>
                <a:spLocks noChangeArrowheads="1"/>
              </p:cNvSpPr>
              <p:nvPr/>
            </p:nvSpPr>
            <p:spPr bwMode="auto">
              <a:xfrm flipV="1">
                <a:off x="2160"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23" name="Oval 171"/>
              <p:cNvSpPr>
                <a:spLocks noChangeArrowheads="1"/>
              </p:cNvSpPr>
              <p:nvPr/>
            </p:nvSpPr>
            <p:spPr bwMode="auto">
              <a:xfrm flipV="1">
                <a:off x="235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24" name="Oval 172"/>
              <p:cNvSpPr>
                <a:spLocks noChangeArrowheads="1"/>
              </p:cNvSpPr>
              <p:nvPr/>
            </p:nvSpPr>
            <p:spPr bwMode="auto">
              <a:xfrm flipV="1">
                <a:off x="2544"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25" name="Oval 173"/>
              <p:cNvSpPr>
                <a:spLocks noChangeArrowheads="1"/>
              </p:cNvSpPr>
              <p:nvPr/>
            </p:nvSpPr>
            <p:spPr bwMode="auto">
              <a:xfrm flipV="1">
                <a:off x="1200"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24" name="Group 174"/>
            <p:cNvGrpSpPr>
              <a:grpSpLocks/>
            </p:cNvGrpSpPr>
            <p:nvPr/>
          </p:nvGrpSpPr>
          <p:grpSpPr bwMode="auto">
            <a:xfrm>
              <a:off x="3792" y="2784"/>
              <a:ext cx="1728" cy="384"/>
              <a:chOff x="3504" y="2592"/>
              <a:chExt cx="1728" cy="384"/>
            </a:xfrm>
          </p:grpSpPr>
          <p:sp>
            <p:nvSpPr>
              <p:cNvPr id="7209" name="Oval 175"/>
              <p:cNvSpPr>
                <a:spLocks noChangeArrowheads="1"/>
              </p:cNvSpPr>
              <p:nvPr/>
            </p:nvSpPr>
            <p:spPr bwMode="auto">
              <a:xfrm flipV="1">
                <a:off x="350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0" name="Oval 176"/>
              <p:cNvSpPr>
                <a:spLocks noChangeArrowheads="1"/>
              </p:cNvSpPr>
              <p:nvPr/>
            </p:nvSpPr>
            <p:spPr bwMode="auto">
              <a:xfrm flipV="1">
                <a:off x="3696"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1" name="Oval 177"/>
              <p:cNvSpPr>
                <a:spLocks noChangeArrowheads="1"/>
              </p:cNvSpPr>
              <p:nvPr/>
            </p:nvSpPr>
            <p:spPr bwMode="auto">
              <a:xfrm flipV="1">
                <a:off x="3888"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2" name="Oval 178"/>
              <p:cNvSpPr>
                <a:spLocks noChangeArrowheads="1"/>
              </p:cNvSpPr>
              <p:nvPr/>
            </p:nvSpPr>
            <p:spPr bwMode="auto">
              <a:xfrm flipV="1">
                <a:off x="4080"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3" name="Oval 179"/>
              <p:cNvSpPr>
                <a:spLocks noChangeArrowheads="1"/>
              </p:cNvSpPr>
              <p:nvPr/>
            </p:nvSpPr>
            <p:spPr bwMode="auto">
              <a:xfrm flipV="1">
                <a:off x="4272"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4" name="Oval 180"/>
              <p:cNvSpPr>
                <a:spLocks noChangeArrowheads="1"/>
              </p:cNvSpPr>
              <p:nvPr/>
            </p:nvSpPr>
            <p:spPr bwMode="auto">
              <a:xfrm flipV="1">
                <a:off x="446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5" name="Oval 181"/>
              <p:cNvSpPr>
                <a:spLocks noChangeArrowheads="1"/>
              </p:cNvSpPr>
              <p:nvPr/>
            </p:nvSpPr>
            <p:spPr bwMode="auto">
              <a:xfrm flipV="1">
                <a:off x="465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6" name="Oval 182"/>
              <p:cNvSpPr>
                <a:spLocks noChangeArrowheads="1"/>
              </p:cNvSpPr>
              <p:nvPr/>
            </p:nvSpPr>
            <p:spPr bwMode="auto">
              <a:xfrm flipV="1">
                <a:off x="4848"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sp>
            <p:nvSpPr>
              <p:cNvPr id="7217" name="Oval 183"/>
              <p:cNvSpPr>
                <a:spLocks noChangeArrowheads="1"/>
              </p:cNvSpPr>
              <p:nvPr/>
            </p:nvSpPr>
            <p:spPr bwMode="auto">
              <a:xfrm flipV="1">
                <a:off x="5040"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en-US"/>
              </a:p>
            </p:txBody>
          </p:sp>
        </p:grpSp>
        <p:grpSp>
          <p:nvGrpSpPr>
            <p:cNvPr id="25" name="Group 184"/>
            <p:cNvGrpSpPr>
              <a:grpSpLocks/>
            </p:cNvGrpSpPr>
            <p:nvPr/>
          </p:nvGrpSpPr>
          <p:grpSpPr bwMode="auto">
            <a:xfrm>
              <a:off x="240" y="2736"/>
              <a:ext cx="5040" cy="442"/>
              <a:chOff x="240" y="2736"/>
              <a:chExt cx="5040" cy="442"/>
            </a:xfrm>
          </p:grpSpPr>
          <p:sp>
            <p:nvSpPr>
              <p:cNvPr id="7195" name="Freeform 18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GB"/>
              </a:p>
            </p:txBody>
          </p:sp>
          <p:sp>
            <p:nvSpPr>
              <p:cNvPr id="7196" name="Freeform 18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GB"/>
              </a:p>
            </p:txBody>
          </p:sp>
          <p:sp>
            <p:nvSpPr>
              <p:cNvPr id="7197" name="Freeform 18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GB"/>
              </a:p>
            </p:txBody>
          </p:sp>
          <p:sp>
            <p:nvSpPr>
              <p:cNvPr id="7198" name="Freeform 18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GB"/>
              </a:p>
            </p:txBody>
          </p:sp>
          <p:sp>
            <p:nvSpPr>
              <p:cNvPr id="7199" name="Oval 18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0" name="Oval 19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1" name="Oval 19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2" name="Oval 19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3" name="Oval 19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4" name="Oval 19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5" name="Oval 19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6" name="Oval 19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7" name="Oval 19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p:spPr>
            <p:txBody>
              <a:bodyPr wrap="none" anchor="ctr"/>
              <a:lstStyle/>
              <a:p>
                <a:endParaRPr lang="en-US"/>
              </a:p>
            </p:txBody>
          </p:sp>
          <p:sp>
            <p:nvSpPr>
              <p:cNvPr id="7208" name="Oval 19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p:spPr>
            <p:txBody>
              <a:bodyPr wrap="none" anchor="ctr"/>
              <a:lstStyle/>
              <a:p>
                <a:endParaRPr lang="en-US"/>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zövegdoboz 1"/>
          <p:cNvSpPr txBox="1"/>
          <p:nvPr/>
        </p:nvSpPr>
        <p:spPr>
          <a:xfrm>
            <a:off x="1763688" y="692696"/>
            <a:ext cx="5688632" cy="523220"/>
          </a:xfrm>
          <a:prstGeom prst="rect">
            <a:avLst/>
          </a:prstGeom>
          <a:noFill/>
        </p:spPr>
        <p:txBody>
          <a:bodyPr wrap="square" rtlCol="0">
            <a:spAutoFit/>
          </a:bodyPr>
          <a:lstStyle/>
          <a:p>
            <a:pPr algn="ctr"/>
            <a:r>
              <a:rPr lang="hu-HU" sz="2800" b="1" i="1" dirty="0" smtClean="0"/>
              <a:t>A vastag filamentum felépítése</a:t>
            </a:r>
            <a:endParaRPr lang="en-GB" sz="2800" b="1" i="1" dirty="0"/>
          </a:p>
        </p:txBody>
      </p:sp>
      <p:pic>
        <p:nvPicPr>
          <p:cNvPr id="4" name="Kép 3" descr="miozin.jpg"/>
          <p:cNvPicPr>
            <a:picLocks noChangeAspect="1"/>
          </p:cNvPicPr>
          <p:nvPr/>
        </p:nvPicPr>
        <p:blipFill>
          <a:blip r:embed="rId3" cstate="print"/>
          <a:stretch>
            <a:fillRect/>
          </a:stretch>
        </p:blipFill>
        <p:spPr>
          <a:xfrm>
            <a:off x="971600" y="1916832"/>
            <a:ext cx="4330700" cy="3797300"/>
          </a:xfrm>
          <a:prstGeom prst="rect">
            <a:avLst/>
          </a:prstGeom>
        </p:spPr>
      </p:pic>
      <p:sp>
        <p:nvSpPr>
          <p:cNvPr id="5" name="Szövegdoboz 4"/>
          <p:cNvSpPr txBox="1"/>
          <p:nvPr/>
        </p:nvSpPr>
        <p:spPr>
          <a:xfrm>
            <a:off x="1835696" y="1556792"/>
            <a:ext cx="2304256" cy="400110"/>
          </a:xfrm>
          <a:prstGeom prst="rect">
            <a:avLst/>
          </a:prstGeom>
          <a:noFill/>
        </p:spPr>
        <p:txBody>
          <a:bodyPr wrap="square" rtlCol="0">
            <a:spAutoFit/>
          </a:bodyPr>
          <a:lstStyle/>
          <a:p>
            <a:pPr algn="ctr"/>
            <a:r>
              <a:rPr lang="hu-HU" sz="2000" b="1" dirty="0" smtClean="0"/>
              <a:t>Miozin molekula</a:t>
            </a:r>
            <a:endParaRPr lang="en-GB" sz="2000" b="1" dirty="0"/>
          </a:p>
        </p:txBody>
      </p:sp>
      <p:sp>
        <p:nvSpPr>
          <p:cNvPr id="6" name="Szövegdoboz 5"/>
          <p:cNvSpPr txBox="1"/>
          <p:nvPr/>
        </p:nvSpPr>
        <p:spPr>
          <a:xfrm>
            <a:off x="1115616" y="2132856"/>
            <a:ext cx="1008112" cy="369332"/>
          </a:xfrm>
          <a:prstGeom prst="rect">
            <a:avLst/>
          </a:prstGeom>
          <a:noFill/>
        </p:spPr>
        <p:txBody>
          <a:bodyPr wrap="square" rtlCol="0">
            <a:spAutoFit/>
          </a:bodyPr>
          <a:lstStyle/>
          <a:p>
            <a:pPr algn="ctr"/>
            <a:r>
              <a:rPr lang="hu-HU" dirty="0" smtClean="0"/>
              <a:t>Nyak</a:t>
            </a:r>
            <a:endParaRPr lang="en-GB" dirty="0"/>
          </a:p>
        </p:txBody>
      </p:sp>
      <p:sp>
        <p:nvSpPr>
          <p:cNvPr id="7" name="Szövegdoboz 6"/>
          <p:cNvSpPr txBox="1"/>
          <p:nvPr/>
        </p:nvSpPr>
        <p:spPr>
          <a:xfrm>
            <a:off x="3347864" y="2132856"/>
            <a:ext cx="1008112" cy="369332"/>
          </a:xfrm>
          <a:prstGeom prst="rect">
            <a:avLst/>
          </a:prstGeom>
          <a:noFill/>
        </p:spPr>
        <p:txBody>
          <a:bodyPr wrap="square" rtlCol="0">
            <a:spAutoFit/>
          </a:bodyPr>
          <a:lstStyle/>
          <a:p>
            <a:pPr algn="ctr"/>
            <a:r>
              <a:rPr lang="hu-HU" dirty="0" smtClean="0"/>
              <a:t>Fej</a:t>
            </a:r>
            <a:endParaRPr lang="en-GB" dirty="0"/>
          </a:p>
        </p:txBody>
      </p:sp>
      <p:sp>
        <p:nvSpPr>
          <p:cNvPr id="8" name="Szövegdoboz 7"/>
          <p:cNvSpPr txBox="1"/>
          <p:nvPr/>
        </p:nvSpPr>
        <p:spPr>
          <a:xfrm>
            <a:off x="3419872" y="5291916"/>
            <a:ext cx="1008112" cy="369332"/>
          </a:xfrm>
          <a:prstGeom prst="rect">
            <a:avLst/>
          </a:prstGeom>
          <a:noFill/>
        </p:spPr>
        <p:txBody>
          <a:bodyPr wrap="square" rtlCol="0">
            <a:spAutoFit/>
          </a:bodyPr>
          <a:lstStyle/>
          <a:p>
            <a:pPr algn="ctr"/>
            <a:r>
              <a:rPr lang="hu-HU" dirty="0" smtClean="0"/>
              <a:t>Fej</a:t>
            </a:r>
            <a:endParaRPr lang="en-GB"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Line 3"/>
          <p:cNvSpPr>
            <a:spLocks noChangeShapeType="1"/>
          </p:cNvSpPr>
          <p:nvPr/>
        </p:nvSpPr>
        <p:spPr bwMode="auto">
          <a:xfrm>
            <a:off x="6175375" y="1679575"/>
            <a:ext cx="911225" cy="22828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16" name="Rectangle 4"/>
          <p:cNvSpPr>
            <a:spLocks noChangeArrowheads="1"/>
          </p:cNvSpPr>
          <p:nvPr/>
        </p:nvSpPr>
        <p:spPr bwMode="auto">
          <a:xfrm rot="-1380000">
            <a:off x="6475413" y="2225675"/>
            <a:ext cx="87312" cy="54292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17" name="Rectangle 5"/>
          <p:cNvSpPr>
            <a:spLocks noChangeArrowheads="1"/>
          </p:cNvSpPr>
          <p:nvPr/>
        </p:nvSpPr>
        <p:spPr bwMode="auto">
          <a:xfrm rot="-8580000">
            <a:off x="5291138" y="2982913"/>
            <a:ext cx="87312" cy="544512"/>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18" name="Rectangle 6"/>
          <p:cNvSpPr>
            <a:spLocks noChangeArrowheads="1"/>
          </p:cNvSpPr>
          <p:nvPr/>
        </p:nvSpPr>
        <p:spPr bwMode="auto">
          <a:xfrm rot="-8580000">
            <a:off x="2395538" y="2982913"/>
            <a:ext cx="87312" cy="544512"/>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19" name="Rectangle 7"/>
          <p:cNvSpPr>
            <a:spLocks noChangeArrowheads="1"/>
          </p:cNvSpPr>
          <p:nvPr/>
        </p:nvSpPr>
        <p:spPr bwMode="auto">
          <a:xfrm rot="-1380000">
            <a:off x="3579813" y="2225675"/>
            <a:ext cx="87312" cy="54292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20" name="Oval 8"/>
          <p:cNvSpPr>
            <a:spLocks noChangeArrowheads="1"/>
          </p:cNvSpPr>
          <p:nvPr/>
        </p:nvSpPr>
        <p:spPr bwMode="auto">
          <a:xfrm>
            <a:off x="7435850" y="2520950"/>
            <a:ext cx="215900" cy="673100"/>
          </a:xfrm>
          <a:prstGeom prst="ellipse">
            <a:avLst/>
          </a:prstGeom>
          <a:solidFill>
            <a:schemeClr val="bg1"/>
          </a:solidFill>
          <a:ln w="12700">
            <a:solidFill>
              <a:schemeClr val="tx1"/>
            </a:solidFill>
            <a:round/>
            <a:headEnd/>
            <a:tailEnd/>
          </a:ln>
        </p:spPr>
        <p:txBody>
          <a:bodyPr wrap="none" anchor="ctr"/>
          <a:lstStyle/>
          <a:p>
            <a:endParaRPr lang="en-US"/>
          </a:p>
        </p:txBody>
      </p:sp>
      <p:sp>
        <p:nvSpPr>
          <p:cNvPr id="13321" name="Rectangle 9"/>
          <p:cNvSpPr>
            <a:spLocks noChangeArrowheads="1"/>
          </p:cNvSpPr>
          <p:nvPr/>
        </p:nvSpPr>
        <p:spPr bwMode="auto">
          <a:xfrm>
            <a:off x="1905000" y="2514600"/>
            <a:ext cx="5562600" cy="685800"/>
          </a:xfrm>
          <a:prstGeom prst="rect">
            <a:avLst/>
          </a:prstGeom>
          <a:solidFill>
            <a:schemeClr val="bg1"/>
          </a:solidFill>
          <a:ln w="9525">
            <a:noFill/>
            <a:miter lim="800000"/>
            <a:headEnd/>
            <a:tailEnd/>
          </a:ln>
        </p:spPr>
        <p:txBody>
          <a:bodyPr wrap="none" anchor="ctr"/>
          <a:lstStyle/>
          <a:p>
            <a:endParaRPr lang="en-US"/>
          </a:p>
        </p:txBody>
      </p:sp>
      <p:sp>
        <p:nvSpPr>
          <p:cNvPr id="13322" name="Oval 10"/>
          <p:cNvSpPr>
            <a:spLocks noChangeArrowheads="1"/>
          </p:cNvSpPr>
          <p:nvPr/>
        </p:nvSpPr>
        <p:spPr bwMode="auto">
          <a:xfrm>
            <a:off x="1797050" y="2520950"/>
            <a:ext cx="215900" cy="673100"/>
          </a:xfrm>
          <a:prstGeom prst="ellipse">
            <a:avLst/>
          </a:prstGeom>
          <a:solidFill>
            <a:schemeClr val="bg1"/>
          </a:solidFill>
          <a:ln w="12700">
            <a:solidFill>
              <a:schemeClr val="tx1"/>
            </a:solidFill>
            <a:round/>
            <a:headEnd/>
            <a:tailEnd/>
          </a:ln>
        </p:spPr>
        <p:txBody>
          <a:bodyPr wrap="none" anchor="ctr"/>
          <a:lstStyle/>
          <a:p>
            <a:endParaRPr lang="en-US"/>
          </a:p>
        </p:txBody>
      </p:sp>
      <p:sp>
        <p:nvSpPr>
          <p:cNvPr id="13323" name="Line 11"/>
          <p:cNvSpPr>
            <a:spLocks noChangeShapeType="1"/>
          </p:cNvSpPr>
          <p:nvPr/>
        </p:nvSpPr>
        <p:spPr bwMode="auto">
          <a:xfrm>
            <a:off x="1908175" y="2514600"/>
            <a:ext cx="5673725" cy="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13324" name="Line 12"/>
          <p:cNvSpPr>
            <a:spLocks noChangeShapeType="1"/>
          </p:cNvSpPr>
          <p:nvPr/>
        </p:nvSpPr>
        <p:spPr bwMode="auto">
          <a:xfrm>
            <a:off x="1908175" y="3200400"/>
            <a:ext cx="5673725" cy="0"/>
          </a:xfrm>
          <a:prstGeom prst="line">
            <a:avLst/>
          </a:prstGeom>
          <a:noFill/>
          <a:ln w="12700">
            <a:solidFill>
              <a:schemeClr val="tx1"/>
            </a:solidFill>
            <a:round/>
            <a:headEnd type="none" w="sm" len="sm"/>
            <a:tailEnd type="none" w="sm" len="sm"/>
          </a:ln>
        </p:spPr>
        <p:txBody>
          <a:bodyPr wrap="none" anchor="ctr"/>
          <a:lstStyle/>
          <a:p>
            <a:endParaRPr lang="en-GB"/>
          </a:p>
        </p:txBody>
      </p:sp>
      <p:sp>
        <p:nvSpPr>
          <p:cNvPr id="13325" name="Arc 13"/>
          <p:cNvSpPr>
            <a:spLocks/>
          </p:cNvSpPr>
          <p:nvPr/>
        </p:nvSpPr>
        <p:spPr bwMode="auto">
          <a:xfrm>
            <a:off x="6477000" y="2517775"/>
            <a:ext cx="304800" cy="690563"/>
          </a:xfrm>
          <a:custGeom>
            <a:avLst/>
            <a:gdLst>
              <a:gd name="T0" fmla="*/ 191544 w 21600"/>
              <a:gd name="T1" fmla="*/ 0 h 34774"/>
              <a:gd name="T2" fmla="*/ 169079 w 21600"/>
              <a:gd name="T3" fmla="*/ 690563 h 34774"/>
              <a:gd name="T4" fmla="*/ 0 w 21600"/>
              <a:gd name="T5" fmla="*/ 333664 h 34774"/>
              <a:gd name="T6" fmla="*/ 0 60000 65536"/>
              <a:gd name="T7" fmla="*/ 0 60000 65536"/>
              <a:gd name="T8" fmla="*/ 0 60000 65536"/>
              <a:gd name="T9" fmla="*/ 0 w 21600"/>
              <a:gd name="T10" fmla="*/ 0 h 34774"/>
              <a:gd name="T11" fmla="*/ 21600 w 21600"/>
              <a:gd name="T12" fmla="*/ 34774 h 34774"/>
            </a:gdLst>
            <a:ahLst/>
            <a:cxnLst>
              <a:cxn ang="T6">
                <a:pos x="T0" y="T1"/>
              </a:cxn>
              <a:cxn ang="T7">
                <a:pos x="T2" y="T3"/>
              </a:cxn>
              <a:cxn ang="T8">
                <a:pos x="T4" y="T5"/>
              </a:cxn>
            </a:cxnLst>
            <a:rect l="T9" t="T10" r="T11" b="T12"/>
            <a:pathLst>
              <a:path w="21600" h="34774" fill="none" extrusionOk="0">
                <a:moveTo>
                  <a:pt x="13573" y="0"/>
                </a:moveTo>
                <a:cubicBezTo>
                  <a:pt x="18649" y="4100"/>
                  <a:pt x="21600" y="10276"/>
                  <a:pt x="21600" y="16802"/>
                </a:cubicBezTo>
                <a:cubicBezTo>
                  <a:pt x="21600" y="24023"/>
                  <a:pt x="17990" y="30767"/>
                  <a:pt x="11981" y="34773"/>
                </a:cubicBezTo>
              </a:path>
              <a:path w="21600" h="34774" stroke="0" extrusionOk="0">
                <a:moveTo>
                  <a:pt x="13573" y="0"/>
                </a:moveTo>
                <a:cubicBezTo>
                  <a:pt x="18649" y="4100"/>
                  <a:pt x="21600" y="10276"/>
                  <a:pt x="21600" y="16802"/>
                </a:cubicBezTo>
                <a:cubicBezTo>
                  <a:pt x="21600" y="24023"/>
                  <a:pt x="17990" y="30767"/>
                  <a:pt x="11981" y="34773"/>
                </a:cubicBezTo>
                <a:lnTo>
                  <a:pt x="0" y="16802"/>
                </a:lnTo>
                <a:close/>
              </a:path>
            </a:pathLst>
          </a:custGeom>
          <a:noFill/>
          <a:ln w="12700" cap="rnd">
            <a:solidFill>
              <a:schemeClr val="tx1"/>
            </a:solidFill>
            <a:round/>
            <a:headEnd type="none" w="sm" len="sm"/>
            <a:tailEnd type="none" w="sm" len="sm"/>
          </a:ln>
        </p:spPr>
        <p:txBody>
          <a:bodyPr wrap="none" anchor="ctr"/>
          <a:lstStyle/>
          <a:p>
            <a:endParaRPr lang="en-GB"/>
          </a:p>
        </p:txBody>
      </p:sp>
      <p:sp>
        <p:nvSpPr>
          <p:cNvPr id="13326" name="Arc 14"/>
          <p:cNvSpPr>
            <a:spLocks/>
          </p:cNvSpPr>
          <p:nvPr/>
        </p:nvSpPr>
        <p:spPr bwMode="auto">
          <a:xfrm>
            <a:off x="5486400" y="2517775"/>
            <a:ext cx="304800" cy="690563"/>
          </a:xfrm>
          <a:custGeom>
            <a:avLst/>
            <a:gdLst>
              <a:gd name="T0" fmla="*/ 191544 w 21600"/>
              <a:gd name="T1" fmla="*/ 0 h 34774"/>
              <a:gd name="T2" fmla="*/ 169079 w 21600"/>
              <a:gd name="T3" fmla="*/ 690563 h 34774"/>
              <a:gd name="T4" fmla="*/ 0 w 21600"/>
              <a:gd name="T5" fmla="*/ 333664 h 34774"/>
              <a:gd name="T6" fmla="*/ 0 60000 65536"/>
              <a:gd name="T7" fmla="*/ 0 60000 65536"/>
              <a:gd name="T8" fmla="*/ 0 60000 65536"/>
              <a:gd name="T9" fmla="*/ 0 w 21600"/>
              <a:gd name="T10" fmla="*/ 0 h 34774"/>
              <a:gd name="T11" fmla="*/ 21600 w 21600"/>
              <a:gd name="T12" fmla="*/ 34774 h 34774"/>
            </a:gdLst>
            <a:ahLst/>
            <a:cxnLst>
              <a:cxn ang="T6">
                <a:pos x="T0" y="T1"/>
              </a:cxn>
              <a:cxn ang="T7">
                <a:pos x="T2" y="T3"/>
              </a:cxn>
              <a:cxn ang="T8">
                <a:pos x="T4" y="T5"/>
              </a:cxn>
            </a:cxnLst>
            <a:rect l="T9" t="T10" r="T11" b="T12"/>
            <a:pathLst>
              <a:path w="21600" h="34774" fill="none" extrusionOk="0">
                <a:moveTo>
                  <a:pt x="13573" y="0"/>
                </a:moveTo>
                <a:cubicBezTo>
                  <a:pt x="18649" y="4100"/>
                  <a:pt x="21600" y="10276"/>
                  <a:pt x="21600" y="16802"/>
                </a:cubicBezTo>
                <a:cubicBezTo>
                  <a:pt x="21600" y="24023"/>
                  <a:pt x="17990" y="30767"/>
                  <a:pt x="11981" y="34773"/>
                </a:cubicBezTo>
              </a:path>
              <a:path w="21600" h="34774" stroke="0" extrusionOk="0">
                <a:moveTo>
                  <a:pt x="13573" y="0"/>
                </a:moveTo>
                <a:cubicBezTo>
                  <a:pt x="18649" y="4100"/>
                  <a:pt x="21600" y="10276"/>
                  <a:pt x="21600" y="16802"/>
                </a:cubicBezTo>
                <a:cubicBezTo>
                  <a:pt x="21600" y="24023"/>
                  <a:pt x="17990" y="30767"/>
                  <a:pt x="11981" y="34773"/>
                </a:cubicBezTo>
                <a:lnTo>
                  <a:pt x="0" y="16802"/>
                </a:lnTo>
                <a:close/>
              </a:path>
            </a:pathLst>
          </a:custGeom>
          <a:noFill/>
          <a:ln w="12700" cap="rnd">
            <a:solidFill>
              <a:schemeClr val="tx1"/>
            </a:solidFill>
            <a:round/>
            <a:headEnd type="none" w="sm" len="sm"/>
            <a:tailEnd type="none" w="sm" len="sm"/>
          </a:ln>
        </p:spPr>
        <p:txBody>
          <a:bodyPr wrap="none" anchor="ctr"/>
          <a:lstStyle/>
          <a:p>
            <a:endParaRPr lang="en-GB"/>
          </a:p>
        </p:txBody>
      </p:sp>
      <p:sp>
        <p:nvSpPr>
          <p:cNvPr id="13327" name="Arc 15"/>
          <p:cNvSpPr>
            <a:spLocks/>
          </p:cNvSpPr>
          <p:nvPr/>
        </p:nvSpPr>
        <p:spPr bwMode="auto">
          <a:xfrm>
            <a:off x="4572000" y="2517775"/>
            <a:ext cx="304800" cy="690563"/>
          </a:xfrm>
          <a:custGeom>
            <a:avLst/>
            <a:gdLst>
              <a:gd name="T0" fmla="*/ 191544 w 21600"/>
              <a:gd name="T1" fmla="*/ 0 h 34774"/>
              <a:gd name="T2" fmla="*/ 169079 w 21600"/>
              <a:gd name="T3" fmla="*/ 690563 h 34774"/>
              <a:gd name="T4" fmla="*/ 0 w 21600"/>
              <a:gd name="T5" fmla="*/ 333664 h 34774"/>
              <a:gd name="T6" fmla="*/ 0 60000 65536"/>
              <a:gd name="T7" fmla="*/ 0 60000 65536"/>
              <a:gd name="T8" fmla="*/ 0 60000 65536"/>
              <a:gd name="T9" fmla="*/ 0 w 21600"/>
              <a:gd name="T10" fmla="*/ 0 h 34774"/>
              <a:gd name="T11" fmla="*/ 21600 w 21600"/>
              <a:gd name="T12" fmla="*/ 34774 h 34774"/>
            </a:gdLst>
            <a:ahLst/>
            <a:cxnLst>
              <a:cxn ang="T6">
                <a:pos x="T0" y="T1"/>
              </a:cxn>
              <a:cxn ang="T7">
                <a:pos x="T2" y="T3"/>
              </a:cxn>
              <a:cxn ang="T8">
                <a:pos x="T4" y="T5"/>
              </a:cxn>
            </a:cxnLst>
            <a:rect l="T9" t="T10" r="T11" b="T12"/>
            <a:pathLst>
              <a:path w="21600" h="34774" fill="none" extrusionOk="0">
                <a:moveTo>
                  <a:pt x="13573" y="0"/>
                </a:moveTo>
                <a:cubicBezTo>
                  <a:pt x="18649" y="4100"/>
                  <a:pt x="21600" y="10276"/>
                  <a:pt x="21600" y="16802"/>
                </a:cubicBezTo>
                <a:cubicBezTo>
                  <a:pt x="21600" y="24023"/>
                  <a:pt x="17990" y="30767"/>
                  <a:pt x="11981" y="34773"/>
                </a:cubicBezTo>
              </a:path>
              <a:path w="21600" h="34774" stroke="0" extrusionOk="0">
                <a:moveTo>
                  <a:pt x="13573" y="0"/>
                </a:moveTo>
                <a:cubicBezTo>
                  <a:pt x="18649" y="4100"/>
                  <a:pt x="21600" y="10276"/>
                  <a:pt x="21600" y="16802"/>
                </a:cubicBezTo>
                <a:cubicBezTo>
                  <a:pt x="21600" y="24023"/>
                  <a:pt x="17990" y="30767"/>
                  <a:pt x="11981" y="34773"/>
                </a:cubicBezTo>
                <a:lnTo>
                  <a:pt x="0" y="16802"/>
                </a:lnTo>
                <a:close/>
              </a:path>
            </a:pathLst>
          </a:custGeom>
          <a:noFill/>
          <a:ln w="12700" cap="rnd">
            <a:solidFill>
              <a:schemeClr val="tx1"/>
            </a:solidFill>
            <a:round/>
            <a:headEnd type="none" w="sm" len="sm"/>
            <a:tailEnd type="none" w="sm" len="sm"/>
          </a:ln>
        </p:spPr>
        <p:txBody>
          <a:bodyPr wrap="none" anchor="ctr"/>
          <a:lstStyle/>
          <a:p>
            <a:endParaRPr lang="en-GB"/>
          </a:p>
        </p:txBody>
      </p:sp>
      <p:sp>
        <p:nvSpPr>
          <p:cNvPr id="13328" name="Arc 16"/>
          <p:cNvSpPr>
            <a:spLocks/>
          </p:cNvSpPr>
          <p:nvPr/>
        </p:nvSpPr>
        <p:spPr bwMode="auto">
          <a:xfrm>
            <a:off x="3581400" y="2517775"/>
            <a:ext cx="304800" cy="690563"/>
          </a:xfrm>
          <a:custGeom>
            <a:avLst/>
            <a:gdLst>
              <a:gd name="T0" fmla="*/ 191544 w 21600"/>
              <a:gd name="T1" fmla="*/ 0 h 34774"/>
              <a:gd name="T2" fmla="*/ 169079 w 21600"/>
              <a:gd name="T3" fmla="*/ 690563 h 34774"/>
              <a:gd name="T4" fmla="*/ 0 w 21600"/>
              <a:gd name="T5" fmla="*/ 333664 h 34774"/>
              <a:gd name="T6" fmla="*/ 0 60000 65536"/>
              <a:gd name="T7" fmla="*/ 0 60000 65536"/>
              <a:gd name="T8" fmla="*/ 0 60000 65536"/>
              <a:gd name="T9" fmla="*/ 0 w 21600"/>
              <a:gd name="T10" fmla="*/ 0 h 34774"/>
              <a:gd name="T11" fmla="*/ 21600 w 21600"/>
              <a:gd name="T12" fmla="*/ 34774 h 34774"/>
            </a:gdLst>
            <a:ahLst/>
            <a:cxnLst>
              <a:cxn ang="T6">
                <a:pos x="T0" y="T1"/>
              </a:cxn>
              <a:cxn ang="T7">
                <a:pos x="T2" y="T3"/>
              </a:cxn>
              <a:cxn ang="T8">
                <a:pos x="T4" y="T5"/>
              </a:cxn>
            </a:cxnLst>
            <a:rect l="T9" t="T10" r="T11" b="T12"/>
            <a:pathLst>
              <a:path w="21600" h="34774" fill="none" extrusionOk="0">
                <a:moveTo>
                  <a:pt x="13573" y="0"/>
                </a:moveTo>
                <a:cubicBezTo>
                  <a:pt x="18649" y="4100"/>
                  <a:pt x="21600" y="10276"/>
                  <a:pt x="21600" y="16802"/>
                </a:cubicBezTo>
                <a:cubicBezTo>
                  <a:pt x="21600" y="24023"/>
                  <a:pt x="17990" y="30767"/>
                  <a:pt x="11981" y="34773"/>
                </a:cubicBezTo>
              </a:path>
              <a:path w="21600" h="34774" stroke="0" extrusionOk="0">
                <a:moveTo>
                  <a:pt x="13573" y="0"/>
                </a:moveTo>
                <a:cubicBezTo>
                  <a:pt x="18649" y="4100"/>
                  <a:pt x="21600" y="10276"/>
                  <a:pt x="21600" y="16802"/>
                </a:cubicBezTo>
                <a:cubicBezTo>
                  <a:pt x="21600" y="24023"/>
                  <a:pt x="17990" y="30767"/>
                  <a:pt x="11981" y="34773"/>
                </a:cubicBezTo>
                <a:lnTo>
                  <a:pt x="0" y="16802"/>
                </a:lnTo>
                <a:close/>
              </a:path>
            </a:pathLst>
          </a:custGeom>
          <a:noFill/>
          <a:ln w="12700" cap="rnd">
            <a:solidFill>
              <a:schemeClr val="tx1"/>
            </a:solidFill>
            <a:round/>
            <a:headEnd type="none" w="sm" len="sm"/>
            <a:tailEnd type="none" w="sm" len="sm"/>
          </a:ln>
        </p:spPr>
        <p:txBody>
          <a:bodyPr wrap="none" anchor="ctr"/>
          <a:lstStyle/>
          <a:p>
            <a:endParaRPr lang="en-GB"/>
          </a:p>
        </p:txBody>
      </p:sp>
      <p:sp>
        <p:nvSpPr>
          <p:cNvPr id="13329" name="Arc 17"/>
          <p:cNvSpPr>
            <a:spLocks/>
          </p:cNvSpPr>
          <p:nvPr/>
        </p:nvSpPr>
        <p:spPr bwMode="auto">
          <a:xfrm>
            <a:off x="2590800" y="2517775"/>
            <a:ext cx="304800" cy="690563"/>
          </a:xfrm>
          <a:custGeom>
            <a:avLst/>
            <a:gdLst>
              <a:gd name="T0" fmla="*/ 191544 w 21600"/>
              <a:gd name="T1" fmla="*/ 0 h 34774"/>
              <a:gd name="T2" fmla="*/ 169079 w 21600"/>
              <a:gd name="T3" fmla="*/ 690563 h 34774"/>
              <a:gd name="T4" fmla="*/ 0 w 21600"/>
              <a:gd name="T5" fmla="*/ 333664 h 34774"/>
              <a:gd name="T6" fmla="*/ 0 60000 65536"/>
              <a:gd name="T7" fmla="*/ 0 60000 65536"/>
              <a:gd name="T8" fmla="*/ 0 60000 65536"/>
              <a:gd name="T9" fmla="*/ 0 w 21600"/>
              <a:gd name="T10" fmla="*/ 0 h 34774"/>
              <a:gd name="T11" fmla="*/ 21600 w 21600"/>
              <a:gd name="T12" fmla="*/ 34774 h 34774"/>
            </a:gdLst>
            <a:ahLst/>
            <a:cxnLst>
              <a:cxn ang="T6">
                <a:pos x="T0" y="T1"/>
              </a:cxn>
              <a:cxn ang="T7">
                <a:pos x="T2" y="T3"/>
              </a:cxn>
              <a:cxn ang="T8">
                <a:pos x="T4" y="T5"/>
              </a:cxn>
            </a:cxnLst>
            <a:rect l="T9" t="T10" r="T11" b="T12"/>
            <a:pathLst>
              <a:path w="21600" h="34774" fill="none" extrusionOk="0">
                <a:moveTo>
                  <a:pt x="13573" y="0"/>
                </a:moveTo>
                <a:cubicBezTo>
                  <a:pt x="18649" y="4100"/>
                  <a:pt x="21600" y="10276"/>
                  <a:pt x="21600" y="16802"/>
                </a:cubicBezTo>
                <a:cubicBezTo>
                  <a:pt x="21600" y="24023"/>
                  <a:pt x="17990" y="30767"/>
                  <a:pt x="11981" y="34773"/>
                </a:cubicBezTo>
              </a:path>
              <a:path w="21600" h="34774" stroke="0" extrusionOk="0">
                <a:moveTo>
                  <a:pt x="13573" y="0"/>
                </a:moveTo>
                <a:cubicBezTo>
                  <a:pt x="18649" y="4100"/>
                  <a:pt x="21600" y="10276"/>
                  <a:pt x="21600" y="16802"/>
                </a:cubicBezTo>
                <a:cubicBezTo>
                  <a:pt x="21600" y="24023"/>
                  <a:pt x="17990" y="30767"/>
                  <a:pt x="11981" y="34773"/>
                </a:cubicBezTo>
                <a:lnTo>
                  <a:pt x="0" y="16802"/>
                </a:lnTo>
                <a:close/>
              </a:path>
            </a:pathLst>
          </a:custGeom>
          <a:noFill/>
          <a:ln w="12700" cap="rnd">
            <a:solidFill>
              <a:schemeClr val="tx1"/>
            </a:solidFill>
            <a:round/>
            <a:headEnd type="none" w="sm" len="sm"/>
            <a:tailEnd type="none" w="sm" len="sm"/>
          </a:ln>
        </p:spPr>
        <p:txBody>
          <a:bodyPr wrap="none" anchor="ctr"/>
          <a:lstStyle/>
          <a:p>
            <a:endParaRPr lang="en-GB"/>
          </a:p>
        </p:txBody>
      </p:sp>
      <p:sp>
        <p:nvSpPr>
          <p:cNvPr id="13330" name="Rectangle 18"/>
          <p:cNvSpPr>
            <a:spLocks noChangeArrowheads="1"/>
          </p:cNvSpPr>
          <p:nvPr/>
        </p:nvSpPr>
        <p:spPr bwMode="auto">
          <a:xfrm>
            <a:off x="4654550" y="2063750"/>
            <a:ext cx="63500" cy="4445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1" name="Rectangle 19"/>
          <p:cNvSpPr>
            <a:spLocks noChangeArrowheads="1"/>
          </p:cNvSpPr>
          <p:nvPr/>
        </p:nvSpPr>
        <p:spPr bwMode="auto">
          <a:xfrm>
            <a:off x="4654550" y="3206750"/>
            <a:ext cx="63500" cy="4445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2" name="Rectangle 20"/>
          <p:cNvSpPr>
            <a:spLocks noChangeArrowheads="1"/>
          </p:cNvSpPr>
          <p:nvPr/>
        </p:nvSpPr>
        <p:spPr bwMode="auto">
          <a:xfrm>
            <a:off x="1911350" y="2063750"/>
            <a:ext cx="63500" cy="4445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3" name="Rectangle 21"/>
          <p:cNvSpPr>
            <a:spLocks noChangeArrowheads="1"/>
          </p:cNvSpPr>
          <p:nvPr/>
        </p:nvSpPr>
        <p:spPr bwMode="auto">
          <a:xfrm>
            <a:off x="1911350" y="3206750"/>
            <a:ext cx="63500" cy="4445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4" name="Rectangle 22"/>
          <p:cNvSpPr>
            <a:spLocks noChangeArrowheads="1"/>
          </p:cNvSpPr>
          <p:nvPr/>
        </p:nvSpPr>
        <p:spPr bwMode="auto">
          <a:xfrm rot="-1380000">
            <a:off x="3884613" y="2987675"/>
            <a:ext cx="87312" cy="54292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5" name="Rectangle 23"/>
          <p:cNvSpPr>
            <a:spLocks noChangeArrowheads="1"/>
          </p:cNvSpPr>
          <p:nvPr/>
        </p:nvSpPr>
        <p:spPr bwMode="auto">
          <a:xfrm rot="-1380000">
            <a:off x="6780213" y="2987675"/>
            <a:ext cx="87312" cy="54292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6" name="Rectangle 24"/>
          <p:cNvSpPr>
            <a:spLocks noChangeArrowheads="1"/>
          </p:cNvSpPr>
          <p:nvPr/>
        </p:nvSpPr>
        <p:spPr bwMode="auto">
          <a:xfrm rot="-8580000">
            <a:off x="5862638" y="2220913"/>
            <a:ext cx="87312" cy="544512"/>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7" name="Rectangle 25"/>
          <p:cNvSpPr>
            <a:spLocks noChangeArrowheads="1"/>
          </p:cNvSpPr>
          <p:nvPr/>
        </p:nvSpPr>
        <p:spPr bwMode="auto">
          <a:xfrm rot="-8580000">
            <a:off x="2967038" y="2220913"/>
            <a:ext cx="87312" cy="544512"/>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3338" name="Line 26"/>
          <p:cNvSpPr>
            <a:spLocks noChangeShapeType="1"/>
          </p:cNvSpPr>
          <p:nvPr/>
        </p:nvSpPr>
        <p:spPr bwMode="auto">
          <a:xfrm flipH="1" flipV="1">
            <a:off x="5792788" y="2744788"/>
            <a:ext cx="835025" cy="301625"/>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13339" name="Line 27"/>
          <p:cNvSpPr>
            <a:spLocks noChangeShapeType="1"/>
          </p:cNvSpPr>
          <p:nvPr/>
        </p:nvSpPr>
        <p:spPr bwMode="auto">
          <a:xfrm>
            <a:off x="6784975" y="3051175"/>
            <a:ext cx="758825" cy="149225"/>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13340" name="Line 28"/>
          <p:cNvSpPr>
            <a:spLocks noChangeShapeType="1"/>
          </p:cNvSpPr>
          <p:nvPr/>
        </p:nvSpPr>
        <p:spPr bwMode="auto">
          <a:xfrm flipH="1" flipV="1">
            <a:off x="4802188" y="2516188"/>
            <a:ext cx="835025" cy="149225"/>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13341" name="Line 29"/>
          <p:cNvSpPr>
            <a:spLocks noChangeShapeType="1"/>
          </p:cNvSpPr>
          <p:nvPr/>
        </p:nvSpPr>
        <p:spPr bwMode="auto">
          <a:xfrm flipH="1" flipV="1">
            <a:off x="3887788" y="2973388"/>
            <a:ext cx="835025" cy="225425"/>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13342" name="Line 30"/>
          <p:cNvSpPr>
            <a:spLocks noChangeShapeType="1"/>
          </p:cNvSpPr>
          <p:nvPr/>
        </p:nvSpPr>
        <p:spPr bwMode="auto">
          <a:xfrm flipH="1" flipV="1">
            <a:off x="2820988" y="2668588"/>
            <a:ext cx="987425" cy="301625"/>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13343" name="Line 31"/>
          <p:cNvSpPr>
            <a:spLocks noChangeShapeType="1"/>
          </p:cNvSpPr>
          <p:nvPr/>
        </p:nvSpPr>
        <p:spPr bwMode="auto">
          <a:xfrm flipH="1" flipV="1">
            <a:off x="1982788" y="2516188"/>
            <a:ext cx="835025" cy="149225"/>
          </a:xfrm>
          <a:prstGeom prst="line">
            <a:avLst/>
          </a:prstGeom>
          <a:noFill/>
          <a:ln w="12700">
            <a:solidFill>
              <a:schemeClr val="tx1"/>
            </a:solidFill>
            <a:prstDash val="sysDot"/>
            <a:round/>
            <a:headEnd type="none" w="sm" len="sm"/>
            <a:tailEnd type="none" w="sm" len="sm"/>
          </a:ln>
        </p:spPr>
        <p:txBody>
          <a:bodyPr wrap="none" anchor="ctr"/>
          <a:lstStyle/>
          <a:p>
            <a:endParaRPr lang="en-GB"/>
          </a:p>
        </p:txBody>
      </p:sp>
      <p:sp>
        <p:nvSpPr>
          <p:cNvPr id="13344" name="Line 32"/>
          <p:cNvSpPr>
            <a:spLocks noChangeShapeType="1"/>
          </p:cNvSpPr>
          <p:nvPr/>
        </p:nvSpPr>
        <p:spPr bwMode="auto">
          <a:xfrm flipV="1">
            <a:off x="3125788" y="1754188"/>
            <a:ext cx="377825" cy="5302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45" name="Line 33"/>
          <p:cNvSpPr>
            <a:spLocks noChangeShapeType="1"/>
          </p:cNvSpPr>
          <p:nvPr/>
        </p:nvSpPr>
        <p:spPr bwMode="auto">
          <a:xfrm flipV="1">
            <a:off x="2819400" y="1449388"/>
            <a:ext cx="0" cy="10636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46" name="Arc 34"/>
          <p:cNvSpPr>
            <a:spLocks/>
          </p:cNvSpPr>
          <p:nvPr/>
        </p:nvSpPr>
        <p:spPr bwMode="auto">
          <a:xfrm>
            <a:off x="2898775" y="1300163"/>
            <a:ext cx="687388" cy="381000"/>
          </a:xfrm>
          <a:custGeom>
            <a:avLst/>
            <a:gdLst>
              <a:gd name="T0" fmla="*/ 0 w 21650"/>
              <a:gd name="T1" fmla="*/ 0 h 21600"/>
              <a:gd name="T2" fmla="*/ 687388 w 21650"/>
              <a:gd name="T3" fmla="*/ 381000 h 21600"/>
              <a:gd name="T4" fmla="*/ 1588 w 21650"/>
              <a:gd name="T5" fmla="*/ 381000 h 21600"/>
              <a:gd name="T6" fmla="*/ 0 60000 65536"/>
              <a:gd name="T7" fmla="*/ 0 60000 65536"/>
              <a:gd name="T8" fmla="*/ 0 60000 65536"/>
              <a:gd name="T9" fmla="*/ 0 w 21650"/>
              <a:gd name="T10" fmla="*/ 0 h 21600"/>
              <a:gd name="T11" fmla="*/ 21650 w 21650"/>
              <a:gd name="T12" fmla="*/ 21600 h 21600"/>
            </a:gdLst>
            <a:ahLst/>
            <a:cxnLst>
              <a:cxn ang="T6">
                <a:pos x="T0" y="T1"/>
              </a:cxn>
              <a:cxn ang="T7">
                <a:pos x="T2" y="T3"/>
              </a:cxn>
              <a:cxn ang="T8">
                <a:pos x="T4" y="T5"/>
              </a:cxn>
            </a:cxnLst>
            <a:rect l="T9" t="T10" r="T11" b="T12"/>
            <a:pathLst>
              <a:path w="21650" h="21600" fill="none" extrusionOk="0">
                <a:moveTo>
                  <a:pt x="0" y="0"/>
                </a:moveTo>
                <a:cubicBezTo>
                  <a:pt x="16" y="0"/>
                  <a:pt x="33" y="-1"/>
                  <a:pt x="50" y="0"/>
                </a:cubicBezTo>
                <a:cubicBezTo>
                  <a:pt x="11979" y="0"/>
                  <a:pt x="21650" y="9670"/>
                  <a:pt x="21650" y="21600"/>
                </a:cubicBezTo>
              </a:path>
              <a:path w="21650" h="21600" stroke="0" extrusionOk="0">
                <a:moveTo>
                  <a:pt x="0" y="0"/>
                </a:moveTo>
                <a:cubicBezTo>
                  <a:pt x="16" y="0"/>
                  <a:pt x="33" y="-1"/>
                  <a:pt x="50" y="0"/>
                </a:cubicBezTo>
                <a:cubicBezTo>
                  <a:pt x="11979" y="0"/>
                  <a:pt x="21650" y="9670"/>
                  <a:pt x="21650" y="21600"/>
                </a:cubicBezTo>
                <a:lnTo>
                  <a:pt x="50" y="21600"/>
                </a:lnTo>
                <a:close/>
              </a:path>
            </a:pathLst>
          </a:custGeom>
          <a:noFill/>
          <a:ln w="12700" cap="rnd">
            <a:solidFill>
              <a:schemeClr val="tx1"/>
            </a:solidFill>
            <a:round/>
            <a:headEnd type="stealth" w="med" len="lg"/>
            <a:tailEnd type="stealth" w="med" len="lg"/>
          </a:ln>
        </p:spPr>
        <p:txBody>
          <a:bodyPr wrap="none" anchor="ctr"/>
          <a:lstStyle/>
          <a:p>
            <a:endParaRPr lang="en-GB"/>
          </a:p>
        </p:txBody>
      </p:sp>
      <p:sp>
        <p:nvSpPr>
          <p:cNvPr id="13347" name="Rectangle 35"/>
          <p:cNvSpPr>
            <a:spLocks noChangeArrowheads="1"/>
          </p:cNvSpPr>
          <p:nvPr/>
        </p:nvSpPr>
        <p:spPr bwMode="auto">
          <a:xfrm>
            <a:off x="2971800" y="1524000"/>
            <a:ext cx="533400" cy="396875"/>
          </a:xfrm>
          <a:prstGeom prst="rect">
            <a:avLst/>
          </a:prstGeom>
          <a:noFill/>
          <a:ln w="9525">
            <a:noFill/>
            <a:miter lim="800000"/>
            <a:headEnd/>
            <a:tailEnd/>
          </a:ln>
        </p:spPr>
        <p:txBody>
          <a:bodyPr lIns="92075" tIns="46038" rIns="92075" bIns="46038">
            <a:spAutoFit/>
          </a:bodyPr>
          <a:lstStyle/>
          <a:p>
            <a:pPr>
              <a:spcBef>
                <a:spcPct val="50000"/>
              </a:spcBef>
            </a:pPr>
            <a:r>
              <a:rPr lang="en-GB" sz="2000"/>
              <a:t>60</a:t>
            </a:r>
            <a:r>
              <a:rPr lang="en-GB" sz="2000" baseline="30000"/>
              <a:t>o</a:t>
            </a:r>
          </a:p>
        </p:txBody>
      </p:sp>
      <p:sp>
        <p:nvSpPr>
          <p:cNvPr id="13348" name="Line 36"/>
          <p:cNvSpPr>
            <a:spLocks noChangeShapeType="1"/>
          </p:cNvSpPr>
          <p:nvPr/>
        </p:nvSpPr>
        <p:spPr bwMode="auto">
          <a:xfrm>
            <a:off x="2743200" y="3203575"/>
            <a:ext cx="0" cy="9112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49" name="Line 37"/>
          <p:cNvSpPr>
            <a:spLocks noChangeShapeType="1"/>
          </p:cNvSpPr>
          <p:nvPr/>
        </p:nvSpPr>
        <p:spPr bwMode="auto">
          <a:xfrm>
            <a:off x="3810000" y="3203575"/>
            <a:ext cx="0" cy="9112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50" name="Line 38"/>
          <p:cNvSpPr>
            <a:spLocks noChangeShapeType="1"/>
          </p:cNvSpPr>
          <p:nvPr/>
        </p:nvSpPr>
        <p:spPr bwMode="auto">
          <a:xfrm>
            <a:off x="2746375" y="3886200"/>
            <a:ext cx="1063625" cy="0"/>
          </a:xfrm>
          <a:prstGeom prst="line">
            <a:avLst/>
          </a:prstGeom>
          <a:noFill/>
          <a:ln w="12700">
            <a:solidFill>
              <a:schemeClr val="tx1"/>
            </a:solidFill>
            <a:round/>
            <a:headEnd type="stealth" w="med" len="lg"/>
            <a:tailEnd type="stealth" w="med" len="lg"/>
          </a:ln>
        </p:spPr>
        <p:txBody>
          <a:bodyPr wrap="none" anchor="ctr"/>
          <a:lstStyle/>
          <a:p>
            <a:endParaRPr lang="en-GB"/>
          </a:p>
        </p:txBody>
      </p:sp>
      <p:sp>
        <p:nvSpPr>
          <p:cNvPr id="13351" name="Line 39"/>
          <p:cNvSpPr>
            <a:spLocks noChangeShapeType="1"/>
          </p:cNvSpPr>
          <p:nvPr/>
        </p:nvSpPr>
        <p:spPr bwMode="auto">
          <a:xfrm>
            <a:off x="1905000" y="3660775"/>
            <a:ext cx="0" cy="12160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52" name="Line 40"/>
          <p:cNvSpPr>
            <a:spLocks noChangeShapeType="1"/>
          </p:cNvSpPr>
          <p:nvPr/>
        </p:nvSpPr>
        <p:spPr bwMode="auto">
          <a:xfrm>
            <a:off x="4724400" y="3660775"/>
            <a:ext cx="0" cy="1216025"/>
          </a:xfrm>
          <a:prstGeom prst="line">
            <a:avLst/>
          </a:prstGeom>
          <a:noFill/>
          <a:ln w="12700">
            <a:solidFill>
              <a:schemeClr val="tx1"/>
            </a:solidFill>
            <a:prstDash val="dash"/>
            <a:round/>
            <a:headEnd type="none" w="sm" len="sm"/>
            <a:tailEnd type="none" w="sm" len="sm"/>
          </a:ln>
        </p:spPr>
        <p:txBody>
          <a:bodyPr wrap="none" anchor="ctr"/>
          <a:lstStyle/>
          <a:p>
            <a:endParaRPr lang="en-GB"/>
          </a:p>
        </p:txBody>
      </p:sp>
      <p:sp>
        <p:nvSpPr>
          <p:cNvPr id="13353" name="Line 41"/>
          <p:cNvSpPr>
            <a:spLocks noChangeShapeType="1"/>
          </p:cNvSpPr>
          <p:nvPr/>
        </p:nvSpPr>
        <p:spPr bwMode="auto">
          <a:xfrm>
            <a:off x="1908175" y="4724400"/>
            <a:ext cx="2816225" cy="0"/>
          </a:xfrm>
          <a:prstGeom prst="line">
            <a:avLst/>
          </a:prstGeom>
          <a:noFill/>
          <a:ln w="12700">
            <a:solidFill>
              <a:schemeClr val="tx1"/>
            </a:solidFill>
            <a:round/>
            <a:headEnd type="stealth" w="med" len="lg"/>
            <a:tailEnd type="stealth" w="med" len="lg"/>
          </a:ln>
        </p:spPr>
        <p:txBody>
          <a:bodyPr wrap="none" anchor="ctr"/>
          <a:lstStyle/>
          <a:p>
            <a:endParaRPr lang="en-GB"/>
          </a:p>
        </p:txBody>
      </p:sp>
      <p:sp>
        <p:nvSpPr>
          <p:cNvPr id="13354" name="Rectangle 42"/>
          <p:cNvSpPr>
            <a:spLocks noChangeArrowheads="1"/>
          </p:cNvSpPr>
          <p:nvPr/>
        </p:nvSpPr>
        <p:spPr bwMode="auto">
          <a:xfrm>
            <a:off x="2743200" y="4114800"/>
            <a:ext cx="1905000" cy="366713"/>
          </a:xfrm>
          <a:prstGeom prst="rect">
            <a:avLst/>
          </a:prstGeom>
          <a:noFill/>
          <a:ln w="9525">
            <a:noFill/>
            <a:miter lim="800000"/>
            <a:headEnd/>
            <a:tailEnd/>
          </a:ln>
        </p:spPr>
        <p:txBody>
          <a:bodyPr lIns="92075" tIns="46038" rIns="92075" bIns="46038">
            <a:spAutoFit/>
          </a:bodyPr>
          <a:lstStyle/>
          <a:p>
            <a:pPr>
              <a:spcBef>
                <a:spcPct val="50000"/>
              </a:spcBef>
            </a:pPr>
            <a:r>
              <a:rPr lang="en-GB" sz="1800"/>
              <a:t>14.3 nm</a:t>
            </a:r>
          </a:p>
        </p:txBody>
      </p:sp>
      <p:sp>
        <p:nvSpPr>
          <p:cNvPr id="13355" name="Rectangle 43"/>
          <p:cNvSpPr>
            <a:spLocks noChangeArrowheads="1"/>
          </p:cNvSpPr>
          <p:nvPr/>
        </p:nvSpPr>
        <p:spPr bwMode="auto">
          <a:xfrm>
            <a:off x="2743200" y="4953000"/>
            <a:ext cx="1905000" cy="366713"/>
          </a:xfrm>
          <a:prstGeom prst="rect">
            <a:avLst/>
          </a:prstGeom>
          <a:noFill/>
          <a:ln w="9525">
            <a:noFill/>
            <a:miter lim="800000"/>
            <a:headEnd/>
            <a:tailEnd/>
          </a:ln>
        </p:spPr>
        <p:txBody>
          <a:bodyPr lIns="92075" tIns="46038" rIns="92075" bIns="46038">
            <a:spAutoFit/>
          </a:bodyPr>
          <a:lstStyle/>
          <a:p>
            <a:pPr>
              <a:spcBef>
                <a:spcPct val="50000"/>
              </a:spcBef>
            </a:pPr>
            <a:r>
              <a:rPr lang="en-GB" sz="1800"/>
              <a:t>43 nm</a:t>
            </a:r>
          </a:p>
        </p:txBody>
      </p:sp>
      <p:sp>
        <p:nvSpPr>
          <p:cNvPr id="13356" name="Rectangle 44"/>
          <p:cNvSpPr>
            <a:spLocks noChangeArrowheads="1"/>
          </p:cNvSpPr>
          <p:nvPr/>
        </p:nvSpPr>
        <p:spPr bwMode="auto">
          <a:xfrm>
            <a:off x="1066800" y="457200"/>
            <a:ext cx="6169496" cy="523862"/>
          </a:xfrm>
          <a:prstGeom prst="rect">
            <a:avLst/>
          </a:prstGeom>
          <a:noFill/>
          <a:ln w="9525">
            <a:noFill/>
            <a:miter lim="800000"/>
            <a:headEnd/>
            <a:tailEnd/>
          </a:ln>
        </p:spPr>
        <p:txBody>
          <a:bodyPr wrap="square" lIns="92075" tIns="46038" rIns="92075" bIns="46038">
            <a:spAutoFit/>
          </a:bodyPr>
          <a:lstStyle/>
          <a:p>
            <a:pPr algn="ctr">
              <a:spcBef>
                <a:spcPct val="50000"/>
              </a:spcBef>
            </a:pPr>
            <a:r>
              <a:rPr lang="hu-HU" sz="2800" b="1" dirty="0" smtClean="0"/>
              <a:t>A kereszthidak orientációja</a:t>
            </a:r>
            <a:endParaRPr lang="en-GB" sz="2800" b="1" dirty="0"/>
          </a:p>
        </p:txBody>
      </p:sp>
      <p:sp>
        <p:nvSpPr>
          <p:cNvPr id="13357" name="Arc 45"/>
          <p:cNvSpPr>
            <a:spLocks/>
          </p:cNvSpPr>
          <p:nvPr/>
        </p:nvSpPr>
        <p:spPr bwMode="auto">
          <a:xfrm>
            <a:off x="6324600" y="1905000"/>
            <a:ext cx="990600" cy="1773238"/>
          </a:xfrm>
          <a:custGeom>
            <a:avLst/>
            <a:gdLst>
              <a:gd name="T0" fmla="*/ 0 w 21600"/>
              <a:gd name="T1" fmla="*/ 0 h 37925"/>
              <a:gd name="T2" fmla="*/ 648660 w 21600"/>
              <a:gd name="T3" fmla="*/ 1773238 h 37925"/>
              <a:gd name="T4" fmla="*/ 0 w 21600"/>
              <a:gd name="T5" fmla="*/ 1009939 h 37925"/>
              <a:gd name="T6" fmla="*/ 0 60000 65536"/>
              <a:gd name="T7" fmla="*/ 0 60000 65536"/>
              <a:gd name="T8" fmla="*/ 0 60000 65536"/>
              <a:gd name="T9" fmla="*/ 0 w 21600"/>
              <a:gd name="T10" fmla="*/ 0 h 37925"/>
              <a:gd name="T11" fmla="*/ 21600 w 21600"/>
              <a:gd name="T12" fmla="*/ 37925 h 37925"/>
            </a:gdLst>
            <a:ahLst/>
            <a:cxnLst>
              <a:cxn ang="T6">
                <a:pos x="T0" y="T1"/>
              </a:cxn>
              <a:cxn ang="T7">
                <a:pos x="T2" y="T3"/>
              </a:cxn>
              <a:cxn ang="T8">
                <a:pos x="T4" y="T5"/>
              </a:cxn>
            </a:cxnLst>
            <a:rect l="T9" t="T10" r="T11" b="T12"/>
            <a:pathLst>
              <a:path w="21600" h="37925" fill="none" extrusionOk="0">
                <a:moveTo>
                  <a:pt x="-1" y="0"/>
                </a:moveTo>
                <a:cubicBezTo>
                  <a:pt x="11929" y="0"/>
                  <a:pt x="21600" y="9670"/>
                  <a:pt x="21600" y="21600"/>
                </a:cubicBezTo>
                <a:cubicBezTo>
                  <a:pt x="21600" y="27865"/>
                  <a:pt x="18879" y="33822"/>
                  <a:pt x="14144" y="37925"/>
                </a:cubicBezTo>
              </a:path>
              <a:path w="21600" h="37925" stroke="0" extrusionOk="0">
                <a:moveTo>
                  <a:pt x="-1" y="0"/>
                </a:moveTo>
                <a:cubicBezTo>
                  <a:pt x="11929" y="0"/>
                  <a:pt x="21600" y="9670"/>
                  <a:pt x="21600" y="21600"/>
                </a:cubicBezTo>
                <a:cubicBezTo>
                  <a:pt x="21600" y="27865"/>
                  <a:pt x="18879" y="33822"/>
                  <a:pt x="14144" y="37925"/>
                </a:cubicBezTo>
                <a:lnTo>
                  <a:pt x="0" y="21600"/>
                </a:lnTo>
                <a:close/>
              </a:path>
            </a:pathLst>
          </a:custGeom>
          <a:noFill/>
          <a:ln w="12700" cap="rnd">
            <a:solidFill>
              <a:schemeClr val="tx1"/>
            </a:solidFill>
            <a:round/>
            <a:headEnd type="stealth" w="med" len="lg"/>
            <a:tailEnd type="stealth" w="med" len="lg"/>
          </a:ln>
        </p:spPr>
        <p:txBody>
          <a:bodyPr wrap="none" anchor="ctr"/>
          <a:lstStyle/>
          <a:p>
            <a:endParaRPr lang="en-GB"/>
          </a:p>
        </p:txBody>
      </p:sp>
      <p:sp>
        <p:nvSpPr>
          <p:cNvPr id="13358" name="Rectangle 46"/>
          <p:cNvSpPr>
            <a:spLocks noChangeArrowheads="1"/>
          </p:cNvSpPr>
          <p:nvPr/>
        </p:nvSpPr>
        <p:spPr bwMode="auto">
          <a:xfrm>
            <a:off x="7239000" y="1752600"/>
            <a:ext cx="838200" cy="396875"/>
          </a:xfrm>
          <a:prstGeom prst="rect">
            <a:avLst/>
          </a:prstGeom>
          <a:noFill/>
          <a:ln w="9525">
            <a:noFill/>
            <a:miter lim="800000"/>
            <a:headEnd/>
            <a:tailEnd/>
          </a:ln>
        </p:spPr>
        <p:txBody>
          <a:bodyPr lIns="92075" tIns="46038" rIns="92075" bIns="46038">
            <a:spAutoFit/>
          </a:bodyPr>
          <a:lstStyle/>
          <a:p>
            <a:pPr>
              <a:spcBef>
                <a:spcPct val="50000"/>
              </a:spcBef>
            </a:pPr>
            <a:r>
              <a:rPr lang="en-GB" sz="2000"/>
              <a:t>180</a:t>
            </a:r>
            <a:r>
              <a:rPr lang="en-GB" sz="2000" baseline="30000"/>
              <a:t>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62100" y="1341438"/>
            <a:ext cx="6019800" cy="1076325"/>
          </a:xfrm>
          <a:prstGeom prst="rect">
            <a:avLst/>
          </a:prstGeom>
          <a:noFill/>
          <a:ln w="9525">
            <a:noFill/>
            <a:miter lim="800000"/>
            <a:headEnd/>
            <a:tailEnd/>
          </a:ln>
        </p:spPr>
        <p:txBody>
          <a:bodyPr>
            <a:spAutoFit/>
          </a:bodyPr>
          <a:lstStyle/>
          <a:p>
            <a:pPr algn="ctr" eaLnBrk="0" hangingPunct="0">
              <a:spcBef>
                <a:spcPct val="50000"/>
              </a:spcBef>
            </a:pPr>
            <a:r>
              <a:rPr lang="hu-HU" sz="3200" b="1" dirty="0">
                <a:latin typeface="Times New Roman" pitchFamily="18" charset="0"/>
              </a:rPr>
              <a:t>Az </a:t>
            </a:r>
            <a:r>
              <a:rPr lang="hu-HU" sz="3200" b="1" dirty="0" smtClean="0">
                <a:latin typeface="Times New Roman" pitchFamily="18" charset="0"/>
              </a:rPr>
              <a:t>erőkifejtés és a </a:t>
            </a:r>
            <a:r>
              <a:rPr lang="hu-HU" sz="3200" b="1" dirty="0">
                <a:latin typeface="Times New Roman" pitchFamily="18" charset="0"/>
              </a:rPr>
              <a:t>munkavégzés alapegysége</a:t>
            </a:r>
            <a:endParaRPr lang="en-GB" sz="3200" b="1" dirty="0">
              <a:latin typeface="Times New Roman" pitchFamily="18" charset="0"/>
            </a:endParaRPr>
          </a:p>
        </p:txBody>
      </p:sp>
      <p:sp>
        <p:nvSpPr>
          <p:cNvPr id="3" name="Szövegdoboz 2"/>
          <p:cNvSpPr txBox="1"/>
          <p:nvPr/>
        </p:nvSpPr>
        <p:spPr>
          <a:xfrm>
            <a:off x="2484438" y="2852738"/>
            <a:ext cx="4824412"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hu-HU" sz="3200" b="1" i="1" dirty="0"/>
              <a:t>a</a:t>
            </a:r>
            <a:r>
              <a:rPr lang="hu-HU" sz="2800" b="1" i="1" dirty="0"/>
              <a:t> </a:t>
            </a:r>
            <a:r>
              <a:rPr lang="hu-HU" sz="3200" b="1" i="1" dirty="0"/>
              <a:t>kereszthíd</a:t>
            </a:r>
            <a:endParaRPr lang="en-US" sz="2800" b="1" i="1" dirty="0"/>
          </a:p>
        </p:txBody>
      </p:sp>
      <p:sp>
        <p:nvSpPr>
          <p:cNvPr id="4" name="Text Box 5"/>
          <p:cNvSpPr txBox="1">
            <a:spLocks noChangeArrowheads="1"/>
          </p:cNvSpPr>
          <p:nvPr/>
        </p:nvSpPr>
        <p:spPr bwMode="auto">
          <a:xfrm>
            <a:off x="2195736" y="4581128"/>
            <a:ext cx="5334000" cy="954107"/>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spAutoFit/>
          </a:bodyPr>
          <a:lstStyle/>
          <a:p>
            <a:pPr algn="ctr">
              <a:spcBef>
                <a:spcPct val="50000"/>
              </a:spcBef>
            </a:pPr>
            <a:r>
              <a:rPr lang="hu-HU" sz="2800" b="1" dirty="0">
                <a:latin typeface="Times New Roman" pitchFamily="18" charset="0"/>
              </a:rPr>
              <a:t> Egy kereszthíd 20 </a:t>
            </a:r>
            <a:r>
              <a:rPr lang="hu-HU" sz="2800" b="1" dirty="0" err="1">
                <a:latin typeface="Times New Roman" pitchFamily="18" charset="0"/>
              </a:rPr>
              <a:t>pJ</a:t>
            </a:r>
            <a:r>
              <a:rPr lang="hu-HU" sz="2800" b="1" dirty="0">
                <a:latin typeface="Times New Roman" pitchFamily="18" charset="0"/>
              </a:rPr>
              <a:t> munkát végez</a:t>
            </a:r>
            <a:endParaRPr lang="en-GB" sz="28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out)">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1066800" y="2362200"/>
            <a:ext cx="3505200" cy="457200"/>
          </a:xfrm>
          <a:prstGeom prst="rect">
            <a:avLst/>
          </a:prstGeom>
          <a:noFill/>
          <a:ln w="9525">
            <a:noFill/>
            <a:miter lim="800000"/>
            <a:headEnd/>
            <a:tailEnd/>
          </a:ln>
        </p:spPr>
        <p:txBody>
          <a:bodyPr>
            <a:spAutoFit/>
          </a:bodyPr>
          <a:lstStyle/>
          <a:p>
            <a:pPr>
              <a:spcBef>
                <a:spcPct val="50000"/>
              </a:spcBef>
            </a:pPr>
            <a:r>
              <a:rPr lang="hu-HU" sz="2400" b="1" dirty="0">
                <a:latin typeface="Times New Roman" pitchFamily="18" charset="0"/>
              </a:rPr>
              <a:t>AKTÍV - IZOM</a:t>
            </a:r>
            <a:endParaRPr lang="en-GB" sz="2400" b="1" dirty="0">
              <a:latin typeface="Times New Roman" pitchFamily="18" charset="0"/>
            </a:endParaRPr>
          </a:p>
        </p:txBody>
      </p:sp>
      <p:sp>
        <p:nvSpPr>
          <p:cNvPr id="3077" name="Text Box 5"/>
          <p:cNvSpPr txBox="1">
            <a:spLocks noChangeArrowheads="1"/>
          </p:cNvSpPr>
          <p:nvPr/>
        </p:nvSpPr>
        <p:spPr bwMode="auto">
          <a:xfrm>
            <a:off x="1066800" y="3276600"/>
            <a:ext cx="1676400" cy="457200"/>
          </a:xfrm>
          <a:prstGeom prst="rect">
            <a:avLst/>
          </a:prstGeom>
          <a:noFill/>
          <a:ln w="9525">
            <a:noFill/>
            <a:miter lim="800000"/>
            <a:headEnd/>
            <a:tailEnd/>
          </a:ln>
        </p:spPr>
        <p:txBody>
          <a:bodyPr>
            <a:spAutoFit/>
          </a:bodyPr>
          <a:lstStyle/>
          <a:p>
            <a:pPr>
              <a:spcBef>
                <a:spcPct val="50000"/>
              </a:spcBef>
            </a:pPr>
            <a:r>
              <a:rPr lang="hu-HU" sz="2400" b="1" dirty="0">
                <a:solidFill>
                  <a:srgbClr val="FFFF00"/>
                </a:solidFill>
                <a:latin typeface="Times New Roman" pitchFamily="18" charset="0"/>
              </a:rPr>
              <a:t>PASSZÍV -</a:t>
            </a:r>
            <a:endParaRPr lang="en-GB" sz="2400" b="1" dirty="0">
              <a:solidFill>
                <a:srgbClr val="FFFF00"/>
              </a:solidFill>
              <a:latin typeface="Times New Roman" pitchFamily="18" charset="0"/>
            </a:endParaRPr>
          </a:p>
        </p:txBody>
      </p:sp>
      <p:sp>
        <p:nvSpPr>
          <p:cNvPr id="3078" name="Text Box 6"/>
          <p:cNvSpPr txBox="1">
            <a:spLocks noChangeArrowheads="1"/>
          </p:cNvSpPr>
          <p:nvPr/>
        </p:nvSpPr>
        <p:spPr bwMode="auto">
          <a:xfrm>
            <a:off x="2819400" y="3276600"/>
            <a:ext cx="1981200" cy="2123658"/>
          </a:xfrm>
          <a:prstGeom prst="rect">
            <a:avLst/>
          </a:prstGeom>
          <a:noFill/>
          <a:ln w="9525">
            <a:noFill/>
            <a:miter lim="800000"/>
            <a:headEnd/>
            <a:tailEnd/>
          </a:ln>
        </p:spPr>
        <p:txBody>
          <a:bodyPr>
            <a:spAutoFit/>
          </a:bodyPr>
          <a:lstStyle/>
          <a:p>
            <a:pPr>
              <a:spcBef>
                <a:spcPct val="50000"/>
              </a:spcBef>
            </a:pPr>
            <a:r>
              <a:rPr lang="hu-HU" sz="2400" b="1" dirty="0">
                <a:solidFill>
                  <a:schemeClr val="bg2">
                    <a:lumMod val="60000"/>
                    <a:lumOff val="40000"/>
                  </a:schemeClr>
                </a:solidFill>
                <a:latin typeface="Times New Roman" pitchFamily="18" charset="0"/>
              </a:rPr>
              <a:t>ÍN</a:t>
            </a:r>
          </a:p>
          <a:p>
            <a:pPr>
              <a:spcBef>
                <a:spcPct val="50000"/>
              </a:spcBef>
            </a:pPr>
            <a:r>
              <a:rPr lang="hu-HU" sz="2400" b="1" dirty="0">
                <a:solidFill>
                  <a:schemeClr val="bg2">
                    <a:lumMod val="60000"/>
                    <a:lumOff val="40000"/>
                  </a:schemeClr>
                </a:solidFill>
                <a:latin typeface="Times New Roman" pitchFamily="18" charset="0"/>
              </a:rPr>
              <a:t>SZALAG</a:t>
            </a:r>
          </a:p>
          <a:p>
            <a:pPr>
              <a:spcBef>
                <a:spcPct val="50000"/>
              </a:spcBef>
            </a:pPr>
            <a:r>
              <a:rPr lang="hu-HU" sz="2400" b="1" dirty="0">
                <a:solidFill>
                  <a:schemeClr val="bg2">
                    <a:lumMod val="60000"/>
                    <a:lumOff val="40000"/>
                  </a:schemeClr>
                </a:solidFill>
                <a:latin typeface="Times New Roman" pitchFamily="18" charset="0"/>
              </a:rPr>
              <a:t>PORC</a:t>
            </a:r>
          </a:p>
          <a:p>
            <a:pPr>
              <a:spcBef>
                <a:spcPct val="50000"/>
              </a:spcBef>
            </a:pPr>
            <a:r>
              <a:rPr lang="hu-HU" sz="2400" b="1" dirty="0">
                <a:solidFill>
                  <a:schemeClr val="bg2">
                    <a:lumMod val="60000"/>
                    <a:lumOff val="40000"/>
                  </a:schemeClr>
                </a:solidFill>
                <a:latin typeface="Times New Roman" pitchFamily="18" charset="0"/>
              </a:rPr>
              <a:t>CSONT</a:t>
            </a:r>
            <a:endParaRPr lang="en-GB" sz="2400" b="1" dirty="0">
              <a:solidFill>
                <a:schemeClr val="bg2">
                  <a:lumMod val="60000"/>
                  <a:lumOff val="40000"/>
                </a:schemeClr>
              </a:solidFill>
              <a:latin typeface="Times New Roman" pitchFamily="18" charset="0"/>
            </a:endParaRPr>
          </a:p>
        </p:txBody>
      </p:sp>
      <p:sp>
        <p:nvSpPr>
          <p:cNvPr id="7" name="Szövegdoboz 6"/>
          <p:cNvSpPr txBox="1"/>
          <p:nvPr/>
        </p:nvSpPr>
        <p:spPr>
          <a:xfrm>
            <a:off x="1043608" y="764704"/>
            <a:ext cx="684076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hu-HU" sz="3200" b="1" i="1" dirty="0" smtClean="0">
                <a:latin typeface="Times New Roman" pitchFamily="18" charset="0"/>
                <a:cs typeface="Times New Roman" pitchFamily="18" charset="0"/>
              </a:rPr>
              <a:t>A mozgatórendszer szervei (szövetei)</a:t>
            </a:r>
            <a:endParaRPr lang="en-GB" sz="3200" b="1" i="1" dirty="0">
              <a:latin typeface="Times New Roman" pitchFamily="18" charset="0"/>
              <a:cs typeface="Times New Roman" pitchFamily="18" charset="0"/>
            </a:endParaRPr>
          </a:p>
        </p:txBody>
      </p:sp>
      <p:pic>
        <p:nvPicPr>
          <p:cNvPr id="8" name="bicep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4788024" y="2060848"/>
            <a:ext cx="3352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wipe(up)">
                                      <p:cBhvr>
                                        <p:cTn id="7" dur="75"/>
                                        <p:tgtEl>
                                          <p:spTgt spid="307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TYP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6081" fill="hold"/>
                                        <p:tgtEl>
                                          <p:spTgt spid="8"/>
                                        </p:tgtEl>
                                      </p:cBhvr>
                                    </p:cmd>
                                  </p:childTnLst>
                                </p:cTn>
                              </p:par>
                            </p:childTnLst>
                          </p:cTn>
                        </p:par>
                        <p:par>
                          <p:cTn id="15" fill="hold">
                            <p:stCondLst>
                              <p:cond delay="6081"/>
                            </p:stCondLst>
                            <p:childTnLst>
                              <p:par>
                                <p:cTn id="16" presetID="22" presetClass="entr" presetSubtype="1" fill="hold" grpId="0" nodeType="afterEffect">
                                  <p:stCondLst>
                                    <p:cond delay="2000"/>
                                  </p:stCondLst>
                                  <p:iterate type="lt">
                                    <p:tmPct val="100000"/>
                                  </p:iterate>
                                  <p:childTnLst>
                                    <p:set>
                                      <p:cBhvr>
                                        <p:cTn id="17" dur="1" fill="hold">
                                          <p:stCondLst>
                                            <p:cond delay="0"/>
                                          </p:stCondLst>
                                        </p:cTn>
                                        <p:tgtEl>
                                          <p:spTgt spid="3077">
                                            <p:txEl>
                                              <p:pRg st="0" end="0"/>
                                            </p:txEl>
                                          </p:spTgt>
                                        </p:tgtEl>
                                        <p:attrNameLst>
                                          <p:attrName>style.visibility</p:attrName>
                                        </p:attrNameLst>
                                      </p:cBhvr>
                                      <p:to>
                                        <p:strVal val="visible"/>
                                      </p:to>
                                    </p:set>
                                    <p:animEffect transition="in" filter="wipe(up)">
                                      <p:cBhvr>
                                        <p:cTn id="18" dur="75"/>
                                        <p:tgtEl>
                                          <p:spTgt spid="3077">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5" name="TYPE.WAV"/>
                                        </p:tgtEl>
                                      </p:cMediaNode>
                                    </p:audio>
                                  </p:subTnLst>
                                </p:cTn>
                              </p:par>
                            </p:childTnLst>
                          </p:cTn>
                        </p:par>
                        <p:par>
                          <p:cTn id="19" fill="hold">
                            <p:stCondLst>
                              <p:cond delay="8681"/>
                            </p:stCondLst>
                            <p:childTnLst>
                              <p:par>
                                <p:cTn id="20" presetID="2" presetClass="entr" presetSubtype="3" fill="hold" grpId="0" nodeType="afterEffect">
                                  <p:stCondLst>
                                    <p:cond delay="2000"/>
                                  </p:stCondLst>
                                  <p:iterate type="lt">
                                    <p:tmPct val="100000"/>
                                  </p:iterate>
                                  <p:childTnLst>
                                    <p:set>
                                      <p:cBhvr>
                                        <p:cTn id="21" dur="1" fill="hold">
                                          <p:stCondLst>
                                            <p:cond delay="0"/>
                                          </p:stCondLst>
                                        </p:cTn>
                                        <p:tgtEl>
                                          <p:spTgt spid="3078">
                                            <p:txEl>
                                              <p:pRg st="0" end="0"/>
                                            </p:txEl>
                                          </p:spTgt>
                                        </p:tgtEl>
                                        <p:attrNameLst>
                                          <p:attrName>style.visibility</p:attrName>
                                        </p:attrNameLst>
                                      </p:cBhvr>
                                      <p:to>
                                        <p:strVal val="visible"/>
                                      </p:to>
                                    </p:set>
                                    <p:anim calcmode="lin" valueType="num">
                                      <p:cBhvr additive="base">
                                        <p:cTn id="22" dur="75" fill="hold"/>
                                        <p:tgtEl>
                                          <p:spTgt spid="3078">
                                            <p:txEl>
                                              <p:pRg st="0" end="0"/>
                                            </p:txEl>
                                          </p:spTgt>
                                        </p:tgtEl>
                                        <p:attrNameLst>
                                          <p:attrName>ppt_x</p:attrName>
                                        </p:attrNameLst>
                                      </p:cBhvr>
                                      <p:tavLst>
                                        <p:tav tm="0">
                                          <p:val>
                                            <p:strVal val="1+#ppt_w/2"/>
                                          </p:val>
                                        </p:tav>
                                        <p:tav tm="100000">
                                          <p:val>
                                            <p:strVal val="#ppt_x"/>
                                          </p:val>
                                        </p:tav>
                                      </p:tavLst>
                                    </p:anim>
                                    <p:anim calcmode="lin" valueType="num">
                                      <p:cBhvr additive="base">
                                        <p:cTn id="23" dur="75" fill="hold"/>
                                        <p:tgtEl>
                                          <p:spTgt spid="307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LASER.WAV"/>
                                        </p:tgtEl>
                                      </p:cMediaNode>
                                    </p:audio>
                                  </p:subTnLst>
                                </p:cTn>
                              </p:par>
                            </p:childTnLst>
                          </p:cTn>
                        </p:par>
                        <p:par>
                          <p:cTn id="24" fill="hold">
                            <p:stCondLst>
                              <p:cond delay="10831"/>
                            </p:stCondLst>
                            <p:childTnLst>
                              <p:par>
                                <p:cTn id="25" presetID="2" presetClass="entr" presetSubtype="3" fill="hold" grpId="0" nodeType="afterEffect">
                                  <p:stCondLst>
                                    <p:cond delay="2000"/>
                                  </p:stCondLst>
                                  <p:iterate type="lt">
                                    <p:tmPct val="100000"/>
                                  </p:iterate>
                                  <p:childTnLst>
                                    <p:set>
                                      <p:cBhvr>
                                        <p:cTn id="26" dur="1" fill="hold">
                                          <p:stCondLst>
                                            <p:cond delay="0"/>
                                          </p:stCondLst>
                                        </p:cTn>
                                        <p:tgtEl>
                                          <p:spTgt spid="3078">
                                            <p:txEl>
                                              <p:pRg st="1" end="1"/>
                                            </p:txEl>
                                          </p:spTgt>
                                        </p:tgtEl>
                                        <p:attrNameLst>
                                          <p:attrName>style.visibility</p:attrName>
                                        </p:attrNameLst>
                                      </p:cBhvr>
                                      <p:to>
                                        <p:strVal val="visible"/>
                                      </p:to>
                                    </p:set>
                                    <p:anim calcmode="lin" valueType="num">
                                      <p:cBhvr additive="base">
                                        <p:cTn id="27" dur="75" fill="hold"/>
                                        <p:tgtEl>
                                          <p:spTgt spid="3078">
                                            <p:txEl>
                                              <p:pRg st="1" end="1"/>
                                            </p:txEl>
                                          </p:spTgt>
                                        </p:tgtEl>
                                        <p:attrNameLst>
                                          <p:attrName>ppt_x</p:attrName>
                                        </p:attrNameLst>
                                      </p:cBhvr>
                                      <p:tavLst>
                                        <p:tav tm="0">
                                          <p:val>
                                            <p:strVal val="1+#ppt_w/2"/>
                                          </p:val>
                                        </p:tav>
                                        <p:tav tm="100000">
                                          <p:val>
                                            <p:strVal val="#ppt_x"/>
                                          </p:val>
                                        </p:tav>
                                      </p:tavLst>
                                    </p:anim>
                                    <p:anim calcmode="lin" valueType="num">
                                      <p:cBhvr additive="base">
                                        <p:cTn id="28" dur="75" fill="hold"/>
                                        <p:tgtEl>
                                          <p:spTgt spid="3078">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LASER.WAV"/>
                                        </p:tgtEl>
                                      </p:cMediaNode>
                                    </p:audio>
                                  </p:subTnLst>
                                </p:cTn>
                              </p:par>
                            </p:childTnLst>
                          </p:cTn>
                        </p:par>
                        <p:par>
                          <p:cTn id="29" fill="hold">
                            <p:stCondLst>
                              <p:cond delay="13281"/>
                            </p:stCondLst>
                            <p:childTnLst>
                              <p:par>
                                <p:cTn id="30" presetID="2" presetClass="entr" presetSubtype="3" fill="hold" grpId="0" nodeType="afterEffect">
                                  <p:stCondLst>
                                    <p:cond delay="2000"/>
                                  </p:stCondLst>
                                  <p:iterate type="lt">
                                    <p:tmPct val="100000"/>
                                  </p:iterate>
                                  <p:childTnLst>
                                    <p:set>
                                      <p:cBhvr>
                                        <p:cTn id="31" dur="1" fill="hold">
                                          <p:stCondLst>
                                            <p:cond delay="0"/>
                                          </p:stCondLst>
                                        </p:cTn>
                                        <p:tgtEl>
                                          <p:spTgt spid="3078">
                                            <p:txEl>
                                              <p:pRg st="2" end="2"/>
                                            </p:txEl>
                                          </p:spTgt>
                                        </p:tgtEl>
                                        <p:attrNameLst>
                                          <p:attrName>style.visibility</p:attrName>
                                        </p:attrNameLst>
                                      </p:cBhvr>
                                      <p:to>
                                        <p:strVal val="visible"/>
                                      </p:to>
                                    </p:set>
                                    <p:anim calcmode="lin" valueType="num">
                                      <p:cBhvr additive="base">
                                        <p:cTn id="32" dur="75" fill="hold"/>
                                        <p:tgtEl>
                                          <p:spTgt spid="3078">
                                            <p:txEl>
                                              <p:pRg st="2" end="2"/>
                                            </p:txEl>
                                          </p:spTgt>
                                        </p:tgtEl>
                                        <p:attrNameLst>
                                          <p:attrName>ppt_x</p:attrName>
                                        </p:attrNameLst>
                                      </p:cBhvr>
                                      <p:tavLst>
                                        <p:tav tm="0">
                                          <p:val>
                                            <p:strVal val="1+#ppt_w/2"/>
                                          </p:val>
                                        </p:tav>
                                        <p:tav tm="100000">
                                          <p:val>
                                            <p:strVal val="#ppt_x"/>
                                          </p:val>
                                        </p:tav>
                                      </p:tavLst>
                                    </p:anim>
                                    <p:anim calcmode="lin" valueType="num">
                                      <p:cBhvr additive="base">
                                        <p:cTn id="33" dur="75" fill="hold"/>
                                        <p:tgtEl>
                                          <p:spTgt spid="3078">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6" name="LASER.WAV"/>
                                        </p:tgtEl>
                                      </p:cMediaNode>
                                    </p:audio>
                                  </p:subTnLst>
                                </p:cTn>
                              </p:par>
                            </p:childTnLst>
                          </p:cTn>
                        </p:par>
                        <p:par>
                          <p:cTn id="34" fill="hold">
                            <p:stCondLst>
                              <p:cond delay="15581"/>
                            </p:stCondLst>
                            <p:childTnLst>
                              <p:par>
                                <p:cTn id="35" presetID="2" presetClass="entr" presetSubtype="3" fill="hold" grpId="0" nodeType="afterEffect">
                                  <p:stCondLst>
                                    <p:cond delay="2000"/>
                                  </p:stCondLst>
                                  <p:iterate type="lt">
                                    <p:tmPct val="100000"/>
                                  </p:iterate>
                                  <p:childTnLst>
                                    <p:set>
                                      <p:cBhvr>
                                        <p:cTn id="36" dur="1" fill="hold">
                                          <p:stCondLst>
                                            <p:cond delay="0"/>
                                          </p:stCondLst>
                                        </p:cTn>
                                        <p:tgtEl>
                                          <p:spTgt spid="3078">
                                            <p:txEl>
                                              <p:pRg st="3" end="3"/>
                                            </p:txEl>
                                          </p:spTgt>
                                        </p:tgtEl>
                                        <p:attrNameLst>
                                          <p:attrName>style.visibility</p:attrName>
                                        </p:attrNameLst>
                                      </p:cBhvr>
                                      <p:to>
                                        <p:strVal val="visible"/>
                                      </p:to>
                                    </p:set>
                                    <p:anim calcmode="lin" valueType="num">
                                      <p:cBhvr additive="base">
                                        <p:cTn id="37" dur="75" fill="hold"/>
                                        <p:tgtEl>
                                          <p:spTgt spid="3078">
                                            <p:txEl>
                                              <p:pRg st="3" end="3"/>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3078">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39" repeatCount="indefinite" fill="hold" display="0">
                  <p:stCondLst>
                    <p:cond delay="indefinite"/>
                  </p:stCondLst>
                  <p:endCondLst>
                    <p:cond evt="onPrev" delay="0">
                      <p:tgtEl>
                        <p:sldTgt/>
                      </p:tgtEl>
                    </p:cond>
                  </p:end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childTnLst>
        </p:cTn>
      </p:par>
    </p:tnLst>
    <p:bldLst>
      <p:bldP spid="3076" grpId="0" build="p" autoUpdateAnimBg="0"/>
      <p:bldP spid="3077" grpId="0" build="p" autoUpdateAnimBg="0" advAuto="2000"/>
      <p:bldP spid="3078" grpId="0" build="p" autoUpdateAnimBg="0" advAuto="200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524000" y="333375"/>
            <a:ext cx="6172200" cy="579438"/>
          </a:xfrm>
          <a:prstGeom prst="rect">
            <a:avLst/>
          </a:prstGeom>
          <a:noFill/>
          <a:ln w="9525">
            <a:noFill/>
            <a:miter lim="800000"/>
            <a:headEnd/>
            <a:tailEnd/>
          </a:ln>
        </p:spPr>
        <p:txBody>
          <a:bodyPr>
            <a:spAutoFit/>
          </a:bodyPr>
          <a:lstStyle/>
          <a:p>
            <a:pPr algn="ctr">
              <a:spcBef>
                <a:spcPct val="50000"/>
              </a:spcBef>
            </a:pPr>
            <a:r>
              <a:rPr lang="hu-HU" sz="3200">
                <a:solidFill>
                  <a:schemeClr val="bg1"/>
                </a:solidFill>
                <a:latin typeface="Times New Roman" pitchFamily="18" charset="0"/>
              </a:rPr>
              <a:t>A erőkifejtés alapegysége</a:t>
            </a:r>
            <a:endParaRPr lang="en-GB" sz="3200">
              <a:solidFill>
                <a:schemeClr val="bg1"/>
              </a:solidFill>
              <a:latin typeface="Times New Roman" pitchFamily="18" charset="0"/>
            </a:endParaRPr>
          </a:p>
        </p:txBody>
      </p:sp>
      <p:sp>
        <p:nvSpPr>
          <p:cNvPr id="23555" name="Text Box 3"/>
          <p:cNvSpPr txBox="1">
            <a:spLocks noChangeArrowheads="1"/>
          </p:cNvSpPr>
          <p:nvPr/>
        </p:nvSpPr>
        <p:spPr bwMode="auto">
          <a:xfrm>
            <a:off x="1676400" y="1019175"/>
            <a:ext cx="5791200" cy="579438"/>
          </a:xfrm>
          <a:prstGeom prst="rect">
            <a:avLst/>
          </a:prstGeom>
          <a:noFill/>
          <a:ln w="9525">
            <a:noFill/>
            <a:miter lim="800000"/>
            <a:headEnd/>
            <a:tailEnd/>
          </a:ln>
        </p:spPr>
        <p:txBody>
          <a:bodyPr>
            <a:spAutoFit/>
          </a:bodyPr>
          <a:lstStyle/>
          <a:p>
            <a:pPr algn="ctr">
              <a:spcBef>
                <a:spcPct val="50000"/>
              </a:spcBef>
            </a:pPr>
            <a:r>
              <a:rPr lang="hu-HU" sz="3200">
                <a:solidFill>
                  <a:schemeClr val="bg1"/>
                </a:solidFill>
                <a:latin typeface="Times New Roman" pitchFamily="18" charset="0"/>
              </a:rPr>
              <a:t>Kereszthíd</a:t>
            </a:r>
            <a:endParaRPr lang="en-GB" sz="3200">
              <a:solidFill>
                <a:schemeClr val="bg1"/>
              </a:solidFill>
              <a:latin typeface="Times New Roman" pitchFamily="18" charset="0"/>
            </a:endParaRPr>
          </a:p>
        </p:txBody>
      </p:sp>
      <p:sp>
        <p:nvSpPr>
          <p:cNvPr id="6" name="Szövegdoboz 5"/>
          <p:cNvSpPr txBox="1"/>
          <p:nvPr/>
        </p:nvSpPr>
        <p:spPr>
          <a:xfrm>
            <a:off x="683568" y="476672"/>
            <a:ext cx="7416824" cy="1384995"/>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Az izomkontrakció létrejötte, illetve egy kereszthíd erőkifejtésének, munkavégzésének lefolyása. </a:t>
            </a:r>
            <a:endParaRPr lang="en-US" sz="2800" b="1" i="1" dirty="0">
              <a:latin typeface="Times New Roman" pitchFamily="18" charset="0"/>
              <a:cs typeface="Times New Roman" pitchFamily="18" charset="0"/>
            </a:endParaRPr>
          </a:p>
        </p:txBody>
      </p:sp>
      <p:pic>
        <p:nvPicPr>
          <p:cNvPr id="8" name="atp.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267744" y="2276872"/>
            <a:ext cx="4052664" cy="28552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par>
                          <p:cTn id="7" fill="hold">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23555"/>
                                        </p:tgtEl>
                                        <p:attrNameLst>
                                          <p:attrName>style.visibility</p:attrName>
                                        </p:attrNameLst>
                                      </p:cBhvr>
                                      <p:to>
                                        <p:strVal val="visible"/>
                                      </p:to>
                                    </p:set>
                                    <p:anim calcmode="lin" valueType="num">
                                      <p:cBhvr additive="base">
                                        <p:cTn id="10" dur="500" fill="hold"/>
                                        <p:tgtEl>
                                          <p:spTgt spid="23555"/>
                                        </p:tgtEl>
                                        <p:attrNameLst>
                                          <p:attrName>ppt_x</p:attrName>
                                        </p:attrNameLst>
                                      </p:cBhvr>
                                      <p:tavLst>
                                        <p:tav tm="0">
                                          <p:val>
                                            <p:strVal val="0-#ppt_w/2"/>
                                          </p:val>
                                        </p:tav>
                                        <p:tav tm="100000">
                                          <p:val>
                                            <p:strVal val="#ppt_x"/>
                                          </p:val>
                                        </p:tav>
                                      </p:tavLst>
                                    </p:anim>
                                    <p:anim calcmode="lin" valueType="num">
                                      <p:cBhvr additive="base">
                                        <p:cTn id="11"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112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hold" display="0">
                  <p:stCondLst>
                    <p:cond delay="indefinite"/>
                  </p:stCondLst>
                  <p:endCondLst>
                    <p:cond evt="onPrev" delay="0">
                      <p:tgtEl>
                        <p:sldTgt/>
                      </p:tgtEl>
                    </p:cond>
                  </p:end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bldLst>
      <p:bldP spid="23554" grpId="0" autoUpdateAnimBg="0"/>
      <p:bldP spid="2355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115616" y="2348880"/>
            <a:ext cx="73914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hu-HU" sz="2800" b="1" i="1" dirty="0">
                <a:latin typeface="Times New Roman" pitchFamily="18" charset="0"/>
              </a:rPr>
              <a:t> Erőt fejt ki és forgatónyomatékot hoz létre</a:t>
            </a:r>
            <a:endParaRPr lang="en-GB" sz="2800" b="1" i="1" dirty="0">
              <a:latin typeface="Times New Roman" pitchFamily="18" charset="0"/>
            </a:endParaRPr>
          </a:p>
        </p:txBody>
      </p:sp>
      <p:sp>
        <p:nvSpPr>
          <p:cNvPr id="124931" name="Text Box 3"/>
          <p:cNvSpPr txBox="1">
            <a:spLocks noChangeArrowheads="1"/>
          </p:cNvSpPr>
          <p:nvPr/>
        </p:nvSpPr>
        <p:spPr bwMode="auto">
          <a:xfrm>
            <a:off x="1115616" y="1772816"/>
            <a:ext cx="74676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hu-HU" sz="2800" b="1" i="1" dirty="0">
                <a:latin typeface="Times New Roman" pitchFamily="18" charset="0"/>
              </a:rPr>
              <a:t> A feszülését megváltoztatja az idő függvényében</a:t>
            </a:r>
            <a:endParaRPr lang="en-GB" sz="2800" b="1" i="1" dirty="0">
              <a:latin typeface="Times New Roman" pitchFamily="18" charset="0"/>
            </a:endParaRPr>
          </a:p>
        </p:txBody>
      </p:sp>
      <p:sp>
        <p:nvSpPr>
          <p:cNvPr id="124932" name="Text Box 4"/>
          <p:cNvSpPr txBox="1">
            <a:spLocks noChangeArrowheads="1"/>
          </p:cNvSpPr>
          <p:nvPr/>
        </p:nvSpPr>
        <p:spPr bwMode="auto">
          <a:xfrm>
            <a:off x="1066800" y="2895600"/>
            <a:ext cx="6961188"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hu-HU" sz="2800" b="1" i="1">
                <a:latin typeface="Times New Roman" pitchFamily="18" charset="0"/>
              </a:rPr>
              <a:t> Megváltoztatja hosszát az idő függvényében</a:t>
            </a:r>
            <a:endParaRPr lang="en-GB" sz="2800" b="1" i="1">
              <a:latin typeface="Times New Roman" pitchFamily="18" charset="0"/>
            </a:endParaRPr>
          </a:p>
        </p:txBody>
      </p:sp>
      <p:sp>
        <p:nvSpPr>
          <p:cNvPr id="124933" name="Text Box 5"/>
          <p:cNvSpPr txBox="1">
            <a:spLocks noChangeArrowheads="1"/>
          </p:cNvSpPr>
          <p:nvPr/>
        </p:nvSpPr>
        <p:spPr bwMode="auto">
          <a:xfrm>
            <a:off x="1066800" y="3429000"/>
            <a:ext cx="57912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hu-HU" sz="2800" b="1" i="1" dirty="0">
                <a:latin typeface="Times New Roman" pitchFamily="18" charset="0"/>
              </a:rPr>
              <a:t> Munkát </a:t>
            </a:r>
            <a:r>
              <a:rPr lang="hu-HU" sz="2800" b="1" i="1" dirty="0" smtClean="0">
                <a:latin typeface="Times New Roman" pitchFamily="18" charset="0"/>
              </a:rPr>
              <a:t>végez, energiát használ</a:t>
            </a:r>
            <a:endParaRPr lang="en-GB" sz="2800" b="1" i="1" dirty="0">
              <a:latin typeface="Times New Roman" pitchFamily="18" charset="0"/>
            </a:endParaRPr>
          </a:p>
        </p:txBody>
      </p:sp>
      <p:sp>
        <p:nvSpPr>
          <p:cNvPr id="124934" name="Text Box 6"/>
          <p:cNvSpPr txBox="1">
            <a:spLocks noChangeArrowheads="1"/>
          </p:cNvSpPr>
          <p:nvPr/>
        </p:nvSpPr>
        <p:spPr bwMode="auto">
          <a:xfrm>
            <a:off x="1066800" y="3962400"/>
            <a:ext cx="57912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hu-HU" sz="2800" b="1" i="1">
                <a:latin typeface="Times New Roman" pitchFamily="18" charset="0"/>
              </a:rPr>
              <a:t> Teljesítményt produkál</a:t>
            </a:r>
            <a:endParaRPr lang="en-GB" sz="2800" b="1" i="1">
              <a:latin typeface="Times New Roman" pitchFamily="18" charset="0"/>
            </a:endParaRPr>
          </a:p>
        </p:txBody>
      </p:sp>
      <p:sp>
        <p:nvSpPr>
          <p:cNvPr id="124935" name="Text Box 7"/>
          <p:cNvSpPr txBox="1">
            <a:spLocks noChangeArrowheads="1"/>
          </p:cNvSpPr>
          <p:nvPr/>
        </p:nvSpPr>
        <p:spPr bwMode="auto">
          <a:xfrm>
            <a:off x="1066800" y="4495800"/>
            <a:ext cx="5791200" cy="519113"/>
          </a:xfrm>
          <a:prstGeom prst="rect">
            <a:avLst/>
          </a:prstGeom>
          <a:noFill/>
          <a:ln w="12700">
            <a:noFill/>
            <a:miter lim="800000"/>
            <a:headEnd type="none" w="sm" len="sm"/>
            <a:tailEnd type="none" w="sm" len="sm"/>
          </a:ln>
        </p:spPr>
        <p:txBody>
          <a:bodyPr>
            <a:spAutoFit/>
          </a:bodyPr>
          <a:lstStyle/>
          <a:p>
            <a:pPr eaLnBrk="0" hangingPunct="0">
              <a:spcBef>
                <a:spcPct val="50000"/>
              </a:spcBef>
            </a:pPr>
            <a:r>
              <a:rPr lang="hu-HU" sz="2800" b="1" i="1" dirty="0">
                <a:latin typeface="Times New Roman" pitchFamily="18" charset="0"/>
              </a:rPr>
              <a:t> Energiát tárol és hasznosít</a:t>
            </a:r>
            <a:endParaRPr lang="en-GB" sz="2800" b="1" i="1" dirty="0">
              <a:latin typeface="Times New Roman" pitchFamily="18" charset="0"/>
            </a:endParaRPr>
          </a:p>
        </p:txBody>
      </p:sp>
      <p:sp>
        <p:nvSpPr>
          <p:cNvPr id="124936" name="Text Box 8"/>
          <p:cNvSpPr txBox="1">
            <a:spLocks noChangeArrowheads="1"/>
          </p:cNvSpPr>
          <p:nvPr/>
        </p:nvSpPr>
        <p:spPr bwMode="auto">
          <a:xfrm>
            <a:off x="1187624" y="404664"/>
            <a:ext cx="7162800" cy="107721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spAutoFit/>
          </a:bodyPr>
          <a:lstStyle/>
          <a:p>
            <a:pPr algn="ctr" eaLnBrk="0" hangingPunct="0">
              <a:spcBef>
                <a:spcPct val="50000"/>
              </a:spcBef>
              <a:defRPr/>
            </a:pPr>
            <a:r>
              <a:rPr lang="hu-HU" sz="3200" b="1" i="1" dirty="0">
                <a:solidFill>
                  <a:srgbClr val="FFC000"/>
                </a:solidFill>
                <a:latin typeface="Times New Roman" pitchFamily="18" charset="0"/>
              </a:rPr>
              <a:t>Mit csinál az izom a kontrakció </a:t>
            </a:r>
            <a:r>
              <a:rPr lang="hu-HU" sz="3200" b="1" i="1" dirty="0" smtClean="0">
                <a:solidFill>
                  <a:srgbClr val="FFC000"/>
                </a:solidFill>
                <a:latin typeface="Times New Roman" pitchFamily="18" charset="0"/>
              </a:rPr>
              <a:t> alatt mechanikai értelemben </a:t>
            </a:r>
            <a:r>
              <a:rPr lang="hu-HU" sz="3200" b="1" i="1" dirty="0">
                <a:solidFill>
                  <a:srgbClr val="FFC000"/>
                </a:solidFill>
                <a:latin typeface="Times New Roman" pitchFamily="18" charset="0"/>
              </a:rPr>
              <a:t>?</a:t>
            </a:r>
            <a:endParaRPr lang="en-GB" sz="3200" b="1" i="1" dirty="0">
              <a:solidFill>
                <a:srgbClr val="FFC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4936">
                                            <p:txEl>
                                              <p:pRg st="0" end="0"/>
                                            </p:txEl>
                                          </p:spTgt>
                                        </p:tgtEl>
                                        <p:attrNameLst>
                                          <p:attrName>style.visibility</p:attrName>
                                        </p:attrNameLst>
                                      </p:cBhvr>
                                      <p:to>
                                        <p:strVal val="visible"/>
                                      </p:to>
                                    </p:set>
                                    <p:animEffect transition="in" filter="box(out)">
                                      <p:cBhvr>
                                        <p:cTn id="7" dur="500"/>
                                        <p:tgtEl>
                                          <p:spTgt spid="12493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124930">
                                            <p:txEl>
                                              <p:pRg st="0" end="0"/>
                                            </p:txEl>
                                          </p:spTgt>
                                        </p:tgtEl>
                                        <p:attrNameLst>
                                          <p:attrName>style.visibility</p:attrName>
                                        </p:attrNameLst>
                                      </p:cBhvr>
                                      <p:to>
                                        <p:strVal val="visible"/>
                                      </p:to>
                                    </p:set>
                                    <p:animEffect transition="in" filter="wipe(up)">
                                      <p:cBhvr>
                                        <p:cTn id="11" dur="75"/>
                                        <p:tgtEl>
                                          <p:spTgt spid="12493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4" name="TYPE.WAV"/>
                                        </p:tgtEl>
                                      </p:cMediaNode>
                                    </p:audio>
                                  </p:subTnLst>
                                </p:cTn>
                              </p:par>
                            </p:childTnLst>
                          </p:cTn>
                        </p:par>
                        <p:par>
                          <p:cTn id="12" fill="hold">
                            <p:stCondLst>
                              <p:cond delay="3275"/>
                            </p:stCondLst>
                            <p:childTnLst>
                              <p:par>
                                <p:cTn id="13" presetID="22" presetClass="entr" presetSubtype="1" fill="hold" grpId="0" nodeType="afterEffect">
                                  <p:stCondLst>
                                    <p:cond delay="0"/>
                                  </p:stCondLst>
                                  <p:iterate type="lt">
                                    <p:tmPct val="100000"/>
                                  </p:iterate>
                                  <p:childTnLst>
                                    <p:set>
                                      <p:cBhvr>
                                        <p:cTn id="14" dur="1" fill="hold">
                                          <p:stCondLst>
                                            <p:cond delay="0"/>
                                          </p:stCondLst>
                                        </p:cTn>
                                        <p:tgtEl>
                                          <p:spTgt spid="124931">
                                            <p:txEl>
                                              <p:pRg st="0" end="0"/>
                                            </p:txEl>
                                          </p:spTgt>
                                        </p:tgtEl>
                                        <p:attrNameLst>
                                          <p:attrName>style.visibility</p:attrName>
                                        </p:attrNameLst>
                                      </p:cBhvr>
                                      <p:to>
                                        <p:strVal val="visible"/>
                                      </p:to>
                                    </p:set>
                                    <p:animEffect transition="in" filter="wipe(up)">
                                      <p:cBhvr>
                                        <p:cTn id="15" dur="75"/>
                                        <p:tgtEl>
                                          <p:spTgt spid="124931">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TYPE.WAV"/>
                                        </p:tgtEl>
                                      </p:cMediaNode>
                                    </p:audio>
                                  </p:subTnLst>
                                </p:cTn>
                              </p:par>
                            </p:childTnLst>
                          </p:cTn>
                        </p:par>
                        <p:par>
                          <p:cTn id="16" fill="hold">
                            <p:stCondLst>
                              <p:cond delay="6425"/>
                            </p:stCondLst>
                            <p:childTnLst>
                              <p:par>
                                <p:cTn id="17" presetID="22" presetClass="entr" presetSubtype="1" fill="hold" grpId="0" nodeType="afterEffect">
                                  <p:stCondLst>
                                    <p:cond delay="0"/>
                                  </p:stCondLst>
                                  <p:iterate type="lt">
                                    <p:tmPct val="100000"/>
                                  </p:iterate>
                                  <p:childTnLst>
                                    <p:set>
                                      <p:cBhvr>
                                        <p:cTn id="18" dur="1" fill="hold">
                                          <p:stCondLst>
                                            <p:cond delay="0"/>
                                          </p:stCondLst>
                                        </p:cTn>
                                        <p:tgtEl>
                                          <p:spTgt spid="124932">
                                            <p:txEl>
                                              <p:pRg st="0" end="0"/>
                                            </p:txEl>
                                          </p:spTgt>
                                        </p:tgtEl>
                                        <p:attrNameLst>
                                          <p:attrName>style.visibility</p:attrName>
                                        </p:attrNameLst>
                                      </p:cBhvr>
                                      <p:to>
                                        <p:strVal val="visible"/>
                                      </p:to>
                                    </p:set>
                                    <p:animEffect transition="in" filter="wipe(up)">
                                      <p:cBhvr>
                                        <p:cTn id="19" dur="75"/>
                                        <p:tgtEl>
                                          <p:spTgt spid="124932">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par>
                          <p:cTn id="20" fill="hold">
                            <p:stCondLst>
                              <p:cond delay="9275"/>
                            </p:stCondLst>
                            <p:childTnLst>
                              <p:par>
                                <p:cTn id="21" presetID="22" presetClass="entr" presetSubtype="1" fill="hold" grpId="0" nodeType="afterEffect">
                                  <p:stCondLst>
                                    <p:cond delay="0"/>
                                  </p:stCondLst>
                                  <p:iterate type="lt">
                                    <p:tmPct val="100000"/>
                                  </p:iterate>
                                  <p:childTnLst>
                                    <p:set>
                                      <p:cBhvr>
                                        <p:cTn id="22" dur="1" fill="hold">
                                          <p:stCondLst>
                                            <p:cond delay="0"/>
                                          </p:stCondLst>
                                        </p:cTn>
                                        <p:tgtEl>
                                          <p:spTgt spid="124933">
                                            <p:txEl>
                                              <p:pRg st="0" end="0"/>
                                            </p:txEl>
                                          </p:spTgt>
                                        </p:tgtEl>
                                        <p:attrNameLst>
                                          <p:attrName>style.visibility</p:attrName>
                                        </p:attrNameLst>
                                      </p:cBhvr>
                                      <p:to>
                                        <p:strVal val="visible"/>
                                      </p:to>
                                    </p:set>
                                    <p:animEffect transition="in" filter="wipe(up)">
                                      <p:cBhvr>
                                        <p:cTn id="23" dur="75"/>
                                        <p:tgtEl>
                                          <p:spTgt spid="124933">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4" name="TYPE.WAV"/>
                                        </p:tgtEl>
                                      </p:cMediaNode>
                                    </p:audio>
                                  </p:subTnLst>
                                </p:cTn>
                              </p:par>
                            </p:childTnLst>
                          </p:cTn>
                        </p:par>
                        <p:par>
                          <p:cTn id="24" fill="hold">
                            <p:stCondLst>
                              <p:cond delay="11300"/>
                            </p:stCondLst>
                            <p:childTnLst>
                              <p:par>
                                <p:cTn id="25" presetID="22" presetClass="entr" presetSubtype="1" fill="hold" grpId="0" nodeType="afterEffect">
                                  <p:stCondLst>
                                    <p:cond delay="0"/>
                                  </p:stCondLst>
                                  <p:iterate type="lt">
                                    <p:tmPct val="100000"/>
                                  </p:iterate>
                                  <p:childTnLst>
                                    <p:set>
                                      <p:cBhvr>
                                        <p:cTn id="26" dur="1" fill="hold">
                                          <p:stCondLst>
                                            <p:cond delay="0"/>
                                          </p:stCondLst>
                                        </p:cTn>
                                        <p:tgtEl>
                                          <p:spTgt spid="124934">
                                            <p:txEl>
                                              <p:pRg st="0" end="0"/>
                                            </p:txEl>
                                          </p:spTgt>
                                        </p:tgtEl>
                                        <p:attrNameLst>
                                          <p:attrName>style.visibility</p:attrName>
                                        </p:attrNameLst>
                                      </p:cBhvr>
                                      <p:to>
                                        <p:strVal val="visible"/>
                                      </p:to>
                                    </p:set>
                                    <p:animEffect transition="in" filter="wipe(up)">
                                      <p:cBhvr>
                                        <p:cTn id="27" dur="75"/>
                                        <p:tgtEl>
                                          <p:spTgt spid="124934">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4" name="TYPE.WAV"/>
                                        </p:tgtEl>
                                      </p:cMediaNode>
                                    </p:audio>
                                  </p:subTnLst>
                                </p:cTn>
                              </p:par>
                            </p:childTnLst>
                          </p:cTn>
                        </p:par>
                        <p:par>
                          <p:cTn id="28" fill="hold">
                            <p:stCondLst>
                              <p:cond delay="12875"/>
                            </p:stCondLst>
                            <p:childTnLst>
                              <p:par>
                                <p:cTn id="29" presetID="22" presetClass="entr" presetSubtype="1" fill="hold" grpId="0" nodeType="afterEffect">
                                  <p:stCondLst>
                                    <p:cond delay="0"/>
                                  </p:stCondLst>
                                  <p:iterate type="lt">
                                    <p:tmPct val="100000"/>
                                  </p:iterate>
                                  <p:childTnLst>
                                    <p:set>
                                      <p:cBhvr>
                                        <p:cTn id="30" dur="1" fill="hold">
                                          <p:stCondLst>
                                            <p:cond delay="0"/>
                                          </p:stCondLst>
                                        </p:cTn>
                                        <p:tgtEl>
                                          <p:spTgt spid="124935">
                                            <p:txEl>
                                              <p:pRg st="0" end="0"/>
                                            </p:txEl>
                                          </p:spTgt>
                                        </p:tgtEl>
                                        <p:attrNameLst>
                                          <p:attrName>style.visibility</p:attrName>
                                        </p:attrNameLst>
                                      </p:cBhvr>
                                      <p:to>
                                        <p:strVal val="visible"/>
                                      </p:to>
                                    </p:set>
                                    <p:animEffect transition="in" filter="wipe(up)">
                                      <p:cBhvr>
                                        <p:cTn id="31" dur="75"/>
                                        <p:tgtEl>
                                          <p:spTgt spid="124935">
                                            <p:txEl>
                                              <p:pRg st="0" end="0"/>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build="p" autoUpdateAnimBg="0" advAuto="0"/>
      <p:bldP spid="124931" grpId="0" build="p" autoUpdateAnimBg="0" advAuto="0"/>
      <p:bldP spid="124932" grpId="0" build="p" autoUpdateAnimBg="0" advAuto="0"/>
      <p:bldP spid="124933" grpId="0" build="p" autoUpdateAnimBg="0" advAuto="0"/>
      <p:bldP spid="124934" grpId="0" build="p" autoUpdateAnimBg="0" advAuto="0"/>
      <p:bldP spid="124935" grpId="0" build="p" autoUpdateAnimBg="0" advAuto="0"/>
      <p:bldP spid="124936" grpId="0" build="p" autoUpdateAnimBg="0"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683568" y="476672"/>
            <a:ext cx="7416824" cy="1384995"/>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Az izom munkavégzését az aktív (kontraktilis) elemek, valamint a passzív (kötőszövetes) elemek közösen határozzák meg.  </a:t>
            </a:r>
            <a:endParaRPr lang="en-US" sz="2800" b="1" i="1" dirty="0">
              <a:latin typeface="Times New Roman" pitchFamily="18" charset="0"/>
              <a:cs typeface="Times New Roman" pitchFamily="18" charset="0"/>
            </a:endParaRPr>
          </a:p>
        </p:txBody>
      </p:sp>
      <p:sp>
        <p:nvSpPr>
          <p:cNvPr id="5" name="Szövegdoboz 4"/>
          <p:cNvSpPr txBox="1"/>
          <p:nvPr/>
        </p:nvSpPr>
        <p:spPr>
          <a:xfrm>
            <a:off x="683568" y="2420888"/>
            <a:ext cx="7416824" cy="3108543"/>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A kontraktilis elemek (szarkomerek) idegingerület hatására képesek a szarkomereket rövidíteni a kereszthidak evezőszerű mozgása révén és ezáltal munkát végezni.</a:t>
            </a:r>
          </a:p>
          <a:p>
            <a:pPr algn="ctr"/>
            <a:endParaRPr lang="hu-HU" sz="2800" b="1" i="1" dirty="0">
              <a:latin typeface="Times New Roman" pitchFamily="18" charset="0"/>
              <a:cs typeface="Times New Roman" pitchFamily="18" charset="0"/>
            </a:endParaRPr>
          </a:p>
          <a:p>
            <a:pPr algn="ctr"/>
            <a:r>
              <a:rPr lang="hu-HU" sz="2800" b="1" i="1" dirty="0" smtClean="0">
                <a:solidFill>
                  <a:srgbClr val="FFFF00"/>
                </a:solidFill>
                <a:latin typeface="Times New Roman" pitchFamily="18" charset="0"/>
                <a:cs typeface="Times New Roman" pitchFamily="18" charset="0"/>
              </a:rPr>
              <a:t>A passzív elasztikus elemek mechanikai nyújtás hatására képesek munkát végezni.  </a:t>
            </a:r>
            <a:endParaRPr lang="en-US" sz="2800" b="1"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828800" y="1524000"/>
            <a:ext cx="5638800" cy="707886"/>
          </a:xfrm>
          <a:prstGeom prst="rect">
            <a:avLst/>
          </a:prstGeom>
          <a:noFill/>
          <a:ln w="9525">
            <a:noFill/>
            <a:miter lim="800000"/>
            <a:headEnd/>
            <a:tailEnd/>
          </a:ln>
          <a:effectLst/>
        </p:spPr>
        <p:txBody>
          <a:bodyPr>
            <a:spAutoFit/>
          </a:bodyPr>
          <a:lstStyle/>
          <a:p>
            <a:pPr algn="ctr" eaLnBrk="0" hangingPunct="0">
              <a:spcBef>
                <a:spcPct val="50000"/>
              </a:spcBef>
            </a:pPr>
            <a:r>
              <a:rPr lang="hu-HU" sz="4000" b="1" i="1" dirty="0" smtClean="0">
                <a:solidFill>
                  <a:schemeClr val="tx2"/>
                </a:solidFill>
              </a:rPr>
              <a:t>Hill izom modellek </a:t>
            </a:r>
            <a:endParaRPr lang="en-GB" sz="4000" b="1" i="1" dirty="0">
              <a:solidFill>
                <a:schemeClr val="tx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3"/>
          <p:cNvSpPr>
            <a:spLocks noChangeArrowheads="1"/>
          </p:cNvSpPr>
          <p:nvPr/>
        </p:nvSpPr>
        <p:spPr bwMode="auto">
          <a:xfrm>
            <a:off x="3206750" y="3055044"/>
            <a:ext cx="1352550" cy="661988"/>
          </a:xfrm>
          <a:prstGeom prst="roundRect">
            <a:avLst>
              <a:gd name="adj" fmla="val 12495"/>
            </a:avLst>
          </a:prstGeom>
          <a:solidFill>
            <a:srgbClr val="FF3300"/>
          </a:solidFill>
          <a:ln w="25400">
            <a:solidFill>
              <a:srgbClr val="000000"/>
            </a:solidFill>
            <a:round/>
            <a:headEnd/>
            <a:tailEnd/>
          </a:ln>
        </p:spPr>
        <p:txBody>
          <a:bodyPr wrap="none" anchor="ctr"/>
          <a:lstStyle/>
          <a:p>
            <a:endParaRPr lang="en-US"/>
          </a:p>
        </p:txBody>
      </p:sp>
      <p:sp>
        <p:nvSpPr>
          <p:cNvPr id="2052" name="Freeform 4"/>
          <p:cNvSpPr>
            <a:spLocks/>
          </p:cNvSpPr>
          <p:nvPr/>
        </p:nvSpPr>
        <p:spPr bwMode="auto">
          <a:xfrm>
            <a:off x="4592638" y="3066157"/>
            <a:ext cx="971550" cy="592137"/>
          </a:xfrm>
          <a:custGeom>
            <a:avLst/>
            <a:gdLst>
              <a:gd name="T0" fmla="*/ 0 w 612"/>
              <a:gd name="T1" fmla="*/ 194 h 373"/>
              <a:gd name="T2" fmla="*/ 119 w 612"/>
              <a:gd name="T3" fmla="*/ 194 h 373"/>
              <a:gd name="T4" fmla="*/ 193 w 612"/>
              <a:gd name="T5" fmla="*/ 0 h 373"/>
              <a:gd name="T6" fmla="*/ 268 w 612"/>
              <a:gd name="T7" fmla="*/ 372 h 373"/>
              <a:gd name="T8" fmla="*/ 268 w 612"/>
              <a:gd name="T9" fmla="*/ 372 h 373"/>
              <a:gd name="T10" fmla="*/ 372 w 612"/>
              <a:gd name="T11" fmla="*/ 15 h 373"/>
              <a:gd name="T12" fmla="*/ 432 w 612"/>
              <a:gd name="T13" fmla="*/ 372 h 373"/>
              <a:gd name="T14" fmla="*/ 492 w 612"/>
              <a:gd name="T15" fmla="*/ 164 h 373"/>
              <a:gd name="T16" fmla="*/ 611 w 612"/>
              <a:gd name="T17" fmla="*/ 164 h 373"/>
              <a:gd name="T18" fmla="*/ 611 w 612"/>
              <a:gd name="T19" fmla="*/ 164 h 3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2"/>
              <a:gd name="T31" fmla="*/ 0 h 373"/>
              <a:gd name="T32" fmla="*/ 612 w 612"/>
              <a:gd name="T33" fmla="*/ 373 h 3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2" h="373">
                <a:moveTo>
                  <a:pt x="0" y="194"/>
                </a:moveTo>
                <a:lnTo>
                  <a:pt x="119" y="194"/>
                </a:lnTo>
                <a:lnTo>
                  <a:pt x="193" y="0"/>
                </a:lnTo>
                <a:lnTo>
                  <a:pt x="268" y="372"/>
                </a:lnTo>
                <a:lnTo>
                  <a:pt x="372" y="15"/>
                </a:lnTo>
                <a:lnTo>
                  <a:pt x="432" y="372"/>
                </a:lnTo>
                <a:lnTo>
                  <a:pt x="492" y="164"/>
                </a:lnTo>
                <a:lnTo>
                  <a:pt x="611" y="164"/>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2053" name="Rectangle 5"/>
          <p:cNvSpPr>
            <a:spLocks noChangeArrowheads="1"/>
          </p:cNvSpPr>
          <p:nvPr/>
        </p:nvSpPr>
        <p:spPr bwMode="auto">
          <a:xfrm>
            <a:off x="5220072" y="2276872"/>
            <a:ext cx="3087389" cy="4007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2075" tIns="46038" rIns="92075" bIns="46038">
            <a:spAutoFit/>
          </a:bodyPr>
          <a:lstStyle/>
          <a:p>
            <a:pPr algn="ctr"/>
            <a:r>
              <a:rPr lang="en-GB" b="1" dirty="0"/>
              <a:t>SEC </a:t>
            </a:r>
            <a:r>
              <a:rPr lang="en-GB" sz="2000" b="1" dirty="0" smtClean="0"/>
              <a:t>(</a:t>
            </a:r>
            <a:r>
              <a:rPr lang="hu-HU" sz="2000" b="1" dirty="0" smtClean="0"/>
              <a:t>kereszthidak</a:t>
            </a:r>
            <a:r>
              <a:rPr lang="en-GB" sz="2000" b="1" dirty="0" smtClean="0"/>
              <a:t>, Z-l</a:t>
            </a:r>
            <a:r>
              <a:rPr lang="hu-HU" sz="2000" b="1" dirty="0" smtClean="0"/>
              <a:t>emez</a:t>
            </a:r>
            <a:r>
              <a:rPr lang="en-GB" sz="2000" b="1" dirty="0" smtClean="0"/>
              <a:t>)</a:t>
            </a:r>
            <a:endParaRPr lang="en-GB" sz="2000" b="1" dirty="0"/>
          </a:p>
        </p:txBody>
      </p:sp>
      <p:sp>
        <p:nvSpPr>
          <p:cNvPr id="2054" name="Rectangle 6"/>
          <p:cNvSpPr>
            <a:spLocks noChangeArrowheads="1"/>
          </p:cNvSpPr>
          <p:nvPr/>
        </p:nvSpPr>
        <p:spPr bwMode="auto">
          <a:xfrm>
            <a:off x="3448050" y="3139182"/>
            <a:ext cx="564257" cy="539251"/>
          </a:xfrm>
          <a:prstGeom prst="rect">
            <a:avLst/>
          </a:prstGeom>
          <a:noFill/>
          <a:ln w="9525">
            <a:noFill/>
            <a:miter lim="800000"/>
            <a:headEnd/>
            <a:tailEnd/>
          </a:ln>
        </p:spPr>
        <p:txBody>
          <a:bodyPr wrap="none" lIns="92075" tIns="46038" rIns="92075" bIns="46038">
            <a:spAutoFit/>
          </a:bodyPr>
          <a:lstStyle/>
          <a:p>
            <a:r>
              <a:rPr lang="en-GB" sz="2900" b="1"/>
              <a:t>CE</a:t>
            </a:r>
          </a:p>
        </p:txBody>
      </p:sp>
      <p:sp>
        <p:nvSpPr>
          <p:cNvPr id="2062" name="Rectangle 14"/>
          <p:cNvSpPr>
            <a:spLocks noChangeArrowheads="1"/>
          </p:cNvSpPr>
          <p:nvPr/>
        </p:nvSpPr>
        <p:spPr bwMode="auto">
          <a:xfrm>
            <a:off x="2843808" y="836712"/>
            <a:ext cx="4320480" cy="523862"/>
          </a:xfrm>
          <a:prstGeom prst="rect">
            <a:avLst/>
          </a:prstGeom>
          <a:noFill/>
          <a:ln w="9525">
            <a:noFill/>
            <a:miter lim="800000"/>
            <a:headEnd/>
            <a:tailEnd/>
          </a:ln>
        </p:spPr>
        <p:txBody>
          <a:bodyPr wrap="square" lIns="92075" tIns="46038" rIns="92075" bIns="46038">
            <a:spAutoFit/>
          </a:bodyPr>
          <a:lstStyle/>
          <a:p>
            <a:pPr algn="ctr">
              <a:spcBef>
                <a:spcPct val="50000"/>
              </a:spcBef>
            </a:pPr>
            <a:r>
              <a:rPr lang="hu-HU" sz="2800" b="1" dirty="0" smtClean="0"/>
              <a:t>Kétkomponenses modell</a:t>
            </a:r>
            <a:endParaRPr lang="en-GB" sz="2800" b="1" dirty="0"/>
          </a:p>
        </p:txBody>
      </p:sp>
      <p:cxnSp>
        <p:nvCxnSpPr>
          <p:cNvPr id="18" name="Egyenes összekötő 17"/>
          <p:cNvCxnSpPr>
            <a:stCxn id="2053" idx="2"/>
          </p:cNvCxnSpPr>
          <p:nvPr/>
        </p:nvCxnSpPr>
        <p:spPr>
          <a:xfrm flipH="1">
            <a:off x="5364088" y="2677624"/>
            <a:ext cx="1399679" cy="463344"/>
          </a:xfrm>
          <a:prstGeom prst="line">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a:spLocks/>
          </p:cNvSpPr>
          <p:nvPr/>
        </p:nvSpPr>
        <p:spPr bwMode="auto">
          <a:xfrm>
            <a:off x="4638675" y="2551633"/>
            <a:ext cx="971550" cy="592138"/>
          </a:xfrm>
          <a:custGeom>
            <a:avLst/>
            <a:gdLst>
              <a:gd name="T0" fmla="*/ 0 w 612"/>
              <a:gd name="T1" fmla="*/ 193 h 373"/>
              <a:gd name="T2" fmla="*/ 119 w 612"/>
              <a:gd name="T3" fmla="*/ 193 h 373"/>
              <a:gd name="T4" fmla="*/ 193 w 612"/>
              <a:gd name="T5" fmla="*/ 0 h 373"/>
              <a:gd name="T6" fmla="*/ 268 w 612"/>
              <a:gd name="T7" fmla="*/ 372 h 373"/>
              <a:gd name="T8" fmla="*/ 268 w 612"/>
              <a:gd name="T9" fmla="*/ 372 h 373"/>
              <a:gd name="T10" fmla="*/ 372 w 612"/>
              <a:gd name="T11" fmla="*/ 15 h 373"/>
              <a:gd name="T12" fmla="*/ 432 w 612"/>
              <a:gd name="T13" fmla="*/ 372 h 373"/>
              <a:gd name="T14" fmla="*/ 492 w 612"/>
              <a:gd name="T15" fmla="*/ 164 h 373"/>
              <a:gd name="T16" fmla="*/ 611 w 612"/>
              <a:gd name="T17" fmla="*/ 164 h 373"/>
              <a:gd name="T18" fmla="*/ 611 w 612"/>
              <a:gd name="T19" fmla="*/ 164 h 3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2"/>
              <a:gd name="T31" fmla="*/ 0 h 373"/>
              <a:gd name="T32" fmla="*/ 612 w 612"/>
              <a:gd name="T33" fmla="*/ 373 h 3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2" h="373">
                <a:moveTo>
                  <a:pt x="0" y="193"/>
                </a:moveTo>
                <a:lnTo>
                  <a:pt x="119" y="193"/>
                </a:lnTo>
                <a:lnTo>
                  <a:pt x="193" y="0"/>
                </a:lnTo>
                <a:lnTo>
                  <a:pt x="268" y="372"/>
                </a:lnTo>
                <a:lnTo>
                  <a:pt x="372" y="15"/>
                </a:lnTo>
                <a:lnTo>
                  <a:pt x="432" y="372"/>
                </a:lnTo>
                <a:lnTo>
                  <a:pt x="492" y="164"/>
                </a:lnTo>
                <a:lnTo>
                  <a:pt x="611" y="164"/>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3" name="AutoShape 8"/>
          <p:cNvSpPr>
            <a:spLocks noChangeArrowheads="1"/>
          </p:cNvSpPr>
          <p:nvPr/>
        </p:nvSpPr>
        <p:spPr bwMode="auto">
          <a:xfrm>
            <a:off x="3230563" y="2492896"/>
            <a:ext cx="1373187" cy="661987"/>
          </a:xfrm>
          <a:prstGeom prst="roundRect">
            <a:avLst>
              <a:gd name="adj" fmla="val 12495"/>
            </a:avLst>
          </a:prstGeom>
          <a:solidFill>
            <a:srgbClr val="FF3300"/>
          </a:solidFill>
          <a:ln w="25400">
            <a:solidFill>
              <a:srgbClr val="000000"/>
            </a:solidFill>
            <a:round/>
            <a:headEnd/>
            <a:tailEnd/>
          </a:ln>
        </p:spPr>
        <p:txBody>
          <a:bodyPr wrap="none" anchor="ctr"/>
          <a:lstStyle/>
          <a:p>
            <a:endParaRPr lang="en-US"/>
          </a:p>
        </p:txBody>
      </p:sp>
      <p:sp>
        <p:nvSpPr>
          <p:cNvPr id="4" name="Freeform 9"/>
          <p:cNvSpPr>
            <a:spLocks/>
          </p:cNvSpPr>
          <p:nvPr/>
        </p:nvSpPr>
        <p:spPr bwMode="auto">
          <a:xfrm>
            <a:off x="2889250" y="2811983"/>
            <a:ext cx="2720975" cy="993775"/>
          </a:xfrm>
          <a:custGeom>
            <a:avLst/>
            <a:gdLst>
              <a:gd name="T0" fmla="*/ 208 w 1714"/>
              <a:gd name="T1" fmla="*/ 15 h 626"/>
              <a:gd name="T2" fmla="*/ 0 w 1714"/>
              <a:gd name="T3" fmla="*/ 15 h 626"/>
              <a:gd name="T4" fmla="*/ 0 w 1714"/>
              <a:gd name="T5" fmla="*/ 566 h 626"/>
              <a:gd name="T6" fmla="*/ 566 w 1714"/>
              <a:gd name="T7" fmla="*/ 566 h 626"/>
              <a:gd name="T8" fmla="*/ 625 w 1714"/>
              <a:gd name="T9" fmla="*/ 432 h 626"/>
              <a:gd name="T10" fmla="*/ 670 w 1714"/>
              <a:gd name="T11" fmla="*/ 611 h 626"/>
              <a:gd name="T12" fmla="*/ 745 w 1714"/>
              <a:gd name="T13" fmla="*/ 447 h 626"/>
              <a:gd name="T14" fmla="*/ 789 w 1714"/>
              <a:gd name="T15" fmla="*/ 625 h 626"/>
              <a:gd name="T16" fmla="*/ 849 w 1714"/>
              <a:gd name="T17" fmla="*/ 462 h 626"/>
              <a:gd name="T18" fmla="*/ 908 w 1714"/>
              <a:gd name="T19" fmla="*/ 625 h 626"/>
              <a:gd name="T20" fmla="*/ 953 w 1714"/>
              <a:gd name="T21" fmla="*/ 551 h 626"/>
              <a:gd name="T22" fmla="*/ 1713 w 1714"/>
              <a:gd name="T23" fmla="*/ 551 h 626"/>
              <a:gd name="T24" fmla="*/ 1713 w 1714"/>
              <a:gd name="T25" fmla="*/ 0 h 626"/>
              <a:gd name="T26" fmla="*/ 1713 w 1714"/>
              <a:gd name="T27" fmla="*/ 0 h 6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14"/>
              <a:gd name="T43" fmla="*/ 0 h 626"/>
              <a:gd name="T44" fmla="*/ 1714 w 1714"/>
              <a:gd name="T45" fmla="*/ 626 h 6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14" h="626">
                <a:moveTo>
                  <a:pt x="208" y="15"/>
                </a:moveTo>
                <a:lnTo>
                  <a:pt x="0" y="15"/>
                </a:lnTo>
                <a:lnTo>
                  <a:pt x="0" y="566"/>
                </a:lnTo>
                <a:lnTo>
                  <a:pt x="566" y="566"/>
                </a:lnTo>
                <a:lnTo>
                  <a:pt x="625" y="432"/>
                </a:lnTo>
                <a:lnTo>
                  <a:pt x="670" y="611"/>
                </a:lnTo>
                <a:lnTo>
                  <a:pt x="745" y="447"/>
                </a:lnTo>
                <a:lnTo>
                  <a:pt x="789" y="625"/>
                </a:lnTo>
                <a:lnTo>
                  <a:pt x="849" y="462"/>
                </a:lnTo>
                <a:lnTo>
                  <a:pt x="908" y="625"/>
                </a:lnTo>
                <a:lnTo>
                  <a:pt x="953" y="551"/>
                </a:lnTo>
                <a:lnTo>
                  <a:pt x="1713" y="551"/>
                </a:lnTo>
                <a:lnTo>
                  <a:pt x="1713" y="0"/>
                </a:lnTo>
              </a:path>
            </a:pathLst>
          </a:custGeom>
          <a:noFill/>
          <a:ln w="50800" cap="rnd" cmpd="sng">
            <a:solidFill>
              <a:srgbClr val="009900"/>
            </a:solidFill>
            <a:prstDash val="solid"/>
            <a:round/>
            <a:headEnd type="none" w="sm" len="sm"/>
            <a:tailEnd type="none" w="sm" len="sm"/>
          </a:ln>
        </p:spPr>
        <p:txBody>
          <a:bodyPr/>
          <a:lstStyle/>
          <a:p>
            <a:endParaRPr lang="en-US"/>
          </a:p>
        </p:txBody>
      </p:sp>
      <p:sp>
        <p:nvSpPr>
          <p:cNvPr id="5" name="Rectangle 11"/>
          <p:cNvSpPr>
            <a:spLocks noChangeArrowheads="1"/>
          </p:cNvSpPr>
          <p:nvPr/>
        </p:nvSpPr>
        <p:spPr bwMode="auto">
          <a:xfrm>
            <a:off x="2771800" y="4077072"/>
            <a:ext cx="3908425" cy="400752"/>
          </a:xfrm>
          <a:prstGeom prst="rect">
            <a:avLst/>
          </a:prstGeom>
          <a:noFill/>
          <a:ln w="9525">
            <a:noFill/>
            <a:miter lim="800000"/>
            <a:headEnd/>
            <a:tailEnd/>
          </a:ln>
        </p:spPr>
        <p:txBody>
          <a:bodyPr lIns="92075" tIns="46038" rIns="92075" bIns="46038">
            <a:spAutoFit/>
          </a:bodyPr>
          <a:lstStyle/>
          <a:p>
            <a:pPr algn="ctr"/>
            <a:r>
              <a:rPr lang="en-GB" b="1" dirty="0" smtClean="0"/>
              <a:t>PEC</a:t>
            </a:r>
            <a:r>
              <a:rPr lang="hu-HU" b="1" dirty="0" smtClean="0"/>
              <a:t> </a:t>
            </a:r>
            <a:r>
              <a:rPr lang="en-GB" sz="2000" b="1" dirty="0" smtClean="0"/>
              <a:t>(m</a:t>
            </a:r>
            <a:r>
              <a:rPr lang="hu-HU" sz="2000" b="1" dirty="0" err="1" smtClean="0"/>
              <a:t>iofibrillumok</a:t>
            </a:r>
            <a:r>
              <a:rPr lang="hu-HU" sz="2000" b="1" dirty="0" smtClean="0"/>
              <a:t>,</a:t>
            </a:r>
            <a:r>
              <a:rPr lang="en-GB" sz="2000" b="1" dirty="0" smtClean="0"/>
              <a:t> </a:t>
            </a:r>
            <a:r>
              <a:rPr lang="en-GB" sz="2000" b="1" dirty="0"/>
              <a:t>titin)</a:t>
            </a:r>
          </a:p>
        </p:txBody>
      </p:sp>
      <p:sp>
        <p:nvSpPr>
          <p:cNvPr id="7" name="Rectangle 10"/>
          <p:cNvSpPr>
            <a:spLocks noChangeArrowheads="1"/>
          </p:cNvSpPr>
          <p:nvPr/>
        </p:nvSpPr>
        <p:spPr bwMode="auto">
          <a:xfrm>
            <a:off x="3517900" y="2636912"/>
            <a:ext cx="695325" cy="533400"/>
          </a:xfrm>
          <a:prstGeom prst="rect">
            <a:avLst/>
          </a:prstGeom>
          <a:noFill/>
          <a:ln w="9525">
            <a:noFill/>
            <a:miter lim="800000"/>
            <a:headEnd/>
            <a:tailEnd/>
          </a:ln>
        </p:spPr>
        <p:txBody>
          <a:bodyPr wrap="none" lIns="92075" tIns="46038" rIns="92075" bIns="46038">
            <a:spAutoFit/>
          </a:bodyPr>
          <a:lstStyle/>
          <a:p>
            <a:r>
              <a:rPr lang="en-GB" sz="2900" b="1" dirty="0">
                <a:solidFill>
                  <a:srgbClr val="000000"/>
                </a:solidFill>
              </a:rPr>
              <a:t>CE</a:t>
            </a:r>
          </a:p>
        </p:txBody>
      </p:sp>
      <p:sp>
        <p:nvSpPr>
          <p:cNvPr id="9" name="Rectangle 14"/>
          <p:cNvSpPr>
            <a:spLocks noChangeArrowheads="1"/>
          </p:cNvSpPr>
          <p:nvPr/>
        </p:nvSpPr>
        <p:spPr bwMode="auto">
          <a:xfrm>
            <a:off x="1547664" y="548680"/>
            <a:ext cx="4896544" cy="523862"/>
          </a:xfrm>
          <a:prstGeom prst="rect">
            <a:avLst/>
          </a:prstGeom>
          <a:noFill/>
          <a:ln w="9525">
            <a:noFill/>
            <a:miter lim="800000"/>
            <a:headEnd/>
            <a:tailEnd/>
          </a:ln>
        </p:spPr>
        <p:txBody>
          <a:bodyPr wrap="square" lIns="92075" tIns="46038" rIns="92075" bIns="46038">
            <a:spAutoFit/>
          </a:bodyPr>
          <a:lstStyle/>
          <a:p>
            <a:pPr algn="ctr">
              <a:spcBef>
                <a:spcPct val="50000"/>
              </a:spcBef>
            </a:pPr>
            <a:r>
              <a:rPr lang="hu-HU" sz="2800" b="1" dirty="0" smtClean="0"/>
              <a:t>Háromkomponenses modell</a:t>
            </a:r>
            <a:endParaRPr lang="en-GB" sz="2800" b="1" dirty="0"/>
          </a:p>
        </p:txBody>
      </p:sp>
      <p:sp>
        <p:nvSpPr>
          <p:cNvPr id="10" name="Rectangle 5"/>
          <p:cNvSpPr>
            <a:spLocks noChangeArrowheads="1"/>
          </p:cNvSpPr>
          <p:nvPr/>
        </p:nvSpPr>
        <p:spPr bwMode="auto">
          <a:xfrm>
            <a:off x="5004048" y="1772816"/>
            <a:ext cx="3087389" cy="4007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2075" tIns="46038" rIns="92075" bIns="46038">
            <a:spAutoFit/>
          </a:bodyPr>
          <a:lstStyle/>
          <a:p>
            <a:pPr algn="ctr"/>
            <a:r>
              <a:rPr lang="en-GB" b="1" dirty="0"/>
              <a:t>SEC </a:t>
            </a:r>
            <a:r>
              <a:rPr lang="en-GB" sz="2000" b="1" dirty="0" smtClean="0"/>
              <a:t>(</a:t>
            </a:r>
            <a:r>
              <a:rPr lang="hu-HU" sz="2000" b="1" dirty="0" smtClean="0"/>
              <a:t>kereszthidak</a:t>
            </a:r>
            <a:r>
              <a:rPr lang="en-GB" sz="2000" b="1" dirty="0" smtClean="0"/>
              <a:t>, Z-l</a:t>
            </a:r>
            <a:r>
              <a:rPr lang="hu-HU" sz="2000" b="1" dirty="0" smtClean="0"/>
              <a:t>emez</a:t>
            </a:r>
            <a:r>
              <a:rPr lang="en-GB" sz="2000" b="1" dirty="0" smtClean="0"/>
              <a:t>)</a:t>
            </a:r>
            <a:endParaRPr lang="en-GB" sz="2000" b="1" dirty="0"/>
          </a:p>
        </p:txBody>
      </p:sp>
      <p:cxnSp>
        <p:nvCxnSpPr>
          <p:cNvPr id="12" name="Egyenes összekötő nyíllal 11"/>
          <p:cNvCxnSpPr>
            <a:stCxn id="10" idx="2"/>
          </p:cNvCxnSpPr>
          <p:nvPr/>
        </p:nvCxnSpPr>
        <p:spPr>
          <a:xfrm flipH="1">
            <a:off x="5364088" y="2173568"/>
            <a:ext cx="1183655" cy="3913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3"/>
          <p:cNvSpPr>
            <a:spLocks noChangeArrowheads="1"/>
          </p:cNvSpPr>
          <p:nvPr/>
        </p:nvSpPr>
        <p:spPr bwMode="auto">
          <a:xfrm>
            <a:off x="1982788" y="1870075"/>
            <a:ext cx="1346200" cy="806450"/>
          </a:xfrm>
          <a:prstGeom prst="roundRect">
            <a:avLst>
              <a:gd name="adj" fmla="val 12495"/>
            </a:avLst>
          </a:prstGeom>
          <a:solidFill>
            <a:srgbClr val="FF3300"/>
          </a:solidFill>
          <a:ln w="12700">
            <a:solidFill>
              <a:srgbClr val="000000"/>
            </a:solidFill>
            <a:round/>
            <a:headEnd/>
            <a:tailEnd/>
          </a:ln>
        </p:spPr>
        <p:txBody>
          <a:bodyPr wrap="none" anchor="ctr"/>
          <a:lstStyle/>
          <a:p>
            <a:endParaRPr lang="en-US"/>
          </a:p>
        </p:txBody>
      </p:sp>
      <p:sp>
        <p:nvSpPr>
          <p:cNvPr id="3076" name="Freeform 4"/>
          <p:cNvSpPr>
            <a:spLocks/>
          </p:cNvSpPr>
          <p:nvPr/>
        </p:nvSpPr>
        <p:spPr bwMode="auto">
          <a:xfrm>
            <a:off x="1403350" y="2767013"/>
            <a:ext cx="255588" cy="2087562"/>
          </a:xfrm>
          <a:custGeom>
            <a:avLst/>
            <a:gdLst>
              <a:gd name="T0" fmla="*/ 160 w 161"/>
              <a:gd name="T1" fmla="*/ 0 h 1315"/>
              <a:gd name="T2" fmla="*/ 0 w 161"/>
              <a:gd name="T3" fmla="*/ 0 h 1315"/>
              <a:gd name="T4" fmla="*/ 0 w 161"/>
              <a:gd name="T5" fmla="*/ 1314 h 1315"/>
              <a:gd name="T6" fmla="*/ 0 w 161"/>
              <a:gd name="T7" fmla="*/ 1314 h 1315"/>
              <a:gd name="T8" fmla="*/ 0 60000 65536"/>
              <a:gd name="T9" fmla="*/ 0 60000 65536"/>
              <a:gd name="T10" fmla="*/ 0 60000 65536"/>
              <a:gd name="T11" fmla="*/ 0 60000 65536"/>
              <a:gd name="T12" fmla="*/ 0 w 161"/>
              <a:gd name="T13" fmla="*/ 0 h 1315"/>
              <a:gd name="T14" fmla="*/ 161 w 161"/>
              <a:gd name="T15" fmla="*/ 1315 h 1315"/>
            </a:gdLst>
            <a:ahLst/>
            <a:cxnLst>
              <a:cxn ang="T8">
                <a:pos x="T0" y="T1"/>
              </a:cxn>
              <a:cxn ang="T9">
                <a:pos x="T2" y="T3"/>
              </a:cxn>
              <a:cxn ang="T10">
                <a:pos x="T4" y="T5"/>
              </a:cxn>
              <a:cxn ang="T11">
                <a:pos x="T6" y="T7"/>
              </a:cxn>
            </a:cxnLst>
            <a:rect l="T12" t="T13" r="T14" b="T15"/>
            <a:pathLst>
              <a:path w="161" h="1315">
                <a:moveTo>
                  <a:pt x="160" y="0"/>
                </a:moveTo>
                <a:lnTo>
                  <a:pt x="0" y="0"/>
                </a:lnTo>
                <a:lnTo>
                  <a:pt x="0" y="1314"/>
                </a:lnTo>
              </a:path>
            </a:pathLst>
          </a:custGeom>
          <a:noFill/>
          <a:ln w="50800" cap="rnd" cmpd="sng">
            <a:solidFill>
              <a:srgbClr val="009900"/>
            </a:solidFill>
            <a:prstDash val="solid"/>
            <a:round/>
            <a:headEnd type="none" w="sm" len="sm"/>
            <a:tailEnd type="none" w="sm" len="sm"/>
          </a:ln>
        </p:spPr>
        <p:txBody>
          <a:bodyPr/>
          <a:lstStyle/>
          <a:p>
            <a:endParaRPr lang="en-US"/>
          </a:p>
        </p:txBody>
      </p:sp>
      <p:sp>
        <p:nvSpPr>
          <p:cNvPr id="3077" name="Freeform 5"/>
          <p:cNvSpPr>
            <a:spLocks/>
          </p:cNvSpPr>
          <p:nvPr/>
        </p:nvSpPr>
        <p:spPr bwMode="auto">
          <a:xfrm>
            <a:off x="1403350" y="4598988"/>
            <a:ext cx="4667250" cy="396875"/>
          </a:xfrm>
          <a:custGeom>
            <a:avLst/>
            <a:gdLst>
              <a:gd name="T0" fmla="*/ 0 w 2940"/>
              <a:gd name="T1" fmla="*/ 160 h 250"/>
              <a:gd name="T2" fmla="*/ 1361 w 2940"/>
              <a:gd name="T3" fmla="*/ 160 h 250"/>
              <a:gd name="T4" fmla="*/ 1434 w 2940"/>
              <a:gd name="T5" fmla="*/ 0 h 250"/>
              <a:gd name="T6" fmla="*/ 1491 w 2940"/>
              <a:gd name="T7" fmla="*/ 249 h 250"/>
              <a:gd name="T8" fmla="*/ 1593 w 2940"/>
              <a:gd name="T9" fmla="*/ 0 h 250"/>
              <a:gd name="T10" fmla="*/ 1651 w 2940"/>
              <a:gd name="T11" fmla="*/ 249 h 250"/>
              <a:gd name="T12" fmla="*/ 1694 w 2940"/>
              <a:gd name="T13" fmla="*/ 125 h 250"/>
              <a:gd name="T14" fmla="*/ 2939 w 2940"/>
              <a:gd name="T15" fmla="*/ 125 h 250"/>
              <a:gd name="T16" fmla="*/ 2939 w 2940"/>
              <a:gd name="T17" fmla="*/ 125 h 2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40"/>
              <a:gd name="T28" fmla="*/ 0 h 250"/>
              <a:gd name="T29" fmla="*/ 2940 w 2940"/>
              <a:gd name="T30" fmla="*/ 250 h 2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40" h="250">
                <a:moveTo>
                  <a:pt x="0" y="160"/>
                </a:moveTo>
                <a:lnTo>
                  <a:pt x="1361" y="160"/>
                </a:lnTo>
                <a:lnTo>
                  <a:pt x="1434" y="0"/>
                </a:lnTo>
                <a:lnTo>
                  <a:pt x="1491" y="249"/>
                </a:lnTo>
                <a:lnTo>
                  <a:pt x="1593" y="0"/>
                </a:lnTo>
                <a:lnTo>
                  <a:pt x="1651" y="249"/>
                </a:lnTo>
                <a:lnTo>
                  <a:pt x="1694" y="125"/>
                </a:lnTo>
                <a:lnTo>
                  <a:pt x="2939" y="125"/>
                </a:lnTo>
              </a:path>
            </a:pathLst>
          </a:custGeom>
          <a:noFill/>
          <a:ln w="50800" cap="rnd" cmpd="sng">
            <a:solidFill>
              <a:srgbClr val="009900"/>
            </a:solidFill>
            <a:prstDash val="solid"/>
            <a:round/>
            <a:headEnd type="none" w="sm" len="sm"/>
            <a:tailEnd type="none" w="sm" len="sm"/>
          </a:ln>
        </p:spPr>
        <p:txBody>
          <a:bodyPr/>
          <a:lstStyle/>
          <a:p>
            <a:endParaRPr lang="en-US"/>
          </a:p>
        </p:txBody>
      </p:sp>
      <p:sp>
        <p:nvSpPr>
          <p:cNvPr id="3078" name="Freeform 6"/>
          <p:cNvSpPr>
            <a:spLocks/>
          </p:cNvSpPr>
          <p:nvPr/>
        </p:nvSpPr>
        <p:spPr bwMode="auto">
          <a:xfrm>
            <a:off x="1403350" y="2795588"/>
            <a:ext cx="3311525" cy="1354137"/>
          </a:xfrm>
          <a:custGeom>
            <a:avLst/>
            <a:gdLst>
              <a:gd name="T0" fmla="*/ 0 w 2086"/>
              <a:gd name="T1" fmla="*/ 746 h 853"/>
              <a:gd name="T2" fmla="*/ 710 w 2086"/>
              <a:gd name="T3" fmla="*/ 746 h 853"/>
              <a:gd name="T4" fmla="*/ 782 w 2086"/>
              <a:gd name="T5" fmla="*/ 586 h 853"/>
              <a:gd name="T6" fmla="*/ 825 w 2086"/>
              <a:gd name="T7" fmla="*/ 852 h 853"/>
              <a:gd name="T8" fmla="*/ 927 w 2086"/>
              <a:gd name="T9" fmla="*/ 586 h 853"/>
              <a:gd name="T10" fmla="*/ 985 w 2086"/>
              <a:gd name="T11" fmla="*/ 852 h 853"/>
              <a:gd name="T12" fmla="*/ 1028 w 2086"/>
              <a:gd name="T13" fmla="*/ 710 h 853"/>
              <a:gd name="T14" fmla="*/ 2085 w 2086"/>
              <a:gd name="T15" fmla="*/ 710 h 853"/>
              <a:gd name="T16" fmla="*/ 2085 w 2086"/>
              <a:gd name="T17" fmla="*/ 0 h 853"/>
              <a:gd name="T18" fmla="*/ 1824 w 2086"/>
              <a:gd name="T19" fmla="*/ 0 h 853"/>
              <a:gd name="T20" fmla="*/ 1824 w 2086"/>
              <a:gd name="T21" fmla="*/ 0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86"/>
              <a:gd name="T34" fmla="*/ 0 h 853"/>
              <a:gd name="T35" fmla="*/ 2086 w 2086"/>
              <a:gd name="T36" fmla="*/ 853 h 8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86" h="853">
                <a:moveTo>
                  <a:pt x="0" y="746"/>
                </a:moveTo>
                <a:lnTo>
                  <a:pt x="710" y="746"/>
                </a:lnTo>
                <a:lnTo>
                  <a:pt x="782" y="586"/>
                </a:lnTo>
                <a:lnTo>
                  <a:pt x="825" y="852"/>
                </a:lnTo>
                <a:lnTo>
                  <a:pt x="927" y="586"/>
                </a:lnTo>
                <a:lnTo>
                  <a:pt x="985" y="852"/>
                </a:lnTo>
                <a:lnTo>
                  <a:pt x="1028" y="710"/>
                </a:lnTo>
                <a:lnTo>
                  <a:pt x="2085" y="710"/>
                </a:lnTo>
                <a:lnTo>
                  <a:pt x="2085" y="0"/>
                </a:lnTo>
                <a:lnTo>
                  <a:pt x="1824" y="0"/>
                </a:lnTo>
              </a:path>
            </a:pathLst>
          </a:custGeom>
          <a:noFill/>
          <a:ln w="50800" cap="rnd" cmpd="sng">
            <a:solidFill>
              <a:srgbClr val="009900"/>
            </a:solidFill>
            <a:prstDash val="solid"/>
            <a:round/>
            <a:headEnd type="none" w="sm" len="sm"/>
            <a:tailEnd type="none" w="sm" len="sm"/>
          </a:ln>
        </p:spPr>
        <p:txBody>
          <a:bodyPr/>
          <a:lstStyle/>
          <a:p>
            <a:endParaRPr lang="en-US"/>
          </a:p>
        </p:txBody>
      </p:sp>
      <p:sp>
        <p:nvSpPr>
          <p:cNvPr id="3079" name="Freeform 7"/>
          <p:cNvSpPr>
            <a:spLocks/>
          </p:cNvSpPr>
          <p:nvPr/>
        </p:nvSpPr>
        <p:spPr bwMode="auto">
          <a:xfrm>
            <a:off x="4724400" y="2936875"/>
            <a:ext cx="1311275" cy="1862138"/>
          </a:xfrm>
          <a:custGeom>
            <a:avLst/>
            <a:gdLst>
              <a:gd name="T0" fmla="*/ 0 w 826"/>
              <a:gd name="T1" fmla="*/ 230 h 1173"/>
              <a:gd name="T2" fmla="*/ 174 w 826"/>
              <a:gd name="T3" fmla="*/ 230 h 1173"/>
              <a:gd name="T4" fmla="*/ 261 w 826"/>
              <a:gd name="T5" fmla="*/ 0 h 1173"/>
              <a:gd name="T6" fmla="*/ 318 w 826"/>
              <a:gd name="T7" fmla="*/ 355 h 1173"/>
              <a:gd name="T8" fmla="*/ 405 w 826"/>
              <a:gd name="T9" fmla="*/ 17 h 1173"/>
              <a:gd name="T10" fmla="*/ 405 w 826"/>
              <a:gd name="T11" fmla="*/ 17 h 1173"/>
              <a:gd name="T12" fmla="*/ 463 w 826"/>
              <a:gd name="T13" fmla="*/ 337 h 1173"/>
              <a:gd name="T14" fmla="*/ 507 w 826"/>
              <a:gd name="T15" fmla="*/ 195 h 1173"/>
              <a:gd name="T16" fmla="*/ 825 w 826"/>
              <a:gd name="T17" fmla="*/ 195 h 1173"/>
              <a:gd name="T18" fmla="*/ 825 w 826"/>
              <a:gd name="T19" fmla="*/ 1172 h 1173"/>
              <a:gd name="T20" fmla="*/ 825 w 826"/>
              <a:gd name="T21" fmla="*/ 1172 h 1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6"/>
              <a:gd name="T34" fmla="*/ 0 h 1173"/>
              <a:gd name="T35" fmla="*/ 826 w 826"/>
              <a:gd name="T36" fmla="*/ 1173 h 11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6" h="1173">
                <a:moveTo>
                  <a:pt x="0" y="230"/>
                </a:moveTo>
                <a:lnTo>
                  <a:pt x="174" y="230"/>
                </a:lnTo>
                <a:lnTo>
                  <a:pt x="261" y="0"/>
                </a:lnTo>
                <a:lnTo>
                  <a:pt x="318" y="355"/>
                </a:lnTo>
                <a:lnTo>
                  <a:pt x="405" y="17"/>
                </a:lnTo>
                <a:lnTo>
                  <a:pt x="463" y="337"/>
                </a:lnTo>
                <a:lnTo>
                  <a:pt x="507" y="195"/>
                </a:lnTo>
                <a:lnTo>
                  <a:pt x="825" y="195"/>
                </a:lnTo>
                <a:lnTo>
                  <a:pt x="825" y="1172"/>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3080" name="Freeform 8"/>
          <p:cNvSpPr>
            <a:spLocks/>
          </p:cNvSpPr>
          <p:nvPr/>
        </p:nvSpPr>
        <p:spPr bwMode="auto">
          <a:xfrm>
            <a:off x="6022975" y="3529013"/>
            <a:ext cx="1473200" cy="846137"/>
          </a:xfrm>
          <a:custGeom>
            <a:avLst/>
            <a:gdLst>
              <a:gd name="T0" fmla="*/ 0 w 928"/>
              <a:gd name="T1" fmla="*/ 319 h 533"/>
              <a:gd name="T2" fmla="*/ 188 w 928"/>
              <a:gd name="T3" fmla="*/ 319 h 533"/>
              <a:gd name="T4" fmla="*/ 319 w 928"/>
              <a:gd name="T5" fmla="*/ 0 h 533"/>
              <a:gd name="T6" fmla="*/ 406 w 928"/>
              <a:gd name="T7" fmla="*/ 532 h 533"/>
              <a:gd name="T8" fmla="*/ 521 w 928"/>
              <a:gd name="T9" fmla="*/ 17 h 533"/>
              <a:gd name="T10" fmla="*/ 623 w 928"/>
              <a:gd name="T11" fmla="*/ 532 h 533"/>
              <a:gd name="T12" fmla="*/ 695 w 928"/>
              <a:gd name="T13" fmla="*/ 284 h 533"/>
              <a:gd name="T14" fmla="*/ 927 w 928"/>
              <a:gd name="T15" fmla="*/ 301 h 533"/>
              <a:gd name="T16" fmla="*/ 927 w 928"/>
              <a:gd name="T17" fmla="*/ 284 h 533"/>
              <a:gd name="T18" fmla="*/ 927 w 928"/>
              <a:gd name="T19" fmla="*/ 284 h 5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8"/>
              <a:gd name="T31" fmla="*/ 0 h 533"/>
              <a:gd name="T32" fmla="*/ 928 w 928"/>
              <a:gd name="T33" fmla="*/ 533 h 5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8" h="533">
                <a:moveTo>
                  <a:pt x="0" y="319"/>
                </a:moveTo>
                <a:lnTo>
                  <a:pt x="188" y="319"/>
                </a:lnTo>
                <a:lnTo>
                  <a:pt x="319" y="0"/>
                </a:lnTo>
                <a:lnTo>
                  <a:pt x="406" y="532"/>
                </a:lnTo>
                <a:lnTo>
                  <a:pt x="521" y="17"/>
                </a:lnTo>
                <a:lnTo>
                  <a:pt x="623" y="532"/>
                </a:lnTo>
                <a:lnTo>
                  <a:pt x="695" y="284"/>
                </a:lnTo>
                <a:lnTo>
                  <a:pt x="927" y="301"/>
                </a:lnTo>
                <a:lnTo>
                  <a:pt x="927" y="284"/>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3081" name="Rectangle 9"/>
          <p:cNvSpPr>
            <a:spLocks noChangeArrowheads="1"/>
          </p:cNvSpPr>
          <p:nvPr/>
        </p:nvSpPr>
        <p:spPr bwMode="auto">
          <a:xfrm>
            <a:off x="2278063" y="1943100"/>
            <a:ext cx="784225" cy="609600"/>
          </a:xfrm>
          <a:prstGeom prst="rect">
            <a:avLst/>
          </a:prstGeom>
          <a:noFill/>
          <a:ln w="9525">
            <a:noFill/>
            <a:miter lim="800000"/>
            <a:headEnd/>
            <a:tailEnd/>
          </a:ln>
        </p:spPr>
        <p:txBody>
          <a:bodyPr wrap="none" lIns="92075" tIns="46038" rIns="92075" bIns="46038">
            <a:spAutoFit/>
          </a:bodyPr>
          <a:lstStyle/>
          <a:p>
            <a:r>
              <a:rPr lang="en-GB" sz="3400" b="1">
                <a:solidFill>
                  <a:srgbClr val="000000"/>
                </a:solidFill>
              </a:rPr>
              <a:t>CE</a:t>
            </a:r>
          </a:p>
        </p:txBody>
      </p:sp>
      <p:sp>
        <p:nvSpPr>
          <p:cNvPr id="3082" name="Freeform 10"/>
          <p:cNvSpPr>
            <a:spLocks/>
          </p:cNvSpPr>
          <p:nvPr/>
        </p:nvSpPr>
        <p:spPr bwMode="auto">
          <a:xfrm>
            <a:off x="1657350" y="2259013"/>
            <a:ext cx="2643188" cy="1185862"/>
          </a:xfrm>
          <a:custGeom>
            <a:avLst/>
            <a:gdLst>
              <a:gd name="T0" fmla="*/ 202 w 1665"/>
              <a:gd name="T1" fmla="*/ 18 h 747"/>
              <a:gd name="T2" fmla="*/ 0 w 1665"/>
              <a:gd name="T3" fmla="*/ 18 h 747"/>
              <a:gd name="T4" fmla="*/ 0 w 1665"/>
              <a:gd name="T5" fmla="*/ 675 h 747"/>
              <a:gd name="T6" fmla="*/ 550 w 1665"/>
              <a:gd name="T7" fmla="*/ 675 h 747"/>
              <a:gd name="T8" fmla="*/ 607 w 1665"/>
              <a:gd name="T9" fmla="*/ 515 h 747"/>
              <a:gd name="T10" fmla="*/ 651 w 1665"/>
              <a:gd name="T11" fmla="*/ 728 h 747"/>
              <a:gd name="T12" fmla="*/ 724 w 1665"/>
              <a:gd name="T13" fmla="*/ 533 h 747"/>
              <a:gd name="T14" fmla="*/ 767 w 1665"/>
              <a:gd name="T15" fmla="*/ 746 h 747"/>
              <a:gd name="T16" fmla="*/ 825 w 1665"/>
              <a:gd name="T17" fmla="*/ 551 h 747"/>
              <a:gd name="T18" fmla="*/ 883 w 1665"/>
              <a:gd name="T19" fmla="*/ 746 h 747"/>
              <a:gd name="T20" fmla="*/ 926 w 1665"/>
              <a:gd name="T21" fmla="*/ 657 h 747"/>
              <a:gd name="T22" fmla="*/ 1664 w 1665"/>
              <a:gd name="T23" fmla="*/ 657 h 747"/>
              <a:gd name="T24" fmla="*/ 1664 w 1665"/>
              <a:gd name="T25" fmla="*/ 0 h 747"/>
              <a:gd name="T26" fmla="*/ 1664 w 1665"/>
              <a:gd name="T27" fmla="*/ 0 h 7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5"/>
              <a:gd name="T43" fmla="*/ 0 h 747"/>
              <a:gd name="T44" fmla="*/ 1665 w 1665"/>
              <a:gd name="T45" fmla="*/ 747 h 7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5" h="747">
                <a:moveTo>
                  <a:pt x="202" y="18"/>
                </a:moveTo>
                <a:lnTo>
                  <a:pt x="0" y="18"/>
                </a:lnTo>
                <a:lnTo>
                  <a:pt x="0" y="675"/>
                </a:lnTo>
                <a:lnTo>
                  <a:pt x="550" y="675"/>
                </a:lnTo>
                <a:lnTo>
                  <a:pt x="607" y="515"/>
                </a:lnTo>
                <a:lnTo>
                  <a:pt x="651" y="728"/>
                </a:lnTo>
                <a:lnTo>
                  <a:pt x="724" y="533"/>
                </a:lnTo>
                <a:lnTo>
                  <a:pt x="767" y="746"/>
                </a:lnTo>
                <a:lnTo>
                  <a:pt x="825" y="551"/>
                </a:lnTo>
                <a:lnTo>
                  <a:pt x="883" y="746"/>
                </a:lnTo>
                <a:lnTo>
                  <a:pt x="926" y="657"/>
                </a:lnTo>
                <a:lnTo>
                  <a:pt x="1664" y="657"/>
                </a:lnTo>
                <a:lnTo>
                  <a:pt x="1664" y="0"/>
                </a:lnTo>
              </a:path>
            </a:pathLst>
          </a:custGeom>
          <a:noFill/>
          <a:ln w="50800" cap="rnd" cmpd="sng">
            <a:solidFill>
              <a:srgbClr val="009900"/>
            </a:solidFill>
            <a:prstDash val="solid"/>
            <a:round/>
            <a:headEnd type="none" w="sm" len="sm"/>
            <a:tailEnd type="none" w="sm" len="sm"/>
          </a:ln>
        </p:spPr>
        <p:txBody>
          <a:bodyPr/>
          <a:lstStyle/>
          <a:p>
            <a:endParaRPr lang="en-US"/>
          </a:p>
        </p:txBody>
      </p:sp>
      <p:sp>
        <p:nvSpPr>
          <p:cNvPr id="3083" name="Freeform 11"/>
          <p:cNvSpPr>
            <a:spLocks/>
          </p:cNvSpPr>
          <p:nvPr/>
        </p:nvSpPr>
        <p:spPr bwMode="auto">
          <a:xfrm>
            <a:off x="3341688" y="1992313"/>
            <a:ext cx="971550" cy="611187"/>
          </a:xfrm>
          <a:custGeom>
            <a:avLst/>
            <a:gdLst>
              <a:gd name="T0" fmla="*/ 0 w 612"/>
              <a:gd name="T1" fmla="*/ 200 h 385"/>
              <a:gd name="T2" fmla="*/ 119 w 612"/>
              <a:gd name="T3" fmla="*/ 200 h 385"/>
              <a:gd name="T4" fmla="*/ 193 w 612"/>
              <a:gd name="T5" fmla="*/ 0 h 385"/>
              <a:gd name="T6" fmla="*/ 268 w 612"/>
              <a:gd name="T7" fmla="*/ 384 h 385"/>
              <a:gd name="T8" fmla="*/ 268 w 612"/>
              <a:gd name="T9" fmla="*/ 384 h 385"/>
              <a:gd name="T10" fmla="*/ 372 w 612"/>
              <a:gd name="T11" fmla="*/ 16 h 385"/>
              <a:gd name="T12" fmla="*/ 432 w 612"/>
              <a:gd name="T13" fmla="*/ 384 h 385"/>
              <a:gd name="T14" fmla="*/ 491 w 612"/>
              <a:gd name="T15" fmla="*/ 169 h 385"/>
              <a:gd name="T16" fmla="*/ 611 w 612"/>
              <a:gd name="T17" fmla="*/ 169 h 385"/>
              <a:gd name="T18" fmla="*/ 611 w 612"/>
              <a:gd name="T19" fmla="*/ 169 h 3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2"/>
              <a:gd name="T31" fmla="*/ 0 h 385"/>
              <a:gd name="T32" fmla="*/ 612 w 612"/>
              <a:gd name="T33" fmla="*/ 385 h 38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2" h="385">
                <a:moveTo>
                  <a:pt x="0" y="200"/>
                </a:moveTo>
                <a:lnTo>
                  <a:pt x="119" y="200"/>
                </a:lnTo>
                <a:lnTo>
                  <a:pt x="193" y="0"/>
                </a:lnTo>
                <a:lnTo>
                  <a:pt x="268" y="384"/>
                </a:lnTo>
                <a:lnTo>
                  <a:pt x="372" y="16"/>
                </a:lnTo>
                <a:lnTo>
                  <a:pt x="432" y="384"/>
                </a:lnTo>
                <a:lnTo>
                  <a:pt x="491" y="169"/>
                </a:lnTo>
                <a:lnTo>
                  <a:pt x="611" y="169"/>
                </a:lnTo>
              </a:path>
            </a:pathLst>
          </a:custGeom>
          <a:noFill/>
          <a:ln w="50800" cap="rnd" cmpd="sng">
            <a:solidFill>
              <a:schemeClr val="accent2"/>
            </a:solidFill>
            <a:prstDash val="solid"/>
            <a:round/>
            <a:headEnd type="none" w="sm" len="sm"/>
            <a:tailEnd type="none" w="sm" len="sm"/>
          </a:ln>
        </p:spPr>
        <p:txBody>
          <a:bodyPr/>
          <a:lstStyle/>
          <a:p>
            <a:endParaRPr lang="en-US"/>
          </a:p>
        </p:txBody>
      </p:sp>
      <p:sp>
        <p:nvSpPr>
          <p:cNvPr id="3087" name="Rectangle 15"/>
          <p:cNvSpPr>
            <a:spLocks noChangeArrowheads="1"/>
          </p:cNvSpPr>
          <p:nvPr/>
        </p:nvSpPr>
        <p:spPr bwMode="auto">
          <a:xfrm>
            <a:off x="4805363" y="2179638"/>
            <a:ext cx="2433637" cy="4007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2075" tIns="46038" rIns="92075" bIns="46038">
            <a:spAutoFit/>
          </a:bodyPr>
          <a:lstStyle/>
          <a:p>
            <a:pPr algn="ctr"/>
            <a:r>
              <a:rPr lang="en-GB" b="1" dirty="0"/>
              <a:t>SEC </a:t>
            </a:r>
            <a:r>
              <a:rPr lang="en-GB" sz="2000" b="1" dirty="0"/>
              <a:t>(</a:t>
            </a:r>
            <a:r>
              <a:rPr lang="en-GB" sz="2000" b="1" dirty="0" err="1"/>
              <a:t>aponeurosis</a:t>
            </a:r>
            <a:r>
              <a:rPr lang="en-GB" sz="2000" b="1" dirty="0"/>
              <a:t>)</a:t>
            </a:r>
          </a:p>
        </p:txBody>
      </p:sp>
      <p:sp>
        <p:nvSpPr>
          <p:cNvPr id="3088" name="Rectangle 16"/>
          <p:cNvSpPr>
            <a:spLocks noChangeArrowheads="1"/>
          </p:cNvSpPr>
          <p:nvPr/>
        </p:nvSpPr>
        <p:spPr bwMode="auto">
          <a:xfrm>
            <a:off x="6948264" y="2924944"/>
            <a:ext cx="1929581" cy="4007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2075" tIns="46038" rIns="92075" bIns="46038">
            <a:spAutoFit/>
          </a:bodyPr>
          <a:lstStyle/>
          <a:p>
            <a:pPr algn="ctr"/>
            <a:r>
              <a:rPr lang="en-GB" b="1" dirty="0" smtClean="0"/>
              <a:t>SEC</a:t>
            </a:r>
            <a:r>
              <a:rPr lang="hu-HU" b="1" dirty="0" smtClean="0"/>
              <a:t> </a:t>
            </a:r>
            <a:r>
              <a:rPr lang="en-GB" b="1" dirty="0" smtClean="0"/>
              <a:t> </a:t>
            </a:r>
            <a:r>
              <a:rPr lang="en-GB" sz="2000" b="1" dirty="0" smtClean="0"/>
              <a:t>(</a:t>
            </a:r>
            <a:r>
              <a:rPr lang="hu-HU" sz="2000" b="1" dirty="0" smtClean="0"/>
              <a:t>ín</a:t>
            </a:r>
            <a:r>
              <a:rPr lang="en-GB" sz="2000" b="1" dirty="0" smtClean="0"/>
              <a:t>)</a:t>
            </a:r>
            <a:endParaRPr lang="en-GB" sz="2000" b="1" dirty="0"/>
          </a:p>
        </p:txBody>
      </p:sp>
      <p:sp>
        <p:nvSpPr>
          <p:cNvPr id="3089" name="Rectangle 17"/>
          <p:cNvSpPr>
            <a:spLocks noChangeArrowheads="1"/>
          </p:cNvSpPr>
          <p:nvPr/>
        </p:nvSpPr>
        <p:spPr bwMode="auto">
          <a:xfrm>
            <a:off x="1882775" y="3314700"/>
            <a:ext cx="2689225" cy="457200"/>
          </a:xfrm>
          <a:prstGeom prst="rect">
            <a:avLst/>
          </a:prstGeom>
          <a:noFill/>
          <a:ln w="9525">
            <a:noFill/>
            <a:miter lim="800000"/>
            <a:headEnd/>
            <a:tailEnd/>
          </a:ln>
        </p:spPr>
        <p:txBody>
          <a:bodyPr lIns="92075" tIns="46038" rIns="92075" bIns="46038">
            <a:spAutoFit/>
          </a:bodyPr>
          <a:lstStyle/>
          <a:p>
            <a:r>
              <a:rPr lang="en-GB" b="1">
                <a:solidFill>
                  <a:srgbClr val="000000"/>
                </a:solidFill>
              </a:rPr>
              <a:t>PEC</a:t>
            </a:r>
            <a:r>
              <a:rPr lang="en-GB" sz="2000" b="1">
                <a:solidFill>
                  <a:srgbClr val="000000"/>
                </a:solidFill>
              </a:rPr>
              <a:t>(titin)</a:t>
            </a:r>
          </a:p>
        </p:txBody>
      </p:sp>
      <p:sp>
        <p:nvSpPr>
          <p:cNvPr id="3090" name="Rectangle 18"/>
          <p:cNvSpPr>
            <a:spLocks noChangeArrowheads="1"/>
          </p:cNvSpPr>
          <p:nvPr/>
        </p:nvSpPr>
        <p:spPr bwMode="auto">
          <a:xfrm>
            <a:off x="5076056" y="5013176"/>
            <a:ext cx="3603625" cy="708528"/>
          </a:xfrm>
          <a:prstGeom prst="rect">
            <a:avLst/>
          </a:prstGeom>
          <a:ln>
            <a:headEnd/>
            <a:tailEnd/>
          </a:ln>
        </p:spPr>
        <p:style>
          <a:lnRef idx="1">
            <a:schemeClr val="dk1"/>
          </a:lnRef>
          <a:fillRef idx="2">
            <a:schemeClr val="dk1"/>
          </a:fillRef>
          <a:effectRef idx="1">
            <a:schemeClr val="dk1"/>
          </a:effectRef>
          <a:fontRef idx="minor">
            <a:schemeClr val="dk1"/>
          </a:fontRef>
        </p:style>
        <p:txBody>
          <a:bodyPr lIns="92075" tIns="46038" rIns="92075" bIns="46038">
            <a:spAutoFit/>
          </a:bodyPr>
          <a:lstStyle/>
          <a:p>
            <a:pPr algn="ctr"/>
            <a:r>
              <a:rPr lang="en-GB" b="1" dirty="0" smtClean="0"/>
              <a:t>PEC</a:t>
            </a:r>
            <a:r>
              <a:rPr lang="hu-HU" b="1" dirty="0" smtClean="0"/>
              <a:t> </a:t>
            </a:r>
            <a:r>
              <a:rPr lang="en-GB" sz="2000" b="1" dirty="0" smtClean="0"/>
              <a:t>(</a:t>
            </a:r>
            <a:r>
              <a:rPr lang="hu-HU" sz="2000" b="1" dirty="0" smtClean="0"/>
              <a:t>izomrost és izomköteg </a:t>
            </a:r>
            <a:r>
              <a:rPr lang="hu-HU" sz="2000" b="1" dirty="0" err="1" smtClean="0"/>
              <a:t>fascia</a:t>
            </a:r>
            <a:r>
              <a:rPr lang="hu-HU" sz="2000" b="1" dirty="0" smtClean="0"/>
              <a:t> (</a:t>
            </a:r>
            <a:r>
              <a:rPr lang="hu-HU" sz="2000" b="1" dirty="0" err="1" smtClean="0"/>
              <a:t>bönye</a:t>
            </a:r>
            <a:r>
              <a:rPr lang="hu-HU" sz="2000" b="1" dirty="0" smtClean="0"/>
              <a:t>)</a:t>
            </a:r>
            <a:endParaRPr lang="en-GB" sz="2000" b="1" dirty="0"/>
          </a:p>
        </p:txBody>
      </p:sp>
      <p:sp>
        <p:nvSpPr>
          <p:cNvPr id="3091" name="Rectangle 19"/>
          <p:cNvSpPr>
            <a:spLocks noChangeArrowheads="1"/>
          </p:cNvSpPr>
          <p:nvPr/>
        </p:nvSpPr>
        <p:spPr bwMode="auto">
          <a:xfrm>
            <a:off x="1763688" y="5589240"/>
            <a:ext cx="2689225" cy="400752"/>
          </a:xfrm>
          <a:prstGeom prst="rect">
            <a:avLst/>
          </a:prstGeom>
          <a:ln>
            <a:headEnd/>
            <a:tailEnd/>
          </a:ln>
        </p:spPr>
        <p:style>
          <a:lnRef idx="1">
            <a:schemeClr val="dk1"/>
          </a:lnRef>
          <a:fillRef idx="2">
            <a:schemeClr val="dk1"/>
          </a:fillRef>
          <a:effectRef idx="1">
            <a:schemeClr val="dk1"/>
          </a:effectRef>
          <a:fontRef idx="minor">
            <a:schemeClr val="dk1"/>
          </a:fontRef>
        </p:style>
        <p:txBody>
          <a:bodyPr lIns="92075" tIns="46038" rIns="92075" bIns="46038">
            <a:spAutoFit/>
          </a:bodyPr>
          <a:lstStyle/>
          <a:p>
            <a:pPr algn="ctr"/>
            <a:r>
              <a:rPr lang="en-GB" b="1" dirty="0" smtClean="0"/>
              <a:t>PEC</a:t>
            </a:r>
            <a:r>
              <a:rPr lang="hu-HU" b="1" dirty="0" smtClean="0"/>
              <a:t> </a:t>
            </a:r>
            <a:r>
              <a:rPr lang="en-GB" sz="2000" b="1" dirty="0" smtClean="0"/>
              <a:t>(</a:t>
            </a:r>
            <a:r>
              <a:rPr lang="hu-HU" sz="2000" b="1" dirty="0" smtClean="0"/>
              <a:t>izom</a:t>
            </a:r>
            <a:r>
              <a:rPr lang="en-GB" sz="2000" b="1" dirty="0" smtClean="0"/>
              <a:t> </a:t>
            </a:r>
            <a:r>
              <a:rPr lang="en-GB" sz="2000" b="1" dirty="0"/>
              <a:t>fascia)</a:t>
            </a:r>
          </a:p>
        </p:txBody>
      </p:sp>
      <p:sp>
        <p:nvSpPr>
          <p:cNvPr id="20" name="Rectangle 14"/>
          <p:cNvSpPr>
            <a:spLocks noChangeArrowheads="1"/>
          </p:cNvSpPr>
          <p:nvPr/>
        </p:nvSpPr>
        <p:spPr bwMode="auto">
          <a:xfrm>
            <a:off x="1547664" y="548680"/>
            <a:ext cx="6624736" cy="523862"/>
          </a:xfrm>
          <a:prstGeom prst="rect">
            <a:avLst/>
          </a:prstGeom>
          <a:noFill/>
          <a:ln w="9525">
            <a:noFill/>
            <a:miter lim="800000"/>
            <a:headEnd/>
            <a:tailEnd/>
          </a:ln>
        </p:spPr>
        <p:txBody>
          <a:bodyPr wrap="square" lIns="92075" tIns="46038" rIns="92075" bIns="46038">
            <a:spAutoFit/>
          </a:bodyPr>
          <a:lstStyle/>
          <a:p>
            <a:pPr algn="ctr">
              <a:spcBef>
                <a:spcPct val="50000"/>
              </a:spcBef>
            </a:pPr>
            <a:r>
              <a:rPr lang="hu-HU" sz="2800" b="1" dirty="0" smtClean="0"/>
              <a:t>Többszörös háromkomponenses modell</a:t>
            </a:r>
            <a:endParaRPr lang="en-GB" sz="2800" b="1" dirty="0"/>
          </a:p>
        </p:txBody>
      </p:sp>
      <p:cxnSp>
        <p:nvCxnSpPr>
          <p:cNvPr id="22" name="Egyenes összekötő nyíllal 21"/>
          <p:cNvCxnSpPr>
            <a:stCxn id="3087" idx="2"/>
          </p:cNvCxnSpPr>
          <p:nvPr/>
        </p:nvCxnSpPr>
        <p:spPr>
          <a:xfrm flipH="1">
            <a:off x="5508104" y="2580390"/>
            <a:ext cx="514078" cy="4165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a:stCxn id="3090" idx="1"/>
          </p:cNvCxnSpPr>
          <p:nvPr/>
        </p:nvCxnSpPr>
        <p:spPr>
          <a:xfrm flipH="1" flipV="1">
            <a:off x="4139952" y="4005064"/>
            <a:ext cx="936104" cy="13623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a:stCxn id="3091" idx="0"/>
          </p:cNvCxnSpPr>
          <p:nvPr/>
        </p:nvCxnSpPr>
        <p:spPr>
          <a:xfrm flipV="1">
            <a:off x="3108301" y="5085184"/>
            <a:ext cx="671611"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gyenes összekötő nyíllal 27"/>
          <p:cNvCxnSpPr>
            <a:stCxn id="3088" idx="2"/>
          </p:cNvCxnSpPr>
          <p:nvPr/>
        </p:nvCxnSpPr>
        <p:spPr>
          <a:xfrm flipH="1">
            <a:off x="7164288" y="3325696"/>
            <a:ext cx="748767" cy="4633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5"/>
          <p:cNvGrpSpPr>
            <a:grpSpLocks/>
          </p:cNvGrpSpPr>
          <p:nvPr/>
        </p:nvGrpSpPr>
        <p:grpSpPr bwMode="auto">
          <a:xfrm>
            <a:off x="2005423" y="1484784"/>
            <a:ext cx="110218" cy="428628"/>
            <a:chOff x="816" y="1200"/>
            <a:chExt cx="240" cy="528"/>
          </a:xfrm>
        </p:grpSpPr>
        <p:grpSp>
          <p:nvGrpSpPr>
            <p:cNvPr id="252" name="Group 6"/>
            <p:cNvGrpSpPr>
              <a:grpSpLocks/>
            </p:cNvGrpSpPr>
            <p:nvPr/>
          </p:nvGrpSpPr>
          <p:grpSpPr bwMode="auto">
            <a:xfrm>
              <a:off x="816" y="1200"/>
              <a:ext cx="240" cy="288"/>
              <a:chOff x="1152" y="2400"/>
              <a:chExt cx="240" cy="288"/>
            </a:xfrm>
          </p:grpSpPr>
          <p:sp>
            <p:nvSpPr>
              <p:cNvPr id="259"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60"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61"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62"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63"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53" name="Group 12"/>
            <p:cNvGrpSpPr>
              <a:grpSpLocks/>
            </p:cNvGrpSpPr>
            <p:nvPr/>
          </p:nvGrpSpPr>
          <p:grpSpPr bwMode="auto">
            <a:xfrm>
              <a:off x="816" y="1440"/>
              <a:ext cx="240" cy="288"/>
              <a:chOff x="1152" y="2400"/>
              <a:chExt cx="240" cy="288"/>
            </a:xfrm>
          </p:grpSpPr>
          <p:sp>
            <p:nvSpPr>
              <p:cNvPr id="254"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55"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56"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57"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58"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 name="Group 2"/>
          <p:cNvGrpSpPr>
            <a:grpSpLocks/>
          </p:cNvGrpSpPr>
          <p:nvPr/>
        </p:nvGrpSpPr>
        <p:grpSpPr bwMode="auto">
          <a:xfrm flipV="1">
            <a:off x="3962400" y="2438400"/>
            <a:ext cx="609600" cy="914400"/>
            <a:chOff x="1296" y="576"/>
            <a:chExt cx="432" cy="576"/>
          </a:xfrm>
        </p:grpSpPr>
        <p:sp>
          <p:nvSpPr>
            <p:cNvPr id="28675" name="Line 3"/>
            <p:cNvSpPr>
              <a:spLocks noChangeShapeType="1"/>
            </p:cNvSpPr>
            <p:nvPr/>
          </p:nvSpPr>
          <p:spPr bwMode="auto">
            <a:xfrm>
              <a:off x="1296" y="576"/>
              <a:ext cx="432" cy="0"/>
            </a:xfrm>
            <a:prstGeom prst="line">
              <a:avLst/>
            </a:prstGeom>
            <a:noFill/>
            <a:ln w="57150">
              <a:solidFill>
                <a:schemeClr val="tx1"/>
              </a:solidFill>
              <a:round/>
              <a:headEnd/>
              <a:tailEnd/>
            </a:ln>
            <a:effectLst/>
          </p:spPr>
          <p:txBody>
            <a:bodyPr wrap="none" anchor="ctr"/>
            <a:lstStyle/>
            <a:p>
              <a:endParaRPr lang="en-US"/>
            </a:p>
          </p:txBody>
        </p:sp>
        <p:sp>
          <p:nvSpPr>
            <p:cNvPr id="28676" name="Line 4"/>
            <p:cNvSpPr>
              <a:spLocks noChangeShapeType="1"/>
            </p:cNvSpPr>
            <p:nvPr/>
          </p:nvSpPr>
          <p:spPr bwMode="auto">
            <a:xfrm>
              <a:off x="1296" y="576"/>
              <a:ext cx="0" cy="576"/>
            </a:xfrm>
            <a:prstGeom prst="line">
              <a:avLst/>
            </a:prstGeom>
            <a:noFill/>
            <a:ln w="38100">
              <a:solidFill>
                <a:schemeClr val="tx1"/>
              </a:solidFill>
              <a:round/>
              <a:headEnd/>
              <a:tailEnd/>
            </a:ln>
            <a:effectLst/>
          </p:spPr>
          <p:txBody>
            <a:bodyPr wrap="none" anchor="ctr"/>
            <a:lstStyle/>
            <a:p>
              <a:endParaRPr lang="en-US"/>
            </a:p>
          </p:txBody>
        </p:sp>
        <p:sp>
          <p:nvSpPr>
            <p:cNvPr id="28677" name="Line 5"/>
            <p:cNvSpPr>
              <a:spLocks noChangeShapeType="1"/>
            </p:cNvSpPr>
            <p:nvPr/>
          </p:nvSpPr>
          <p:spPr bwMode="auto">
            <a:xfrm>
              <a:off x="1728" y="576"/>
              <a:ext cx="0" cy="576"/>
            </a:xfrm>
            <a:prstGeom prst="line">
              <a:avLst/>
            </a:prstGeom>
            <a:noFill/>
            <a:ln w="38100">
              <a:solidFill>
                <a:schemeClr val="tx1"/>
              </a:solidFill>
              <a:round/>
              <a:headEnd/>
              <a:tailEnd/>
            </a:ln>
            <a:effectLst/>
          </p:spPr>
          <p:txBody>
            <a:bodyPr wrap="none" anchor="ctr"/>
            <a:lstStyle/>
            <a:p>
              <a:endParaRPr lang="en-US"/>
            </a:p>
          </p:txBody>
        </p:sp>
      </p:grpSp>
      <p:grpSp>
        <p:nvGrpSpPr>
          <p:cNvPr id="3" name="Group 6"/>
          <p:cNvGrpSpPr>
            <a:grpSpLocks/>
          </p:cNvGrpSpPr>
          <p:nvPr/>
        </p:nvGrpSpPr>
        <p:grpSpPr bwMode="auto">
          <a:xfrm>
            <a:off x="1752600" y="1524000"/>
            <a:ext cx="609600" cy="914400"/>
            <a:chOff x="1296" y="816"/>
            <a:chExt cx="432" cy="576"/>
          </a:xfrm>
        </p:grpSpPr>
        <p:sp>
          <p:nvSpPr>
            <p:cNvPr id="28679" name="Line 7"/>
            <p:cNvSpPr>
              <a:spLocks noChangeShapeType="1"/>
            </p:cNvSpPr>
            <p:nvPr/>
          </p:nvSpPr>
          <p:spPr bwMode="auto">
            <a:xfrm>
              <a:off x="1296" y="816"/>
              <a:ext cx="432" cy="0"/>
            </a:xfrm>
            <a:prstGeom prst="line">
              <a:avLst/>
            </a:prstGeom>
            <a:noFill/>
            <a:ln w="57150">
              <a:solidFill>
                <a:schemeClr val="tx1"/>
              </a:solidFill>
              <a:round/>
              <a:headEnd/>
              <a:tailEnd/>
            </a:ln>
            <a:effectLst/>
          </p:spPr>
          <p:txBody>
            <a:bodyPr wrap="none" anchor="ctr"/>
            <a:lstStyle/>
            <a:p>
              <a:endParaRPr lang="en-US"/>
            </a:p>
          </p:txBody>
        </p:sp>
        <p:sp>
          <p:nvSpPr>
            <p:cNvPr id="28680" name="Line 8"/>
            <p:cNvSpPr>
              <a:spLocks noChangeShapeType="1"/>
            </p:cNvSpPr>
            <p:nvPr/>
          </p:nvSpPr>
          <p:spPr bwMode="auto">
            <a:xfrm>
              <a:off x="1296" y="816"/>
              <a:ext cx="0" cy="576"/>
            </a:xfrm>
            <a:prstGeom prst="line">
              <a:avLst/>
            </a:prstGeom>
            <a:noFill/>
            <a:ln w="38100">
              <a:solidFill>
                <a:schemeClr val="tx1"/>
              </a:solidFill>
              <a:round/>
              <a:headEnd/>
              <a:tailEnd/>
            </a:ln>
            <a:effectLst/>
          </p:spPr>
          <p:txBody>
            <a:bodyPr wrap="none" anchor="ctr"/>
            <a:lstStyle/>
            <a:p>
              <a:endParaRPr lang="en-US"/>
            </a:p>
          </p:txBody>
        </p:sp>
        <p:sp>
          <p:nvSpPr>
            <p:cNvPr id="28681" name="Line 9"/>
            <p:cNvSpPr>
              <a:spLocks noChangeShapeType="1"/>
            </p:cNvSpPr>
            <p:nvPr/>
          </p:nvSpPr>
          <p:spPr bwMode="auto">
            <a:xfrm>
              <a:off x="1728" y="816"/>
              <a:ext cx="0" cy="576"/>
            </a:xfrm>
            <a:prstGeom prst="line">
              <a:avLst/>
            </a:prstGeom>
            <a:noFill/>
            <a:ln w="38100">
              <a:solidFill>
                <a:schemeClr val="tx1"/>
              </a:solidFill>
              <a:round/>
              <a:headEnd/>
              <a:tailEnd/>
            </a:ln>
            <a:effectLst/>
          </p:spPr>
          <p:txBody>
            <a:bodyPr wrap="none" anchor="ctr"/>
            <a:lstStyle/>
            <a:p>
              <a:endParaRPr lang="en-US"/>
            </a:p>
          </p:txBody>
        </p:sp>
      </p:grpSp>
      <p:grpSp>
        <p:nvGrpSpPr>
          <p:cNvPr id="4" name="Group 10"/>
          <p:cNvGrpSpPr>
            <a:grpSpLocks/>
          </p:cNvGrpSpPr>
          <p:nvPr/>
        </p:nvGrpSpPr>
        <p:grpSpPr bwMode="auto">
          <a:xfrm flipV="1">
            <a:off x="1752600" y="2590800"/>
            <a:ext cx="609600" cy="914400"/>
            <a:chOff x="1296" y="576"/>
            <a:chExt cx="432" cy="576"/>
          </a:xfrm>
        </p:grpSpPr>
        <p:sp>
          <p:nvSpPr>
            <p:cNvPr id="28683" name="Line 11"/>
            <p:cNvSpPr>
              <a:spLocks noChangeShapeType="1"/>
            </p:cNvSpPr>
            <p:nvPr/>
          </p:nvSpPr>
          <p:spPr bwMode="auto">
            <a:xfrm>
              <a:off x="1296" y="576"/>
              <a:ext cx="432" cy="0"/>
            </a:xfrm>
            <a:prstGeom prst="line">
              <a:avLst/>
            </a:prstGeom>
            <a:noFill/>
            <a:ln w="57150">
              <a:solidFill>
                <a:schemeClr val="tx1"/>
              </a:solidFill>
              <a:round/>
              <a:headEnd/>
              <a:tailEnd/>
            </a:ln>
            <a:effectLst/>
          </p:spPr>
          <p:txBody>
            <a:bodyPr wrap="none" anchor="ctr"/>
            <a:lstStyle/>
            <a:p>
              <a:endParaRPr lang="en-US"/>
            </a:p>
          </p:txBody>
        </p:sp>
        <p:sp>
          <p:nvSpPr>
            <p:cNvPr id="28684" name="Line 12"/>
            <p:cNvSpPr>
              <a:spLocks noChangeShapeType="1"/>
            </p:cNvSpPr>
            <p:nvPr/>
          </p:nvSpPr>
          <p:spPr bwMode="auto">
            <a:xfrm>
              <a:off x="1296" y="576"/>
              <a:ext cx="0" cy="576"/>
            </a:xfrm>
            <a:prstGeom prst="line">
              <a:avLst/>
            </a:prstGeom>
            <a:noFill/>
            <a:ln w="38100">
              <a:solidFill>
                <a:schemeClr val="tx1"/>
              </a:solidFill>
              <a:round/>
              <a:headEnd/>
              <a:tailEnd/>
            </a:ln>
            <a:effectLst/>
          </p:spPr>
          <p:txBody>
            <a:bodyPr wrap="none" anchor="ctr"/>
            <a:lstStyle/>
            <a:p>
              <a:endParaRPr lang="en-US"/>
            </a:p>
          </p:txBody>
        </p:sp>
        <p:sp>
          <p:nvSpPr>
            <p:cNvPr id="28685" name="Line 13"/>
            <p:cNvSpPr>
              <a:spLocks noChangeShapeType="1"/>
            </p:cNvSpPr>
            <p:nvPr/>
          </p:nvSpPr>
          <p:spPr bwMode="auto">
            <a:xfrm>
              <a:off x="1728" y="576"/>
              <a:ext cx="0" cy="576"/>
            </a:xfrm>
            <a:prstGeom prst="line">
              <a:avLst/>
            </a:prstGeom>
            <a:noFill/>
            <a:ln w="38100">
              <a:solidFill>
                <a:schemeClr val="tx1"/>
              </a:solidFill>
              <a:round/>
              <a:headEnd/>
              <a:tailEnd/>
            </a:ln>
            <a:effectLst/>
          </p:spPr>
          <p:txBody>
            <a:bodyPr wrap="none" anchor="ctr"/>
            <a:lstStyle/>
            <a:p>
              <a:endParaRPr lang="en-US"/>
            </a:p>
          </p:txBody>
        </p:sp>
      </p:grpSp>
      <p:sp>
        <p:nvSpPr>
          <p:cNvPr id="28686" name="Line 14"/>
          <p:cNvSpPr>
            <a:spLocks noChangeShapeType="1"/>
          </p:cNvSpPr>
          <p:nvPr/>
        </p:nvSpPr>
        <p:spPr bwMode="auto">
          <a:xfrm flipH="1">
            <a:off x="2041525" y="4011613"/>
            <a:ext cx="15875" cy="331787"/>
          </a:xfrm>
          <a:prstGeom prst="line">
            <a:avLst/>
          </a:prstGeom>
          <a:noFill/>
          <a:ln w="19050">
            <a:solidFill>
              <a:schemeClr val="tx1"/>
            </a:solidFill>
            <a:round/>
            <a:headEnd/>
            <a:tailEnd/>
          </a:ln>
          <a:effectLst/>
        </p:spPr>
        <p:txBody>
          <a:bodyPr wrap="none" anchor="ctr"/>
          <a:lstStyle/>
          <a:p>
            <a:endParaRPr lang="en-US"/>
          </a:p>
        </p:txBody>
      </p:sp>
      <p:grpSp>
        <p:nvGrpSpPr>
          <p:cNvPr id="5" name="Group 15"/>
          <p:cNvGrpSpPr>
            <a:grpSpLocks/>
          </p:cNvGrpSpPr>
          <p:nvPr/>
        </p:nvGrpSpPr>
        <p:grpSpPr bwMode="auto">
          <a:xfrm>
            <a:off x="1447800" y="2133600"/>
            <a:ext cx="609600" cy="2209800"/>
            <a:chOff x="1104" y="1200"/>
            <a:chExt cx="384" cy="1392"/>
          </a:xfrm>
        </p:grpSpPr>
        <p:grpSp>
          <p:nvGrpSpPr>
            <p:cNvPr id="6" name="Group 16"/>
            <p:cNvGrpSpPr>
              <a:grpSpLocks/>
            </p:cNvGrpSpPr>
            <p:nvPr/>
          </p:nvGrpSpPr>
          <p:grpSpPr bwMode="auto">
            <a:xfrm>
              <a:off x="1104" y="1200"/>
              <a:ext cx="144" cy="528"/>
              <a:chOff x="816" y="1200"/>
              <a:chExt cx="240" cy="528"/>
            </a:xfrm>
          </p:grpSpPr>
          <p:grpSp>
            <p:nvGrpSpPr>
              <p:cNvPr id="7" name="Group 17"/>
              <p:cNvGrpSpPr>
                <a:grpSpLocks/>
              </p:cNvGrpSpPr>
              <p:nvPr/>
            </p:nvGrpSpPr>
            <p:grpSpPr bwMode="auto">
              <a:xfrm>
                <a:off x="816" y="1200"/>
                <a:ext cx="240" cy="288"/>
                <a:chOff x="1152" y="2400"/>
                <a:chExt cx="240" cy="288"/>
              </a:xfrm>
            </p:grpSpPr>
            <p:sp>
              <p:nvSpPr>
                <p:cNvPr id="28690" name="Oval 18"/>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691" name="Oval 19"/>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692" name="Oval 20"/>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693" name="Oval 21"/>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694" name="Oval 22"/>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nvGrpSpPr>
              <p:cNvPr id="8" name="Group 23"/>
              <p:cNvGrpSpPr>
                <a:grpSpLocks/>
              </p:cNvGrpSpPr>
              <p:nvPr/>
            </p:nvGrpSpPr>
            <p:grpSpPr bwMode="auto">
              <a:xfrm>
                <a:off x="816" y="1440"/>
                <a:ext cx="240" cy="288"/>
                <a:chOff x="1152" y="2400"/>
                <a:chExt cx="240" cy="288"/>
              </a:xfrm>
            </p:grpSpPr>
            <p:sp>
              <p:nvSpPr>
                <p:cNvPr id="28696" name="Oval 24"/>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697" name="Oval 25"/>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698" name="Oval 26"/>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699" name="Oval 27"/>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700" name="Oval 28"/>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sp>
          <p:nvSpPr>
            <p:cNvPr id="28701" name="Line 29"/>
            <p:cNvSpPr>
              <a:spLocks noChangeShapeType="1"/>
            </p:cNvSpPr>
            <p:nvPr/>
          </p:nvSpPr>
          <p:spPr bwMode="auto">
            <a:xfrm>
              <a:off x="1152" y="2592"/>
              <a:ext cx="336" cy="0"/>
            </a:xfrm>
            <a:prstGeom prst="line">
              <a:avLst/>
            </a:prstGeom>
            <a:noFill/>
            <a:ln w="9525">
              <a:solidFill>
                <a:schemeClr val="tx1"/>
              </a:solidFill>
              <a:round/>
              <a:headEnd/>
              <a:tailEnd/>
            </a:ln>
            <a:effectLst/>
          </p:spPr>
          <p:txBody>
            <a:bodyPr wrap="none" anchor="ctr"/>
            <a:lstStyle/>
            <a:p>
              <a:endParaRPr lang="en-US"/>
            </a:p>
          </p:txBody>
        </p:sp>
        <p:sp>
          <p:nvSpPr>
            <p:cNvPr id="28702" name="Line 30"/>
            <p:cNvSpPr>
              <a:spLocks noChangeShapeType="1"/>
            </p:cNvSpPr>
            <p:nvPr/>
          </p:nvSpPr>
          <p:spPr bwMode="auto">
            <a:xfrm>
              <a:off x="1152" y="1728"/>
              <a:ext cx="0" cy="864"/>
            </a:xfrm>
            <a:prstGeom prst="line">
              <a:avLst/>
            </a:prstGeom>
            <a:noFill/>
            <a:ln w="9525">
              <a:solidFill>
                <a:schemeClr val="tx1"/>
              </a:solidFill>
              <a:round/>
              <a:headEnd/>
              <a:tailEnd/>
            </a:ln>
            <a:effectLst/>
          </p:spPr>
          <p:txBody>
            <a:bodyPr wrap="none" anchor="ctr"/>
            <a:lstStyle/>
            <a:p>
              <a:endParaRPr lang="en-US"/>
            </a:p>
          </p:txBody>
        </p:sp>
      </p:grpSp>
      <p:grpSp>
        <p:nvGrpSpPr>
          <p:cNvPr id="9" name="Group 31"/>
          <p:cNvGrpSpPr>
            <a:grpSpLocks/>
          </p:cNvGrpSpPr>
          <p:nvPr/>
        </p:nvGrpSpPr>
        <p:grpSpPr bwMode="auto">
          <a:xfrm>
            <a:off x="1524000" y="1219200"/>
            <a:ext cx="533400" cy="914400"/>
            <a:chOff x="1152" y="624"/>
            <a:chExt cx="336" cy="576"/>
          </a:xfrm>
        </p:grpSpPr>
        <p:sp>
          <p:nvSpPr>
            <p:cNvPr id="28704" name="Line 32"/>
            <p:cNvSpPr>
              <a:spLocks noChangeShapeType="1"/>
            </p:cNvSpPr>
            <p:nvPr/>
          </p:nvSpPr>
          <p:spPr bwMode="auto">
            <a:xfrm flipH="1" flipV="1">
              <a:off x="1152" y="624"/>
              <a:ext cx="0" cy="576"/>
            </a:xfrm>
            <a:prstGeom prst="line">
              <a:avLst/>
            </a:prstGeom>
            <a:noFill/>
            <a:ln w="9525">
              <a:solidFill>
                <a:schemeClr val="tx1"/>
              </a:solidFill>
              <a:round/>
              <a:headEnd/>
              <a:tailEnd/>
            </a:ln>
            <a:effectLst/>
          </p:spPr>
          <p:txBody>
            <a:bodyPr wrap="none" anchor="ctr"/>
            <a:lstStyle/>
            <a:p>
              <a:endParaRPr lang="en-US"/>
            </a:p>
          </p:txBody>
        </p:sp>
        <p:sp>
          <p:nvSpPr>
            <p:cNvPr id="28705" name="Line 33"/>
            <p:cNvSpPr>
              <a:spLocks noChangeShapeType="1"/>
            </p:cNvSpPr>
            <p:nvPr/>
          </p:nvSpPr>
          <p:spPr bwMode="auto">
            <a:xfrm>
              <a:off x="1152" y="624"/>
              <a:ext cx="336" cy="0"/>
            </a:xfrm>
            <a:prstGeom prst="line">
              <a:avLst/>
            </a:prstGeom>
            <a:noFill/>
            <a:ln w="9525">
              <a:solidFill>
                <a:schemeClr val="tx1"/>
              </a:solidFill>
              <a:round/>
              <a:headEnd/>
              <a:tailEnd/>
            </a:ln>
            <a:effectLst/>
          </p:spPr>
          <p:txBody>
            <a:bodyPr wrap="none" anchor="ctr"/>
            <a:lstStyle/>
            <a:p>
              <a:endParaRPr lang="en-US"/>
            </a:p>
          </p:txBody>
        </p:sp>
        <p:sp>
          <p:nvSpPr>
            <p:cNvPr id="28706" name="Line 34"/>
            <p:cNvSpPr>
              <a:spLocks noChangeShapeType="1"/>
            </p:cNvSpPr>
            <p:nvPr/>
          </p:nvSpPr>
          <p:spPr bwMode="auto">
            <a:xfrm>
              <a:off x="1488" y="624"/>
              <a:ext cx="0" cy="192"/>
            </a:xfrm>
            <a:prstGeom prst="line">
              <a:avLst/>
            </a:prstGeom>
            <a:noFill/>
            <a:ln w="9525">
              <a:solidFill>
                <a:schemeClr val="tx1"/>
              </a:solidFill>
              <a:round/>
              <a:headEnd/>
              <a:tailEnd/>
            </a:ln>
            <a:effectLst/>
          </p:spPr>
          <p:txBody>
            <a:bodyPr wrap="none" anchor="ctr"/>
            <a:lstStyle/>
            <a:p>
              <a:endParaRPr lang="en-US"/>
            </a:p>
          </p:txBody>
        </p:sp>
      </p:grpSp>
      <p:sp>
        <p:nvSpPr>
          <p:cNvPr id="28707" name="Line 35"/>
          <p:cNvSpPr>
            <a:spLocks noChangeShapeType="1"/>
          </p:cNvSpPr>
          <p:nvPr/>
        </p:nvSpPr>
        <p:spPr bwMode="auto">
          <a:xfrm>
            <a:off x="1219200" y="1219200"/>
            <a:ext cx="1600200" cy="0"/>
          </a:xfrm>
          <a:prstGeom prst="line">
            <a:avLst/>
          </a:prstGeom>
          <a:noFill/>
          <a:ln w="57150">
            <a:solidFill>
              <a:schemeClr val="tx1"/>
            </a:solidFill>
            <a:round/>
            <a:headEnd/>
            <a:tailEnd/>
          </a:ln>
          <a:effectLst/>
        </p:spPr>
        <p:txBody>
          <a:bodyPr wrap="none" anchor="ctr"/>
          <a:lstStyle/>
          <a:p>
            <a:endParaRPr lang="en-US"/>
          </a:p>
        </p:txBody>
      </p:sp>
      <p:sp>
        <p:nvSpPr>
          <p:cNvPr id="28708" name="Rectangle 36"/>
          <p:cNvSpPr>
            <a:spLocks noChangeArrowheads="1"/>
          </p:cNvSpPr>
          <p:nvPr/>
        </p:nvSpPr>
        <p:spPr bwMode="auto">
          <a:xfrm>
            <a:off x="1981200" y="1828800"/>
            <a:ext cx="152400" cy="1219200"/>
          </a:xfrm>
          <a:prstGeom prst="rect">
            <a:avLst/>
          </a:prstGeom>
          <a:solidFill>
            <a:srgbClr val="FF0000"/>
          </a:solidFill>
          <a:ln w="9525">
            <a:solidFill>
              <a:srgbClr val="FF0000"/>
            </a:solidFill>
            <a:miter lim="800000"/>
            <a:headEnd/>
            <a:tailEnd/>
          </a:ln>
          <a:effectLst/>
        </p:spPr>
        <p:txBody>
          <a:bodyPr wrap="none" anchor="ctr"/>
          <a:lstStyle/>
          <a:p>
            <a:endParaRPr lang="en-US"/>
          </a:p>
        </p:txBody>
      </p:sp>
      <p:grpSp>
        <p:nvGrpSpPr>
          <p:cNvPr id="10" name="Group 37"/>
          <p:cNvGrpSpPr>
            <a:grpSpLocks/>
          </p:cNvGrpSpPr>
          <p:nvPr/>
        </p:nvGrpSpPr>
        <p:grpSpPr bwMode="auto">
          <a:xfrm>
            <a:off x="1905000" y="3505200"/>
            <a:ext cx="228600" cy="533400"/>
            <a:chOff x="1392" y="2016"/>
            <a:chExt cx="144" cy="384"/>
          </a:xfrm>
        </p:grpSpPr>
        <p:grpSp>
          <p:nvGrpSpPr>
            <p:cNvPr id="11" name="Group 38"/>
            <p:cNvGrpSpPr>
              <a:grpSpLocks/>
            </p:cNvGrpSpPr>
            <p:nvPr/>
          </p:nvGrpSpPr>
          <p:grpSpPr bwMode="auto">
            <a:xfrm>
              <a:off x="1392" y="2016"/>
              <a:ext cx="144" cy="192"/>
              <a:chOff x="1152" y="2400"/>
              <a:chExt cx="240" cy="288"/>
            </a:xfrm>
          </p:grpSpPr>
          <p:sp>
            <p:nvSpPr>
              <p:cNvPr id="28711" name="Oval 39"/>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712" name="Oval 40"/>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713" name="Oval 41"/>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714" name="Oval 42"/>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715" name="Oval 43"/>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nvGrpSpPr>
            <p:cNvPr id="12" name="Group 44"/>
            <p:cNvGrpSpPr>
              <a:grpSpLocks/>
            </p:cNvGrpSpPr>
            <p:nvPr/>
          </p:nvGrpSpPr>
          <p:grpSpPr bwMode="auto">
            <a:xfrm>
              <a:off x="1392" y="2208"/>
              <a:ext cx="144" cy="192"/>
              <a:chOff x="1152" y="2400"/>
              <a:chExt cx="240" cy="288"/>
            </a:xfrm>
          </p:grpSpPr>
          <p:sp>
            <p:nvSpPr>
              <p:cNvPr id="28717" name="Oval 45"/>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718" name="Oval 46"/>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719" name="Oval 47"/>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720" name="Oval 48"/>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721" name="Oval 49"/>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sp>
        <p:nvSpPr>
          <p:cNvPr id="28722" name="Line 50"/>
          <p:cNvSpPr>
            <a:spLocks noChangeShapeType="1"/>
          </p:cNvSpPr>
          <p:nvPr/>
        </p:nvSpPr>
        <p:spPr bwMode="auto">
          <a:xfrm>
            <a:off x="457200" y="4343400"/>
            <a:ext cx="3962400" cy="0"/>
          </a:xfrm>
          <a:prstGeom prst="line">
            <a:avLst/>
          </a:prstGeom>
          <a:noFill/>
          <a:ln w="9525">
            <a:solidFill>
              <a:schemeClr val="tx1"/>
            </a:solidFill>
            <a:round/>
            <a:headEnd/>
            <a:tailEnd/>
          </a:ln>
          <a:effectLst/>
        </p:spPr>
        <p:txBody>
          <a:bodyPr wrap="none" anchor="ctr"/>
          <a:lstStyle/>
          <a:p>
            <a:endParaRPr lang="en-US"/>
          </a:p>
        </p:txBody>
      </p:sp>
      <p:grpSp>
        <p:nvGrpSpPr>
          <p:cNvPr id="13" name="Group 51"/>
          <p:cNvGrpSpPr>
            <a:grpSpLocks/>
          </p:cNvGrpSpPr>
          <p:nvPr/>
        </p:nvGrpSpPr>
        <p:grpSpPr bwMode="auto">
          <a:xfrm>
            <a:off x="1981200" y="1981200"/>
            <a:ext cx="304800" cy="914400"/>
            <a:chOff x="1488" y="1152"/>
            <a:chExt cx="192" cy="576"/>
          </a:xfrm>
        </p:grpSpPr>
        <p:grpSp>
          <p:nvGrpSpPr>
            <p:cNvPr id="14" name="Group 52"/>
            <p:cNvGrpSpPr>
              <a:grpSpLocks/>
            </p:cNvGrpSpPr>
            <p:nvPr/>
          </p:nvGrpSpPr>
          <p:grpSpPr bwMode="auto">
            <a:xfrm>
              <a:off x="1488" y="1296"/>
              <a:ext cx="192" cy="144"/>
              <a:chOff x="1392" y="3072"/>
              <a:chExt cx="192" cy="144"/>
            </a:xfrm>
          </p:grpSpPr>
          <p:sp>
            <p:nvSpPr>
              <p:cNvPr id="28725" name="Line 53"/>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26" name="Oval 5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15" name="Group 55"/>
            <p:cNvGrpSpPr>
              <a:grpSpLocks/>
            </p:cNvGrpSpPr>
            <p:nvPr/>
          </p:nvGrpSpPr>
          <p:grpSpPr bwMode="auto">
            <a:xfrm>
              <a:off x="1488" y="1152"/>
              <a:ext cx="192" cy="144"/>
              <a:chOff x="1392" y="3072"/>
              <a:chExt cx="192" cy="144"/>
            </a:xfrm>
          </p:grpSpPr>
          <p:sp>
            <p:nvSpPr>
              <p:cNvPr id="28728" name="Line 56"/>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29" name="Oval 5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16" name="Group 58"/>
            <p:cNvGrpSpPr>
              <a:grpSpLocks/>
            </p:cNvGrpSpPr>
            <p:nvPr/>
          </p:nvGrpSpPr>
          <p:grpSpPr bwMode="auto">
            <a:xfrm flipV="1">
              <a:off x="1488" y="1584"/>
              <a:ext cx="192" cy="144"/>
              <a:chOff x="1392" y="3072"/>
              <a:chExt cx="192" cy="144"/>
            </a:xfrm>
          </p:grpSpPr>
          <p:sp>
            <p:nvSpPr>
              <p:cNvPr id="28731" name="Line 5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32" name="Oval 6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17" name="Group 61"/>
            <p:cNvGrpSpPr>
              <a:grpSpLocks/>
            </p:cNvGrpSpPr>
            <p:nvPr/>
          </p:nvGrpSpPr>
          <p:grpSpPr bwMode="auto">
            <a:xfrm flipV="1">
              <a:off x="1488" y="1488"/>
              <a:ext cx="192" cy="144"/>
              <a:chOff x="1392" y="3072"/>
              <a:chExt cx="192" cy="144"/>
            </a:xfrm>
          </p:grpSpPr>
          <p:sp>
            <p:nvSpPr>
              <p:cNvPr id="28734" name="Line 62"/>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35" name="Oval 6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grpSp>
        <p:nvGrpSpPr>
          <p:cNvPr id="18" name="Group 64"/>
          <p:cNvGrpSpPr>
            <a:grpSpLocks/>
          </p:cNvGrpSpPr>
          <p:nvPr/>
        </p:nvGrpSpPr>
        <p:grpSpPr bwMode="auto">
          <a:xfrm>
            <a:off x="1828800" y="1981200"/>
            <a:ext cx="304800" cy="914400"/>
            <a:chOff x="1296" y="1152"/>
            <a:chExt cx="192" cy="576"/>
          </a:xfrm>
        </p:grpSpPr>
        <p:grpSp>
          <p:nvGrpSpPr>
            <p:cNvPr id="19" name="Group 65"/>
            <p:cNvGrpSpPr>
              <a:grpSpLocks/>
            </p:cNvGrpSpPr>
            <p:nvPr/>
          </p:nvGrpSpPr>
          <p:grpSpPr bwMode="auto">
            <a:xfrm flipH="1">
              <a:off x="1296" y="1296"/>
              <a:ext cx="192" cy="144"/>
              <a:chOff x="1392" y="3072"/>
              <a:chExt cx="192" cy="144"/>
            </a:xfrm>
          </p:grpSpPr>
          <p:sp>
            <p:nvSpPr>
              <p:cNvPr id="28738" name="Line 66"/>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39" name="Oval 6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0" name="Group 68"/>
            <p:cNvGrpSpPr>
              <a:grpSpLocks/>
            </p:cNvGrpSpPr>
            <p:nvPr/>
          </p:nvGrpSpPr>
          <p:grpSpPr bwMode="auto">
            <a:xfrm flipH="1">
              <a:off x="1296" y="1152"/>
              <a:ext cx="192" cy="144"/>
              <a:chOff x="1392" y="3072"/>
              <a:chExt cx="192" cy="144"/>
            </a:xfrm>
          </p:grpSpPr>
          <p:sp>
            <p:nvSpPr>
              <p:cNvPr id="28741" name="Line 6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42" name="Oval 7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1" name="Group 71"/>
            <p:cNvGrpSpPr>
              <a:grpSpLocks/>
            </p:cNvGrpSpPr>
            <p:nvPr/>
          </p:nvGrpSpPr>
          <p:grpSpPr bwMode="auto">
            <a:xfrm flipH="1" flipV="1">
              <a:off x="1296" y="1584"/>
              <a:ext cx="192" cy="144"/>
              <a:chOff x="1392" y="3072"/>
              <a:chExt cx="192" cy="144"/>
            </a:xfrm>
          </p:grpSpPr>
          <p:sp>
            <p:nvSpPr>
              <p:cNvPr id="28744" name="Line 72"/>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45" name="Oval 7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2" name="Group 74"/>
            <p:cNvGrpSpPr>
              <a:grpSpLocks/>
            </p:cNvGrpSpPr>
            <p:nvPr/>
          </p:nvGrpSpPr>
          <p:grpSpPr bwMode="auto">
            <a:xfrm flipH="1" flipV="1">
              <a:off x="1296" y="1488"/>
              <a:ext cx="192" cy="144"/>
              <a:chOff x="1392" y="3072"/>
              <a:chExt cx="192" cy="144"/>
            </a:xfrm>
          </p:grpSpPr>
          <p:sp>
            <p:nvSpPr>
              <p:cNvPr id="28747" name="Line 75"/>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48" name="Oval 76"/>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sp>
        <p:nvSpPr>
          <p:cNvPr id="28749" name="Text Box 77"/>
          <p:cNvSpPr txBox="1">
            <a:spLocks noChangeArrowheads="1"/>
          </p:cNvSpPr>
          <p:nvPr/>
        </p:nvSpPr>
        <p:spPr bwMode="auto">
          <a:xfrm>
            <a:off x="4038600" y="609600"/>
            <a:ext cx="533400" cy="457200"/>
          </a:xfrm>
          <a:prstGeom prst="rect">
            <a:avLst/>
          </a:prstGeom>
          <a:noFill/>
          <a:ln w="9525">
            <a:noFill/>
            <a:miter lim="800000"/>
            <a:headEnd/>
            <a:tailEnd/>
          </a:ln>
          <a:effectLst/>
        </p:spPr>
        <p:txBody>
          <a:bodyPr>
            <a:spAutoFit/>
          </a:bodyPr>
          <a:lstStyle/>
          <a:p>
            <a:pPr eaLnBrk="0" hangingPunct="0">
              <a:spcBef>
                <a:spcPct val="50000"/>
              </a:spcBef>
            </a:pPr>
            <a:r>
              <a:rPr lang="en-GB" b="1"/>
              <a:t>IC</a:t>
            </a:r>
          </a:p>
        </p:txBody>
      </p:sp>
      <p:grpSp>
        <p:nvGrpSpPr>
          <p:cNvPr id="23" name="Group 78"/>
          <p:cNvGrpSpPr>
            <a:grpSpLocks/>
          </p:cNvGrpSpPr>
          <p:nvPr/>
        </p:nvGrpSpPr>
        <p:grpSpPr bwMode="auto">
          <a:xfrm>
            <a:off x="5410200" y="609600"/>
            <a:ext cx="1981200" cy="4800600"/>
            <a:chOff x="3408" y="384"/>
            <a:chExt cx="1248" cy="3024"/>
          </a:xfrm>
        </p:grpSpPr>
        <p:sp>
          <p:nvSpPr>
            <p:cNvPr id="28751" name="Line 79"/>
            <p:cNvSpPr>
              <a:spLocks noChangeShapeType="1"/>
            </p:cNvSpPr>
            <p:nvPr/>
          </p:nvSpPr>
          <p:spPr bwMode="auto">
            <a:xfrm flipH="1">
              <a:off x="3936" y="2736"/>
              <a:ext cx="0" cy="192"/>
            </a:xfrm>
            <a:prstGeom prst="line">
              <a:avLst/>
            </a:prstGeom>
            <a:noFill/>
            <a:ln w="19050">
              <a:solidFill>
                <a:schemeClr val="tx1"/>
              </a:solidFill>
              <a:round/>
              <a:headEnd/>
              <a:tailEnd/>
            </a:ln>
            <a:effectLst/>
          </p:spPr>
          <p:txBody>
            <a:bodyPr wrap="none" anchor="ctr"/>
            <a:lstStyle/>
            <a:p>
              <a:endParaRPr lang="en-US"/>
            </a:p>
          </p:txBody>
        </p:sp>
        <p:grpSp>
          <p:nvGrpSpPr>
            <p:cNvPr id="24" name="Group 80"/>
            <p:cNvGrpSpPr>
              <a:grpSpLocks/>
            </p:cNvGrpSpPr>
            <p:nvPr/>
          </p:nvGrpSpPr>
          <p:grpSpPr bwMode="auto">
            <a:xfrm>
              <a:off x="3408" y="384"/>
              <a:ext cx="1248" cy="3024"/>
              <a:chOff x="2976" y="384"/>
              <a:chExt cx="1248" cy="3024"/>
            </a:xfrm>
          </p:grpSpPr>
          <p:grpSp>
            <p:nvGrpSpPr>
              <p:cNvPr id="25" name="Group 81"/>
              <p:cNvGrpSpPr>
                <a:grpSpLocks/>
              </p:cNvGrpSpPr>
              <p:nvPr/>
            </p:nvGrpSpPr>
            <p:grpSpPr bwMode="auto">
              <a:xfrm>
                <a:off x="3312" y="960"/>
                <a:ext cx="384" cy="576"/>
                <a:chOff x="1296" y="816"/>
                <a:chExt cx="432" cy="576"/>
              </a:xfrm>
            </p:grpSpPr>
            <p:sp>
              <p:nvSpPr>
                <p:cNvPr id="28754" name="Line 82"/>
                <p:cNvSpPr>
                  <a:spLocks noChangeShapeType="1"/>
                </p:cNvSpPr>
                <p:nvPr/>
              </p:nvSpPr>
              <p:spPr bwMode="auto">
                <a:xfrm>
                  <a:off x="1296" y="816"/>
                  <a:ext cx="432" cy="0"/>
                </a:xfrm>
                <a:prstGeom prst="line">
                  <a:avLst/>
                </a:prstGeom>
                <a:noFill/>
                <a:ln w="57150">
                  <a:solidFill>
                    <a:schemeClr val="tx1"/>
                  </a:solidFill>
                  <a:round/>
                  <a:headEnd/>
                  <a:tailEnd/>
                </a:ln>
                <a:effectLst/>
              </p:spPr>
              <p:txBody>
                <a:bodyPr wrap="none" anchor="ctr"/>
                <a:lstStyle/>
                <a:p>
                  <a:endParaRPr lang="en-US"/>
                </a:p>
              </p:txBody>
            </p:sp>
            <p:sp>
              <p:nvSpPr>
                <p:cNvPr id="28755" name="Line 83"/>
                <p:cNvSpPr>
                  <a:spLocks noChangeShapeType="1"/>
                </p:cNvSpPr>
                <p:nvPr/>
              </p:nvSpPr>
              <p:spPr bwMode="auto">
                <a:xfrm>
                  <a:off x="1296" y="816"/>
                  <a:ext cx="0" cy="576"/>
                </a:xfrm>
                <a:prstGeom prst="line">
                  <a:avLst/>
                </a:prstGeom>
                <a:noFill/>
                <a:ln w="38100">
                  <a:solidFill>
                    <a:schemeClr val="tx1"/>
                  </a:solidFill>
                  <a:round/>
                  <a:headEnd/>
                  <a:tailEnd/>
                </a:ln>
                <a:effectLst/>
              </p:spPr>
              <p:txBody>
                <a:bodyPr wrap="none" anchor="ctr"/>
                <a:lstStyle/>
                <a:p>
                  <a:endParaRPr lang="en-US"/>
                </a:p>
              </p:txBody>
            </p:sp>
            <p:sp>
              <p:nvSpPr>
                <p:cNvPr id="28756" name="Line 84"/>
                <p:cNvSpPr>
                  <a:spLocks noChangeShapeType="1"/>
                </p:cNvSpPr>
                <p:nvPr/>
              </p:nvSpPr>
              <p:spPr bwMode="auto">
                <a:xfrm>
                  <a:off x="1728" y="816"/>
                  <a:ext cx="0" cy="576"/>
                </a:xfrm>
                <a:prstGeom prst="line">
                  <a:avLst/>
                </a:prstGeom>
                <a:noFill/>
                <a:ln w="38100">
                  <a:solidFill>
                    <a:schemeClr val="tx1"/>
                  </a:solidFill>
                  <a:round/>
                  <a:headEnd/>
                  <a:tailEnd/>
                </a:ln>
                <a:effectLst/>
              </p:spPr>
              <p:txBody>
                <a:bodyPr wrap="none" anchor="ctr"/>
                <a:lstStyle/>
                <a:p>
                  <a:endParaRPr lang="en-US"/>
                </a:p>
              </p:txBody>
            </p:sp>
          </p:grpSp>
          <p:grpSp>
            <p:nvGrpSpPr>
              <p:cNvPr id="26" name="Group 85"/>
              <p:cNvGrpSpPr>
                <a:grpSpLocks/>
              </p:cNvGrpSpPr>
              <p:nvPr/>
            </p:nvGrpSpPr>
            <p:grpSpPr bwMode="auto">
              <a:xfrm>
                <a:off x="3120" y="1344"/>
                <a:ext cx="144" cy="655"/>
                <a:chOff x="816" y="1200"/>
                <a:chExt cx="240" cy="528"/>
              </a:xfrm>
            </p:grpSpPr>
            <p:grpSp>
              <p:nvGrpSpPr>
                <p:cNvPr id="27" name="Group 86"/>
                <p:cNvGrpSpPr>
                  <a:grpSpLocks/>
                </p:cNvGrpSpPr>
                <p:nvPr/>
              </p:nvGrpSpPr>
              <p:grpSpPr bwMode="auto">
                <a:xfrm>
                  <a:off x="816" y="1200"/>
                  <a:ext cx="240" cy="288"/>
                  <a:chOff x="1152" y="2400"/>
                  <a:chExt cx="240" cy="288"/>
                </a:xfrm>
              </p:grpSpPr>
              <p:sp>
                <p:nvSpPr>
                  <p:cNvPr id="28759" name="Oval 87"/>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760" name="Oval 88"/>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761" name="Oval 89"/>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762" name="Oval 90"/>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763" name="Oval 91"/>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nvGrpSpPr>
                <p:cNvPr id="28" name="Group 92"/>
                <p:cNvGrpSpPr>
                  <a:grpSpLocks/>
                </p:cNvGrpSpPr>
                <p:nvPr/>
              </p:nvGrpSpPr>
              <p:grpSpPr bwMode="auto">
                <a:xfrm>
                  <a:off x="816" y="1440"/>
                  <a:ext cx="240" cy="288"/>
                  <a:chOff x="1152" y="2400"/>
                  <a:chExt cx="240" cy="288"/>
                </a:xfrm>
              </p:grpSpPr>
              <p:sp>
                <p:nvSpPr>
                  <p:cNvPr id="28765" name="Oval 93"/>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766" name="Oval 94"/>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767" name="Oval 95"/>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768" name="Oval 96"/>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769" name="Oval 97"/>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grpSp>
            <p:nvGrpSpPr>
              <p:cNvPr id="29" name="Group 98"/>
              <p:cNvGrpSpPr>
                <a:grpSpLocks/>
              </p:cNvGrpSpPr>
              <p:nvPr/>
            </p:nvGrpSpPr>
            <p:grpSpPr bwMode="auto">
              <a:xfrm>
                <a:off x="3168" y="1999"/>
                <a:ext cx="336" cy="929"/>
                <a:chOff x="3360" y="1855"/>
                <a:chExt cx="336" cy="1073"/>
              </a:xfrm>
            </p:grpSpPr>
            <p:sp>
              <p:nvSpPr>
                <p:cNvPr id="28771" name="Line 99"/>
                <p:cNvSpPr>
                  <a:spLocks noChangeShapeType="1"/>
                </p:cNvSpPr>
                <p:nvPr/>
              </p:nvSpPr>
              <p:spPr bwMode="auto">
                <a:xfrm>
                  <a:off x="3360" y="2928"/>
                  <a:ext cx="336" cy="0"/>
                </a:xfrm>
                <a:prstGeom prst="line">
                  <a:avLst/>
                </a:prstGeom>
                <a:noFill/>
                <a:ln w="9525">
                  <a:solidFill>
                    <a:schemeClr val="tx1"/>
                  </a:solidFill>
                  <a:round/>
                  <a:headEnd/>
                  <a:tailEnd/>
                </a:ln>
                <a:effectLst/>
              </p:spPr>
              <p:txBody>
                <a:bodyPr wrap="none" anchor="ctr"/>
                <a:lstStyle/>
                <a:p>
                  <a:endParaRPr lang="en-US"/>
                </a:p>
              </p:txBody>
            </p:sp>
            <p:sp>
              <p:nvSpPr>
                <p:cNvPr id="28772" name="Line 100"/>
                <p:cNvSpPr>
                  <a:spLocks noChangeShapeType="1"/>
                </p:cNvSpPr>
                <p:nvPr/>
              </p:nvSpPr>
              <p:spPr bwMode="auto">
                <a:xfrm>
                  <a:off x="3360" y="1855"/>
                  <a:ext cx="0" cy="1073"/>
                </a:xfrm>
                <a:prstGeom prst="line">
                  <a:avLst/>
                </a:prstGeom>
                <a:noFill/>
                <a:ln w="9525">
                  <a:solidFill>
                    <a:schemeClr val="tx1"/>
                  </a:solidFill>
                  <a:round/>
                  <a:headEnd/>
                  <a:tailEnd/>
                </a:ln>
                <a:effectLst/>
              </p:spPr>
              <p:txBody>
                <a:bodyPr wrap="none" anchor="ctr"/>
                <a:lstStyle/>
                <a:p>
                  <a:endParaRPr lang="en-US"/>
                </a:p>
              </p:txBody>
            </p:sp>
          </p:grpSp>
          <p:grpSp>
            <p:nvGrpSpPr>
              <p:cNvPr id="30" name="Group 101"/>
              <p:cNvGrpSpPr>
                <a:grpSpLocks/>
              </p:cNvGrpSpPr>
              <p:nvPr/>
            </p:nvGrpSpPr>
            <p:grpSpPr bwMode="auto">
              <a:xfrm>
                <a:off x="3168" y="768"/>
                <a:ext cx="336" cy="576"/>
                <a:chOff x="1152" y="624"/>
                <a:chExt cx="336" cy="576"/>
              </a:xfrm>
            </p:grpSpPr>
            <p:sp>
              <p:nvSpPr>
                <p:cNvPr id="28774" name="Line 102"/>
                <p:cNvSpPr>
                  <a:spLocks noChangeShapeType="1"/>
                </p:cNvSpPr>
                <p:nvPr/>
              </p:nvSpPr>
              <p:spPr bwMode="auto">
                <a:xfrm flipH="1" flipV="1">
                  <a:off x="1152" y="624"/>
                  <a:ext cx="0" cy="576"/>
                </a:xfrm>
                <a:prstGeom prst="line">
                  <a:avLst/>
                </a:prstGeom>
                <a:noFill/>
                <a:ln w="9525">
                  <a:solidFill>
                    <a:schemeClr val="tx1"/>
                  </a:solidFill>
                  <a:round/>
                  <a:headEnd/>
                  <a:tailEnd/>
                </a:ln>
                <a:effectLst/>
              </p:spPr>
              <p:txBody>
                <a:bodyPr wrap="none" anchor="ctr"/>
                <a:lstStyle/>
                <a:p>
                  <a:endParaRPr lang="en-US"/>
                </a:p>
              </p:txBody>
            </p:sp>
            <p:sp>
              <p:nvSpPr>
                <p:cNvPr id="28775" name="Line 103"/>
                <p:cNvSpPr>
                  <a:spLocks noChangeShapeType="1"/>
                </p:cNvSpPr>
                <p:nvPr/>
              </p:nvSpPr>
              <p:spPr bwMode="auto">
                <a:xfrm>
                  <a:off x="1152" y="624"/>
                  <a:ext cx="336" cy="0"/>
                </a:xfrm>
                <a:prstGeom prst="line">
                  <a:avLst/>
                </a:prstGeom>
                <a:noFill/>
                <a:ln w="9525">
                  <a:solidFill>
                    <a:schemeClr val="tx1"/>
                  </a:solidFill>
                  <a:round/>
                  <a:headEnd/>
                  <a:tailEnd/>
                </a:ln>
                <a:effectLst/>
              </p:spPr>
              <p:txBody>
                <a:bodyPr wrap="none" anchor="ctr"/>
                <a:lstStyle/>
                <a:p>
                  <a:endParaRPr lang="en-US"/>
                </a:p>
              </p:txBody>
            </p:sp>
            <p:sp>
              <p:nvSpPr>
                <p:cNvPr id="28776" name="Line 104"/>
                <p:cNvSpPr>
                  <a:spLocks noChangeShapeType="1"/>
                </p:cNvSpPr>
                <p:nvPr/>
              </p:nvSpPr>
              <p:spPr bwMode="auto">
                <a:xfrm>
                  <a:off x="1488" y="624"/>
                  <a:ext cx="0" cy="192"/>
                </a:xfrm>
                <a:prstGeom prst="line">
                  <a:avLst/>
                </a:prstGeom>
                <a:noFill/>
                <a:ln w="9525">
                  <a:solidFill>
                    <a:schemeClr val="tx1"/>
                  </a:solidFill>
                  <a:round/>
                  <a:headEnd/>
                  <a:tailEnd/>
                </a:ln>
                <a:effectLst/>
              </p:spPr>
              <p:txBody>
                <a:bodyPr wrap="none" anchor="ctr"/>
                <a:lstStyle/>
                <a:p>
                  <a:endParaRPr lang="en-US"/>
                </a:p>
              </p:txBody>
            </p:sp>
          </p:grpSp>
          <p:sp>
            <p:nvSpPr>
              <p:cNvPr id="28777" name="Line 105"/>
              <p:cNvSpPr>
                <a:spLocks noChangeShapeType="1"/>
              </p:cNvSpPr>
              <p:nvPr/>
            </p:nvSpPr>
            <p:spPr bwMode="auto">
              <a:xfrm>
                <a:off x="2976" y="768"/>
                <a:ext cx="1008" cy="0"/>
              </a:xfrm>
              <a:prstGeom prst="line">
                <a:avLst/>
              </a:prstGeom>
              <a:noFill/>
              <a:ln w="57150">
                <a:solidFill>
                  <a:schemeClr val="tx1"/>
                </a:solidFill>
                <a:round/>
                <a:headEnd/>
                <a:tailEnd/>
              </a:ln>
              <a:effectLst/>
            </p:spPr>
            <p:txBody>
              <a:bodyPr wrap="none" anchor="ctr"/>
              <a:lstStyle/>
              <a:p>
                <a:endParaRPr lang="en-US"/>
              </a:p>
            </p:txBody>
          </p:sp>
          <p:sp>
            <p:nvSpPr>
              <p:cNvPr id="28778" name="Rectangle 106"/>
              <p:cNvSpPr>
                <a:spLocks noChangeArrowheads="1"/>
              </p:cNvSpPr>
              <p:nvPr/>
            </p:nvSpPr>
            <p:spPr bwMode="auto">
              <a:xfrm>
                <a:off x="3456" y="1200"/>
                <a:ext cx="96" cy="768"/>
              </a:xfrm>
              <a:prstGeom prst="rect">
                <a:avLst/>
              </a:prstGeom>
              <a:solidFill>
                <a:srgbClr val="FF0000"/>
              </a:solidFill>
              <a:ln w="9525">
                <a:solidFill>
                  <a:srgbClr val="FF0000"/>
                </a:solidFill>
                <a:miter lim="800000"/>
                <a:headEnd/>
                <a:tailEnd/>
              </a:ln>
              <a:effectLst/>
            </p:spPr>
            <p:txBody>
              <a:bodyPr wrap="none" anchor="ctr"/>
              <a:lstStyle/>
              <a:p>
                <a:endParaRPr lang="en-US"/>
              </a:p>
            </p:txBody>
          </p:sp>
          <p:grpSp>
            <p:nvGrpSpPr>
              <p:cNvPr id="31" name="Group 107"/>
              <p:cNvGrpSpPr>
                <a:grpSpLocks/>
              </p:cNvGrpSpPr>
              <p:nvPr/>
            </p:nvGrpSpPr>
            <p:grpSpPr bwMode="auto">
              <a:xfrm flipV="1">
                <a:off x="3312" y="1632"/>
                <a:ext cx="384" cy="576"/>
                <a:chOff x="1296" y="576"/>
                <a:chExt cx="432" cy="576"/>
              </a:xfrm>
            </p:grpSpPr>
            <p:sp>
              <p:nvSpPr>
                <p:cNvPr id="28780" name="Line 108"/>
                <p:cNvSpPr>
                  <a:spLocks noChangeShapeType="1"/>
                </p:cNvSpPr>
                <p:nvPr/>
              </p:nvSpPr>
              <p:spPr bwMode="auto">
                <a:xfrm>
                  <a:off x="1296" y="576"/>
                  <a:ext cx="432" cy="0"/>
                </a:xfrm>
                <a:prstGeom prst="line">
                  <a:avLst/>
                </a:prstGeom>
                <a:noFill/>
                <a:ln w="57150">
                  <a:solidFill>
                    <a:schemeClr val="tx1"/>
                  </a:solidFill>
                  <a:round/>
                  <a:headEnd/>
                  <a:tailEnd/>
                </a:ln>
                <a:effectLst/>
              </p:spPr>
              <p:txBody>
                <a:bodyPr wrap="none" anchor="ctr"/>
                <a:lstStyle/>
                <a:p>
                  <a:endParaRPr lang="en-US"/>
                </a:p>
              </p:txBody>
            </p:sp>
            <p:sp>
              <p:nvSpPr>
                <p:cNvPr id="28781" name="Line 109"/>
                <p:cNvSpPr>
                  <a:spLocks noChangeShapeType="1"/>
                </p:cNvSpPr>
                <p:nvPr/>
              </p:nvSpPr>
              <p:spPr bwMode="auto">
                <a:xfrm>
                  <a:off x="1296" y="576"/>
                  <a:ext cx="0" cy="576"/>
                </a:xfrm>
                <a:prstGeom prst="line">
                  <a:avLst/>
                </a:prstGeom>
                <a:noFill/>
                <a:ln w="38100">
                  <a:solidFill>
                    <a:schemeClr val="tx1"/>
                  </a:solidFill>
                  <a:round/>
                  <a:headEnd/>
                  <a:tailEnd/>
                </a:ln>
                <a:effectLst/>
              </p:spPr>
              <p:txBody>
                <a:bodyPr wrap="none" anchor="ctr"/>
                <a:lstStyle/>
                <a:p>
                  <a:endParaRPr lang="en-US"/>
                </a:p>
              </p:txBody>
            </p:sp>
            <p:sp>
              <p:nvSpPr>
                <p:cNvPr id="28782" name="Line 110"/>
                <p:cNvSpPr>
                  <a:spLocks noChangeShapeType="1"/>
                </p:cNvSpPr>
                <p:nvPr/>
              </p:nvSpPr>
              <p:spPr bwMode="auto">
                <a:xfrm>
                  <a:off x="1728" y="576"/>
                  <a:ext cx="0" cy="576"/>
                </a:xfrm>
                <a:prstGeom prst="line">
                  <a:avLst/>
                </a:prstGeom>
                <a:noFill/>
                <a:ln w="38100">
                  <a:solidFill>
                    <a:schemeClr val="tx1"/>
                  </a:solidFill>
                  <a:round/>
                  <a:headEnd/>
                  <a:tailEnd/>
                </a:ln>
                <a:effectLst/>
              </p:spPr>
              <p:txBody>
                <a:bodyPr wrap="none" anchor="ctr"/>
                <a:lstStyle/>
                <a:p>
                  <a:endParaRPr lang="en-US"/>
                </a:p>
              </p:txBody>
            </p:sp>
          </p:grpSp>
          <p:grpSp>
            <p:nvGrpSpPr>
              <p:cNvPr id="28896" name="Group 111"/>
              <p:cNvGrpSpPr>
                <a:grpSpLocks/>
              </p:cNvGrpSpPr>
              <p:nvPr/>
            </p:nvGrpSpPr>
            <p:grpSpPr bwMode="auto">
              <a:xfrm>
                <a:off x="3552" y="1152"/>
                <a:ext cx="144" cy="768"/>
                <a:chOff x="4848" y="2544"/>
                <a:chExt cx="96" cy="768"/>
              </a:xfrm>
            </p:grpSpPr>
            <p:grpSp>
              <p:nvGrpSpPr>
                <p:cNvPr id="28906" name="Group 112"/>
                <p:cNvGrpSpPr>
                  <a:grpSpLocks/>
                </p:cNvGrpSpPr>
                <p:nvPr/>
              </p:nvGrpSpPr>
              <p:grpSpPr bwMode="auto">
                <a:xfrm>
                  <a:off x="4848" y="2976"/>
                  <a:ext cx="96" cy="336"/>
                  <a:chOff x="2400" y="1680"/>
                  <a:chExt cx="192" cy="240"/>
                </a:xfrm>
              </p:grpSpPr>
              <p:grpSp>
                <p:nvGrpSpPr>
                  <p:cNvPr id="28907" name="Group 113"/>
                  <p:cNvGrpSpPr>
                    <a:grpSpLocks/>
                  </p:cNvGrpSpPr>
                  <p:nvPr/>
                </p:nvGrpSpPr>
                <p:grpSpPr bwMode="auto">
                  <a:xfrm flipV="1">
                    <a:off x="2400" y="1776"/>
                    <a:ext cx="192" cy="144"/>
                    <a:chOff x="1392" y="3072"/>
                    <a:chExt cx="192" cy="144"/>
                  </a:xfrm>
                </p:grpSpPr>
                <p:sp>
                  <p:nvSpPr>
                    <p:cNvPr id="28786" name="Line 11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87" name="Oval 11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908" name="Group 116"/>
                  <p:cNvGrpSpPr>
                    <a:grpSpLocks/>
                  </p:cNvGrpSpPr>
                  <p:nvPr/>
                </p:nvGrpSpPr>
                <p:grpSpPr bwMode="auto">
                  <a:xfrm flipV="1">
                    <a:off x="2400" y="1680"/>
                    <a:ext cx="192" cy="144"/>
                    <a:chOff x="1392" y="3072"/>
                    <a:chExt cx="192" cy="144"/>
                  </a:xfrm>
                </p:grpSpPr>
                <p:sp>
                  <p:nvSpPr>
                    <p:cNvPr id="28789" name="Line 117"/>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90" name="Oval 11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grpSp>
              <p:nvGrpSpPr>
                <p:cNvPr id="28909" name="Group 119"/>
                <p:cNvGrpSpPr>
                  <a:grpSpLocks/>
                </p:cNvGrpSpPr>
                <p:nvPr/>
              </p:nvGrpSpPr>
              <p:grpSpPr bwMode="auto">
                <a:xfrm flipV="1">
                  <a:off x="4848" y="2544"/>
                  <a:ext cx="96" cy="336"/>
                  <a:chOff x="2400" y="1680"/>
                  <a:chExt cx="192" cy="240"/>
                </a:xfrm>
              </p:grpSpPr>
              <p:grpSp>
                <p:nvGrpSpPr>
                  <p:cNvPr id="28910" name="Group 120"/>
                  <p:cNvGrpSpPr>
                    <a:grpSpLocks/>
                  </p:cNvGrpSpPr>
                  <p:nvPr/>
                </p:nvGrpSpPr>
                <p:grpSpPr bwMode="auto">
                  <a:xfrm flipV="1">
                    <a:off x="2400" y="1776"/>
                    <a:ext cx="192" cy="144"/>
                    <a:chOff x="1392" y="3072"/>
                    <a:chExt cx="192" cy="144"/>
                  </a:xfrm>
                </p:grpSpPr>
                <p:sp>
                  <p:nvSpPr>
                    <p:cNvPr id="28793" name="Line 121"/>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94" name="Oval 12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911" name="Group 123"/>
                  <p:cNvGrpSpPr>
                    <a:grpSpLocks/>
                  </p:cNvGrpSpPr>
                  <p:nvPr/>
                </p:nvGrpSpPr>
                <p:grpSpPr bwMode="auto">
                  <a:xfrm flipV="1">
                    <a:off x="2400" y="1680"/>
                    <a:ext cx="192" cy="144"/>
                    <a:chOff x="1392" y="3072"/>
                    <a:chExt cx="192" cy="144"/>
                  </a:xfrm>
                </p:grpSpPr>
                <p:sp>
                  <p:nvSpPr>
                    <p:cNvPr id="28796" name="Line 12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797" name="Oval 12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grpSp>
          <p:grpSp>
            <p:nvGrpSpPr>
              <p:cNvPr id="28912" name="Group 126"/>
              <p:cNvGrpSpPr>
                <a:grpSpLocks/>
              </p:cNvGrpSpPr>
              <p:nvPr/>
            </p:nvGrpSpPr>
            <p:grpSpPr bwMode="auto">
              <a:xfrm flipH="1">
                <a:off x="3312" y="1152"/>
                <a:ext cx="144" cy="768"/>
                <a:chOff x="4848" y="2544"/>
                <a:chExt cx="96" cy="768"/>
              </a:xfrm>
            </p:grpSpPr>
            <p:grpSp>
              <p:nvGrpSpPr>
                <p:cNvPr id="28913" name="Group 127"/>
                <p:cNvGrpSpPr>
                  <a:grpSpLocks/>
                </p:cNvGrpSpPr>
                <p:nvPr/>
              </p:nvGrpSpPr>
              <p:grpSpPr bwMode="auto">
                <a:xfrm>
                  <a:off x="4848" y="2976"/>
                  <a:ext cx="96" cy="336"/>
                  <a:chOff x="2400" y="1680"/>
                  <a:chExt cx="192" cy="240"/>
                </a:xfrm>
              </p:grpSpPr>
              <p:grpSp>
                <p:nvGrpSpPr>
                  <p:cNvPr id="28914" name="Group 128"/>
                  <p:cNvGrpSpPr>
                    <a:grpSpLocks/>
                  </p:cNvGrpSpPr>
                  <p:nvPr/>
                </p:nvGrpSpPr>
                <p:grpSpPr bwMode="auto">
                  <a:xfrm flipV="1">
                    <a:off x="2400" y="1776"/>
                    <a:ext cx="192" cy="144"/>
                    <a:chOff x="1392" y="3072"/>
                    <a:chExt cx="192" cy="144"/>
                  </a:xfrm>
                </p:grpSpPr>
                <p:sp>
                  <p:nvSpPr>
                    <p:cNvPr id="28801" name="Line 12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02" name="Oval 13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915" name="Group 131"/>
                  <p:cNvGrpSpPr>
                    <a:grpSpLocks/>
                  </p:cNvGrpSpPr>
                  <p:nvPr/>
                </p:nvGrpSpPr>
                <p:grpSpPr bwMode="auto">
                  <a:xfrm flipV="1">
                    <a:off x="2400" y="1680"/>
                    <a:ext cx="192" cy="144"/>
                    <a:chOff x="1392" y="3072"/>
                    <a:chExt cx="192" cy="144"/>
                  </a:xfrm>
                </p:grpSpPr>
                <p:sp>
                  <p:nvSpPr>
                    <p:cNvPr id="28804" name="Line 132"/>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05" name="Oval 13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grpSp>
              <p:nvGrpSpPr>
                <p:cNvPr id="28916" name="Group 134"/>
                <p:cNvGrpSpPr>
                  <a:grpSpLocks/>
                </p:cNvGrpSpPr>
                <p:nvPr/>
              </p:nvGrpSpPr>
              <p:grpSpPr bwMode="auto">
                <a:xfrm flipV="1">
                  <a:off x="4848" y="2544"/>
                  <a:ext cx="96" cy="336"/>
                  <a:chOff x="2400" y="1680"/>
                  <a:chExt cx="192" cy="240"/>
                </a:xfrm>
              </p:grpSpPr>
              <p:grpSp>
                <p:nvGrpSpPr>
                  <p:cNvPr id="28917" name="Group 135"/>
                  <p:cNvGrpSpPr>
                    <a:grpSpLocks/>
                  </p:cNvGrpSpPr>
                  <p:nvPr/>
                </p:nvGrpSpPr>
                <p:grpSpPr bwMode="auto">
                  <a:xfrm flipV="1">
                    <a:off x="2400" y="1776"/>
                    <a:ext cx="192" cy="144"/>
                    <a:chOff x="1392" y="3072"/>
                    <a:chExt cx="192" cy="144"/>
                  </a:xfrm>
                </p:grpSpPr>
                <p:sp>
                  <p:nvSpPr>
                    <p:cNvPr id="28808" name="Line 136"/>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09" name="Oval 13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918" name="Group 138"/>
                  <p:cNvGrpSpPr>
                    <a:grpSpLocks/>
                  </p:cNvGrpSpPr>
                  <p:nvPr/>
                </p:nvGrpSpPr>
                <p:grpSpPr bwMode="auto">
                  <a:xfrm flipV="1">
                    <a:off x="2400" y="1680"/>
                    <a:ext cx="192" cy="144"/>
                    <a:chOff x="1392" y="3072"/>
                    <a:chExt cx="192" cy="144"/>
                  </a:xfrm>
                </p:grpSpPr>
                <p:sp>
                  <p:nvSpPr>
                    <p:cNvPr id="28811" name="Line 13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12" name="Oval 14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grpSp>
          <p:grpSp>
            <p:nvGrpSpPr>
              <p:cNvPr id="28919" name="Group 141"/>
              <p:cNvGrpSpPr>
                <a:grpSpLocks/>
              </p:cNvGrpSpPr>
              <p:nvPr/>
            </p:nvGrpSpPr>
            <p:grpSpPr bwMode="auto">
              <a:xfrm>
                <a:off x="3456" y="2208"/>
                <a:ext cx="144" cy="528"/>
                <a:chOff x="1392" y="2016"/>
                <a:chExt cx="144" cy="384"/>
              </a:xfrm>
            </p:grpSpPr>
            <p:grpSp>
              <p:nvGrpSpPr>
                <p:cNvPr id="28920" name="Group 142"/>
                <p:cNvGrpSpPr>
                  <a:grpSpLocks/>
                </p:cNvGrpSpPr>
                <p:nvPr/>
              </p:nvGrpSpPr>
              <p:grpSpPr bwMode="auto">
                <a:xfrm>
                  <a:off x="1392" y="2016"/>
                  <a:ext cx="144" cy="192"/>
                  <a:chOff x="1152" y="2400"/>
                  <a:chExt cx="240" cy="288"/>
                </a:xfrm>
              </p:grpSpPr>
              <p:sp>
                <p:nvSpPr>
                  <p:cNvPr id="28815" name="Oval 143"/>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816" name="Oval 144"/>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817" name="Oval 145"/>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818" name="Oval 146"/>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819" name="Oval 147"/>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nvGrpSpPr>
                <p:cNvPr id="28921" name="Group 148"/>
                <p:cNvGrpSpPr>
                  <a:grpSpLocks/>
                </p:cNvGrpSpPr>
                <p:nvPr/>
              </p:nvGrpSpPr>
              <p:grpSpPr bwMode="auto">
                <a:xfrm>
                  <a:off x="1392" y="2208"/>
                  <a:ext cx="144" cy="192"/>
                  <a:chOff x="1152" y="2400"/>
                  <a:chExt cx="240" cy="288"/>
                </a:xfrm>
              </p:grpSpPr>
              <p:sp>
                <p:nvSpPr>
                  <p:cNvPr id="28821" name="Oval 149"/>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822" name="Oval 150"/>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823" name="Oval 151"/>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824" name="Oval 152"/>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825" name="Oval 153"/>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sp>
            <p:nvSpPr>
              <p:cNvPr id="28826" name="Line 154"/>
              <p:cNvSpPr>
                <a:spLocks noChangeShapeType="1"/>
              </p:cNvSpPr>
              <p:nvPr/>
            </p:nvSpPr>
            <p:spPr bwMode="auto">
              <a:xfrm>
                <a:off x="3552" y="2976"/>
                <a:ext cx="0" cy="432"/>
              </a:xfrm>
              <a:prstGeom prst="line">
                <a:avLst/>
              </a:prstGeom>
              <a:noFill/>
              <a:ln w="38100">
                <a:solidFill>
                  <a:schemeClr val="tx1"/>
                </a:solidFill>
                <a:round/>
                <a:headEnd/>
                <a:tailEnd type="triangle" w="med" len="med"/>
              </a:ln>
              <a:effectLst/>
            </p:spPr>
            <p:txBody>
              <a:bodyPr wrap="none" anchor="ctr"/>
              <a:lstStyle/>
              <a:p>
                <a:endParaRPr lang="en-US"/>
              </a:p>
            </p:txBody>
          </p:sp>
          <p:sp>
            <p:nvSpPr>
              <p:cNvPr id="28827" name="Text Box 155"/>
              <p:cNvSpPr txBox="1">
                <a:spLocks noChangeArrowheads="1"/>
              </p:cNvSpPr>
              <p:nvPr/>
            </p:nvSpPr>
            <p:spPr bwMode="auto">
              <a:xfrm>
                <a:off x="3696" y="2976"/>
                <a:ext cx="528" cy="327"/>
              </a:xfrm>
              <a:prstGeom prst="rect">
                <a:avLst/>
              </a:prstGeom>
              <a:noFill/>
              <a:ln w="9525">
                <a:noFill/>
                <a:miter lim="800000"/>
                <a:headEnd/>
                <a:tailEnd/>
              </a:ln>
              <a:effectLst/>
            </p:spPr>
            <p:txBody>
              <a:bodyPr>
                <a:spAutoFit/>
              </a:bodyPr>
              <a:lstStyle/>
              <a:p>
                <a:pPr eaLnBrk="0" hangingPunct="0">
                  <a:spcBef>
                    <a:spcPct val="50000"/>
                  </a:spcBef>
                </a:pPr>
                <a:r>
                  <a:rPr lang="en-GB" sz="2800" b="1" dirty="0" smtClean="0"/>
                  <a:t>F</a:t>
                </a:r>
                <a:r>
                  <a:rPr lang="hu-HU" sz="2800" b="1" baseline="-25000" dirty="0" smtClean="0"/>
                  <a:t>k</a:t>
                </a:r>
                <a:endParaRPr lang="en-GB" sz="2800" b="1" dirty="0"/>
              </a:p>
            </p:txBody>
          </p:sp>
          <p:sp>
            <p:nvSpPr>
              <p:cNvPr id="28828" name="Text Box 156"/>
              <p:cNvSpPr txBox="1">
                <a:spLocks noChangeArrowheads="1"/>
              </p:cNvSpPr>
              <p:nvPr/>
            </p:nvSpPr>
            <p:spPr bwMode="auto">
              <a:xfrm>
                <a:off x="3312" y="384"/>
                <a:ext cx="480" cy="288"/>
              </a:xfrm>
              <a:prstGeom prst="rect">
                <a:avLst/>
              </a:prstGeom>
              <a:noFill/>
              <a:ln w="9525">
                <a:noFill/>
                <a:miter lim="800000"/>
                <a:headEnd/>
                <a:tailEnd/>
              </a:ln>
              <a:effectLst/>
            </p:spPr>
            <p:txBody>
              <a:bodyPr>
                <a:spAutoFit/>
              </a:bodyPr>
              <a:lstStyle/>
              <a:p>
                <a:pPr eaLnBrk="0" hangingPunct="0">
                  <a:spcBef>
                    <a:spcPct val="50000"/>
                  </a:spcBef>
                </a:pPr>
                <a:r>
                  <a:rPr lang="en-GB" b="1"/>
                  <a:t>EC</a:t>
                </a:r>
              </a:p>
            </p:txBody>
          </p:sp>
          <p:sp>
            <p:nvSpPr>
              <p:cNvPr id="28829" name="Line 157"/>
              <p:cNvSpPr>
                <a:spLocks noChangeShapeType="1"/>
              </p:cNvSpPr>
              <p:nvPr/>
            </p:nvSpPr>
            <p:spPr bwMode="auto">
              <a:xfrm flipV="1">
                <a:off x="3696" y="2208"/>
                <a:ext cx="0" cy="192"/>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830" name="Line 158"/>
              <p:cNvSpPr>
                <a:spLocks noChangeShapeType="1"/>
              </p:cNvSpPr>
              <p:nvPr/>
            </p:nvSpPr>
            <p:spPr bwMode="auto">
              <a:xfrm>
                <a:off x="3696" y="2448"/>
                <a:ext cx="0" cy="24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831" name="Line 159"/>
              <p:cNvSpPr>
                <a:spLocks noChangeShapeType="1"/>
              </p:cNvSpPr>
              <p:nvPr/>
            </p:nvSpPr>
            <p:spPr bwMode="auto">
              <a:xfrm flipV="1">
                <a:off x="3024" y="1440"/>
                <a:ext cx="0" cy="192"/>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832" name="Line 160"/>
              <p:cNvSpPr>
                <a:spLocks noChangeShapeType="1"/>
              </p:cNvSpPr>
              <p:nvPr/>
            </p:nvSpPr>
            <p:spPr bwMode="auto">
              <a:xfrm>
                <a:off x="3024" y="1680"/>
                <a:ext cx="0" cy="24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833" name="Line 161"/>
              <p:cNvSpPr>
                <a:spLocks noChangeShapeType="1"/>
              </p:cNvSpPr>
              <p:nvPr/>
            </p:nvSpPr>
            <p:spPr bwMode="auto">
              <a:xfrm flipV="1">
                <a:off x="3840" y="1248"/>
                <a:ext cx="0" cy="192"/>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834" name="Line 162"/>
              <p:cNvSpPr>
                <a:spLocks noChangeShapeType="1"/>
              </p:cNvSpPr>
              <p:nvPr/>
            </p:nvSpPr>
            <p:spPr bwMode="auto">
              <a:xfrm>
                <a:off x="3840" y="1776"/>
                <a:ext cx="0" cy="240"/>
              </a:xfrm>
              <a:prstGeom prst="line">
                <a:avLst/>
              </a:prstGeom>
              <a:noFill/>
              <a:ln w="28575">
                <a:solidFill>
                  <a:schemeClr val="tx1"/>
                </a:solidFill>
                <a:round/>
                <a:headEnd/>
                <a:tailEnd type="triangle" w="med" len="med"/>
              </a:ln>
              <a:effectLst/>
            </p:spPr>
            <p:txBody>
              <a:bodyPr wrap="none" anchor="ctr"/>
              <a:lstStyle/>
              <a:p>
                <a:endParaRPr lang="en-US"/>
              </a:p>
            </p:txBody>
          </p:sp>
        </p:grpSp>
      </p:grpSp>
      <p:grpSp>
        <p:nvGrpSpPr>
          <p:cNvPr id="28922" name="Group 163"/>
          <p:cNvGrpSpPr>
            <a:grpSpLocks/>
          </p:cNvGrpSpPr>
          <p:nvPr/>
        </p:nvGrpSpPr>
        <p:grpSpPr bwMode="auto">
          <a:xfrm>
            <a:off x="3429000" y="1219200"/>
            <a:ext cx="1600200" cy="3124200"/>
            <a:chOff x="1872" y="768"/>
            <a:chExt cx="1008" cy="1968"/>
          </a:xfrm>
        </p:grpSpPr>
        <p:grpSp>
          <p:nvGrpSpPr>
            <p:cNvPr id="28923" name="Group 164"/>
            <p:cNvGrpSpPr>
              <a:grpSpLocks/>
            </p:cNvGrpSpPr>
            <p:nvPr/>
          </p:nvGrpSpPr>
          <p:grpSpPr bwMode="auto">
            <a:xfrm>
              <a:off x="2208" y="960"/>
              <a:ext cx="384" cy="576"/>
              <a:chOff x="1296" y="816"/>
              <a:chExt cx="432" cy="576"/>
            </a:xfrm>
          </p:grpSpPr>
          <p:sp>
            <p:nvSpPr>
              <p:cNvPr id="28837" name="Line 165"/>
              <p:cNvSpPr>
                <a:spLocks noChangeShapeType="1"/>
              </p:cNvSpPr>
              <p:nvPr/>
            </p:nvSpPr>
            <p:spPr bwMode="auto">
              <a:xfrm>
                <a:off x="1296" y="816"/>
                <a:ext cx="432" cy="0"/>
              </a:xfrm>
              <a:prstGeom prst="line">
                <a:avLst/>
              </a:prstGeom>
              <a:noFill/>
              <a:ln w="57150">
                <a:solidFill>
                  <a:schemeClr val="tx1"/>
                </a:solidFill>
                <a:round/>
                <a:headEnd/>
                <a:tailEnd/>
              </a:ln>
              <a:effectLst/>
            </p:spPr>
            <p:txBody>
              <a:bodyPr wrap="none" anchor="ctr"/>
              <a:lstStyle/>
              <a:p>
                <a:endParaRPr lang="en-US"/>
              </a:p>
            </p:txBody>
          </p:sp>
          <p:sp>
            <p:nvSpPr>
              <p:cNvPr id="28838" name="Line 166"/>
              <p:cNvSpPr>
                <a:spLocks noChangeShapeType="1"/>
              </p:cNvSpPr>
              <p:nvPr/>
            </p:nvSpPr>
            <p:spPr bwMode="auto">
              <a:xfrm>
                <a:off x="1296" y="816"/>
                <a:ext cx="0" cy="576"/>
              </a:xfrm>
              <a:prstGeom prst="line">
                <a:avLst/>
              </a:prstGeom>
              <a:noFill/>
              <a:ln w="38100">
                <a:solidFill>
                  <a:schemeClr val="tx1"/>
                </a:solidFill>
                <a:round/>
                <a:headEnd/>
                <a:tailEnd/>
              </a:ln>
              <a:effectLst/>
            </p:spPr>
            <p:txBody>
              <a:bodyPr wrap="none" anchor="ctr"/>
              <a:lstStyle/>
              <a:p>
                <a:endParaRPr lang="en-US"/>
              </a:p>
            </p:txBody>
          </p:sp>
          <p:sp>
            <p:nvSpPr>
              <p:cNvPr id="28839" name="Line 167"/>
              <p:cNvSpPr>
                <a:spLocks noChangeShapeType="1"/>
              </p:cNvSpPr>
              <p:nvPr/>
            </p:nvSpPr>
            <p:spPr bwMode="auto">
              <a:xfrm>
                <a:off x="1728" y="816"/>
                <a:ext cx="0" cy="576"/>
              </a:xfrm>
              <a:prstGeom prst="line">
                <a:avLst/>
              </a:prstGeom>
              <a:noFill/>
              <a:ln w="38100">
                <a:solidFill>
                  <a:schemeClr val="tx1"/>
                </a:solidFill>
                <a:round/>
                <a:headEnd/>
                <a:tailEnd/>
              </a:ln>
              <a:effectLst/>
            </p:spPr>
            <p:txBody>
              <a:bodyPr wrap="none" anchor="ctr"/>
              <a:lstStyle/>
              <a:p>
                <a:endParaRPr lang="en-US"/>
              </a:p>
            </p:txBody>
          </p:sp>
        </p:grpSp>
        <p:grpSp>
          <p:nvGrpSpPr>
            <p:cNvPr id="28924" name="Group 168"/>
            <p:cNvGrpSpPr>
              <a:grpSpLocks/>
            </p:cNvGrpSpPr>
            <p:nvPr/>
          </p:nvGrpSpPr>
          <p:grpSpPr bwMode="auto">
            <a:xfrm>
              <a:off x="2016" y="1344"/>
              <a:ext cx="384" cy="1392"/>
              <a:chOff x="1104" y="1200"/>
              <a:chExt cx="384" cy="1392"/>
            </a:xfrm>
          </p:grpSpPr>
          <p:grpSp>
            <p:nvGrpSpPr>
              <p:cNvPr id="28925" name="Group 169"/>
              <p:cNvGrpSpPr>
                <a:grpSpLocks/>
              </p:cNvGrpSpPr>
              <p:nvPr/>
            </p:nvGrpSpPr>
            <p:grpSpPr bwMode="auto">
              <a:xfrm>
                <a:off x="1104" y="1200"/>
                <a:ext cx="144" cy="528"/>
                <a:chOff x="816" y="1200"/>
                <a:chExt cx="240" cy="528"/>
              </a:xfrm>
            </p:grpSpPr>
            <p:grpSp>
              <p:nvGrpSpPr>
                <p:cNvPr id="28926" name="Group 170"/>
                <p:cNvGrpSpPr>
                  <a:grpSpLocks/>
                </p:cNvGrpSpPr>
                <p:nvPr/>
              </p:nvGrpSpPr>
              <p:grpSpPr bwMode="auto">
                <a:xfrm>
                  <a:off x="816" y="1200"/>
                  <a:ext cx="240" cy="288"/>
                  <a:chOff x="1152" y="2400"/>
                  <a:chExt cx="240" cy="288"/>
                </a:xfrm>
              </p:grpSpPr>
              <p:sp>
                <p:nvSpPr>
                  <p:cNvPr id="28843" name="Oval 171"/>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844" name="Oval 172"/>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845" name="Oval 173"/>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846" name="Oval 174"/>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847" name="Oval 175"/>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nvGrpSpPr>
                <p:cNvPr id="28927" name="Group 176"/>
                <p:cNvGrpSpPr>
                  <a:grpSpLocks/>
                </p:cNvGrpSpPr>
                <p:nvPr/>
              </p:nvGrpSpPr>
              <p:grpSpPr bwMode="auto">
                <a:xfrm>
                  <a:off x="816" y="1440"/>
                  <a:ext cx="240" cy="288"/>
                  <a:chOff x="1152" y="2400"/>
                  <a:chExt cx="240" cy="288"/>
                </a:xfrm>
              </p:grpSpPr>
              <p:sp>
                <p:nvSpPr>
                  <p:cNvPr id="28849" name="Oval 177"/>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850" name="Oval 178"/>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851" name="Oval 179"/>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852" name="Oval 180"/>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853" name="Oval 181"/>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sp>
            <p:nvSpPr>
              <p:cNvPr id="28854" name="Line 182"/>
              <p:cNvSpPr>
                <a:spLocks noChangeShapeType="1"/>
              </p:cNvSpPr>
              <p:nvPr/>
            </p:nvSpPr>
            <p:spPr bwMode="auto">
              <a:xfrm>
                <a:off x="1152" y="2592"/>
                <a:ext cx="336" cy="0"/>
              </a:xfrm>
              <a:prstGeom prst="line">
                <a:avLst/>
              </a:prstGeom>
              <a:noFill/>
              <a:ln w="9525">
                <a:solidFill>
                  <a:schemeClr val="tx1"/>
                </a:solidFill>
                <a:round/>
                <a:headEnd/>
                <a:tailEnd/>
              </a:ln>
              <a:effectLst/>
            </p:spPr>
            <p:txBody>
              <a:bodyPr wrap="none" anchor="ctr"/>
              <a:lstStyle/>
              <a:p>
                <a:endParaRPr lang="en-US"/>
              </a:p>
            </p:txBody>
          </p:sp>
          <p:sp>
            <p:nvSpPr>
              <p:cNvPr id="28855" name="Line 183"/>
              <p:cNvSpPr>
                <a:spLocks noChangeShapeType="1"/>
              </p:cNvSpPr>
              <p:nvPr/>
            </p:nvSpPr>
            <p:spPr bwMode="auto">
              <a:xfrm>
                <a:off x="1152" y="1728"/>
                <a:ext cx="0" cy="864"/>
              </a:xfrm>
              <a:prstGeom prst="line">
                <a:avLst/>
              </a:prstGeom>
              <a:noFill/>
              <a:ln w="9525">
                <a:solidFill>
                  <a:schemeClr val="tx1"/>
                </a:solidFill>
                <a:round/>
                <a:headEnd/>
                <a:tailEnd/>
              </a:ln>
              <a:effectLst/>
            </p:spPr>
            <p:txBody>
              <a:bodyPr wrap="none" anchor="ctr"/>
              <a:lstStyle/>
              <a:p>
                <a:endParaRPr lang="en-US"/>
              </a:p>
            </p:txBody>
          </p:sp>
        </p:grpSp>
        <p:grpSp>
          <p:nvGrpSpPr>
            <p:cNvPr id="28672" name="Group 184"/>
            <p:cNvGrpSpPr>
              <a:grpSpLocks/>
            </p:cNvGrpSpPr>
            <p:nvPr/>
          </p:nvGrpSpPr>
          <p:grpSpPr bwMode="auto">
            <a:xfrm>
              <a:off x="2064" y="768"/>
              <a:ext cx="336" cy="576"/>
              <a:chOff x="1152" y="624"/>
              <a:chExt cx="336" cy="576"/>
            </a:xfrm>
          </p:grpSpPr>
          <p:sp>
            <p:nvSpPr>
              <p:cNvPr id="28857" name="Line 185"/>
              <p:cNvSpPr>
                <a:spLocks noChangeShapeType="1"/>
              </p:cNvSpPr>
              <p:nvPr/>
            </p:nvSpPr>
            <p:spPr bwMode="auto">
              <a:xfrm flipH="1" flipV="1">
                <a:off x="1152" y="624"/>
                <a:ext cx="0" cy="576"/>
              </a:xfrm>
              <a:prstGeom prst="line">
                <a:avLst/>
              </a:prstGeom>
              <a:noFill/>
              <a:ln w="9525">
                <a:solidFill>
                  <a:schemeClr val="tx1"/>
                </a:solidFill>
                <a:round/>
                <a:headEnd/>
                <a:tailEnd/>
              </a:ln>
              <a:effectLst/>
            </p:spPr>
            <p:txBody>
              <a:bodyPr wrap="none" anchor="ctr"/>
              <a:lstStyle/>
              <a:p>
                <a:endParaRPr lang="en-US"/>
              </a:p>
            </p:txBody>
          </p:sp>
          <p:sp>
            <p:nvSpPr>
              <p:cNvPr id="28858" name="Line 186"/>
              <p:cNvSpPr>
                <a:spLocks noChangeShapeType="1"/>
              </p:cNvSpPr>
              <p:nvPr/>
            </p:nvSpPr>
            <p:spPr bwMode="auto">
              <a:xfrm>
                <a:off x="1152" y="624"/>
                <a:ext cx="336" cy="0"/>
              </a:xfrm>
              <a:prstGeom prst="line">
                <a:avLst/>
              </a:prstGeom>
              <a:noFill/>
              <a:ln w="9525">
                <a:solidFill>
                  <a:schemeClr val="tx1"/>
                </a:solidFill>
                <a:round/>
                <a:headEnd/>
                <a:tailEnd/>
              </a:ln>
              <a:effectLst/>
            </p:spPr>
            <p:txBody>
              <a:bodyPr wrap="none" anchor="ctr"/>
              <a:lstStyle/>
              <a:p>
                <a:endParaRPr lang="en-US"/>
              </a:p>
            </p:txBody>
          </p:sp>
          <p:sp>
            <p:nvSpPr>
              <p:cNvPr id="28859" name="Line 187"/>
              <p:cNvSpPr>
                <a:spLocks noChangeShapeType="1"/>
              </p:cNvSpPr>
              <p:nvPr/>
            </p:nvSpPr>
            <p:spPr bwMode="auto">
              <a:xfrm>
                <a:off x="1488" y="624"/>
                <a:ext cx="0" cy="192"/>
              </a:xfrm>
              <a:prstGeom prst="line">
                <a:avLst/>
              </a:prstGeom>
              <a:noFill/>
              <a:ln w="9525">
                <a:solidFill>
                  <a:schemeClr val="tx1"/>
                </a:solidFill>
                <a:round/>
                <a:headEnd/>
                <a:tailEnd/>
              </a:ln>
              <a:effectLst/>
            </p:spPr>
            <p:txBody>
              <a:bodyPr wrap="none" anchor="ctr"/>
              <a:lstStyle/>
              <a:p>
                <a:endParaRPr lang="en-US"/>
              </a:p>
            </p:txBody>
          </p:sp>
        </p:grpSp>
        <p:sp>
          <p:nvSpPr>
            <p:cNvPr id="28860" name="Line 188"/>
            <p:cNvSpPr>
              <a:spLocks noChangeShapeType="1"/>
            </p:cNvSpPr>
            <p:nvPr/>
          </p:nvSpPr>
          <p:spPr bwMode="auto">
            <a:xfrm>
              <a:off x="1872" y="768"/>
              <a:ext cx="1008" cy="0"/>
            </a:xfrm>
            <a:prstGeom prst="line">
              <a:avLst/>
            </a:prstGeom>
            <a:noFill/>
            <a:ln w="57150">
              <a:solidFill>
                <a:schemeClr val="tx1"/>
              </a:solidFill>
              <a:round/>
              <a:headEnd/>
              <a:tailEnd/>
            </a:ln>
            <a:effectLst/>
          </p:spPr>
          <p:txBody>
            <a:bodyPr wrap="none" anchor="ctr"/>
            <a:lstStyle/>
            <a:p>
              <a:endParaRPr lang="en-US"/>
            </a:p>
          </p:txBody>
        </p:sp>
        <p:grpSp>
          <p:nvGrpSpPr>
            <p:cNvPr id="28673" name="Group 189"/>
            <p:cNvGrpSpPr>
              <a:grpSpLocks/>
            </p:cNvGrpSpPr>
            <p:nvPr/>
          </p:nvGrpSpPr>
          <p:grpSpPr bwMode="auto">
            <a:xfrm>
              <a:off x="2400" y="1248"/>
              <a:ext cx="192" cy="576"/>
              <a:chOff x="1488" y="1152"/>
              <a:chExt cx="192" cy="576"/>
            </a:xfrm>
          </p:grpSpPr>
          <p:grpSp>
            <p:nvGrpSpPr>
              <p:cNvPr id="28674" name="Group 190"/>
              <p:cNvGrpSpPr>
                <a:grpSpLocks/>
              </p:cNvGrpSpPr>
              <p:nvPr/>
            </p:nvGrpSpPr>
            <p:grpSpPr bwMode="auto">
              <a:xfrm>
                <a:off x="1488" y="1296"/>
                <a:ext cx="192" cy="144"/>
                <a:chOff x="1392" y="3072"/>
                <a:chExt cx="192" cy="144"/>
              </a:xfrm>
            </p:grpSpPr>
            <p:sp>
              <p:nvSpPr>
                <p:cNvPr id="28863" name="Line 191"/>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64" name="Oval 19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678" name="Group 193"/>
              <p:cNvGrpSpPr>
                <a:grpSpLocks/>
              </p:cNvGrpSpPr>
              <p:nvPr/>
            </p:nvGrpSpPr>
            <p:grpSpPr bwMode="auto">
              <a:xfrm>
                <a:off x="1488" y="1152"/>
                <a:ext cx="192" cy="144"/>
                <a:chOff x="1392" y="3072"/>
                <a:chExt cx="192" cy="144"/>
              </a:xfrm>
            </p:grpSpPr>
            <p:sp>
              <p:nvSpPr>
                <p:cNvPr id="28866" name="Line 19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67" name="Oval 19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682" name="Group 196"/>
              <p:cNvGrpSpPr>
                <a:grpSpLocks/>
              </p:cNvGrpSpPr>
              <p:nvPr/>
            </p:nvGrpSpPr>
            <p:grpSpPr bwMode="auto">
              <a:xfrm flipV="1">
                <a:off x="1488" y="1584"/>
                <a:ext cx="192" cy="144"/>
                <a:chOff x="1392" y="3072"/>
                <a:chExt cx="192" cy="144"/>
              </a:xfrm>
            </p:grpSpPr>
            <p:sp>
              <p:nvSpPr>
                <p:cNvPr id="28869" name="Line 197"/>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70" name="Oval 19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687" name="Group 199"/>
              <p:cNvGrpSpPr>
                <a:grpSpLocks/>
              </p:cNvGrpSpPr>
              <p:nvPr/>
            </p:nvGrpSpPr>
            <p:grpSpPr bwMode="auto">
              <a:xfrm flipV="1">
                <a:off x="1488" y="1488"/>
                <a:ext cx="192" cy="144"/>
                <a:chOff x="1392" y="3072"/>
                <a:chExt cx="192" cy="144"/>
              </a:xfrm>
            </p:grpSpPr>
            <p:sp>
              <p:nvSpPr>
                <p:cNvPr id="28872" name="Line 200"/>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73" name="Oval 20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sp>
          <p:nvSpPr>
            <p:cNvPr id="28874" name="Rectangle 202"/>
            <p:cNvSpPr>
              <a:spLocks noChangeArrowheads="1"/>
            </p:cNvSpPr>
            <p:nvPr/>
          </p:nvSpPr>
          <p:spPr bwMode="auto">
            <a:xfrm>
              <a:off x="2352" y="1152"/>
              <a:ext cx="96" cy="768"/>
            </a:xfrm>
            <a:prstGeom prst="rect">
              <a:avLst/>
            </a:prstGeom>
            <a:solidFill>
              <a:srgbClr val="FF0000"/>
            </a:solidFill>
            <a:ln w="9525">
              <a:solidFill>
                <a:srgbClr val="FF0000"/>
              </a:solidFill>
              <a:miter lim="800000"/>
              <a:headEnd/>
              <a:tailEnd/>
            </a:ln>
            <a:effectLst/>
          </p:spPr>
          <p:txBody>
            <a:bodyPr wrap="none" anchor="ctr"/>
            <a:lstStyle/>
            <a:p>
              <a:endParaRPr lang="en-US"/>
            </a:p>
          </p:txBody>
        </p:sp>
        <p:grpSp>
          <p:nvGrpSpPr>
            <p:cNvPr id="28688" name="Group 203"/>
            <p:cNvGrpSpPr>
              <a:grpSpLocks/>
            </p:cNvGrpSpPr>
            <p:nvPr/>
          </p:nvGrpSpPr>
          <p:grpSpPr bwMode="auto">
            <a:xfrm>
              <a:off x="2208" y="1248"/>
              <a:ext cx="192" cy="576"/>
              <a:chOff x="1296" y="1152"/>
              <a:chExt cx="192" cy="576"/>
            </a:xfrm>
          </p:grpSpPr>
          <p:grpSp>
            <p:nvGrpSpPr>
              <p:cNvPr id="28689" name="Group 204"/>
              <p:cNvGrpSpPr>
                <a:grpSpLocks/>
              </p:cNvGrpSpPr>
              <p:nvPr/>
            </p:nvGrpSpPr>
            <p:grpSpPr bwMode="auto">
              <a:xfrm flipH="1">
                <a:off x="1296" y="1296"/>
                <a:ext cx="192" cy="144"/>
                <a:chOff x="1392" y="3072"/>
                <a:chExt cx="192" cy="144"/>
              </a:xfrm>
            </p:grpSpPr>
            <p:sp>
              <p:nvSpPr>
                <p:cNvPr id="28877" name="Line 205"/>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78" name="Oval 206"/>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695" name="Group 207"/>
              <p:cNvGrpSpPr>
                <a:grpSpLocks/>
              </p:cNvGrpSpPr>
              <p:nvPr/>
            </p:nvGrpSpPr>
            <p:grpSpPr bwMode="auto">
              <a:xfrm flipH="1">
                <a:off x="1296" y="1152"/>
                <a:ext cx="192" cy="144"/>
                <a:chOff x="1392" y="3072"/>
                <a:chExt cx="192" cy="144"/>
              </a:xfrm>
            </p:grpSpPr>
            <p:sp>
              <p:nvSpPr>
                <p:cNvPr id="28880" name="Line 208"/>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81" name="Oval 209"/>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703" name="Group 210"/>
              <p:cNvGrpSpPr>
                <a:grpSpLocks/>
              </p:cNvGrpSpPr>
              <p:nvPr/>
            </p:nvGrpSpPr>
            <p:grpSpPr bwMode="auto">
              <a:xfrm flipH="1" flipV="1">
                <a:off x="1296" y="1584"/>
                <a:ext cx="192" cy="144"/>
                <a:chOff x="1392" y="3072"/>
                <a:chExt cx="192" cy="144"/>
              </a:xfrm>
            </p:grpSpPr>
            <p:sp>
              <p:nvSpPr>
                <p:cNvPr id="28883" name="Line 211"/>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84" name="Oval 21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28709" name="Group 213"/>
              <p:cNvGrpSpPr>
                <a:grpSpLocks/>
              </p:cNvGrpSpPr>
              <p:nvPr/>
            </p:nvGrpSpPr>
            <p:grpSpPr bwMode="auto">
              <a:xfrm flipH="1" flipV="1">
                <a:off x="1296" y="1488"/>
                <a:ext cx="192" cy="144"/>
                <a:chOff x="1392" y="3072"/>
                <a:chExt cx="192" cy="144"/>
              </a:xfrm>
            </p:grpSpPr>
            <p:sp>
              <p:nvSpPr>
                <p:cNvPr id="28886" name="Line 21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US"/>
                </a:p>
              </p:txBody>
            </p:sp>
            <p:sp>
              <p:nvSpPr>
                <p:cNvPr id="28887" name="Oval 21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sp>
          <p:nvSpPr>
            <p:cNvPr id="28888" name="Line 216"/>
            <p:cNvSpPr>
              <a:spLocks noChangeShapeType="1"/>
            </p:cNvSpPr>
            <p:nvPr/>
          </p:nvSpPr>
          <p:spPr bwMode="auto">
            <a:xfrm flipH="1">
              <a:off x="2400" y="2544"/>
              <a:ext cx="0" cy="192"/>
            </a:xfrm>
            <a:prstGeom prst="line">
              <a:avLst/>
            </a:prstGeom>
            <a:noFill/>
            <a:ln w="19050">
              <a:solidFill>
                <a:schemeClr val="tx1"/>
              </a:solidFill>
              <a:round/>
              <a:headEnd/>
              <a:tailEnd/>
            </a:ln>
            <a:effectLst/>
          </p:spPr>
          <p:txBody>
            <a:bodyPr wrap="none" anchor="ctr"/>
            <a:lstStyle/>
            <a:p>
              <a:endParaRPr lang="en-US"/>
            </a:p>
          </p:txBody>
        </p:sp>
        <p:grpSp>
          <p:nvGrpSpPr>
            <p:cNvPr id="28710" name="Group 217"/>
            <p:cNvGrpSpPr>
              <a:grpSpLocks/>
            </p:cNvGrpSpPr>
            <p:nvPr/>
          </p:nvGrpSpPr>
          <p:grpSpPr bwMode="auto">
            <a:xfrm>
              <a:off x="2304" y="2112"/>
              <a:ext cx="144" cy="432"/>
              <a:chOff x="1392" y="2016"/>
              <a:chExt cx="144" cy="384"/>
            </a:xfrm>
          </p:grpSpPr>
          <p:grpSp>
            <p:nvGrpSpPr>
              <p:cNvPr id="28716" name="Group 218"/>
              <p:cNvGrpSpPr>
                <a:grpSpLocks/>
              </p:cNvGrpSpPr>
              <p:nvPr/>
            </p:nvGrpSpPr>
            <p:grpSpPr bwMode="auto">
              <a:xfrm>
                <a:off x="1392" y="2016"/>
                <a:ext cx="144" cy="192"/>
                <a:chOff x="1152" y="2400"/>
                <a:chExt cx="240" cy="288"/>
              </a:xfrm>
            </p:grpSpPr>
            <p:sp>
              <p:nvSpPr>
                <p:cNvPr id="28891" name="Oval 219"/>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892" name="Oval 220"/>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893" name="Oval 221"/>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894" name="Oval 222"/>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895" name="Oval 223"/>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nvGrpSpPr>
              <p:cNvPr id="28723" name="Group 224"/>
              <p:cNvGrpSpPr>
                <a:grpSpLocks/>
              </p:cNvGrpSpPr>
              <p:nvPr/>
            </p:nvGrpSpPr>
            <p:grpSpPr bwMode="auto">
              <a:xfrm>
                <a:off x="1392" y="2208"/>
                <a:ext cx="144" cy="192"/>
                <a:chOff x="1152" y="2400"/>
                <a:chExt cx="240" cy="288"/>
              </a:xfrm>
            </p:grpSpPr>
            <p:sp>
              <p:nvSpPr>
                <p:cNvPr id="28897" name="Oval 225"/>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US"/>
                </a:p>
              </p:txBody>
            </p:sp>
            <p:sp>
              <p:nvSpPr>
                <p:cNvPr id="28898" name="Oval 226"/>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US"/>
                </a:p>
              </p:txBody>
            </p:sp>
            <p:sp>
              <p:nvSpPr>
                <p:cNvPr id="28899" name="Oval 227"/>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US"/>
                </a:p>
              </p:txBody>
            </p:sp>
            <p:sp>
              <p:nvSpPr>
                <p:cNvPr id="28900" name="Oval 228"/>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US"/>
                </a:p>
              </p:txBody>
            </p:sp>
            <p:sp>
              <p:nvSpPr>
                <p:cNvPr id="28901" name="Oval 229"/>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US"/>
                </a:p>
              </p:txBody>
            </p:sp>
          </p:grpSp>
        </p:grpSp>
        <p:sp>
          <p:nvSpPr>
            <p:cNvPr id="28902" name="Line 230"/>
            <p:cNvSpPr>
              <a:spLocks noChangeShapeType="1"/>
            </p:cNvSpPr>
            <p:nvPr/>
          </p:nvSpPr>
          <p:spPr bwMode="auto">
            <a:xfrm>
              <a:off x="2688" y="960"/>
              <a:ext cx="0" cy="48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903" name="Line 231"/>
            <p:cNvSpPr>
              <a:spLocks noChangeShapeType="1"/>
            </p:cNvSpPr>
            <p:nvPr/>
          </p:nvSpPr>
          <p:spPr bwMode="auto">
            <a:xfrm flipV="1">
              <a:off x="2688" y="1584"/>
              <a:ext cx="0" cy="480"/>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904" name="Line 232"/>
            <p:cNvSpPr>
              <a:spLocks noChangeShapeType="1"/>
            </p:cNvSpPr>
            <p:nvPr/>
          </p:nvSpPr>
          <p:spPr bwMode="auto">
            <a:xfrm flipV="1">
              <a:off x="2496" y="2112"/>
              <a:ext cx="0" cy="192"/>
            </a:xfrm>
            <a:prstGeom prst="line">
              <a:avLst/>
            </a:prstGeom>
            <a:noFill/>
            <a:ln w="28575">
              <a:solidFill>
                <a:schemeClr val="tx1"/>
              </a:solidFill>
              <a:round/>
              <a:headEnd/>
              <a:tailEnd type="triangle" w="med" len="med"/>
            </a:ln>
            <a:effectLst/>
          </p:spPr>
          <p:txBody>
            <a:bodyPr wrap="none" anchor="ctr"/>
            <a:lstStyle/>
            <a:p>
              <a:endParaRPr lang="en-US"/>
            </a:p>
          </p:txBody>
        </p:sp>
        <p:sp>
          <p:nvSpPr>
            <p:cNvPr id="28905" name="Line 233"/>
            <p:cNvSpPr>
              <a:spLocks noChangeShapeType="1"/>
            </p:cNvSpPr>
            <p:nvPr/>
          </p:nvSpPr>
          <p:spPr bwMode="auto">
            <a:xfrm>
              <a:off x="2496" y="2352"/>
              <a:ext cx="0" cy="240"/>
            </a:xfrm>
            <a:prstGeom prst="line">
              <a:avLst/>
            </a:prstGeom>
            <a:noFill/>
            <a:ln w="28575">
              <a:solidFill>
                <a:schemeClr val="tx1"/>
              </a:solidFill>
              <a:round/>
              <a:headEnd/>
              <a:tailEnd type="triangle" w="med" len="med"/>
            </a:ln>
            <a:effectLst/>
          </p:spPr>
          <p:txBody>
            <a:bodyPr wrap="none" anchor="ctr"/>
            <a:lstStyle/>
            <a:p>
              <a:endParaRPr lang="en-US"/>
            </a:p>
          </p:txBody>
        </p:sp>
      </p:grpSp>
      <p:grpSp>
        <p:nvGrpSpPr>
          <p:cNvPr id="238" name="Group 5"/>
          <p:cNvGrpSpPr>
            <a:grpSpLocks/>
          </p:cNvGrpSpPr>
          <p:nvPr/>
        </p:nvGrpSpPr>
        <p:grpSpPr bwMode="auto">
          <a:xfrm>
            <a:off x="2013510" y="3068960"/>
            <a:ext cx="110218" cy="428628"/>
            <a:chOff x="816" y="1200"/>
            <a:chExt cx="240" cy="528"/>
          </a:xfrm>
        </p:grpSpPr>
        <p:grpSp>
          <p:nvGrpSpPr>
            <p:cNvPr id="239" name="Group 6"/>
            <p:cNvGrpSpPr>
              <a:grpSpLocks/>
            </p:cNvGrpSpPr>
            <p:nvPr/>
          </p:nvGrpSpPr>
          <p:grpSpPr bwMode="auto">
            <a:xfrm>
              <a:off x="816" y="1200"/>
              <a:ext cx="240" cy="288"/>
              <a:chOff x="1152" y="2400"/>
              <a:chExt cx="240" cy="288"/>
            </a:xfrm>
          </p:grpSpPr>
          <p:sp>
            <p:nvSpPr>
              <p:cNvPr id="246"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47"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48"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49"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50"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40" name="Group 12"/>
            <p:cNvGrpSpPr>
              <a:grpSpLocks/>
            </p:cNvGrpSpPr>
            <p:nvPr/>
          </p:nvGrpSpPr>
          <p:grpSpPr bwMode="auto">
            <a:xfrm>
              <a:off x="816" y="1440"/>
              <a:ext cx="240" cy="288"/>
              <a:chOff x="1152" y="2400"/>
              <a:chExt cx="240" cy="288"/>
            </a:xfrm>
          </p:grpSpPr>
          <p:sp>
            <p:nvSpPr>
              <p:cNvPr id="241"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42"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43"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44"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45"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64" name="Group 5"/>
          <p:cNvGrpSpPr>
            <a:grpSpLocks/>
          </p:cNvGrpSpPr>
          <p:nvPr/>
        </p:nvGrpSpPr>
        <p:grpSpPr bwMode="auto">
          <a:xfrm>
            <a:off x="4179876" y="1516868"/>
            <a:ext cx="144016" cy="288032"/>
            <a:chOff x="816" y="1200"/>
            <a:chExt cx="240" cy="528"/>
          </a:xfrm>
        </p:grpSpPr>
        <p:grpSp>
          <p:nvGrpSpPr>
            <p:cNvPr id="265" name="Group 6"/>
            <p:cNvGrpSpPr>
              <a:grpSpLocks/>
            </p:cNvGrpSpPr>
            <p:nvPr/>
          </p:nvGrpSpPr>
          <p:grpSpPr bwMode="auto">
            <a:xfrm>
              <a:off x="816" y="1200"/>
              <a:ext cx="240" cy="288"/>
              <a:chOff x="1152" y="2400"/>
              <a:chExt cx="240" cy="288"/>
            </a:xfrm>
          </p:grpSpPr>
          <p:sp>
            <p:nvSpPr>
              <p:cNvPr id="272"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73"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74"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5"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76"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66" name="Group 12"/>
            <p:cNvGrpSpPr>
              <a:grpSpLocks/>
            </p:cNvGrpSpPr>
            <p:nvPr/>
          </p:nvGrpSpPr>
          <p:grpSpPr bwMode="auto">
            <a:xfrm>
              <a:off x="816" y="1440"/>
              <a:ext cx="240" cy="288"/>
              <a:chOff x="1152" y="2400"/>
              <a:chExt cx="240" cy="288"/>
            </a:xfrm>
          </p:grpSpPr>
          <p:sp>
            <p:nvSpPr>
              <p:cNvPr id="267"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68"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69"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0"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71"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77" name="Group 5"/>
          <p:cNvGrpSpPr>
            <a:grpSpLocks/>
          </p:cNvGrpSpPr>
          <p:nvPr/>
        </p:nvGrpSpPr>
        <p:grpSpPr bwMode="auto">
          <a:xfrm>
            <a:off x="4195918" y="3036876"/>
            <a:ext cx="144016" cy="288032"/>
            <a:chOff x="816" y="1200"/>
            <a:chExt cx="240" cy="528"/>
          </a:xfrm>
        </p:grpSpPr>
        <p:grpSp>
          <p:nvGrpSpPr>
            <p:cNvPr id="278" name="Group 6"/>
            <p:cNvGrpSpPr>
              <a:grpSpLocks/>
            </p:cNvGrpSpPr>
            <p:nvPr/>
          </p:nvGrpSpPr>
          <p:grpSpPr bwMode="auto">
            <a:xfrm>
              <a:off x="816" y="1200"/>
              <a:ext cx="240" cy="288"/>
              <a:chOff x="1152" y="2400"/>
              <a:chExt cx="240" cy="288"/>
            </a:xfrm>
          </p:grpSpPr>
          <p:sp>
            <p:nvSpPr>
              <p:cNvPr id="285"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86"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87"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88"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89"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79" name="Group 12"/>
            <p:cNvGrpSpPr>
              <a:grpSpLocks/>
            </p:cNvGrpSpPr>
            <p:nvPr/>
          </p:nvGrpSpPr>
          <p:grpSpPr bwMode="auto">
            <a:xfrm>
              <a:off x="816" y="1440"/>
              <a:ext cx="240" cy="288"/>
              <a:chOff x="1152" y="2400"/>
              <a:chExt cx="240" cy="288"/>
            </a:xfrm>
          </p:grpSpPr>
          <p:sp>
            <p:nvSpPr>
              <p:cNvPr id="280"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81"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82"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83"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84"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90" name="Group 5"/>
          <p:cNvGrpSpPr>
            <a:grpSpLocks/>
          </p:cNvGrpSpPr>
          <p:nvPr/>
        </p:nvGrpSpPr>
        <p:grpSpPr bwMode="auto">
          <a:xfrm>
            <a:off x="6181887" y="1484784"/>
            <a:ext cx="110218" cy="428628"/>
            <a:chOff x="816" y="1200"/>
            <a:chExt cx="240" cy="528"/>
          </a:xfrm>
        </p:grpSpPr>
        <p:grpSp>
          <p:nvGrpSpPr>
            <p:cNvPr id="291" name="Group 6"/>
            <p:cNvGrpSpPr>
              <a:grpSpLocks/>
            </p:cNvGrpSpPr>
            <p:nvPr/>
          </p:nvGrpSpPr>
          <p:grpSpPr bwMode="auto">
            <a:xfrm>
              <a:off x="816" y="1200"/>
              <a:ext cx="240" cy="288"/>
              <a:chOff x="1152" y="2400"/>
              <a:chExt cx="240" cy="288"/>
            </a:xfrm>
          </p:grpSpPr>
          <p:sp>
            <p:nvSpPr>
              <p:cNvPr id="298"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99"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00"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01"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02"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92" name="Group 12"/>
            <p:cNvGrpSpPr>
              <a:grpSpLocks/>
            </p:cNvGrpSpPr>
            <p:nvPr/>
          </p:nvGrpSpPr>
          <p:grpSpPr bwMode="auto">
            <a:xfrm>
              <a:off x="816" y="1440"/>
              <a:ext cx="240" cy="288"/>
              <a:chOff x="1152" y="2400"/>
              <a:chExt cx="240" cy="288"/>
            </a:xfrm>
          </p:grpSpPr>
          <p:sp>
            <p:nvSpPr>
              <p:cNvPr id="293"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94"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95"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96"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97"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303" name="Group 5"/>
          <p:cNvGrpSpPr>
            <a:grpSpLocks/>
          </p:cNvGrpSpPr>
          <p:nvPr/>
        </p:nvGrpSpPr>
        <p:grpSpPr bwMode="auto">
          <a:xfrm>
            <a:off x="6189974" y="3068960"/>
            <a:ext cx="110218" cy="428628"/>
            <a:chOff x="816" y="1200"/>
            <a:chExt cx="240" cy="528"/>
          </a:xfrm>
        </p:grpSpPr>
        <p:grpSp>
          <p:nvGrpSpPr>
            <p:cNvPr id="304" name="Group 6"/>
            <p:cNvGrpSpPr>
              <a:grpSpLocks/>
            </p:cNvGrpSpPr>
            <p:nvPr/>
          </p:nvGrpSpPr>
          <p:grpSpPr bwMode="auto">
            <a:xfrm>
              <a:off x="816" y="1200"/>
              <a:ext cx="240" cy="288"/>
              <a:chOff x="1152" y="2400"/>
              <a:chExt cx="240" cy="288"/>
            </a:xfrm>
          </p:grpSpPr>
          <p:sp>
            <p:nvSpPr>
              <p:cNvPr id="311"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12"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13"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14"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15"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305" name="Group 12"/>
            <p:cNvGrpSpPr>
              <a:grpSpLocks/>
            </p:cNvGrpSpPr>
            <p:nvPr/>
          </p:nvGrpSpPr>
          <p:grpSpPr bwMode="auto">
            <a:xfrm>
              <a:off x="816" y="1440"/>
              <a:ext cx="240" cy="288"/>
              <a:chOff x="1152" y="2400"/>
              <a:chExt cx="240" cy="288"/>
            </a:xfrm>
          </p:grpSpPr>
          <p:sp>
            <p:nvSpPr>
              <p:cNvPr id="306"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07"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08"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09"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10"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990600" y="836712"/>
            <a:ext cx="5638800" cy="646331"/>
          </a:xfrm>
          <a:prstGeom prst="rect">
            <a:avLst/>
          </a:prstGeom>
          <a:noFill/>
          <a:ln w="9525">
            <a:noFill/>
            <a:miter lim="800000"/>
            <a:headEnd/>
            <a:tailEnd/>
          </a:ln>
          <a:effectLst/>
        </p:spPr>
        <p:txBody>
          <a:bodyPr>
            <a:spAutoFit/>
          </a:bodyPr>
          <a:lstStyle/>
          <a:p>
            <a:pPr algn="ctr" eaLnBrk="0" hangingPunct="0">
              <a:spcBef>
                <a:spcPct val="50000"/>
              </a:spcBef>
            </a:pPr>
            <a:r>
              <a:rPr lang="hu-HU" sz="3600" b="1" dirty="0" smtClean="0">
                <a:solidFill>
                  <a:schemeClr val="tx2"/>
                </a:solidFill>
              </a:rPr>
              <a:t>Motoros egység</a:t>
            </a:r>
            <a:endParaRPr lang="en-GB" sz="3600" b="1" dirty="0">
              <a:solidFill>
                <a:schemeClr val="tx2"/>
              </a:solidFill>
            </a:endParaRPr>
          </a:p>
        </p:txBody>
      </p:sp>
      <p:sp>
        <p:nvSpPr>
          <p:cNvPr id="32771" name="Rectangle 3"/>
          <p:cNvSpPr>
            <a:spLocks noChangeArrowheads="1"/>
          </p:cNvSpPr>
          <p:nvPr/>
        </p:nvSpPr>
        <p:spPr bwMode="auto">
          <a:xfrm>
            <a:off x="3581400" y="2585802"/>
            <a:ext cx="2209800" cy="369974"/>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pPr>
            <a:r>
              <a:rPr lang="en-GB" b="1" dirty="0"/>
              <a:t>M</a:t>
            </a:r>
            <a:r>
              <a:rPr lang="hu-HU" b="1" dirty="0" err="1" smtClean="0"/>
              <a:t>otoros</a:t>
            </a:r>
            <a:r>
              <a:rPr lang="hu-HU" b="1" dirty="0" smtClean="0"/>
              <a:t> ideg</a:t>
            </a:r>
            <a:endParaRPr lang="en-GB" b="1" dirty="0"/>
          </a:p>
        </p:txBody>
      </p:sp>
      <p:grpSp>
        <p:nvGrpSpPr>
          <p:cNvPr id="2" name="Group 4"/>
          <p:cNvGrpSpPr>
            <a:grpSpLocks/>
          </p:cNvGrpSpPr>
          <p:nvPr/>
        </p:nvGrpSpPr>
        <p:grpSpPr bwMode="auto">
          <a:xfrm>
            <a:off x="3505200" y="3805002"/>
            <a:ext cx="1282700" cy="1206500"/>
            <a:chOff x="2208" y="1776"/>
            <a:chExt cx="808" cy="760"/>
          </a:xfrm>
        </p:grpSpPr>
        <p:sp>
          <p:nvSpPr>
            <p:cNvPr id="32773" name="Oval 5"/>
            <p:cNvSpPr>
              <a:spLocks noChangeArrowheads="1"/>
            </p:cNvSpPr>
            <p:nvPr/>
          </p:nvSpPr>
          <p:spPr bwMode="auto">
            <a:xfrm>
              <a:off x="2208" y="2112"/>
              <a:ext cx="184" cy="184"/>
            </a:xfrm>
            <a:prstGeom prst="ellipse">
              <a:avLst/>
            </a:prstGeom>
            <a:solidFill>
              <a:srgbClr val="FF3300"/>
            </a:solidFill>
            <a:ln w="12700">
              <a:noFill/>
              <a:round/>
              <a:headEnd/>
              <a:tailEnd/>
            </a:ln>
            <a:effectLst/>
          </p:spPr>
          <p:txBody>
            <a:bodyPr wrap="none" anchor="ctr"/>
            <a:lstStyle/>
            <a:p>
              <a:endParaRPr lang="en-US"/>
            </a:p>
          </p:txBody>
        </p:sp>
        <p:sp>
          <p:nvSpPr>
            <p:cNvPr id="32774" name="Oval 6"/>
            <p:cNvSpPr>
              <a:spLocks noChangeArrowheads="1"/>
            </p:cNvSpPr>
            <p:nvPr/>
          </p:nvSpPr>
          <p:spPr bwMode="auto">
            <a:xfrm>
              <a:off x="2644" y="2116"/>
              <a:ext cx="184" cy="184"/>
            </a:xfrm>
            <a:prstGeom prst="ellipse">
              <a:avLst/>
            </a:prstGeom>
            <a:solidFill>
              <a:srgbClr val="FF3300"/>
            </a:solidFill>
            <a:ln w="12700">
              <a:noFill/>
              <a:round/>
              <a:headEnd/>
              <a:tailEnd/>
            </a:ln>
            <a:effectLst/>
          </p:spPr>
          <p:txBody>
            <a:bodyPr wrap="none" anchor="ctr"/>
            <a:lstStyle/>
            <a:p>
              <a:endParaRPr lang="en-US"/>
            </a:p>
          </p:txBody>
        </p:sp>
        <p:sp>
          <p:nvSpPr>
            <p:cNvPr id="32775" name="Oval 7"/>
            <p:cNvSpPr>
              <a:spLocks noChangeArrowheads="1"/>
            </p:cNvSpPr>
            <p:nvPr/>
          </p:nvSpPr>
          <p:spPr bwMode="auto">
            <a:xfrm>
              <a:off x="2832" y="1872"/>
              <a:ext cx="184" cy="184"/>
            </a:xfrm>
            <a:prstGeom prst="ellipse">
              <a:avLst/>
            </a:prstGeom>
            <a:solidFill>
              <a:srgbClr val="FF3300"/>
            </a:solidFill>
            <a:ln w="12700">
              <a:noFill/>
              <a:round/>
              <a:headEnd/>
              <a:tailEnd/>
            </a:ln>
            <a:effectLst/>
          </p:spPr>
          <p:txBody>
            <a:bodyPr wrap="none" anchor="ctr"/>
            <a:lstStyle/>
            <a:p>
              <a:endParaRPr lang="en-US"/>
            </a:p>
          </p:txBody>
        </p:sp>
        <p:sp>
          <p:nvSpPr>
            <p:cNvPr id="32776" name="Oval 8"/>
            <p:cNvSpPr>
              <a:spLocks noChangeArrowheads="1"/>
            </p:cNvSpPr>
            <p:nvPr/>
          </p:nvSpPr>
          <p:spPr bwMode="auto">
            <a:xfrm>
              <a:off x="2448" y="2352"/>
              <a:ext cx="184" cy="184"/>
            </a:xfrm>
            <a:prstGeom prst="ellipse">
              <a:avLst/>
            </a:prstGeom>
            <a:solidFill>
              <a:srgbClr val="FF3300"/>
            </a:solidFill>
            <a:ln w="12700">
              <a:noFill/>
              <a:round/>
              <a:headEnd/>
              <a:tailEnd/>
            </a:ln>
            <a:effectLst/>
          </p:spPr>
          <p:txBody>
            <a:bodyPr wrap="none" anchor="ctr"/>
            <a:lstStyle/>
            <a:p>
              <a:endParaRPr lang="en-US"/>
            </a:p>
          </p:txBody>
        </p:sp>
        <p:sp>
          <p:nvSpPr>
            <p:cNvPr id="32777" name="Oval 9"/>
            <p:cNvSpPr>
              <a:spLocks noChangeArrowheads="1"/>
            </p:cNvSpPr>
            <p:nvPr/>
          </p:nvSpPr>
          <p:spPr bwMode="auto">
            <a:xfrm>
              <a:off x="2640" y="1776"/>
              <a:ext cx="184" cy="184"/>
            </a:xfrm>
            <a:prstGeom prst="ellipse">
              <a:avLst/>
            </a:prstGeom>
            <a:solidFill>
              <a:srgbClr val="FF3300"/>
            </a:solidFill>
            <a:ln w="12700">
              <a:noFill/>
              <a:round/>
              <a:headEnd/>
              <a:tailEnd/>
            </a:ln>
            <a:effectLst/>
          </p:spPr>
          <p:txBody>
            <a:bodyPr wrap="none" anchor="ctr"/>
            <a:lstStyle/>
            <a:p>
              <a:endParaRPr lang="en-US"/>
            </a:p>
          </p:txBody>
        </p:sp>
      </p:grpSp>
      <p:sp>
        <p:nvSpPr>
          <p:cNvPr id="32778" name="Rectangle 10"/>
          <p:cNvSpPr>
            <a:spLocks noChangeArrowheads="1"/>
          </p:cNvSpPr>
          <p:nvPr/>
        </p:nvSpPr>
        <p:spPr bwMode="auto">
          <a:xfrm>
            <a:off x="4648200" y="4643202"/>
            <a:ext cx="3124200" cy="369974"/>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b="1" dirty="0" smtClean="0"/>
              <a:t>Izomrostok</a:t>
            </a:r>
            <a:endParaRPr lang="en-GB" b="1" dirty="0"/>
          </a:p>
        </p:txBody>
      </p:sp>
      <p:grpSp>
        <p:nvGrpSpPr>
          <p:cNvPr id="3" name="Group 11"/>
          <p:cNvGrpSpPr>
            <a:grpSpLocks/>
          </p:cNvGrpSpPr>
          <p:nvPr/>
        </p:nvGrpSpPr>
        <p:grpSpPr bwMode="auto">
          <a:xfrm>
            <a:off x="2520950" y="2668352"/>
            <a:ext cx="2051050" cy="2051050"/>
            <a:chOff x="1588" y="1060"/>
            <a:chExt cx="1292" cy="1292"/>
          </a:xfrm>
        </p:grpSpPr>
        <p:sp>
          <p:nvSpPr>
            <p:cNvPr id="32780" name="AutoShape 12"/>
            <p:cNvSpPr>
              <a:spLocks noChangeArrowheads="1"/>
            </p:cNvSpPr>
            <p:nvPr/>
          </p:nvSpPr>
          <p:spPr bwMode="auto">
            <a:xfrm>
              <a:off x="1588" y="1060"/>
              <a:ext cx="616" cy="472"/>
            </a:xfrm>
            <a:prstGeom prst="star16">
              <a:avLst>
                <a:gd name="adj" fmla="val 37500"/>
              </a:avLst>
            </a:prstGeom>
            <a:solidFill>
              <a:schemeClr val="tx2"/>
            </a:solidFill>
            <a:ln w="12700">
              <a:solidFill>
                <a:schemeClr val="tx1"/>
              </a:solidFill>
              <a:miter lim="800000"/>
              <a:headEnd/>
              <a:tailEnd/>
            </a:ln>
            <a:effectLst/>
          </p:spPr>
          <p:txBody>
            <a:bodyPr wrap="none" anchor="ctr"/>
            <a:lstStyle/>
            <a:p>
              <a:endParaRPr lang="en-US"/>
            </a:p>
          </p:txBody>
        </p:sp>
        <p:sp>
          <p:nvSpPr>
            <p:cNvPr id="32781" name="Freeform 13"/>
            <p:cNvSpPr>
              <a:spLocks/>
            </p:cNvSpPr>
            <p:nvPr/>
          </p:nvSpPr>
          <p:spPr bwMode="auto">
            <a:xfrm>
              <a:off x="2016" y="1488"/>
              <a:ext cx="624" cy="672"/>
            </a:xfrm>
            <a:custGeom>
              <a:avLst/>
              <a:gdLst/>
              <a:ahLst/>
              <a:cxnLst>
                <a:cxn ang="0">
                  <a:pos x="0" y="0"/>
                </a:cxn>
                <a:cxn ang="0">
                  <a:pos x="432" y="384"/>
                </a:cxn>
                <a:cxn ang="0">
                  <a:pos x="624" y="672"/>
                </a:cxn>
              </a:cxnLst>
              <a:rect l="0" t="0" r="r" b="b"/>
              <a:pathLst>
                <a:path w="624" h="672">
                  <a:moveTo>
                    <a:pt x="0" y="0"/>
                  </a:moveTo>
                  <a:cubicBezTo>
                    <a:pt x="164" y="136"/>
                    <a:pt x="328" y="272"/>
                    <a:pt x="432" y="384"/>
                  </a:cubicBezTo>
                  <a:cubicBezTo>
                    <a:pt x="536" y="496"/>
                    <a:pt x="592" y="624"/>
                    <a:pt x="624" y="672"/>
                  </a:cubicBezTo>
                </a:path>
              </a:pathLst>
            </a:custGeom>
            <a:noFill/>
            <a:ln w="38100" cmpd="sng">
              <a:solidFill>
                <a:schemeClr val="tx1"/>
              </a:solidFill>
              <a:round/>
              <a:headEnd/>
              <a:tailEnd/>
            </a:ln>
            <a:effectLst/>
          </p:spPr>
          <p:txBody>
            <a:bodyPr wrap="none"/>
            <a:lstStyle/>
            <a:p>
              <a:endParaRPr lang="en-US"/>
            </a:p>
          </p:txBody>
        </p:sp>
        <p:sp>
          <p:nvSpPr>
            <p:cNvPr id="32782" name="Freeform 14"/>
            <p:cNvSpPr>
              <a:spLocks/>
            </p:cNvSpPr>
            <p:nvPr/>
          </p:nvSpPr>
          <p:spPr bwMode="auto">
            <a:xfrm>
              <a:off x="2304" y="1776"/>
              <a:ext cx="104" cy="384"/>
            </a:xfrm>
            <a:custGeom>
              <a:avLst/>
              <a:gdLst/>
              <a:ahLst/>
              <a:cxnLst>
                <a:cxn ang="0">
                  <a:pos x="48" y="0"/>
                </a:cxn>
                <a:cxn ang="0">
                  <a:pos x="96" y="144"/>
                </a:cxn>
                <a:cxn ang="0">
                  <a:pos x="0" y="384"/>
                </a:cxn>
              </a:cxnLst>
              <a:rect l="0" t="0" r="r" b="b"/>
              <a:pathLst>
                <a:path w="104" h="384">
                  <a:moveTo>
                    <a:pt x="48" y="0"/>
                  </a:moveTo>
                  <a:cubicBezTo>
                    <a:pt x="76" y="40"/>
                    <a:pt x="104" y="80"/>
                    <a:pt x="96" y="144"/>
                  </a:cubicBezTo>
                  <a:cubicBezTo>
                    <a:pt x="88" y="208"/>
                    <a:pt x="16" y="344"/>
                    <a:pt x="0" y="384"/>
                  </a:cubicBezTo>
                </a:path>
              </a:pathLst>
            </a:custGeom>
            <a:noFill/>
            <a:ln w="9525">
              <a:solidFill>
                <a:schemeClr val="tx1"/>
              </a:solidFill>
              <a:round/>
              <a:headEnd/>
              <a:tailEnd/>
            </a:ln>
            <a:effectLst/>
          </p:spPr>
          <p:txBody>
            <a:bodyPr wrap="none"/>
            <a:lstStyle/>
            <a:p>
              <a:endParaRPr lang="en-US"/>
            </a:p>
          </p:txBody>
        </p:sp>
        <p:sp>
          <p:nvSpPr>
            <p:cNvPr id="32783" name="Freeform 15"/>
            <p:cNvSpPr>
              <a:spLocks/>
            </p:cNvSpPr>
            <p:nvPr/>
          </p:nvSpPr>
          <p:spPr bwMode="auto">
            <a:xfrm>
              <a:off x="2496" y="1920"/>
              <a:ext cx="56" cy="432"/>
            </a:xfrm>
            <a:custGeom>
              <a:avLst/>
              <a:gdLst/>
              <a:ahLst/>
              <a:cxnLst>
                <a:cxn ang="0">
                  <a:pos x="0" y="0"/>
                </a:cxn>
                <a:cxn ang="0">
                  <a:pos x="48" y="192"/>
                </a:cxn>
                <a:cxn ang="0">
                  <a:pos x="48" y="288"/>
                </a:cxn>
                <a:cxn ang="0">
                  <a:pos x="48" y="432"/>
                </a:cxn>
              </a:cxnLst>
              <a:rect l="0" t="0" r="r" b="b"/>
              <a:pathLst>
                <a:path w="56" h="432">
                  <a:moveTo>
                    <a:pt x="0" y="0"/>
                  </a:moveTo>
                  <a:cubicBezTo>
                    <a:pt x="20" y="72"/>
                    <a:pt x="40" y="144"/>
                    <a:pt x="48" y="192"/>
                  </a:cubicBezTo>
                  <a:cubicBezTo>
                    <a:pt x="56" y="240"/>
                    <a:pt x="48" y="248"/>
                    <a:pt x="48" y="288"/>
                  </a:cubicBezTo>
                  <a:cubicBezTo>
                    <a:pt x="48" y="328"/>
                    <a:pt x="48" y="408"/>
                    <a:pt x="48" y="432"/>
                  </a:cubicBezTo>
                </a:path>
              </a:pathLst>
            </a:custGeom>
            <a:noFill/>
            <a:ln w="9525">
              <a:solidFill>
                <a:schemeClr val="tx1"/>
              </a:solidFill>
              <a:round/>
              <a:headEnd/>
              <a:tailEnd/>
            </a:ln>
            <a:effectLst/>
          </p:spPr>
          <p:txBody>
            <a:bodyPr wrap="none"/>
            <a:lstStyle/>
            <a:p>
              <a:endParaRPr lang="en-US"/>
            </a:p>
          </p:txBody>
        </p:sp>
        <p:sp>
          <p:nvSpPr>
            <p:cNvPr id="32784" name="Freeform 16"/>
            <p:cNvSpPr>
              <a:spLocks/>
            </p:cNvSpPr>
            <p:nvPr/>
          </p:nvSpPr>
          <p:spPr bwMode="auto">
            <a:xfrm>
              <a:off x="2352" y="1768"/>
              <a:ext cx="336" cy="104"/>
            </a:xfrm>
            <a:custGeom>
              <a:avLst/>
              <a:gdLst/>
              <a:ahLst/>
              <a:cxnLst>
                <a:cxn ang="0">
                  <a:pos x="0" y="8"/>
                </a:cxn>
                <a:cxn ang="0">
                  <a:pos x="144" y="8"/>
                </a:cxn>
                <a:cxn ang="0">
                  <a:pos x="192" y="56"/>
                </a:cxn>
                <a:cxn ang="0">
                  <a:pos x="336" y="104"/>
                </a:cxn>
              </a:cxnLst>
              <a:rect l="0" t="0" r="r" b="b"/>
              <a:pathLst>
                <a:path w="336" h="104">
                  <a:moveTo>
                    <a:pt x="0" y="8"/>
                  </a:moveTo>
                  <a:cubicBezTo>
                    <a:pt x="56" y="4"/>
                    <a:pt x="112" y="0"/>
                    <a:pt x="144" y="8"/>
                  </a:cubicBezTo>
                  <a:cubicBezTo>
                    <a:pt x="176" y="16"/>
                    <a:pt x="160" y="40"/>
                    <a:pt x="192" y="56"/>
                  </a:cubicBezTo>
                  <a:cubicBezTo>
                    <a:pt x="224" y="72"/>
                    <a:pt x="312" y="96"/>
                    <a:pt x="336" y="104"/>
                  </a:cubicBezTo>
                </a:path>
              </a:pathLst>
            </a:custGeom>
            <a:noFill/>
            <a:ln w="9525">
              <a:solidFill>
                <a:schemeClr val="tx1"/>
              </a:solidFill>
              <a:round/>
              <a:headEnd/>
              <a:tailEnd/>
            </a:ln>
            <a:effectLst/>
          </p:spPr>
          <p:txBody>
            <a:bodyPr wrap="none"/>
            <a:lstStyle/>
            <a:p>
              <a:endParaRPr lang="en-US"/>
            </a:p>
          </p:txBody>
        </p:sp>
        <p:sp>
          <p:nvSpPr>
            <p:cNvPr id="32785" name="Freeform 17"/>
            <p:cNvSpPr>
              <a:spLocks/>
            </p:cNvSpPr>
            <p:nvPr/>
          </p:nvSpPr>
          <p:spPr bwMode="auto">
            <a:xfrm>
              <a:off x="2496" y="1920"/>
              <a:ext cx="384" cy="112"/>
            </a:xfrm>
            <a:custGeom>
              <a:avLst/>
              <a:gdLst/>
              <a:ahLst/>
              <a:cxnLst>
                <a:cxn ang="0">
                  <a:pos x="0" y="0"/>
                </a:cxn>
                <a:cxn ang="0">
                  <a:pos x="144" y="96"/>
                </a:cxn>
                <a:cxn ang="0">
                  <a:pos x="240" y="96"/>
                </a:cxn>
                <a:cxn ang="0">
                  <a:pos x="384" y="96"/>
                </a:cxn>
              </a:cxnLst>
              <a:rect l="0" t="0" r="r" b="b"/>
              <a:pathLst>
                <a:path w="384" h="112">
                  <a:moveTo>
                    <a:pt x="0" y="0"/>
                  </a:moveTo>
                  <a:cubicBezTo>
                    <a:pt x="52" y="40"/>
                    <a:pt x="104" y="80"/>
                    <a:pt x="144" y="96"/>
                  </a:cubicBezTo>
                  <a:cubicBezTo>
                    <a:pt x="184" y="112"/>
                    <a:pt x="200" y="96"/>
                    <a:pt x="240" y="96"/>
                  </a:cubicBezTo>
                  <a:cubicBezTo>
                    <a:pt x="280" y="96"/>
                    <a:pt x="360" y="96"/>
                    <a:pt x="384" y="96"/>
                  </a:cubicBezTo>
                </a:path>
              </a:pathLst>
            </a:custGeom>
            <a:noFill/>
            <a:ln w="9525">
              <a:solidFill>
                <a:schemeClr val="tx1"/>
              </a:solidFill>
              <a:round/>
              <a:headEnd/>
              <a:tailEnd/>
            </a:ln>
            <a:effectLst/>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32771">
                                            <p:txEl>
                                              <p:pRg st="0" end="0"/>
                                            </p:txEl>
                                          </p:spTgt>
                                        </p:tgtEl>
                                        <p:attrNameLst>
                                          <p:attrName>style.visibility</p:attrName>
                                        </p:attrNameLst>
                                      </p:cBhvr>
                                      <p:to>
                                        <p:strVal val="visible"/>
                                      </p:to>
                                    </p:set>
                                    <p:animEffect transition="in" filter="wipe(up)">
                                      <p:cBhvr>
                                        <p:cTn id="11" dur="75"/>
                                        <p:tgtEl>
                                          <p:spTgt spid="32771">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4" name="TYPE.WAV"/>
                                        </p:tgtEl>
                                      </p:cMediaNode>
                                    </p:audio>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ox(out)">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3" name="CAMERA.WAV"/>
                                        </p:tgtEl>
                                      </p:cMediaNode>
                                    </p:audio>
                                  </p:subTnLst>
                                </p:cTn>
                              </p:par>
                            </p:childTnLst>
                          </p:cTn>
                        </p:par>
                        <p:par>
                          <p:cTn id="17" fill="hold">
                            <p:stCondLst>
                              <p:cond delay="500"/>
                            </p:stCondLst>
                            <p:childTnLst>
                              <p:par>
                                <p:cTn id="18" presetID="22" presetClass="entr" presetSubtype="1" fill="hold" grpId="0" nodeType="afterEffect">
                                  <p:stCondLst>
                                    <p:cond delay="0"/>
                                  </p:stCondLst>
                                  <p:iterate type="lt">
                                    <p:tmPct val="100000"/>
                                  </p:iterate>
                                  <p:childTnLst>
                                    <p:set>
                                      <p:cBhvr>
                                        <p:cTn id="19" dur="1" fill="hold">
                                          <p:stCondLst>
                                            <p:cond delay="0"/>
                                          </p:stCondLst>
                                        </p:cTn>
                                        <p:tgtEl>
                                          <p:spTgt spid="32778">
                                            <p:txEl>
                                              <p:pRg st="0" end="0"/>
                                            </p:txEl>
                                          </p:spTgt>
                                        </p:tgtEl>
                                        <p:attrNameLst>
                                          <p:attrName>style.visibility</p:attrName>
                                        </p:attrNameLst>
                                      </p:cBhvr>
                                      <p:to>
                                        <p:strVal val="visible"/>
                                      </p:to>
                                    </p:set>
                                    <p:animEffect transition="in" filter="wipe(up)">
                                      <p:cBhvr>
                                        <p:cTn id="20" dur="75"/>
                                        <p:tgtEl>
                                          <p:spTgt spid="32778">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advAuto="0"/>
      <p:bldP spid="32778" grpId="0" build="p" autoUpdateAnimBg="0"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staff.fcps.net/cverdecc/adv%20a&amp;p/notes/muscle%20unit/contration%20of%20motor/contra36.jpg"/>
          <p:cNvPicPr>
            <a:picLocks noChangeAspect="1" noChangeArrowheads="1"/>
          </p:cNvPicPr>
          <p:nvPr/>
        </p:nvPicPr>
        <p:blipFill>
          <a:blip r:embed="rId3" cstate="print"/>
          <a:srcRect/>
          <a:stretch>
            <a:fillRect/>
          </a:stretch>
        </p:blipFill>
        <p:spPr bwMode="auto">
          <a:xfrm>
            <a:off x="500034" y="1857364"/>
            <a:ext cx="4357686" cy="3532314"/>
          </a:xfrm>
          <a:prstGeom prst="rect">
            <a:avLst/>
          </a:prstGeom>
          <a:noFill/>
        </p:spPr>
      </p:pic>
      <p:sp>
        <p:nvSpPr>
          <p:cNvPr id="4" name="Szövegdoboz 3"/>
          <p:cNvSpPr txBox="1"/>
          <p:nvPr/>
        </p:nvSpPr>
        <p:spPr>
          <a:xfrm>
            <a:off x="1928794" y="500042"/>
            <a:ext cx="528641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Beidegzés</a:t>
            </a:r>
            <a:endParaRPr lang="en-GB" sz="3200" b="1" i="1" dirty="0">
              <a:latin typeface="Times New Roman" pitchFamily="18" charset="0"/>
              <a:cs typeface="Times New Roman" pitchFamily="18" charset="0"/>
            </a:endParaRPr>
          </a:p>
        </p:txBody>
      </p:sp>
      <p:sp>
        <p:nvSpPr>
          <p:cNvPr id="5" name="Szövegdoboz 4"/>
          <p:cNvSpPr txBox="1"/>
          <p:nvPr/>
        </p:nvSpPr>
        <p:spPr>
          <a:xfrm>
            <a:off x="571472" y="1357298"/>
            <a:ext cx="3071834" cy="461665"/>
          </a:xfrm>
          <a:prstGeom prst="rect">
            <a:avLst/>
          </a:prstGeom>
          <a:noFill/>
        </p:spPr>
        <p:txBody>
          <a:bodyPr wrap="square" rtlCol="0">
            <a:spAutoFit/>
          </a:bodyPr>
          <a:lstStyle/>
          <a:p>
            <a:pPr algn="ctr"/>
            <a:r>
              <a:rPr lang="hu-HU" sz="2400" dirty="0" smtClean="0">
                <a:latin typeface="Times New Roman" pitchFamily="18" charset="0"/>
                <a:cs typeface="Times New Roman" pitchFamily="18" charset="0"/>
              </a:rPr>
              <a:t>Motoros egység</a:t>
            </a:r>
            <a:endParaRPr lang="en-GB" sz="2400" dirty="0">
              <a:latin typeface="Times New Roman" pitchFamily="18" charset="0"/>
              <a:cs typeface="Times New Roman" pitchFamily="18" charset="0"/>
            </a:endParaRPr>
          </a:p>
        </p:txBody>
      </p:sp>
      <p:sp>
        <p:nvSpPr>
          <p:cNvPr id="6" name="Szövegdoboz 5"/>
          <p:cNvSpPr txBox="1"/>
          <p:nvPr/>
        </p:nvSpPr>
        <p:spPr>
          <a:xfrm>
            <a:off x="5715008" y="1785926"/>
            <a:ext cx="3143272" cy="923330"/>
          </a:xfrm>
          <a:prstGeom prst="rect">
            <a:avLst/>
          </a:prstGeom>
          <a:noFill/>
        </p:spPr>
        <p:txBody>
          <a:bodyPr wrap="square" rtlCol="0">
            <a:spAutoFit/>
          </a:bodyPr>
          <a:lstStyle/>
          <a:p>
            <a:pPr algn="ctr"/>
            <a:r>
              <a:rPr lang="hu-HU" dirty="0" smtClean="0"/>
              <a:t>A motoros egység egy motoros idegből és az általa beidegzett izomrostokból áll.</a:t>
            </a:r>
            <a:endParaRPr lang="en-GB" dirty="0"/>
          </a:p>
        </p:txBody>
      </p:sp>
      <p:sp>
        <p:nvSpPr>
          <p:cNvPr id="7" name="Szövegdoboz 6"/>
          <p:cNvSpPr txBox="1"/>
          <p:nvPr/>
        </p:nvSpPr>
        <p:spPr>
          <a:xfrm>
            <a:off x="5143504" y="3286124"/>
            <a:ext cx="3714776" cy="646331"/>
          </a:xfrm>
          <a:prstGeom prst="rect">
            <a:avLst/>
          </a:prstGeom>
          <a:noFill/>
        </p:spPr>
        <p:txBody>
          <a:bodyPr wrap="square" rtlCol="0">
            <a:spAutoFit/>
          </a:bodyPr>
          <a:lstStyle/>
          <a:p>
            <a:r>
              <a:rPr lang="hu-HU" dirty="0" smtClean="0"/>
              <a:t>Egy motoros egységhez 5-2000 rost tartozhat</a:t>
            </a:r>
            <a:endParaRPr lang="en-GB" dirty="0"/>
          </a:p>
        </p:txBody>
      </p:sp>
      <p:sp>
        <p:nvSpPr>
          <p:cNvPr id="8" name="Szövegdoboz 7"/>
          <p:cNvSpPr txBox="1"/>
          <p:nvPr/>
        </p:nvSpPr>
        <p:spPr>
          <a:xfrm>
            <a:off x="4786314" y="4357694"/>
            <a:ext cx="3929090" cy="1754326"/>
          </a:xfrm>
          <a:prstGeom prst="rect">
            <a:avLst/>
          </a:prstGeom>
          <a:noFill/>
        </p:spPr>
        <p:txBody>
          <a:bodyPr wrap="square" rtlCol="0">
            <a:spAutoFit/>
          </a:bodyPr>
          <a:lstStyle/>
          <a:p>
            <a:r>
              <a:rPr lang="hu-HU" dirty="0" smtClean="0"/>
              <a:t>Alapvetően két motoros egységet különböztetünk meg</a:t>
            </a:r>
            <a:endParaRPr lang="en-GB" dirty="0" smtClean="0"/>
          </a:p>
          <a:p>
            <a:pPr marL="342900" indent="-342900">
              <a:buAutoNum type="arabicPeriod"/>
            </a:pPr>
            <a:r>
              <a:rPr lang="hu-HU" dirty="0" smtClean="0"/>
              <a:t>Alacsony ingerküszöbű, lassú, kis és fáradságtűrő</a:t>
            </a:r>
            <a:endParaRPr lang="en-GB" dirty="0" smtClean="0"/>
          </a:p>
          <a:p>
            <a:pPr marL="342900" indent="-342900">
              <a:buAutoNum type="arabicPeriod"/>
            </a:pPr>
            <a:r>
              <a:rPr lang="hu-HU" dirty="0" smtClean="0"/>
              <a:t>Magas ingerküszöbű, gyors, nagy és fáradékony</a:t>
            </a:r>
            <a:endParaRPr lang="en-GB" dirty="0"/>
          </a:p>
        </p:txBody>
      </p:sp>
      <p:sp>
        <p:nvSpPr>
          <p:cNvPr id="9" name="Szövegdoboz 8"/>
          <p:cNvSpPr txBox="1"/>
          <p:nvPr/>
        </p:nvSpPr>
        <p:spPr>
          <a:xfrm>
            <a:off x="714348" y="6286520"/>
            <a:ext cx="7429552" cy="369332"/>
          </a:xfrm>
          <a:prstGeom prst="rect">
            <a:avLst/>
          </a:prstGeom>
          <a:noFill/>
        </p:spPr>
        <p:txBody>
          <a:bodyPr wrap="square" rtlCol="0">
            <a:spAutoFit/>
          </a:bodyPr>
          <a:lstStyle/>
          <a:p>
            <a:r>
              <a:rPr lang="hu-HU" dirty="0" smtClean="0"/>
              <a:t>Minden motoros egységnek más az ingerküszöbe</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841500" y="692150"/>
            <a:ext cx="5029200" cy="762000"/>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GB" sz="4400" b="1" i="1" dirty="0">
                <a:solidFill>
                  <a:srgbClr val="FFCC00"/>
                </a:solidFill>
                <a:latin typeface="Times New Roman" pitchFamily="18" charset="0"/>
              </a:rPr>
              <a:t>43</a:t>
            </a:r>
            <a:r>
              <a:rPr lang="en-US" sz="4400" b="1" i="1" dirty="0" smtClean="0">
                <a:solidFill>
                  <a:srgbClr val="FFCC00"/>
                </a:solidFill>
                <a:latin typeface="Times New Roman" pitchFamily="18" charset="0"/>
              </a:rPr>
              <a:t>0</a:t>
            </a:r>
            <a:r>
              <a:rPr lang="hu-HU" sz="4400" b="1" i="1" dirty="0" smtClean="0">
                <a:solidFill>
                  <a:srgbClr val="FFCC00"/>
                </a:solidFill>
                <a:latin typeface="Times New Roman" pitchFamily="18" charset="0"/>
              </a:rPr>
              <a:t>-850</a:t>
            </a:r>
            <a:r>
              <a:rPr lang="en-GB" sz="4400" b="1" i="1" dirty="0" smtClean="0">
                <a:solidFill>
                  <a:srgbClr val="FFCC00"/>
                </a:solidFill>
                <a:latin typeface="Times New Roman" pitchFamily="18" charset="0"/>
              </a:rPr>
              <a:t> </a:t>
            </a:r>
            <a:r>
              <a:rPr lang="hu-HU" sz="4400" b="1" i="1" dirty="0">
                <a:solidFill>
                  <a:srgbClr val="FFCC00"/>
                </a:solidFill>
                <a:latin typeface="Times New Roman" pitchFamily="18" charset="0"/>
              </a:rPr>
              <a:t>izom</a:t>
            </a:r>
            <a:endParaRPr lang="en-GB" sz="4400" b="1" i="1" dirty="0">
              <a:solidFill>
                <a:srgbClr val="FFCC00"/>
              </a:solidFill>
              <a:latin typeface="Times New Roman" pitchFamily="18" charset="0"/>
            </a:endParaRPr>
          </a:p>
        </p:txBody>
      </p:sp>
      <p:sp>
        <p:nvSpPr>
          <p:cNvPr id="120835" name="Text Box 3"/>
          <p:cNvSpPr txBox="1">
            <a:spLocks noChangeArrowheads="1"/>
          </p:cNvSpPr>
          <p:nvPr/>
        </p:nvSpPr>
        <p:spPr bwMode="auto">
          <a:xfrm>
            <a:off x="838200" y="5867400"/>
            <a:ext cx="3733800" cy="45720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GB" sz="2400" b="1" dirty="0" err="1">
                <a:solidFill>
                  <a:schemeClr val="bg2">
                    <a:lumMod val="60000"/>
                    <a:lumOff val="40000"/>
                  </a:schemeClr>
                </a:solidFill>
                <a:latin typeface="Times New Roman" pitchFamily="18" charset="0"/>
              </a:rPr>
              <a:t>Zatziorsky</a:t>
            </a:r>
            <a:r>
              <a:rPr lang="en-GB" sz="2400" b="1" dirty="0">
                <a:solidFill>
                  <a:schemeClr val="bg2">
                    <a:lumMod val="60000"/>
                    <a:lumOff val="40000"/>
                  </a:schemeClr>
                </a:solidFill>
                <a:latin typeface="Times New Roman" pitchFamily="18" charset="0"/>
              </a:rPr>
              <a:t>, 1998</a:t>
            </a:r>
          </a:p>
        </p:txBody>
      </p:sp>
      <p:sp>
        <p:nvSpPr>
          <p:cNvPr id="120836" name="Text Box 4"/>
          <p:cNvSpPr txBox="1">
            <a:spLocks noChangeArrowheads="1"/>
          </p:cNvSpPr>
          <p:nvPr/>
        </p:nvSpPr>
        <p:spPr bwMode="auto">
          <a:xfrm>
            <a:off x="1475656" y="2996952"/>
            <a:ext cx="5029200" cy="119062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hu-HU" sz="3600" b="1" i="1" dirty="0">
                <a:solidFill>
                  <a:srgbClr val="FFCC00"/>
                </a:solidFill>
                <a:latin typeface="Times New Roman" pitchFamily="18" charset="0"/>
              </a:rPr>
              <a:t>Maximum 80 dolgozik egyszerre</a:t>
            </a:r>
            <a:endParaRPr lang="en-GB" sz="3600" b="1" i="1" dirty="0">
              <a:solidFill>
                <a:srgbClr val="FFCC00"/>
              </a:solidFill>
              <a:latin typeface="Times New Roman" pitchFamily="18" charset="0"/>
            </a:endParaRPr>
          </a:p>
        </p:txBody>
      </p:sp>
      <p:pic>
        <p:nvPicPr>
          <p:cNvPr id="120837" name="Picture 5"/>
          <p:cNvPicPr>
            <a:picLocks noChangeAspect="1" noChangeArrowheads="1"/>
          </p:cNvPicPr>
          <p:nvPr/>
        </p:nvPicPr>
        <p:blipFill>
          <a:blip r:embed="rId5" cstate="print"/>
          <a:srcRect/>
          <a:stretch>
            <a:fillRect/>
          </a:stretch>
        </p:blipFill>
        <p:spPr bwMode="auto">
          <a:xfrm>
            <a:off x="6443663" y="3141663"/>
            <a:ext cx="2381250" cy="3298825"/>
          </a:xfrm>
          <a:prstGeom prst="rect">
            <a:avLst/>
          </a:prstGeom>
          <a:noFill/>
          <a:ln w="9525">
            <a:noFill/>
            <a:miter lim="800000"/>
            <a:headEnd/>
            <a:tailEnd/>
          </a:ln>
        </p:spPr>
      </p:pic>
      <p:sp>
        <p:nvSpPr>
          <p:cNvPr id="120838" name="Text Box 6"/>
          <p:cNvSpPr txBox="1">
            <a:spLocks noChangeArrowheads="1"/>
          </p:cNvSpPr>
          <p:nvPr/>
        </p:nvSpPr>
        <p:spPr bwMode="auto">
          <a:xfrm>
            <a:off x="1547665" y="1700213"/>
            <a:ext cx="6408712" cy="769441"/>
          </a:xfrm>
          <a:prstGeom prst="rect">
            <a:avLst/>
          </a:prstGeom>
          <a:noFill/>
          <a:ln w="9525">
            <a:noFill/>
            <a:miter lim="800000"/>
            <a:headEnd/>
            <a:tailEnd/>
          </a:ln>
        </p:spPr>
        <p:txBody>
          <a:bodyPr wrap="square">
            <a:spAutoFit/>
          </a:bodyPr>
          <a:lstStyle/>
          <a:p>
            <a:pPr algn="ctr">
              <a:spcBef>
                <a:spcPct val="50000"/>
              </a:spcBef>
            </a:pPr>
            <a:r>
              <a:rPr lang="hu-HU" sz="4400" b="1" i="1" dirty="0" smtClean="0">
                <a:solidFill>
                  <a:srgbClr val="FFFF00"/>
                </a:solidFill>
                <a:latin typeface="Times New Roman" pitchFamily="18" charset="0"/>
                <a:cs typeface="Times New Roman" pitchFamily="18" charset="0"/>
              </a:rPr>
              <a:t>A test tömegének 35- </a:t>
            </a:r>
            <a:r>
              <a:rPr lang="hu-HU" sz="4400" b="1" i="1" dirty="0">
                <a:solidFill>
                  <a:srgbClr val="FFFF00"/>
                </a:solidFill>
                <a:latin typeface="Times New Roman" pitchFamily="18" charset="0"/>
                <a:cs typeface="Times New Roman" pitchFamily="18" charset="0"/>
              </a:rPr>
              <a:t>45 %</a:t>
            </a:r>
            <a:endParaRPr lang="en-US" sz="4400" b="1"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0"/>
                                  </p:iterate>
                                  <p:childTnLst>
                                    <p:set>
                                      <p:cBhvr>
                                        <p:cTn id="6" dur="1" fill="hold">
                                          <p:stCondLst>
                                            <p:cond delay="0"/>
                                          </p:stCondLst>
                                        </p:cTn>
                                        <p:tgtEl>
                                          <p:spTgt spid="120834">
                                            <p:txEl>
                                              <p:pRg st="0" end="0"/>
                                            </p:txEl>
                                          </p:spTgt>
                                        </p:tgtEl>
                                        <p:attrNameLst>
                                          <p:attrName>style.visibility</p:attrName>
                                        </p:attrNameLst>
                                      </p:cBhvr>
                                      <p:to>
                                        <p:strVal val="visible"/>
                                      </p:to>
                                    </p:set>
                                    <p:anim calcmode="lin" valueType="num">
                                      <p:cBhvr additive="base">
                                        <p:cTn id="7" dur="75" fill="hold"/>
                                        <p:tgtEl>
                                          <p:spTgt spid="12083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2083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par>
                          <p:cTn id="9" fill="hold">
                            <p:stCondLst>
                              <p:cond delay="825"/>
                            </p:stCondLst>
                            <p:childTnLst>
                              <p:par>
                                <p:cTn id="10" presetID="29" presetClass="entr" presetSubtype="0" fill="hold" grpId="0" nodeType="afterEffect">
                                  <p:stCondLst>
                                    <p:cond delay="0"/>
                                  </p:stCondLst>
                                  <p:iterate type="lt">
                                    <p:tmPct val="10000"/>
                                  </p:iterate>
                                  <p:childTnLst>
                                    <p:set>
                                      <p:cBhvr>
                                        <p:cTn id="11" dur="1" fill="hold">
                                          <p:stCondLst>
                                            <p:cond delay="0"/>
                                          </p:stCondLst>
                                        </p:cTn>
                                        <p:tgtEl>
                                          <p:spTgt spid="120838"/>
                                        </p:tgtEl>
                                        <p:attrNameLst>
                                          <p:attrName>style.visibility</p:attrName>
                                        </p:attrNameLst>
                                      </p:cBhvr>
                                      <p:to>
                                        <p:strVal val="visible"/>
                                      </p:to>
                                    </p:set>
                                    <p:anim calcmode="lin" valueType="num">
                                      <p:cBhvr>
                                        <p:cTn id="12" dur="1000" fill="hold"/>
                                        <p:tgtEl>
                                          <p:spTgt spid="120838"/>
                                        </p:tgtEl>
                                        <p:attrNameLst>
                                          <p:attrName>ppt_x</p:attrName>
                                        </p:attrNameLst>
                                      </p:cBhvr>
                                      <p:tavLst>
                                        <p:tav tm="0">
                                          <p:val>
                                            <p:strVal val="#ppt_x-.2"/>
                                          </p:val>
                                        </p:tav>
                                        <p:tav tm="100000">
                                          <p:val>
                                            <p:strVal val="#ppt_x"/>
                                          </p:val>
                                        </p:tav>
                                      </p:tavLst>
                                    </p:anim>
                                    <p:anim calcmode="lin" valueType="num">
                                      <p:cBhvr>
                                        <p:cTn id="13" dur="1000" fill="hold"/>
                                        <p:tgtEl>
                                          <p:spTgt spid="12083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0838"/>
                                        </p:tgtEl>
                                      </p:cBhvr>
                                    </p:animEffect>
                                  </p:childTnLst>
                                </p:cTn>
                              </p:par>
                            </p:childTnLst>
                          </p:cTn>
                        </p:par>
                        <p:par>
                          <p:cTn id="15" fill="hold">
                            <p:stCondLst>
                              <p:cond delay="3725"/>
                            </p:stCondLst>
                            <p:childTnLst>
                              <p:par>
                                <p:cTn id="16" presetID="26" presetClass="emph" presetSubtype="0" repeatCount="indefinite" fill="hold" grpId="1" nodeType="afterEffect">
                                  <p:stCondLst>
                                    <p:cond delay="0"/>
                                  </p:stCondLst>
                                  <p:endCondLst>
                                    <p:cond evt="onNext" delay="0">
                                      <p:tgtEl>
                                        <p:sldTgt/>
                                      </p:tgtEl>
                                    </p:cond>
                                  </p:endCondLst>
                                  <p:iterate type="lt">
                                    <p:tmPct val="0"/>
                                  </p:iterate>
                                  <p:childTnLst>
                                    <p:animEffect transition="out" filter="fade">
                                      <p:cBhvr>
                                        <p:cTn id="17" dur="500" tmFilter="0, 0; .2, .5; .8, .5; 1, 0"/>
                                        <p:tgtEl>
                                          <p:spTgt spid="120838"/>
                                        </p:tgtEl>
                                      </p:cBhvr>
                                    </p:animEffect>
                                    <p:animScale>
                                      <p:cBhvr>
                                        <p:cTn id="18" dur="250" autoRev="1" fill="hold"/>
                                        <p:tgtEl>
                                          <p:spTgt spid="120838"/>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iterate type="lt">
                                    <p:tmPct val="100000"/>
                                  </p:iterate>
                                  <p:childTnLst>
                                    <p:set>
                                      <p:cBhvr>
                                        <p:cTn id="22" dur="1" fill="hold">
                                          <p:stCondLst>
                                            <p:cond delay="0"/>
                                          </p:stCondLst>
                                        </p:cTn>
                                        <p:tgtEl>
                                          <p:spTgt spid="120836">
                                            <p:txEl>
                                              <p:pRg st="0" end="0"/>
                                            </p:txEl>
                                          </p:spTgt>
                                        </p:tgtEl>
                                        <p:attrNameLst>
                                          <p:attrName>style.visibility</p:attrName>
                                        </p:attrNameLst>
                                      </p:cBhvr>
                                      <p:to>
                                        <p:strVal val="visible"/>
                                      </p:to>
                                    </p:set>
                                    <p:anim calcmode="lin" valueType="num">
                                      <p:cBhvr additive="base">
                                        <p:cTn id="23" dur="75" fill="hold"/>
                                        <p:tgtEl>
                                          <p:spTgt spid="120836">
                                            <p:txEl>
                                              <p:pRg st="0" end="0"/>
                                            </p:txEl>
                                          </p:spTgt>
                                        </p:tgtEl>
                                        <p:attrNameLst>
                                          <p:attrName>ppt_x</p:attrName>
                                        </p:attrNameLst>
                                      </p:cBhvr>
                                      <p:tavLst>
                                        <p:tav tm="0">
                                          <p:val>
                                            <p:strVal val="1+#ppt_w/2"/>
                                          </p:val>
                                        </p:tav>
                                        <p:tav tm="100000">
                                          <p:val>
                                            <p:strVal val="#ppt_x"/>
                                          </p:val>
                                        </p:tav>
                                      </p:tavLst>
                                    </p:anim>
                                    <p:anim calcmode="lin" valueType="num">
                                      <p:cBhvr additive="base">
                                        <p:cTn id="24" dur="75" fill="hold"/>
                                        <p:tgtEl>
                                          <p:spTgt spid="12083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ARBRAKE.WAV"/>
                                        </p:tgtEl>
                                      </p:cMediaNode>
                                    </p:audio>
                                  </p:subTnLst>
                                </p:cTn>
                              </p:par>
                            </p:childTnLst>
                          </p:cTn>
                        </p:par>
                        <p:par>
                          <p:cTn id="25" fill="hold">
                            <p:stCondLst>
                              <p:cond delay="1950"/>
                            </p:stCondLst>
                            <p:childTnLst>
                              <p:par>
                                <p:cTn id="26" presetID="4" presetClass="entr" presetSubtype="32" fill="hold" grpId="0" nodeType="afterEffect">
                                  <p:stCondLst>
                                    <p:cond delay="0"/>
                                  </p:stCondLst>
                                  <p:childTnLst>
                                    <p:set>
                                      <p:cBhvr>
                                        <p:cTn id="27" dur="1" fill="hold">
                                          <p:stCondLst>
                                            <p:cond delay="0"/>
                                          </p:stCondLst>
                                        </p:cTn>
                                        <p:tgtEl>
                                          <p:spTgt spid="120835">
                                            <p:txEl>
                                              <p:pRg st="0" end="0"/>
                                            </p:txEl>
                                          </p:spTgt>
                                        </p:tgtEl>
                                        <p:attrNameLst>
                                          <p:attrName>style.visibility</p:attrName>
                                        </p:attrNameLst>
                                      </p:cBhvr>
                                      <p:to>
                                        <p:strVal val="visible"/>
                                      </p:to>
                                    </p:set>
                                    <p:animEffect transition="in" filter="box(out)">
                                      <p:cBhvr>
                                        <p:cTn id="28" dur="500"/>
                                        <p:tgtEl>
                                          <p:spTgt spid="120835">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CAMERA.WAV"/>
                                        </p:tgtEl>
                                      </p:cMediaNode>
                                    </p:audio>
                                  </p:sub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20837"/>
                                        </p:tgtEl>
                                        <p:attrNameLst>
                                          <p:attrName>style.visibility</p:attrName>
                                        </p:attrNameLst>
                                      </p:cBhvr>
                                      <p:to>
                                        <p:strVal val="visible"/>
                                      </p:to>
                                    </p:set>
                                    <p:animEffect transition="in" filter="dissolve">
                                      <p:cBhvr>
                                        <p:cTn id="33"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autoUpdateAnimBg="0" advAuto="0"/>
      <p:bldP spid="120835" grpId="0" build="p" autoUpdateAnimBg="0" advAuto="0"/>
      <p:bldP spid="120836" grpId="0" build="p" autoUpdateAnimBg="0" advAuto="0"/>
      <p:bldP spid="120838" grpId="0"/>
      <p:bldP spid="12083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77" name="Text Box 45"/>
          <p:cNvSpPr txBox="1">
            <a:spLocks noChangeArrowheads="1"/>
          </p:cNvSpPr>
          <p:nvPr/>
        </p:nvSpPr>
        <p:spPr bwMode="auto">
          <a:xfrm>
            <a:off x="714348" y="1214422"/>
            <a:ext cx="7924800" cy="4893647"/>
          </a:xfrm>
          <a:prstGeom prst="rect">
            <a:avLst/>
          </a:prstGeom>
          <a:noFill/>
          <a:ln w="9525">
            <a:noFill/>
            <a:miter lim="800000"/>
            <a:headEnd/>
            <a:tailEnd/>
          </a:ln>
          <a:effectLst/>
        </p:spPr>
        <p:txBody>
          <a:bodyPr>
            <a:spAutoFit/>
          </a:bodyPr>
          <a:lstStyle/>
          <a:p>
            <a:pPr marL="457200" indent="-457200">
              <a:spcBef>
                <a:spcPct val="50000"/>
              </a:spcBef>
            </a:pPr>
            <a:r>
              <a:rPr lang="hu-HU" sz="2400" dirty="0" smtClean="0">
                <a:solidFill>
                  <a:srgbClr val="FFFF00"/>
                </a:solidFill>
              </a:rPr>
              <a:t>1-es típusú motoros egység:</a:t>
            </a:r>
          </a:p>
          <a:p>
            <a:pPr marL="457200" indent="-457200">
              <a:spcBef>
                <a:spcPct val="50000"/>
              </a:spcBef>
              <a:buFont typeface="Arial" pitchFamily="34" charset="0"/>
              <a:buChar char="•"/>
            </a:pPr>
            <a:r>
              <a:rPr lang="hu-HU" sz="2400" dirty="0" smtClean="0">
                <a:solidFill>
                  <a:srgbClr val="FFFF00"/>
                </a:solidFill>
              </a:rPr>
              <a:t> Kis erősségű inger hatására képes aktiválódni, azaz kis akaratlagos erőbevetésre is képes működni,</a:t>
            </a:r>
          </a:p>
          <a:p>
            <a:pPr marL="457200" indent="-457200">
              <a:spcBef>
                <a:spcPct val="50000"/>
              </a:spcBef>
              <a:buFont typeface="Arial" pitchFamily="34" charset="0"/>
              <a:buChar char="•"/>
            </a:pPr>
            <a:r>
              <a:rPr lang="hu-HU" sz="2400" dirty="0" smtClean="0">
                <a:solidFill>
                  <a:srgbClr val="FFFF00"/>
                </a:solidFill>
              </a:rPr>
              <a:t> ehhez a motoros egységhez tartozó rostok lassan kontrahálódnak, mert  a motoros idegen végighaladó elektromos inger frekvenciája alacsony,</a:t>
            </a:r>
          </a:p>
          <a:p>
            <a:pPr marL="457200" indent="-457200">
              <a:spcBef>
                <a:spcPct val="50000"/>
              </a:spcBef>
              <a:buFont typeface="Arial" pitchFamily="34" charset="0"/>
              <a:buChar char="•"/>
            </a:pPr>
            <a:r>
              <a:rPr lang="hu-HU" sz="2400" dirty="0" smtClean="0">
                <a:solidFill>
                  <a:srgbClr val="FFFF00"/>
                </a:solidFill>
              </a:rPr>
              <a:t> egy motoros ideghez kevés számú rost tartozik, ezért nevezzük kis motoros egységnek,</a:t>
            </a:r>
          </a:p>
          <a:p>
            <a:pPr marL="457200" indent="-457200">
              <a:spcBef>
                <a:spcPct val="50000"/>
              </a:spcBef>
              <a:buFont typeface="Arial" pitchFamily="34" charset="0"/>
              <a:buChar char="•"/>
            </a:pPr>
            <a:r>
              <a:rPr lang="hu-HU" sz="2400" dirty="0" smtClean="0">
                <a:solidFill>
                  <a:srgbClr val="FFFF00"/>
                </a:solidFill>
              </a:rPr>
              <a:t> Mivel az izomrostok oxidatív anyagcserével szerzik a kontrakcióhoz szükséges energiát, ezért hosszantartó munkára képesek.</a:t>
            </a:r>
            <a:endParaRPr lang="en-GB"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69677">
                                            <p:txEl>
                                              <p:pRg st="0" end="0"/>
                                            </p:txEl>
                                          </p:spTgt>
                                        </p:tgtEl>
                                        <p:attrNameLst>
                                          <p:attrName>style.visibility</p:attrName>
                                        </p:attrNameLst>
                                      </p:cBhvr>
                                      <p:to>
                                        <p:strVal val="visible"/>
                                      </p:to>
                                    </p:set>
                                    <p:animEffect transition="in" filter="wipe(up)">
                                      <p:cBhvr>
                                        <p:cTn id="7" dur="75"/>
                                        <p:tgtEl>
                                          <p:spTgt spid="6967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69677">
                                            <p:txEl>
                                              <p:pRg st="1" end="1"/>
                                            </p:txEl>
                                          </p:spTgt>
                                        </p:tgtEl>
                                        <p:attrNameLst>
                                          <p:attrName>style.visibility</p:attrName>
                                        </p:attrNameLst>
                                      </p:cBhvr>
                                      <p:to>
                                        <p:strVal val="visible"/>
                                      </p:to>
                                    </p:set>
                                    <p:animEffect transition="in" filter="wipe(up)">
                                      <p:cBhvr>
                                        <p:cTn id="12" dur="75"/>
                                        <p:tgtEl>
                                          <p:spTgt spid="6967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69677">
                                            <p:txEl>
                                              <p:pRg st="2" end="2"/>
                                            </p:txEl>
                                          </p:spTgt>
                                        </p:tgtEl>
                                        <p:attrNameLst>
                                          <p:attrName>style.visibility</p:attrName>
                                        </p:attrNameLst>
                                      </p:cBhvr>
                                      <p:to>
                                        <p:strVal val="visible"/>
                                      </p:to>
                                    </p:set>
                                    <p:animEffect transition="in" filter="wipe(up)">
                                      <p:cBhvr>
                                        <p:cTn id="17" dur="75"/>
                                        <p:tgtEl>
                                          <p:spTgt spid="6967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69677">
                                            <p:txEl>
                                              <p:pRg st="3" end="3"/>
                                            </p:txEl>
                                          </p:spTgt>
                                        </p:tgtEl>
                                        <p:attrNameLst>
                                          <p:attrName>style.visibility</p:attrName>
                                        </p:attrNameLst>
                                      </p:cBhvr>
                                      <p:to>
                                        <p:strVal val="visible"/>
                                      </p:to>
                                    </p:set>
                                    <p:animEffect transition="in" filter="wipe(up)">
                                      <p:cBhvr>
                                        <p:cTn id="22" dur="75"/>
                                        <p:tgtEl>
                                          <p:spTgt spid="6967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69677">
                                            <p:txEl>
                                              <p:pRg st="4" end="4"/>
                                            </p:txEl>
                                          </p:spTgt>
                                        </p:tgtEl>
                                        <p:attrNameLst>
                                          <p:attrName>style.visibility</p:attrName>
                                        </p:attrNameLst>
                                      </p:cBhvr>
                                      <p:to>
                                        <p:strVal val="visible"/>
                                      </p:to>
                                    </p:set>
                                    <p:animEffect transition="in" filter="wipe(up)">
                                      <p:cBhvr>
                                        <p:cTn id="27" dur="75"/>
                                        <p:tgtEl>
                                          <p:spTgt spid="69677">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7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5"/>
          <p:cNvSpPr txBox="1">
            <a:spLocks noChangeArrowheads="1"/>
          </p:cNvSpPr>
          <p:nvPr/>
        </p:nvSpPr>
        <p:spPr bwMode="auto">
          <a:xfrm>
            <a:off x="714348" y="1000108"/>
            <a:ext cx="7924800" cy="4893647"/>
          </a:xfrm>
          <a:prstGeom prst="rect">
            <a:avLst/>
          </a:prstGeom>
          <a:noFill/>
          <a:ln w="9525">
            <a:noFill/>
            <a:miter lim="800000"/>
            <a:headEnd/>
            <a:tailEnd/>
          </a:ln>
          <a:effectLst/>
        </p:spPr>
        <p:txBody>
          <a:bodyPr>
            <a:spAutoFit/>
          </a:bodyPr>
          <a:lstStyle/>
          <a:p>
            <a:pPr marL="457200" indent="-457200">
              <a:spcBef>
                <a:spcPct val="50000"/>
              </a:spcBef>
            </a:pPr>
            <a:r>
              <a:rPr lang="hu-HU" sz="2400" dirty="0" smtClean="0"/>
              <a:t>2-es típusú motoros egység:</a:t>
            </a:r>
          </a:p>
          <a:p>
            <a:pPr marL="457200" indent="-457200">
              <a:spcBef>
                <a:spcPct val="50000"/>
              </a:spcBef>
              <a:buFont typeface="Arial" pitchFamily="34" charset="0"/>
              <a:buChar char="•"/>
            </a:pPr>
            <a:r>
              <a:rPr lang="hu-HU" sz="2400" dirty="0" smtClean="0"/>
              <a:t> Nagy erősségű inger hatására képes  csak aktiválódni, azaz nagy akaratlagos erőbevetésre  képes csak működni,</a:t>
            </a:r>
          </a:p>
          <a:p>
            <a:pPr marL="457200" indent="-457200">
              <a:spcBef>
                <a:spcPct val="50000"/>
              </a:spcBef>
              <a:buFont typeface="Arial" pitchFamily="34" charset="0"/>
              <a:buChar char="•"/>
            </a:pPr>
            <a:r>
              <a:rPr lang="hu-HU" sz="2400" dirty="0" smtClean="0"/>
              <a:t> ehhez a motoros egységhez tartozó rostok gyorsan kontrahálódnak, mert  a motoros idegen végighaladó elektromos inger frekvenciája magas,</a:t>
            </a:r>
          </a:p>
          <a:p>
            <a:pPr marL="457200" indent="-457200">
              <a:spcBef>
                <a:spcPct val="50000"/>
              </a:spcBef>
              <a:buFont typeface="Arial" pitchFamily="34" charset="0"/>
              <a:buChar char="•"/>
            </a:pPr>
            <a:r>
              <a:rPr lang="hu-HU" sz="2400" dirty="0" smtClean="0"/>
              <a:t> egy motoros ideghez kevés számú rost tartozik, ezért nevezzük kis motoros egységnek,</a:t>
            </a:r>
          </a:p>
          <a:p>
            <a:pPr marL="457200" indent="-457200">
              <a:spcBef>
                <a:spcPct val="50000"/>
              </a:spcBef>
              <a:buFont typeface="Arial" pitchFamily="34" charset="0"/>
              <a:buChar char="•"/>
            </a:pPr>
            <a:r>
              <a:rPr lang="hu-HU" sz="2400" dirty="0" smtClean="0"/>
              <a:t> Mivel az izomrostok </a:t>
            </a:r>
            <a:r>
              <a:rPr lang="hu-HU" sz="2400" dirty="0" err="1" smtClean="0"/>
              <a:t>glikolitikus</a:t>
            </a:r>
            <a:r>
              <a:rPr lang="hu-HU" sz="2400" dirty="0" smtClean="0"/>
              <a:t> anyagcserével szerzik a kontrakcióhoz szükséges energiát, ezért hosszantartó munkára képesek.</a:t>
            </a: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75"/>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75"/>
                                        <p:tgtEl>
                                          <p:spTgt spid="2">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75"/>
                                        <p:tgtEl>
                                          <p:spTgt spid="2">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75"/>
                                        <p:tgtEl>
                                          <p:spTgt spid="2">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75"/>
                                        <p:tgtEl>
                                          <p:spTgt spid="2">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zövegdoboz 1"/>
          <p:cNvSpPr txBox="1"/>
          <p:nvPr/>
        </p:nvSpPr>
        <p:spPr>
          <a:xfrm>
            <a:off x="1142976" y="857232"/>
            <a:ext cx="7072362" cy="5016758"/>
          </a:xfrm>
          <a:prstGeom prst="rect">
            <a:avLst/>
          </a:prstGeom>
          <a:noFill/>
        </p:spPr>
        <p:txBody>
          <a:bodyPr wrap="square" rtlCol="0">
            <a:spAutoFit/>
          </a:bodyPr>
          <a:lstStyle/>
          <a:p>
            <a:r>
              <a:rPr lang="hu-HU" sz="2000" b="1" i="1" dirty="0" smtClean="0">
                <a:latin typeface="Times New Roman" pitchFamily="18" charset="0"/>
                <a:cs typeface="Times New Roman" pitchFamily="18" charset="0"/>
              </a:rPr>
              <a:t>Az 1-es és a 2-es típusú motoros egységek között több átmeneti motoros egység található, amelyeknek az inger küszöbe más és más, azaz az 1-es típusú motoros egység rendelkezik a legkisebb ingerküszöbbel, a következőknek egyre nagyobb az ingerküszöbe. A 2. típusúnak a legnagyobb az ingerküszöbe. </a:t>
            </a:r>
          </a:p>
          <a:p>
            <a:endParaRPr lang="hu-HU" sz="2000" b="1" i="1" dirty="0" smtClean="0">
              <a:latin typeface="Times New Roman" pitchFamily="18" charset="0"/>
              <a:cs typeface="Times New Roman" pitchFamily="18" charset="0"/>
            </a:endParaRPr>
          </a:p>
          <a:p>
            <a:r>
              <a:rPr lang="hu-HU" sz="2000" b="1" i="1" dirty="0" smtClean="0">
                <a:latin typeface="Times New Roman" pitchFamily="18" charset="0"/>
                <a:cs typeface="Times New Roman" pitchFamily="18" charset="0"/>
              </a:rPr>
              <a:t>A motoros egységek kontraktilis tulajdonságai a motoros ideg méretétől és az inger frekvenciája által meghatározott. Ebből fakadóan a beidegzett rostok típusa is a motoros ideg tulajdonságaitól függ. Nevezetesen az 1-es motoros egység izomrostjai lassú oxidatív rostok (SO, I. típus). A gyors motoros egységek izomrostjai gyors kontrakciójú, </a:t>
            </a:r>
            <a:r>
              <a:rPr lang="hu-HU" sz="2000" b="1" i="1" dirty="0" err="1" smtClean="0">
                <a:latin typeface="Times New Roman" pitchFamily="18" charset="0"/>
                <a:cs typeface="Times New Roman" pitchFamily="18" charset="0"/>
              </a:rPr>
              <a:t>glikolitikus</a:t>
            </a:r>
            <a:r>
              <a:rPr lang="hu-HU" sz="2000" b="1" i="1" dirty="0" smtClean="0">
                <a:latin typeface="Times New Roman" pitchFamily="18" charset="0"/>
                <a:cs typeface="Times New Roman" pitchFamily="18" charset="0"/>
              </a:rPr>
              <a:t> anyagcseréjűek (FG, </a:t>
            </a:r>
            <a:r>
              <a:rPr lang="hu-HU" sz="2000" b="1" i="1" dirty="0" err="1" smtClean="0">
                <a:latin typeface="Times New Roman" pitchFamily="18" charset="0"/>
                <a:cs typeface="Times New Roman" pitchFamily="18" charset="0"/>
              </a:rPr>
              <a:t>IIa</a:t>
            </a:r>
            <a:r>
              <a:rPr lang="hu-HU" sz="2000" b="1" i="1" dirty="0" smtClean="0">
                <a:latin typeface="Times New Roman" pitchFamily="18" charset="0"/>
                <a:cs typeface="Times New Roman" pitchFamily="18" charset="0"/>
              </a:rPr>
              <a:t>) vagyis elsősorban ATP és </a:t>
            </a:r>
            <a:r>
              <a:rPr lang="hu-HU" sz="2000" b="1" i="1" dirty="0" err="1" smtClean="0">
                <a:latin typeface="Times New Roman" pitchFamily="18" charset="0"/>
                <a:cs typeface="Times New Roman" pitchFamily="18" charset="0"/>
              </a:rPr>
              <a:t>laktát</a:t>
            </a:r>
            <a:r>
              <a:rPr lang="hu-HU" sz="2000" b="1" i="1" dirty="0" smtClean="0">
                <a:latin typeface="Times New Roman" pitchFamily="18" charset="0"/>
                <a:cs typeface="Times New Roman" pitchFamily="18" charset="0"/>
              </a:rPr>
              <a:t> felhasználással szerzi az energiát a mechanikai munkavégzéshez.  Megkülönböztetnek még közbülső típust is, amely mind </a:t>
            </a:r>
            <a:r>
              <a:rPr lang="hu-HU" sz="2000" b="1" i="1" dirty="0" err="1" smtClean="0">
                <a:latin typeface="Times New Roman" pitchFamily="18" charset="0"/>
                <a:cs typeface="Times New Roman" pitchFamily="18" charset="0"/>
              </a:rPr>
              <a:t>glikolitikus</a:t>
            </a:r>
            <a:r>
              <a:rPr lang="hu-HU" sz="2000" b="1" i="1" dirty="0" smtClean="0">
                <a:latin typeface="Times New Roman" pitchFamily="18" charset="0"/>
                <a:cs typeface="Times New Roman" pitchFamily="18" charset="0"/>
              </a:rPr>
              <a:t> </a:t>
            </a:r>
            <a:r>
              <a:rPr lang="hu-HU" sz="2000" b="1" i="1" dirty="0" err="1" smtClean="0">
                <a:latin typeface="Times New Roman" pitchFamily="18" charset="0"/>
                <a:cs typeface="Times New Roman" pitchFamily="18" charset="0"/>
              </a:rPr>
              <a:t>mind</a:t>
            </a:r>
            <a:r>
              <a:rPr lang="hu-HU" sz="2000" b="1" i="1" dirty="0" smtClean="0">
                <a:latin typeface="Times New Roman" pitchFamily="18" charset="0"/>
                <a:cs typeface="Times New Roman" pitchFamily="18" charset="0"/>
              </a:rPr>
              <a:t> oxidatív anyagcserével dolgozik (FOG).</a:t>
            </a:r>
            <a:endParaRPr lang="en-GB" sz="2000" b="1" i="1" dirty="0">
              <a:latin typeface="Times New Roman"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4"/>
          <p:cNvSpPr txBox="1">
            <a:spLocks noChangeArrowheads="1"/>
          </p:cNvSpPr>
          <p:nvPr/>
        </p:nvSpPr>
        <p:spPr bwMode="auto">
          <a:xfrm>
            <a:off x="1043608" y="980728"/>
            <a:ext cx="6749752" cy="523220"/>
          </a:xfrm>
          <a:prstGeom prst="rect">
            <a:avLst/>
          </a:prstGeom>
          <a:noFill/>
          <a:ln w="9525">
            <a:noFill/>
            <a:miter lim="800000"/>
            <a:headEnd/>
            <a:tailEnd/>
          </a:ln>
          <a:effectLst/>
        </p:spPr>
        <p:txBody>
          <a:bodyPr wrap="square">
            <a:spAutoFit/>
          </a:bodyPr>
          <a:lstStyle/>
          <a:p>
            <a:pPr algn="ctr" eaLnBrk="0" hangingPunct="0">
              <a:spcBef>
                <a:spcPct val="50000"/>
              </a:spcBef>
            </a:pPr>
            <a:r>
              <a:rPr lang="hu-HU" sz="2800" b="1" dirty="0" smtClean="0">
                <a:solidFill>
                  <a:schemeClr val="tx2"/>
                </a:solidFill>
              </a:rPr>
              <a:t>A motoros egység bekapcsolódási sorrend</a:t>
            </a:r>
            <a:endParaRPr lang="en-GB" sz="2800" b="1" dirty="0">
              <a:solidFill>
                <a:schemeClr val="tx2"/>
              </a:solidFill>
            </a:endParaRPr>
          </a:p>
        </p:txBody>
      </p:sp>
      <p:sp>
        <p:nvSpPr>
          <p:cNvPr id="4" name="Text Box 44"/>
          <p:cNvSpPr txBox="1">
            <a:spLocks noChangeArrowheads="1"/>
          </p:cNvSpPr>
          <p:nvPr/>
        </p:nvSpPr>
        <p:spPr bwMode="auto">
          <a:xfrm>
            <a:off x="1547664" y="1785926"/>
            <a:ext cx="5638800" cy="519113"/>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lgn="ctr" eaLnBrk="0" hangingPunct="0">
              <a:spcBef>
                <a:spcPct val="50000"/>
              </a:spcBef>
            </a:pPr>
            <a:r>
              <a:rPr lang="hu-HU" sz="2800" b="1" dirty="0" smtClean="0">
                <a:solidFill>
                  <a:schemeClr val="tx2"/>
                </a:solidFill>
              </a:rPr>
              <a:t>Méretelv</a:t>
            </a:r>
            <a:endParaRPr lang="en-GB" sz="2800" b="1" dirty="0">
              <a:solidFill>
                <a:schemeClr val="tx2"/>
              </a:solidFill>
            </a:endParaRPr>
          </a:p>
        </p:txBody>
      </p:sp>
      <p:pic>
        <p:nvPicPr>
          <p:cNvPr id="39940" name="Picture 4" descr="http://classes.midlandstech.edu/carterp/Courses/bio210/chap09/Slide30.JPG"/>
          <p:cNvPicPr>
            <a:picLocks noChangeAspect="1" noChangeArrowheads="1"/>
          </p:cNvPicPr>
          <p:nvPr/>
        </p:nvPicPr>
        <p:blipFill>
          <a:blip r:embed="rId3" cstate="print"/>
          <a:srcRect/>
          <a:stretch>
            <a:fillRect/>
          </a:stretch>
        </p:blipFill>
        <p:spPr bwMode="auto">
          <a:xfrm>
            <a:off x="2195736" y="2506006"/>
            <a:ext cx="5068231" cy="338864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mage008"/>
          <p:cNvPicPr>
            <a:picLocks noChangeAspect="1" noChangeArrowheads="1"/>
          </p:cNvPicPr>
          <p:nvPr/>
        </p:nvPicPr>
        <p:blipFill>
          <a:blip r:embed="rId3" cstate="print"/>
          <a:srcRect/>
          <a:stretch>
            <a:fillRect/>
          </a:stretch>
        </p:blipFill>
        <p:spPr bwMode="auto">
          <a:xfrm>
            <a:off x="2051720" y="1412776"/>
            <a:ext cx="4570412" cy="4570413"/>
          </a:xfrm>
          <a:prstGeom prst="rect">
            <a:avLst/>
          </a:prstGeom>
          <a:noFill/>
        </p:spPr>
      </p:pic>
      <p:sp>
        <p:nvSpPr>
          <p:cNvPr id="31747" name="Text Box 3"/>
          <p:cNvSpPr txBox="1">
            <a:spLocks noChangeArrowheads="1"/>
          </p:cNvSpPr>
          <p:nvPr/>
        </p:nvSpPr>
        <p:spPr bwMode="auto">
          <a:xfrm>
            <a:off x="1116013" y="549275"/>
            <a:ext cx="7056437" cy="457200"/>
          </a:xfrm>
          <a:prstGeom prst="rect">
            <a:avLst/>
          </a:prstGeom>
          <a:noFill/>
          <a:ln w="9525">
            <a:noFill/>
            <a:miter lim="800000"/>
            <a:headEnd/>
            <a:tailEnd/>
          </a:ln>
          <a:effectLst/>
        </p:spPr>
        <p:txBody>
          <a:bodyPr>
            <a:spAutoFit/>
          </a:bodyPr>
          <a:lstStyle/>
          <a:p>
            <a:pPr>
              <a:spcBef>
                <a:spcPct val="50000"/>
              </a:spcBef>
            </a:pPr>
            <a:r>
              <a:rPr lang="hu-HU" sz="2400" b="1" i="1">
                <a:solidFill>
                  <a:schemeClr val="bg1"/>
                </a:solidFill>
              </a:rPr>
              <a:t>Recruitment pattern, size principle</a:t>
            </a:r>
            <a:endParaRPr lang="en-US" sz="2400" b="1" i="1">
              <a:solidFill>
                <a:schemeClr val="bg1"/>
              </a:solidFill>
            </a:endParaRPr>
          </a:p>
        </p:txBody>
      </p:sp>
      <p:sp>
        <p:nvSpPr>
          <p:cNvPr id="4" name="Szövegdoboz 3"/>
          <p:cNvSpPr txBox="1"/>
          <p:nvPr/>
        </p:nvSpPr>
        <p:spPr>
          <a:xfrm>
            <a:off x="1571604" y="714356"/>
            <a:ext cx="5286412" cy="461665"/>
          </a:xfrm>
          <a:prstGeom prst="rect">
            <a:avLst/>
          </a:prstGeom>
          <a:noFill/>
        </p:spPr>
        <p:txBody>
          <a:bodyPr wrap="square" rtlCol="0">
            <a:spAutoFit/>
          </a:bodyPr>
          <a:lstStyle/>
          <a:p>
            <a:pPr algn="ctr"/>
            <a:r>
              <a:rPr lang="hu-HU" sz="2400" b="1" i="1" dirty="0" err="1" smtClean="0"/>
              <a:t>Henneman</a:t>
            </a:r>
            <a:r>
              <a:rPr lang="hu-HU" sz="2400" b="1" i="1" dirty="0" smtClean="0"/>
              <a:t> méret elv (1965)</a:t>
            </a:r>
            <a:endParaRPr lang="en-GB" sz="2400" b="1"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600200" y="381000"/>
            <a:ext cx="6019800"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spcBef>
                <a:spcPct val="50000"/>
              </a:spcBef>
            </a:pPr>
            <a:r>
              <a:rPr lang="hu-HU" sz="2400" b="1" dirty="0" smtClean="0"/>
              <a:t>A motoros egységek száma egyes izmokban</a:t>
            </a:r>
            <a:endParaRPr lang="en-GB" sz="2400" b="1" dirty="0"/>
          </a:p>
        </p:txBody>
      </p:sp>
      <p:sp>
        <p:nvSpPr>
          <p:cNvPr id="78851" name="Text Box 3"/>
          <p:cNvSpPr txBox="1">
            <a:spLocks noChangeArrowheads="1"/>
          </p:cNvSpPr>
          <p:nvPr/>
        </p:nvSpPr>
        <p:spPr bwMode="auto">
          <a:xfrm>
            <a:off x="1447800" y="1828800"/>
            <a:ext cx="7372672" cy="2462213"/>
          </a:xfrm>
          <a:prstGeom prst="rect">
            <a:avLst/>
          </a:prstGeom>
          <a:noFill/>
          <a:ln w="9525">
            <a:noFill/>
            <a:miter lim="800000"/>
            <a:headEnd/>
            <a:tailEnd/>
          </a:ln>
          <a:effectLst/>
        </p:spPr>
        <p:txBody>
          <a:bodyPr wrap="square">
            <a:spAutoFit/>
          </a:bodyPr>
          <a:lstStyle/>
          <a:p>
            <a:pPr>
              <a:spcBef>
                <a:spcPct val="50000"/>
              </a:spcBef>
            </a:pPr>
            <a:r>
              <a:rPr lang="hu-HU" sz="2800" b="1" dirty="0" err="1"/>
              <a:t>Biceps</a:t>
            </a:r>
            <a:r>
              <a:rPr lang="hu-HU" sz="2800" b="1" dirty="0"/>
              <a:t> </a:t>
            </a:r>
            <a:r>
              <a:rPr lang="hu-HU" sz="2800" b="1" dirty="0" err="1"/>
              <a:t>brachii</a:t>
            </a:r>
            <a:r>
              <a:rPr lang="hu-HU" sz="2800" b="1" dirty="0"/>
              <a:t>	</a:t>
            </a:r>
            <a:r>
              <a:rPr lang="hu-HU" sz="2800" b="1" dirty="0" smtClean="0"/>
              <a:t>	109		</a:t>
            </a:r>
            <a:r>
              <a:rPr lang="hu-HU" sz="2400" b="1" dirty="0" smtClean="0"/>
              <a:t>12-13 cm</a:t>
            </a:r>
            <a:r>
              <a:rPr lang="hu-HU" sz="2400" b="1" baseline="30000" dirty="0" smtClean="0"/>
              <a:t>2</a:t>
            </a:r>
            <a:endParaRPr lang="hu-HU" sz="2800" b="1" baseline="30000" dirty="0"/>
          </a:p>
          <a:p>
            <a:pPr>
              <a:spcBef>
                <a:spcPct val="50000"/>
              </a:spcBef>
            </a:pPr>
            <a:r>
              <a:rPr lang="hu-HU" sz="2800" b="1" dirty="0" err="1"/>
              <a:t>Tibialis</a:t>
            </a:r>
            <a:r>
              <a:rPr lang="hu-HU" sz="2800" b="1" dirty="0"/>
              <a:t> </a:t>
            </a:r>
            <a:r>
              <a:rPr lang="hu-HU" sz="2800" b="1" dirty="0" err="1"/>
              <a:t>anterior</a:t>
            </a:r>
            <a:r>
              <a:rPr lang="hu-HU" sz="2800" b="1" dirty="0"/>
              <a:t>	</a:t>
            </a:r>
            <a:r>
              <a:rPr lang="hu-HU" sz="2800" b="1" dirty="0" smtClean="0"/>
              <a:t>	256 		</a:t>
            </a:r>
            <a:r>
              <a:rPr lang="hu-HU" sz="2400" b="1" dirty="0" smtClean="0"/>
              <a:t>6-12 cm</a:t>
            </a:r>
            <a:r>
              <a:rPr lang="hu-HU" sz="2400" b="1" baseline="30000" dirty="0" smtClean="0"/>
              <a:t>2</a:t>
            </a:r>
            <a:r>
              <a:rPr lang="hu-HU" sz="2400" b="1" dirty="0" smtClean="0"/>
              <a:t> </a:t>
            </a:r>
            <a:endParaRPr lang="hu-HU" sz="2800" b="1" dirty="0"/>
          </a:p>
          <a:p>
            <a:pPr>
              <a:spcBef>
                <a:spcPct val="50000"/>
              </a:spcBef>
            </a:pPr>
            <a:r>
              <a:rPr lang="hu-HU" sz="2800" b="1" dirty="0"/>
              <a:t>Vastus lateralis	</a:t>
            </a:r>
            <a:r>
              <a:rPr lang="hu-HU" sz="2800" b="1" dirty="0" smtClean="0"/>
              <a:t>	224 		28-32 cm</a:t>
            </a:r>
            <a:r>
              <a:rPr lang="hu-HU" sz="2800" b="1" baseline="30000" dirty="0" smtClean="0"/>
              <a:t>2</a:t>
            </a:r>
            <a:r>
              <a:rPr lang="hu-HU" sz="2800" b="1" dirty="0" smtClean="0"/>
              <a:t> </a:t>
            </a:r>
            <a:endParaRPr lang="hu-HU" sz="2800" b="1" dirty="0"/>
          </a:p>
          <a:p>
            <a:pPr>
              <a:spcBef>
                <a:spcPct val="50000"/>
              </a:spcBef>
            </a:pPr>
            <a:r>
              <a:rPr lang="hu-HU" sz="2800" b="1" dirty="0" err="1"/>
              <a:t>Soleus</a:t>
            </a:r>
            <a:r>
              <a:rPr lang="hu-HU" sz="2800" b="1" dirty="0"/>
              <a:t>			</a:t>
            </a:r>
            <a:r>
              <a:rPr lang="hu-HU" sz="2800" b="1" dirty="0" smtClean="0"/>
              <a:t>957                16-22 cm</a:t>
            </a:r>
            <a:r>
              <a:rPr lang="hu-HU" sz="2800" b="1" baseline="30000" dirty="0" smtClean="0"/>
              <a:t>2</a:t>
            </a:r>
            <a:r>
              <a:rPr lang="hu-HU" sz="2800" b="1" dirty="0" smtClean="0"/>
              <a:t> </a:t>
            </a:r>
            <a:endParaRPr lang="en-GB" sz="2800" b="1" dirty="0"/>
          </a:p>
        </p:txBody>
      </p:sp>
      <p:sp>
        <p:nvSpPr>
          <p:cNvPr id="4" name="Szövegdoboz 3"/>
          <p:cNvSpPr txBox="1"/>
          <p:nvPr/>
        </p:nvSpPr>
        <p:spPr>
          <a:xfrm>
            <a:off x="7164288" y="1484784"/>
            <a:ext cx="864096" cy="369332"/>
          </a:xfrm>
          <a:prstGeom prst="rect">
            <a:avLst/>
          </a:prstGeom>
          <a:noFill/>
        </p:spPr>
        <p:txBody>
          <a:bodyPr wrap="square" rtlCol="0">
            <a:spAutoFit/>
          </a:bodyPr>
          <a:lstStyle/>
          <a:p>
            <a:pPr algn="ctr"/>
            <a:r>
              <a:rPr lang="hu-HU" b="1" dirty="0" smtClean="0"/>
              <a:t>CSA</a:t>
            </a:r>
            <a:endParaRPr lang="en-GB" b="1" dirty="0"/>
          </a:p>
        </p:txBody>
      </p:sp>
      <p:sp>
        <p:nvSpPr>
          <p:cNvPr id="5" name="Szövegdoboz 4"/>
          <p:cNvSpPr txBox="1"/>
          <p:nvPr/>
        </p:nvSpPr>
        <p:spPr>
          <a:xfrm>
            <a:off x="683568" y="5013176"/>
            <a:ext cx="8136904" cy="1200329"/>
          </a:xfrm>
          <a:prstGeom prst="rect">
            <a:avLst/>
          </a:prstGeom>
          <a:noFill/>
        </p:spPr>
        <p:txBody>
          <a:bodyPr wrap="square" rtlCol="0">
            <a:spAutoFit/>
          </a:bodyPr>
          <a:lstStyle/>
          <a:p>
            <a:r>
              <a:rPr lang="en-US" dirty="0" smtClean="0"/>
              <a:t>Authors: Roy Chan, Michael Newton, Kazunori </a:t>
            </a:r>
            <a:r>
              <a:rPr lang="en-US" dirty="0" err="1" smtClean="0"/>
              <a:t>Nosaka</a:t>
            </a:r>
            <a:endParaRPr lang="en-US" dirty="0" smtClean="0"/>
          </a:p>
          <a:p>
            <a:r>
              <a:rPr lang="en-US" b="1" dirty="0" smtClean="0"/>
              <a:t>Measurement of biceps </a:t>
            </a:r>
            <a:r>
              <a:rPr lang="en-US" b="1" dirty="0" err="1" smtClean="0"/>
              <a:t>brachii</a:t>
            </a:r>
            <a:r>
              <a:rPr lang="en-US" b="1" dirty="0" smtClean="0"/>
              <a:t> muscle cross-sectional area by extended-field-of-view ultrasound imaging technique</a:t>
            </a:r>
            <a:r>
              <a:rPr lang="hu-HU" b="1" dirty="0" smtClean="0"/>
              <a:t>.  </a:t>
            </a:r>
            <a:r>
              <a:rPr lang="hu-HU" b="1" dirty="0" err="1" smtClean="0"/>
              <a:t>Kinesiologia</a:t>
            </a:r>
            <a:r>
              <a:rPr lang="hu-HU" b="1" dirty="0" smtClean="0"/>
              <a:t> </a:t>
            </a:r>
            <a:r>
              <a:rPr lang="hu-HU" b="1" dirty="0" err="1" smtClean="0"/>
              <a:t>Slovenica</a:t>
            </a:r>
            <a:r>
              <a:rPr lang="hu-HU" b="1" dirty="0" smtClean="0"/>
              <a:t> 2012, 18/2</a:t>
            </a:r>
            <a:endParaRPr lang="en-US" b="1" dirty="0" smtClean="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wipe(up)">
                                      <p:cBhvr>
                                        <p:cTn id="7" dur="75"/>
                                        <p:tgtEl>
                                          <p:spTgt spid="7885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78851">
                                            <p:txEl>
                                              <p:pRg st="1" end="1"/>
                                            </p:txEl>
                                          </p:spTgt>
                                        </p:tgtEl>
                                        <p:attrNameLst>
                                          <p:attrName>style.visibility</p:attrName>
                                        </p:attrNameLst>
                                      </p:cBhvr>
                                      <p:to>
                                        <p:strVal val="visible"/>
                                      </p:to>
                                    </p:set>
                                    <p:animEffect transition="in" filter="wipe(up)">
                                      <p:cBhvr>
                                        <p:cTn id="12" dur="75"/>
                                        <p:tgtEl>
                                          <p:spTgt spid="7885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78851">
                                            <p:txEl>
                                              <p:pRg st="2" end="2"/>
                                            </p:txEl>
                                          </p:spTgt>
                                        </p:tgtEl>
                                        <p:attrNameLst>
                                          <p:attrName>style.visibility</p:attrName>
                                        </p:attrNameLst>
                                      </p:cBhvr>
                                      <p:to>
                                        <p:strVal val="visible"/>
                                      </p:to>
                                    </p:set>
                                    <p:animEffect transition="in" filter="wipe(up)">
                                      <p:cBhvr>
                                        <p:cTn id="17" dur="75"/>
                                        <p:tgtEl>
                                          <p:spTgt spid="7885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78851">
                                            <p:txEl>
                                              <p:pRg st="3" end="3"/>
                                            </p:txEl>
                                          </p:spTgt>
                                        </p:tgtEl>
                                        <p:attrNameLst>
                                          <p:attrName>style.visibility</p:attrName>
                                        </p:attrNameLst>
                                      </p:cBhvr>
                                      <p:to>
                                        <p:strVal val="visible"/>
                                      </p:to>
                                    </p:set>
                                    <p:animEffect transition="in" filter="wipe(up)">
                                      <p:cBhvr>
                                        <p:cTn id="22" dur="75"/>
                                        <p:tgtEl>
                                          <p:spTgt spid="78851">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600200" y="381000"/>
            <a:ext cx="6019800" cy="83099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lgn="ctr">
              <a:spcBef>
                <a:spcPct val="50000"/>
              </a:spcBef>
            </a:pPr>
            <a:r>
              <a:rPr lang="hu-HU" sz="2400" b="1" dirty="0" smtClean="0"/>
              <a:t>Egy motoros egységhez tartozó izomrostok száma</a:t>
            </a:r>
            <a:endParaRPr lang="en-GB" sz="2400" b="1" dirty="0"/>
          </a:p>
        </p:txBody>
      </p:sp>
      <p:sp>
        <p:nvSpPr>
          <p:cNvPr id="79875" name="Text Box 3"/>
          <p:cNvSpPr txBox="1">
            <a:spLocks noChangeArrowheads="1"/>
          </p:cNvSpPr>
          <p:nvPr/>
        </p:nvSpPr>
        <p:spPr bwMode="auto">
          <a:xfrm>
            <a:off x="1447800" y="2333625"/>
            <a:ext cx="7228656" cy="1815882"/>
          </a:xfrm>
          <a:prstGeom prst="rect">
            <a:avLst/>
          </a:prstGeom>
          <a:noFill/>
          <a:ln w="9525">
            <a:noFill/>
            <a:miter lim="800000"/>
            <a:headEnd/>
            <a:tailEnd/>
          </a:ln>
          <a:effectLst/>
        </p:spPr>
        <p:txBody>
          <a:bodyPr wrap="square">
            <a:spAutoFit/>
          </a:bodyPr>
          <a:lstStyle/>
          <a:p>
            <a:pPr>
              <a:spcBef>
                <a:spcPct val="50000"/>
              </a:spcBef>
            </a:pPr>
            <a:r>
              <a:rPr lang="hu-HU" sz="2800" b="1" dirty="0" err="1"/>
              <a:t>External</a:t>
            </a:r>
            <a:r>
              <a:rPr lang="hu-HU" sz="2800" b="1" dirty="0"/>
              <a:t> </a:t>
            </a:r>
            <a:r>
              <a:rPr lang="hu-HU" sz="2800" b="1" dirty="0" err="1"/>
              <a:t>rectus</a:t>
            </a:r>
            <a:r>
              <a:rPr lang="hu-HU" sz="2800" b="1" dirty="0"/>
              <a:t>	2 970		9</a:t>
            </a:r>
          </a:p>
          <a:p>
            <a:pPr>
              <a:spcBef>
                <a:spcPct val="50000"/>
              </a:spcBef>
            </a:pPr>
            <a:r>
              <a:rPr lang="hu-HU" sz="2800" b="1" dirty="0" err="1"/>
              <a:t>Tibialis</a:t>
            </a:r>
            <a:r>
              <a:rPr lang="hu-HU" sz="2800" b="1" dirty="0"/>
              <a:t> </a:t>
            </a:r>
            <a:r>
              <a:rPr lang="hu-HU" sz="2800" b="1" dirty="0" err="1"/>
              <a:t>anterior</a:t>
            </a:r>
            <a:r>
              <a:rPr lang="hu-HU" sz="2800" b="1" dirty="0"/>
              <a:t>	445		</a:t>
            </a:r>
            <a:r>
              <a:rPr lang="hu-HU" sz="2800" b="1" dirty="0" smtClean="0"/>
              <a:t>562 	</a:t>
            </a:r>
            <a:r>
              <a:rPr lang="hu-HU" sz="2000" b="1" dirty="0" smtClean="0"/>
              <a:t>6-12 cm</a:t>
            </a:r>
            <a:r>
              <a:rPr lang="hu-HU" sz="2000" b="1" baseline="30000" dirty="0" smtClean="0"/>
              <a:t>2</a:t>
            </a:r>
            <a:r>
              <a:rPr lang="hu-HU" sz="2000" b="1" dirty="0" smtClean="0"/>
              <a:t>     </a:t>
            </a:r>
            <a:endParaRPr lang="hu-HU" sz="2800" b="1" dirty="0"/>
          </a:p>
          <a:p>
            <a:pPr>
              <a:spcBef>
                <a:spcPct val="50000"/>
              </a:spcBef>
            </a:pPr>
            <a:r>
              <a:rPr lang="hu-HU" sz="2800" b="1" dirty="0" err="1"/>
              <a:t>Gastrocnemius</a:t>
            </a:r>
            <a:r>
              <a:rPr lang="hu-HU" sz="2800" b="1" dirty="0"/>
              <a:t>	579		</a:t>
            </a:r>
            <a:r>
              <a:rPr lang="hu-HU" sz="2800" b="1" dirty="0" smtClean="0"/>
              <a:t>1934	 </a:t>
            </a:r>
            <a:r>
              <a:rPr lang="hu-HU" sz="2000" b="1" dirty="0" smtClean="0"/>
              <a:t>16-22 cm</a:t>
            </a:r>
            <a:r>
              <a:rPr lang="hu-HU" sz="2000" b="1" baseline="30000" dirty="0" smtClean="0"/>
              <a:t>2</a:t>
            </a:r>
            <a:r>
              <a:rPr lang="hu-HU" sz="2000" b="1" dirty="0" smtClean="0"/>
              <a:t> </a:t>
            </a:r>
            <a:endParaRPr lang="en-GB" sz="2800" b="1" dirty="0"/>
          </a:p>
        </p:txBody>
      </p:sp>
      <p:sp>
        <p:nvSpPr>
          <p:cNvPr id="79876" name="Text Box 4"/>
          <p:cNvSpPr txBox="1">
            <a:spLocks noChangeArrowheads="1"/>
          </p:cNvSpPr>
          <p:nvPr/>
        </p:nvSpPr>
        <p:spPr bwMode="auto">
          <a:xfrm>
            <a:off x="3707904" y="1600200"/>
            <a:ext cx="1872208" cy="369332"/>
          </a:xfrm>
          <a:prstGeom prst="rect">
            <a:avLst/>
          </a:prstGeom>
          <a:noFill/>
          <a:ln w="9525">
            <a:noFill/>
            <a:miter lim="800000"/>
            <a:headEnd/>
            <a:tailEnd/>
          </a:ln>
          <a:effectLst/>
        </p:spPr>
        <p:txBody>
          <a:bodyPr wrap="square">
            <a:spAutoFit/>
          </a:bodyPr>
          <a:lstStyle/>
          <a:p>
            <a:pPr>
              <a:spcBef>
                <a:spcPct val="50000"/>
              </a:spcBef>
            </a:pPr>
            <a:r>
              <a:rPr lang="hu-HU" b="1" dirty="0" smtClean="0"/>
              <a:t>Motoros egység</a:t>
            </a:r>
            <a:endParaRPr lang="en-GB" b="1" dirty="0"/>
          </a:p>
        </p:txBody>
      </p:sp>
      <p:sp>
        <p:nvSpPr>
          <p:cNvPr id="79877" name="Text Box 5"/>
          <p:cNvSpPr txBox="1">
            <a:spLocks noChangeArrowheads="1"/>
          </p:cNvSpPr>
          <p:nvPr/>
        </p:nvSpPr>
        <p:spPr bwMode="auto">
          <a:xfrm>
            <a:off x="5791200" y="1600200"/>
            <a:ext cx="1013048" cy="369332"/>
          </a:xfrm>
          <a:prstGeom prst="rect">
            <a:avLst/>
          </a:prstGeom>
          <a:noFill/>
          <a:ln w="9525">
            <a:noFill/>
            <a:miter lim="800000"/>
            <a:headEnd/>
            <a:tailEnd/>
          </a:ln>
          <a:effectLst/>
        </p:spPr>
        <p:txBody>
          <a:bodyPr wrap="square">
            <a:spAutoFit/>
          </a:bodyPr>
          <a:lstStyle/>
          <a:p>
            <a:pPr>
              <a:spcBef>
                <a:spcPct val="50000"/>
              </a:spcBef>
            </a:pPr>
            <a:r>
              <a:rPr lang="hu-HU" b="1" dirty="0" smtClean="0"/>
              <a:t>Izomrost</a:t>
            </a:r>
            <a:endParaRPr lang="en-GB" b="1" dirty="0"/>
          </a:p>
        </p:txBody>
      </p:sp>
      <p:sp>
        <p:nvSpPr>
          <p:cNvPr id="6" name="Szövegdoboz 5"/>
          <p:cNvSpPr txBox="1"/>
          <p:nvPr/>
        </p:nvSpPr>
        <p:spPr>
          <a:xfrm>
            <a:off x="7164288" y="1628800"/>
            <a:ext cx="864096" cy="369332"/>
          </a:xfrm>
          <a:prstGeom prst="rect">
            <a:avLst/>
          </a:prstGeom>
          <a:noFill/>
        </p:spPr>
        <p:txBody>
          <a:bodyPr wrap="square" rtlCol="0">
            <a:spAutoFit/>
          </a:bodyPr>
          <a:lstStyle/>
          <a:p>
            <a:pPr algn="ctr"/>
            <a:r>
              <a:rPr lang="hu-HU" b="1" dirty="0" smtClean="0"/>
              <a:t>CSA</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9875">
                                            <p:txEl>
                                              <p:pRg st="0" end="0"/>
                                            </p:txEl>
                                          </p:spTgt>
                                        </p:tgtEl>
                                        <p:attrNameLst>
                                          <p:attrName>style.visibility</p:attrName>
                                        </p:attrNameLst>
                                      </p:cBhvr>
                                      <p:to>
                                        <p:strVal val="visible"/>
                                      </p:to>
                                    </p:set>
                                    <p:animEffect transition="in" filter="wipe(up)">
                                      <p:cBhvr>
                                        <p:cTn id="7" dur="75"/>
                                        <p:tgtEl>
                                          <p:spTgt spid="798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79875">
                                            <p:txEl>
                                              <p:pRg st="1" end="1"/>
                                            </p:txEl>
                                          </p:spTgt>
                                        </p:tgtEl>
                                        <p:attrNameLst>
                                          <p:attrName>style.visibility</p:attrName>
                                        </p:attrNameLst>
                                      </p:cBhvr>
                                      <p:to>
                                        <p:strVal val="visible"/>
                                      </p:to>
                                    </p:set>
                                    <p:animEffect transition="in" filter="wipe(up)">
                                      <p:cBhvr>
                                        <p:cTn id="12" dur="75"/>
                                        <p:tgtEl>
                                          <p:spTgt spid="7987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79875">
                                            <p:txEl>
                                              <p:pRg st="2" end="2"/>
                                            </p:txEl>
                                          </p:spTgt>
                                        </p:tgtEl>
                                        <p:attrNameLst>
                                          <p:attrName>style.visibility</p:attrName>
                                        </p:attrNameLst>
                                      </p:cBhvr>
                                      <p:to>
                                        <p:strVal val="visible"/>
                                      </p:to>
                                    </p:set>
                                    <p:animEffect transition="in" filter="wipe(up)">
                                      <p:cBhvr>
                                        <p:cTn id="17" dur="75"/>
                                        <p:tgtEl>
                                          <p:spTgt spid="7987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26"/>
          <p:cNvGrpSpPr>
            <a:grpSpLocks/>
          </p:cNvGrpSpPr>
          <p:nvPr/>
        </p:nvGrpSpPr>
        <p:grpSpPr bwMode="auto">
          <a:xfrm>
            <a:off x="3962400" y="2590800"/>
            <a:ext cx="1892300" cy="1577975"/>
            <a:chOff x="2456" y="2702"/>
            <a:chExt cx="1192" cy="994"/>
          </a:xfrm>
        </p:grpSpPr>
        <p:grpSp>
          <p:nvGrpSpPr>
            <p:cNvPr id="3" name="Group 1027"/>
            <p:cNvGrpSpPr>
              <a:grpSpLocks/>
            </p:cNvGrpSpPr>
            <p:nvPr/>
          </p:nvGrpSpPr>
          <p:grpSpPr bwMode="auto">
            <a:xfrm>
              <a:off x="2456" y="2702"/>
              <a:ext cx="1192" cy="994"/>
              <a:chOff x="1950" y="1654"/>
              <a:chExt cx="1192" cy="994"/>
            </a:xfrm>
          </p:grpSpPr>
          <p:sp>
            <p:nvSpPr>
              <p:cNvPr id="31748" name="Oval 1028"/>
              <p:cNvSpPr>
                <a:spLocks noChangeArrowheads="1"/>
              </p:cNvSpPr>
              <p:nvPr/>
            </p:nvSpPr>
            <p:spPr bwMode="auto">
              <a:xfrm rot="212615" flipH="1">
                <a:off x="2496" y="1716"/>
                <a:ext cx="212" cy="139"/>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49" name="Oval 1029"/>
              <p:cNvSpPr>
                <a:spLocks noChangeArrowheads="1"/>
              </p:cNvSpPr>
              <p:nvPr/>
            </p:nvSpPr>
            <p:spPr bwMode="auto">
              <a:xfrm rot="-1578636">
                <a:off x="2109" y="2272"/>
                <a:ext cx="195"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0" name="Oval 1030"/>
              <p:cNvSpPr>
                <a:spLocks noChangeArrowheads="1"/>
              </p:cNvSpPr>
              <p:nvPr/>
            </p:nvSpPr>
            <p:spPr bwMode="auto">
              <a:xfrm>
                <a:off x="2352" y="1920"/>
                <a:ext cx="195" cy="15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1" name="Oval 1031"/>
              <p:cNvSpPr>
                <a:spLocks noChangeArrowheads="1"/>
              </p:cNvSpPr>
              <p:nvPr/>
            </p:nvSpPr>
            <p:spPr bwMode="auto">
              <a:xfrm>
                <a:off x="2352" y="2496"/>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2" name="Oval 1032"/>
              <p:cNvSpPr>
                <a:spLocks noChangeArrowheads="1"/>
              </p:cNvSpPr>
              <p:nvPr/>
            </p:nvSpPr>
            <p:spPr bwMode="auto">
              <a:xfrm>
                <a:off x="1950" y="1968"/>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3" name="Oval 1033"/>
              <p:cNvSpPr>
                <a:spLocks noChangeArrowheads="1"/>
              </p:cNvSpPr>
              <p:nvPr/>
            </p:nvSpPr>
            <p:spPr bwMode="auto">
              <a:xfrm>
                <a:off x="2832" y="2264"/>
                <a:ext cx="195"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4" name="Oval 1034"/>
              <p:cNvSpPr>
                <a:spLocks noChangeArrowheads="1"/>
              </p:cNvSpPr>
              <p:nvPr/>
            </p:nvSpPr>
            <p:spPr bwMode="auto">
              <a:xfrm rot="4585124" flipH="1">
                <a:off x="2172" y="1792"/>
                <a:ext cx="212" cy="139"/>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5" name="Oval 1035"/>
              <p:cNvSpPr>
                <a:spLocks noChangeArrowheads="1"/>
              </p:cNvSpPr>
              <p:nvPr/>
            </p:nvSpPr>
            <p:spPr bwMode="auto">
              <a:xfrm>
                <a:off x="2685" y="1856"/>
                <a:ext cx="195"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6" name="Oval 1036"/>
              <p:cNvSpPr>
                <a:spLocks noChangeArrowheads="1"/>
              </p:cNvSpPr>
              <p:nvPr/>
            </p:nvSpPr>
            <p:spPr bwMode="auto">
              <a:xfrm>
                <a:off x="2544" y="2016"/>
                <a:ext cx="195" cy="15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7" name="Oval 1037"/>
              <p:cNvSpPr>
                <a:spLocks noChangeArrowheads="1"/>
              </p:cNvSpPr>
              <p:nvPr/>
            </p:nvSpPr>
            <p:spPr bwMode="auto">
              <a:xfrm>
                <a:off x="2630" y="2320"/>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8" name="Oval 1038"/>
              <p:cNvSpPr>
                <a:spLocks noChangeArrowheads="1"/>
              </p:cNvSpPr>
              <p:nvPr/>
            </p:nvSpPr>
            <p:spPr bwMode="auto">
              <a:xfrm>
                <a:off x="1998" y="2128"/>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59" name="Oval 1039"/>
              <p:cNvSpPr>
                <a:spLocks noChangeArrowheads="1"/>
              </p:cNvSpPr>
              <p:nvPr/>
            </p:nvSpPr>
            <p:spPr bwMode="auto">
              <a:xfrm>
                <a:off x="2160" y="1992"/>
                <a:ext cx="195"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0" name="Oval 1040"/>
              <p:cNvSpPr>
                <a:spLocks noChangeArrowheads="1"/>
              </p:cNvSpPr>
              <p:nvPr/>
            </p:nvSpPr>
            <p:spPr bwMode="auto">
              <a:xfrm rot="3199098">
                <a:off x="2427" y="2325"/>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1" name="Oval 1041"/>
              <p:cNvSpPr>
                <a:spLocks noChangeArrowheads="1"/>
              </p:cNvSpPr>
              <p:nvPr/>
            </p:nvSpPr>
            <p:spPr bwMode="auto">
              <a:xfrm>
                <a:off x="2888" y="2096"/>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2" name="Oval 1042"/>
              <p:cNvSpPr>
                <a:spLocks noChangeArrowheads="1"/>
              </p:cNvSpPr>
              <p:nvPr/>
            </p:nvSpPr>
            <p:spPr bwMode="auto">
              <a:xfrm>
                <a:off x="2160" y="2440"/>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3" name="Oval 1043"/>
              <p:cNvSpPr>
                <a:spLocks noChangeArrowheads="1"/>
              </p:cNvSpPr>
              <p:nvPr/>
            </p:nvSpPr>
            <p:spPr bwMode="auto">
              <a:xfrm rot="-9913811">
                <a:off x="2880" y="1776"/>
                <a:ext cx="194" cy="152"/>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4" name="Oval 1044"/>
              <p:cNvSpPr>
                <a:spLocks noChangeArrowheads="1"/>
              </p:cNvSpPr>
              <p:nvPr/>
            </p:nvSpPr>
            <p:spPr bwMode="auto">
              <a:xfrm>
                <a:off x="2352" y="1776"/>
                <a:ext cx="141"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5" name="Oval 1045"/>
              <p:cNvSpPr>
                <a:spLocks noChangeArrowheads="1"/>
              </p:cNvSpPr>
              <p:nvPr/>
            </p:nvSpPr>
            <p:spPr bwMode="auto">
              <a:xfrm rot="4585124" flipH="1">
                <a:off x="2851" y="1949"/>
                <a:ext cx="159" cy="10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6" name="Oval 1046"/>
              <p:cNvSpPr>
                <a:spLocks noChangeArrowheads="1"/>
              </p:cNvSpPr>
              <p:nvPr/>
            </p:nvSpPr>
            <p:spPr bwMode="auto">
              <a:xfrm rot="4585124" flipH="1">
                <a:off x="2467" y="2189"/>
                <a:ext cx="159" cy="10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7" name="Oval 1047"/>
              <p:cNvSpPr>
                <a:spLocks noChangeArrowheads="1"/>
              </p:cNvSpPr>
              <p:nvPr/>
            </p:nvSpPr>
            <p:spPr bwMode="auto">
              <a:xfrm rot="3136015" flipH="1">
                <a:off x="2299" y="2341"/>
                <a:ext cx="159" cy="10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8" name="Oval 1048"/>
              <p:cNvSpPr>
                <a:spLocks noChangeArrowheads="1"/>
              </p:cNvSpPr>
              <p:nvPr/>
            </p:nvSpPr>
            <p:spPr bwMode="auto">
              <a:xfrm>
                <a:off x="2211" y="2160"/>
                <a:ext cx="141"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69" name="Oval 1049"/>
              <p:cNvSpPr>
                <a:spLocks noChangeArrowheads="1"/>
              </p:cNvSpPr>
              <p:nvPr/>
            </p:nvSpPr>
            <p:spPr bwMode="auto">
              <a:xfrm>
                <a:off x="2352" y="2064"/>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0" name="Oval 1050"/>
              <p:cNvSpPr>
                <a:spLocks noChangeArrowheads="1"/>
              </p:cNvSpPr>
              <p:nvPr/>
            </p:nvSpPr>
            <p:spPr bwMode="auto">
              <a:xfrm>
                <a:off x="2368" y="1654"/>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1" name="Oval 1051"/>
              <p:cNvSpPr>
                <a:spLocks noChangeArrowheads="1"/>
              </p:cNvSpPr>
              <p:nvPr/>
            </p:nvSpPr>
            <p:spPr bwMode="auto">
              <a:xfrm>
                <a:off x="2592" y="2208"/>
                <a:ext cx="141"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2" name="Oval 1052"/>
              <p:cNvSpPr>
                <a:spLocks noChangeArrowheads="1"/>
              </p:cNvSpPr>
              <p:nvPr/>
            </p:nvSpPr>
            <p:spPr bwMode="auto">
              <a:xfrm rot="4585124" flipH="1">
                <a:off x="2750" y="2045"/>
                <a:ext cx="159" cy="10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3" name="Oval 1053"/>
              <p:cNvSpPr>
                <a:spLocks noChangeArrowheads="1"/>
              </p:cNvSpPr>
              <p:nvPr/>
            </p:nvSpPr>
            <p:spPr bwMode="auto">
              <a:xfrm>
                <a:off x="2352" y="2206"/>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4" name="Oval 1054"/>
              <p:cNvSpPr>
                <a:spLocks noChangeArrowheads="1"/>
              </p:cNvSpPr>
              <p:nvPr/>
            </p:nvSpPr>
            <p:spPr bwMode="auto">
              <a:xfrm>
                <a:off x="2738" y="2160"/>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5" name="Oval 1055"/>
              <p:cNvSpPr>
                <a:spLocks noChangeArrowheads="1"/>
              </p:cNvSpPr>
              <p:nvPr/>
            </p:nvSpPr>
            <p:spPr bwMode="auto">
              <a:xfrm>
                <a:off x="3000" y="1968"/>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6" name="Oval 1056"/>
              <p:cNvSpPr>
                <a:spLocks noChangeArrowheads="1"/>
              </p:cNvSpPr>
              <p:nvPr/>
            </p:nvSpPr>
            <p:spPr bwMode="auto">
              <a:xfrm rot="4585124" flipH="1">
                <a:off x="2083" y="1853"/>
                <a:ext cx="159" cy="101"/>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7" name="Oval 1057"/>
              <p:cNvSpPr>
                <a:spLocks noChangeArrowheads="1"/>
              </p:cNvSpPr>
              <p:nvPr/>
            </p:nvSpPr>
            <p:spPr bwMode="auto">
              <a:xfrm>
                <a:off x="2728" y="2472"/>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8" name="Oval 1058"/>
              <p:cNvSpPr>
                <a:spLocks noChangeArrowheads="1"/>
              </p:cNvSpPr>
              <p:nvPr/>
            </p:nvSpPr>
            <p:spPr bwMode="auto">
              <a:xfrm>
                <a:off x="2722" y="1726"/>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79" name="Oval 1059"/>
              <p:cNvSpPr>
                <a:spLocks noChangeArrowheads="1"/>
              </p:cNvSpPr>
              <p:nvPr/>
            </p:nvSpPr>
            <p:spPr bwMode="auto">
              <a:xfrm>
                <a:off x="2592" y="2496"/>
                <a:ext cx="142" cy="114"/>
              </a:xfrm>
              <a:prstGeom prst="ellipse">
                <a:avLst/>
              </a:prstGeom>
              <a:solidFill>
                <a:srgbClr val="B2B2B2"/>
              </a:solidFill>
              <a:ln w="9525">
                <a:solidFill>
                  <a:srgbClr val="B2B2B2"/>
                </a:solidFill>
                <a:round/>
                <a:headEnd/>
                <a:tailEnd/>
              </a:ln>
              <a:effectLst/>
            </p:spPr>
            <p:txBody>
              <a:bodyPr wrap="none" anchor="ctr"/>
              <a:lstStyle/>
              <a:p>
                <a:endParaRPr lang="en-US"/>
              </a:p>
            </p:txBody>
          </p:sp>
          <p:sp>
            <p:nvSpPr>
              <p:cNvPr id="31780" name="Oval 1060"/>
              <p:cNvSpPr>
                <a:spLocks noChangeArrowheads="1"/>
              </p:cNvSpPr>
              <p:nvPr/>
            </p:nvSpPr>
            <p:spPr bwMode="auto">
              <a:xfrm flipH="1" flipV="1">
                <a:off x="2888" y="2440"/>
                <a:ext cx="96" cy="144"/>
              </a:xfrm>
              <a:prstGeom prst="ellipse">
                <a:avLst/>
              </a:prstGeom>
              <a:solidFill>
                <a:srgbClr val="B2B2B2"/>
              </a:solidFill>
              <a:ln w="9525">
                <a:solidFill>
                  <a:srgbClr val="B2B2B2"/>
                </a:solidFill>
                <a:round/>
                <a:headEnd/>
                <a:tailEnd/>
              </a:ln>
              <a:effectLst/>
            </p:spPr>
            <p:txBody>
              <a:bodyPr wrap="none" anchor="ctr"/>
              <a:lstStyle/>
              <a:p>
                <a:endParaRPr lang="en-US"/>
              </a:p>
            </p:txBody>
          </p:sp>
        </p:grpSp>
        <p:sp>
          <p:nvSpPr>
            <p:cNvPr id="31781" name="Oval 1061"/>
            <p:cNvSpPr>
              <a:spLocks noChangeArrowheads="1"/>
            </p:cNvSpPr>
            <p:nvPr/>
          </p:nvSpPr>
          <p:spPr bwMode="auto">
            <a:xfrm rot="4585124" flipH="1">
              <a:off x="3030" y="2934"/>
              <a:ext cx="159" cy="101"/>
            </a:xfrm>
            <a:prstGeom prst="ellipse">
              <a:avLst/>
            </a:prstGeom>
            <a:solidFill>
              <a:srgbClr val="B2B2B2"/>
            </a:solidFill>
            <a:ln w="9525">
              <a:solidFill>
                <a:srgbClr val="B2B2B2"/>
              </a:solidFill>
              <a:round/>
              <a:headEnd/>
              <a:tailEnd/>
            </a:ln>
            <a:effectLst/>
          </p:spPr>
          <p:txBody>
            <a:bodyPr wrap="none" anchor="ctr"/>
            <a:lstStyle/>
            <a:p>
              <a:endParaRPr lang="en-US"/>
            </a:p>
          </p:txBody>
        </p:sp>
      </p:grpSp>
      <p:grpSp>
        <p:nvGrpSpPr>
          <p:cNvPr id="4" name="Group 1062"/>
          <p:cNvGrpSpPr>
            <a:grpSpLocks/>
          </p:cNvGrpSpPr>
          <p:nvPr/>
        </p:nvGrpSpPr>
        <p:grpSpPr bwMode="auto">
          <a:xfrm>
            <a:off x="3962400" y="2336800"/>
            <a:ext cx="1709738" cy="1841500"/>
            <a:chOff x="1950" y="1488"/>
            <a:chExt cx="1077" cy="1160"/>
          </a:xfrm>
        </p:grpSpPr>
        <p:sp>
          <p:nvSpPr>
            <p:cNvPr id="31783" name="Freeform 1063"/>
            <p:cNvSpPr>
              <a:spLocks/>
            </p:cNvSpPr>
            <p:nvPr/>
          </p:nvSpPr>
          <p:spPr bwMode="auto">
            <a:xfrm>
              <a:off x="2208" y="1488"/>
              <a:ext cx="474" cy="265"/>
            </a:xfrm>
            <a:custGeom>
              <a:avLst/>
              <a:gdLst/>
              <a:ahLst/>
              <a:cxnLst>
                <a:cxn ang="0">
                  <a:pos x="0" y="0"/>
                </a:cxn>
                <a:cxn ang="0">
                  <a:pos x="56" y="14"/>
                </a:cxn>
                <a:cxn ang="0">
                  <a:pos x="140" y="28"/>
                </a:cxn>
                <a:cxn ang="0">
                  <a:pos x="377" y="112"/>
                </a:cxn>
                <a:cxn ang="0">
                  <a:pos x="419" y="195"/>
                </a:cxn>
                <a:cxn ang="0">
                  <a:pos x="433" y="237"/>
                </a:cxn>
                <a:cxn ang="0">
                  <a:pos x="474" y="265"/>
                </a:cxn>
              </a:cxnLst>
              <a:rect l="0" t="0" r="r" b="b"/>
              <a:pathLst>
                <a:path w="474" h="265">
                  <a:moveTo>
                    <a:pt x="0" y="0"/>
                  </a:moveTo>
                  <a:cubicBezTo>
                    <a:pt x="19" y="5"/>
                    <a:pt x="38" y="6"/>
                    <a:pt x="56" y="14"/>
                  </a:cubicBezTo>
                  <a:cubicBezTo>
                    <a:pt x="127" y="45"/>
                    <a:pt x="67" y="52"/>
                    <a:pt x="140" y="28"/>
                  </a:cubicBezTo>
                  <a:cubicBezTo>
                    <a:pt x="283" y="41"/>
                    <a:pt x="292" y="27"/>
                    <a:pt x="377" y="112"/>
                  </a:cubicBezTo>
                  <a:cubicBezTo>
                    <a:pt x="413" y="218"/>
                    <a:pt x="364" y="84"/>
                    <a:pt x="419" y="195"/>
                  </a:cubicBezTo>
                  <a:cubicBezTo>
                    <a:pt x="426" y="208"/>
                    <a:pt x="424" y="225"/>
                    <a:pt x="433" y="237"/>
                  </a:cubicBezTo>
                  <a:cubicBezTo>
                    <a:pt x="443" y="250"/>
                    <a:pt x="474" y="265"/>
                    <a:pt x="474" y="265"/>
                  </a:cubicBezTo>
                </a:path>
              </a:pathLst>
            </a:custGeom>
            <a:noFill/>
            <a:ln w="38100" cmpd="sng">
              <a:solidFill>
                <a:srgbClr val="FF0000"/>
              </a:solidFill>
              <a:round/>
              <a:headEnd/>
              <a:tailEnd/>
            </a:ln>
            <a:effectLst/>
          </p:spPr>
          <p:txBody>
            <a:bodyPr wrap="none" anchor="ctr"/>
            <a:lstStyle/>
            <a:p>
              <a:endParaRPr lang="en-US"/>
            </a:p>
          </p:txBody>
        </p:sp>
        <p:sp>
          <p:nvSpPr>
            <p:cNvPr id="31784" name="Oval 1064"/>
            <p:cNvSpPr>
              <a:spLocks noChangeArrowheads="1"/>
            </p:cNvSpPr>
            <p:nvPr/>
          </p:nvSpPr>
          <p:spPr bwMode="auto">
            <a:xfrm rot="212615" flipH="1">
              <a:off x="2496" y="1716"/>
              <a:ext cx="212" cy="139"/>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31785" name="Oval 1065"/>
            <p:cNvSpPr>
              <a:spLocks noChangeArrowheads="1"/>
            </p:cNvSpPr>
            <p:nvPr/>
          </p:nvSpPr>
          <p:spPr bwMode="auto">
            <a:xfrm rot="-1578636">
              <a:off x="2109" y="2272"/>
              <a:ext cx="195" cy="152"/>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31786" name="Oval 1066"/>
            <p:cNvSpPr>
              <a:spLocks noChangeArrowheads="1"/>
            </p:cNvSpPr>
            <p:nvPr/>
          </p:nvSpPr>
          <p:spPr bwMode="auto">
            <a:xfrm>
              <a:off x="2352" y="1920"/>
              <a:ext cx="195" cy="151"/>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31787" name="Oval 1067"/>
            <p:cNvSpPr>
              <a:spLocks noChangeArrowheads="1"/>
            </p:cNvSpPr>
            <p:nvPr/>
          </p:nvSpPr>
          <p:spPr bwMode="auto">
            <a:xfrm>
              <a:off x="2352" y="2496"/>
              <a:ext cx="194" cy="152"/>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31788" name="Oval 1068"/>
            <p:cNvSpPr>
              <a:spLocks noChangeArrowheads="1"/>
            </p:cNvSpPr>
            <p:nvPr/>
          </p:nvSpPr>
          <p:spPr bwMode="auto">
            <a:xfrm>
              <a:off x="1950" y="1968"/>
              <a:ext cx="194" cy="152"/>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31789" name="Oval 1069"/>
            <p:cNvSpPr>
              <a:spLocks noChangeArrowheads="1"/>
            </p:cNvSpPr>
            <p:nvPr/>
          </p:nvSpPr>
          <p:spPr bwMode="auto">
            <a:xfrm>
              <a:off x="2832" y="2264"/>
              <a:ext cx="195" cy="152"/>
            </a:xfrm>
            <a:prstGeom prst="ellipse">
              <a:avLst/>
            </a:prstGeom>
            <a:solidFill>
              <a:srgbClr val="FF0000"/>
            </a:solidFill>
            <a:ln w="9525">
              <a:solidFill>
                <a:srgbClr val="FF0000"/>
              </a:solidFill>
              <a:round/>
              <a:headEnd/>
              <a:tailEnd/>
            </a:ln>
            <a:effectLst/>
          </p:spPr>
          <p:txBody>
            <a:bodyPr wrap="none" anchor="ctr"/>
            <a:lstStyle/>
            <a:p>
              <a:endParaRPr lang="en-US"/>
            </a:p>
          </p:txBody>
        </p:sp>
      </p:grpSp>
      <p:grpSp>
        <p:nvGrpSpPr>
          <p:cNvPr id="5" name="Group 1070"/>
          <p:cNvGrpSpPr>
            <a:grpSpLocks/>
          </p:cNvGrpSpPr>
          <p:nvPr/>
        </p:nvGrpSpPr>
        <p:grpSpPr bwMode="auto">
          <a:xfrm>
            <a:off x="3457575" y="2489200"/>
            <a:ext cx="2397125" cy="1628775"/>
            <a:chOff x="1632" y="1584"/>
            <a:chExt cx="1510" cy="1026"/>
          </a:xfrm>
        </p:grpSpPr>
        <p:sp>
          <p:nvSpPr>
            <p:cNvPr id="31791" name="Oval 1071"/>
            <p:cNvSpPr>
              <a:spLocks noChangeArrowheads="1"/>
            </p:cNvSpPr>
            <p:nvPr/>
          </p:nvSpPr>
          <p:spPr bwMode="auto">
            <a:xfrm rot="4585124" flipH="1">
              <a:off x="2531" y="1886"/>
              <a:ext cx="159" cy="101"/>
            </a:xfrm>
            <a:prstGeom prst="ellipse">
              <a:avLst/>
            </a:prstGeom>
            <a:solidFill>
              <a:schemeClr val="tx2"/>
            </a:solidFill>
            <a:ln w="9525">
              <a:noFill/>
              <a:round/>
              <a:headEnd/>
              <a:tailEnd/>
            </a:ln>
            <a:effectLst/>
          </p:spPr>
          <p:txBody>
            <a:bodyPr wrap="none" anchor="ctr"/>
            <a:lstStyle/>
            <a:p>
              <a:endParaRPr lang="en-US"/>
            </a:p>
          </p:txBody>
        </p:sp>
        <p:sp>
          <p:nvSpPr>
            <p:cNvPr id="31792" name="Oval 1072"/>
            <p:cNvSpPr>
              <a:spLocks noChangeArrowheads="1"/>
            </p:cNvSpPr>
            <p:nvPr/>
          </p:nvSpPr>
          <p:spPr bwMode="auto">
            <a:xfrm>
              <a:off x="2352" y="1776"/>
              <a:ext cx="141" cy="114"/>
            </a:xfrm>
            <a:prstGeom prst="ellipse">
              <a:avLst/>
            </a:prstGeom>
            <a:solidFill>
              <a:schemeClr val="tx2"/>
            </a:solidFill>
            <a:ln w="9525">
              <a:noFill/>
              <a:round/>
              <a:headEnd/>
              <a:tailEnd/>
            </a:ln>
            <a:effectLst/>
          </p:spPr>
          <p:txBody>
            <a:bodyPr wrap="none" anchor="ctr"/>
            <a:lstStyle/>
            <a:p>
              <a:endParaRPr lang="en-US"/>
            </a:p>
          </p:txBody>
        </p:sp>
        <p:sp>
          <p:nvSpPr>
            <p:cNvPr id="31793" name="Oval 1073"/>
            <p:cNvSpPr>
              <a:spLocks noChangeArrowheads="1"/>
            </p:cNvSpPr>
            <p:nvPr/>
          </p:nvSpPr>
          <p:spPr bwMode="auto">
            <a:xfrm rot="4585124" flipH="1">
              <a:off x="2851" y="1949"/>
              <a:ext cx="159" cy="101"/>
            </a:xfrm>
            <a:prstGeom prst="ellipse">
              <a:avLst/>
            </a:prstGeom>
            <a:solidFill>
              <a:schemeClr val="tx2"/>
            </a:solidFill>
            <a:ln w="9525">
              <a:noFill/>
              <a:round/>
              <a:headEnd/>
              <a:tailEnd/>
            </a:ln>
            <a:effectLst/>
          </p:spPr>
          <p:txBody>
            <a:bodyPr wrap="none" anchor="ctr"/>
            <a:lstStyle/>
            <a:p>
              <a:endParaRPr lang="en-US"/>
            </a:p>
          </p:txBody>
        </p:sp>
        <p:sp>
          <p:nvSpPr>
            <p:cNvPr id="31794" name="Oval 1074"/>
            <p:cNvSpPr>
              <a:spLocks noChangeArrowheads="1"/>
            </p:cNvSpPr>
            <p:nvPr/>
          </p:nvSpPr>
          <p:spPr bwMode="auto">
            <a:xfrm rot="4585124" flipH="1">
              <a:off x="2467" y="2189"/>
              <a:ext cx="159" cy="101"/>
            </a:xfrm>
            <a:prstGeom prst="ellipse">
              <a:avLst/>
            </a:prstGeom>
            <a:solidFill>
              <a:schemeClr val="tx2"/>
            </a:solidFill>
            <a:ln w="9525">
              <a:noFill/>
              <a:round/>
              <a:headEnd/>
              <a:tailEnd/>
            </a:ln>
            <a:effectLst/>
          </p:spPr>
          <p:txBody>
            <a:bodyPr wrap="none" anchor="ctr"/>
            <a:lstStyle/>
            <a:p>
              <a:endParaRPr lang="en-US"/>
            </a:p>
          </p:txBody>
        </p:sp>
        <p:sp>
          <p:nvSpPr>
            <p:cNvPr id="31795" name="Oval 1075"/>
            <p:cNvSpPr>
              <a:spLocks noChangeArrowheads="1"/>
            </p:cNvSpPr>
            <p:nvPr/>
          </p:nvSpPr>
          <p:spPr bwMode="auto">
            <a:xfrm rot="3136015" flipH="1">
              <a:off x="2299" y="2341"/>
              <a:ext cx="159" cy="101"/>
            </a:xfrm>
            <a:prstGeom prst="ellipse">
              <a:avLst/>
            </a:prstGeom>
            <a:solidFill>
              <a:schemeClr val="tx2"/>
            </a:solidFill>
            <a:ln w="9525">
              <a:noFill/>
              <a:round/>
              <a:headEnd/>
              <a:tailEnd/>
            </a:ln>
            <a:effectLst/>
          </p:spPr>
          <p:txBody>
            <a:bodyPr wrap="none" anchor="ctr"/>
            <a:lstStyle/>
            <a:p>
              <a:endParaRPr lang="en-US"/>
            </a:p>
          </p:txBody>
        </p:sp>
        <p:sp>
          <p:nvSpPr>
            <p:cNvPr id="31796" name="Oval 1076"/>
            <p:cNvSpPr>
              <a:spLocks noChangeArrowheads="1"/>
            </p:cNvSpPr>
            <p:nvPr/>
          </p:nvSpPr>
          <p:spPr bwMode="auto">
            <a:xfrm>
              <a:off x="2211" y="2160"/>
              <a:ext cx="141" cy="114"/>
            </a:xfrm>
            <a:prstGeom prst="ellipse">
              <a:avLst/>
            </a:prstGeom>
            <a:solidFill>
              <a:schemeClr val="tx2"/>
            </a:solidFill>
            <a:ln w="9525">
              <a:noFill/>
              <a:round/>
              <a:headEnd/>
              <a:tailEnd/>
            </a:ln>
            <a:effectLst/>
          </p:spPr>
          <p:txBody>
            <a:bodyPr wrap="none" anchor="ctr"/>
            <a:lstStyle/>
            <a:p>
              <a:endParaRPr lang="en-US"/>
            </a:p>
          </p:txBody>
        </p:sp>
        <p:sp>
          <p:nvSpPr>
            <p:cNvPr id="31797" name="Oval 1077"/>
            <p:cNvSpPr>
              <a:spLocks noChangeArrowheads="1"/>
            </p:cNvSpPr>
            <p:nvPr/>
          </p:nvSpPr>
          <p:spPr bwMode="auto">
            <a:xfrm>
              <a:off x="2352" y="2064"/>
              <a:ext cx="142" cy="114"/>
            </a:xfrm>
            <a:prstGeom prst="ellipse">
              <a:avLst/>
            </a:prstGeom>
            <a:solidFill>
              <a:schemeClr val="tx2"/>
            </a:solidFill>
            <a:ln w="9525">
              <a:noFill/>
              <a:round/>
              <a:headEnd/>
              <a:tailEnd/>
            </a:ln>
            <a:effectLst/>
          </p:spPr>
          <p:txBody>
            <a:bodyPr wrap="none" anchor="ctr"/>
            <a:lstStyle/>
            <a:p>
              <a:endParaRPr lang="en-US"/>
            </a:p>
          </p:txBody>
        </p:sp>
        <p:sp>
          <p:nvSpPr>
            <p:cNvPr id="31798" name="Oval 1078"/>
            <p:cNvSpPr>
              <a:spLocks noChangeArrowheads="1"/>
            </p:cNvSpPr>
            <p:nvPr/>
          </p:nvSpPr>
          <p:spPr bwMode="auto">
            <a:xfrm>
              <a:off x="2368" y="1654"/>
              <a:ext cx="142" cy="114"/>
            </a:xfrm>
            <a:prstGeom prst="ellipse">
              <a:avLst/>
            </a:prstGeom>
            <a:solidFill>
              <a:schemeClr val="tx2"/>
            </a:solidFill>
            <a:ln w="9525">
              <a:noFill/>
              <a:round/>
              <a:headEnd/>
              <a:tailEnd/>
            </a:ln>
            <a:effectLst/>
          </p:spPr>
          <p:txBody>
            <a:bodyPr wrap="none" anchor="ctr"/>
            <a:lstStyle/>
            <a:p>
              <a:endParaRPr lang="en-US"/>
            </a:p>
          </p:txBody>
        </p:sp>
        <p:sp>
          <p:nvSpPr>
            <p:cNvPr id="31799" name="Oval 1079"/>
            <p:cNvSpPr>
              <a:spLocks noChangeArrowheads="1"/>
            </p:cNvSpPr>
            <p:nvPr/>
          </p:nvSpPr>
          <p:spPr bwMode="auto">
            <a:xfrm>
              <a:off x="2592" y="2208"/>
              <a:ext cx="141" cy="114"/>
            </a:xfrm>
            <a:prstGeom prst="ellipse">
              <a:avLst/>
            </a:prstGeom>
            <a:solidFill>
              <a:schemeClr val="tx2"/>
            </a:solidFill>
            <a:ln w="9525">
              <a:noFill/>
              <a:round/>
              <a:headEnd/>
              <a:tailEnd/>
            </a:ln>
            <a:effectLst/>
          </p:spPr>
          <p:txBody>
            <a:bodyPr wrap="none" anchor="ctr"/>
            <a:lstStyle/>
            <a:p>
              <a:endParaRPr lang="en-US"/>
            </a:p>
          </p:txBody>
        </p:sp>
        <p:sp>
          <p:nvSpPr>
            <p:cNvPr id="31800" name="Oval 1080"/>
            <p:cNvSpPr>
              <a:spLocks noChangeArrowheads="1"/>
            </p:cNvSpPr>
            <p:nvPr/>
          </p:nvSpPr>
          <p:spPr bwMode="auto">
            <a:xfrm rot="4585124" flipH="1">
              <a:off x="2750" y="2045"/>
              <a:ext cx="159" cy="101"/>
            </a:xfrm>
            <a:prstGeom prst="ellipse">
              <a:avLst/>
            </a:prstGeom>
            <a:solidFill>
              <a:schemeClr val="tx2"/>
            </a:solidFill>
            <a:ln w="9525">
              <a:noFill/>
              <a:round/>
              <a:headEnd/>
              <a:tailEnd/>
            </a:ln>
            <a:effectLst/>
          </p:spPr>
          <p:txBody>
            <a:bodyPr wrap="none" anchor="ctr"/>
            <a:lstStyle/>
            <a:p>
              <a:endParaRPr lang="en-US"/>
            </a:p>
          </p:txBody>
        </p:sp>
        <p:sp>
          <p:nvSpPr>
            <p:cNvPr id="31801" name="Oval 1081"/>
            <p:cNvSpPr>
              <a:spLocks noChangeArrowheads="1"/>
            </p:cNvSpPr>
            <p:nvPr/>
          </p:nvSpPr>
          <p:spPr bwMode="auto">
            <a:xfrm>
              <a:off x="2352" y="2206"/>
              <a:ext cx="142" cy="114"/>
            </a:xfrm>
            <a:prstGeom prst="ellipse">
              <a:avLst/>
            </a:prstGeom>
            <a:solidFill>
              <a:schemeClr val="tx2"/>
            </a:solidFill>
            <a:ln w="9525">
              <a:noFill/>
              <a:round/>
              <a:headEnd/>
              <a:tailEnd/>
            </a:ln>
            <a:effectLst/>
          </p:spPr>
          <p:txBody>
            <a:bodyPr wrap="none" anchor="ctr"/>
            <a:lstStyle/>
            <a:p>
              <a:endParaRPr lang="en-US"/>
            </a:p>
          </p:txBody>
        </p:sp>
        <p:sp>
          <p:nvSpPr>
            <p:cNvPr id="31802" name="Oval 1082"/>
            <p:cNvSpPr>
              <a:spLocks noChangeArrowheads="1"/>
            </p:cNvSpPr>
            <p:nvPr/>
          </p:nvSpPr>
          <p:spPr bwMode="auto">
            <a:xfrm>
              <a:off x="2738" y="2160"/>
              <a:ext cx="142" cy="114"/>
            </a:xfrm>
            <a:prstGeom prst="ellipse">
              <a:avLst/>
            </a:prstGeom>
            <a:solidFill>
              <a:schemeClr val="tx2"/>
            </a:solidFill>
            <a:ln w="9525">
              <a:noFill/>
              <a:round/>
              <a:headEnd/>
              <a:tailEnd/>
            </a:ln>
            <a:effectLst/>
          </p:spPr>
          <p:txBody>
            <a:bodyPr wrap="none" anchor="ctr"/>
            <a:lstStyle/>
            <a:p>
              <a:endParaRPr lang="en-US"/>
            </a:p>
          </p:txBody>
        </p:sp>
        <p:sp>
          <p:nvSpPr>
            <p:cNvPr id="31803" name="Oval 1083"/>
            <p:cNvSpPr>
              <a:spLocks noChangeArrowheads="1"/>
            </p:cNvSpPr>
            <p:nvPr/>
          </p:nvSpPr>
          <p:spPr bwMode="auto">
            <a:xfrm>
              <a:off x="3000" y="1968"/>
              <a:ext cx="142" cy="114"/>
            </a:xfrm>
            <a:prstGeom prst="ellipse">
              <a:avLst/>
            </a:prstGeom>
            <a:solidFill>
              <a:schemeClr val="tx2"/>
            </a:solidFill>
            <a:ln w="9525">
              <a:noFill/>
              <a:round/>
              <a:headEnd/>
              <a:tailEnd/>
            </a:ln>
            <a:effectLst/>
          </p:spPr>
          <p:txBody>
            <a:bodyPr wrap="none" anchor="ctr"/>
            <a:lstStyle/>
            <a:p>
              <a:endParaRPr lang="en-US"/>
            </a:p>
          </p:txBody>
        </p:sp>
        <p:sp>
          <p:nvSpPr>
            <p:cNvPr id="31804" name="Oval 1084"/>
            <p:cNvSpPr>
              <a:spLocks noChangeArrowheads="1"/>
            </p:cNvSpPr>
            <p:nvPr/>
          </p:nvSpPr>
          <p:spPr bwMode="auto">
            <a:xfrm rot="4585124" flipH="1">
              <a:off x="2083" y="1853"/>
              <a:ext cx="159" cy="101"/>
            </a:xfrm>
            <a:prstGeom prst="ellipse">
              <a:avLst/>
            </a:prstGeom>
            <a:solidFill>
              <a:schemeClr val="tx2"/>
            </a:solidFill>
            <a:ln w="9525">
              <a:noFill/>
              <a:round/>
              <a:headEnd/>
              <a:tailEnd/>
            </a:ln>
            <a:effectLst/>
          </p:spPr>
          <p:txBody>
            <a:bodyPr wrap="none" anchor="ctr"/>
            <a:lstStyle/>
            <a:p>
              <a:endParaRPr lang="en-US"/>
            </a:p>
          </p:txBody>
        </p:sp>
        <p:sp>
          <p:nvSpPr>
            <p:cNvPr id="31805" name="Oval 1085"/>
            <p:cNvSpPr>
              <a:spLocks noChangeArrowheads="1"/>
            </p:cNvSpPr>
            <p:nvPr/>
          </p:nvSpPr>
          <p:spPr bwMode="auto">
            <a:xfrm>
              <a:off x="2728" y="2472"/>
              <a:ext cx="142" cy="114"/>
            </a:xfrm>
            <a:prstGeom prst="ellipse">
              <a:avLst/>
            </a:prstGeom>
            <a:solidFill>
              <a:schemeClr val="tx2"/>
            </a:solidFill>
            <a:ln w="9525">
              <a:noFill/>
              <a:round/>
              <a:headEnd/>
              <a:tailEnd/>
            </a:ln>
            <a:effectLst/>
          </p:spPr>
          <p:txBody>
            <a:bodyPr wrap="none" anchor="ctr"/>
            <a:lstStyle/>
            <a:p>
              <a:endParaRPr lang="en-US"/>
            </a:p>
          </p:txBody>
        </p:sp>
        <p:sp>
          <p:nvSpPr>
            <p:cNvPr id="31806" name="Oval 1086"/>
            <p:cNvSpPr>
              <a:spLocks noChangeArrowheads="1"/>
            </p:cNvSpPr>
            <p:nvPr/>
          </p:nvSpPr>
          <p:spPr bwMode="auto">
            <a:xfrm>
              <a:off x="2722" y="1726"/>
              <a:ext cx="142" cy="114"/>
            </a:xfrm>
            <a:prstGeom prst="ellipse">
              <a:avLst/>
            </a:prstGeom>
            <a:solidFill>
              <a:schemeClr val="tx2"/>
            </a:solidFill>
            <a:ln w="9525">
              <a:noFill/>
              <a:round/>
              <a:headEnd/>
              <a:tailEnd/>
            </a:ln>
            <a:effectLst/>
          </p:spPr>
          <p:txBody>
            <a:bodyPr wrap="none" anchor="ctr"/>
            <a:lstStyle/>
            <a:p>
              <a:endParaRPr lang="en-US"/>
            </a:p>
          </p:txBody>
        </p:sp>
        <p:sp>
          <p:nvSpPr>
            <p:cNvPr id="31807" name="Oval 1087"/>
            <p:cNvSpPr>
              <a:spLocks noChangeArrowheads="1"/>
            </p:cNvSpPr>
            <p:nvPr/>
          </p:nvSpPr>
          <p:spPr bwMode="auto">
            <a:xfrm>
              <a:off x="2592" y="2496"/>
              <a:ext cx="142" cy="114"/>
            </a:xfrm>
            <a:prstGeom prst="ellipse">
              <a:avLst/>
            </a:prstGeom>
            <a:solidFill>
              <a:schemeClr val="tx2"/>
            </a:solidFill>
            <a:ln w="9525">
              <a:noFill/>
              <a:round/>
              <a:headEnd/>
              <a:tailEnd/>
            </a:ln>
            <a:effectLst/>
          </p:spPr>
          <p:txBody>
            <a:bodyPr wrap="none" anchor="ctr"/>
            <a:lstStyle/>
            <a:p>
              <a:endParaRPr lang="en-US"/>
            </a:p>
          </p:txBody>
        </p:sp>
        <p:sp>
          <p:nvSpPr>
            <p:cNvPr id="31808" name="Oval 1088"/>
            <p:cNvSpPr>
              <a:spLocks noChangeArrowheads="1"/>
            </p:cNvSpPr>
            <p:nvPr/>
          </p:nvSpPr>
          <p:spPr bwMode="auto">
            <a:xfrm flipH="1" flipV="1">
              <a:off x="2888" y="2440"/>
              <a:ext cx="96" cy="144"/>
            </a:xfrm>
            <a:prstGeom prst="ellipse">
              <a:avLst/>
            </a:prstGeom>
            <a:solidFill>
              <a:schemeClr val="tx2"/>
            </a:solidFill>
            <a:ln w="9525">
              <a:noFill/>
              <a:round/>
              <a:headEnd/>
              <a:tailEnd/>
            </a:ln>
            <a:effectLst/>
          </p:spPr>
          <p:txBody>
            <a:bodyPr wrap="none" anchor="ctr"/>
            <a:lstStyle/>
            <a:p>
              <a:endParaRPr lang="en-US"/>
            </a:p>
          </p:txBody>
        </p:sp>
        <p:sp>
          <p:nvSpPr>
            <p:cNvPr id="31809" name="Freeform 1089"/>
            <p:cNvSpPr>
              <a:spLocks/>
            </p:cNvSpPr>
            <p:nvPr/>
          </p:nvSpPr>
          <p:spPr bwMode="auto">
            <a:xfrm>
              <a:off x="1632" y="1584"/>
              <a:ext cx="474" cy="265"/>
            </a:xfrm>
            <a:custGeom>
              <a:avLst/>
              <a:gdLst/>
              <a:ahLst/>
              <a:cxnLst>
                <a:cxn ang="0">
                  <a:pos x="0" y="0"/>
                </a:cxn>
                <a:cxn ang="0">
                  <a:pos x="56" y="14"/>
                </a:cxn>
                <a:cxn ang="0">
                  <a:pos x="140" y="28"/>
                </a:cxn>
                <a:cxn ang="0">
                  <a:pos x="377" y="112"/>
                </a:cxn>
                <a:cxn ang="0">
                  <a:pos x="419" y="195"/>
                </a:cxn>
                <a:cxn ang="0">
                  <a:pos x="433" y="237"/>
                </a:cxn>
                <a:cxn ang="0">
                  <a:pos x="474" y="265"/>
                </a:cxn>
              </a:cxnLst>
              <a:rect l="0" t="0" r="r" b="b"/>
              <a:pathLst>
                <a:path w="474" h="265">
                  <a:moveTo>
                    <a:pt x="0" y="0"/>
                  </a:moveTo>
                  <a:cubicBezTo>
                    <a:pt x="19" y="5"/>
                    <a:pt x="38" y="6"/>
                    <a:pt x="56" y="14"/>
                  </a:cubicBezTo>
                  <a:cubicBezTo>
                    <a:pt x="127" y="45"/>
                    <a:pt x="67" y="52"/>
                    <a:pt x="140" y="28"/>
                  </a:cubicBezTo>
                  <a:cubicBezTo>
                    <a:pt x="283" y="41"/>
                    <a:pt x="292" y="27"/>
                    <a:pt x="377" y="112"/>
                  </a:cubicBezTo>
                  <a:cubicBezTo>
                    <a:pt x="413" y="218"/>
                    <a:pt x="364" y="84"/>
                    <a:pt x="419" y="195"/>
                  </a:cubicBezTo>
                  <a:cubicBezTo>
                    <a:pt x="426" y="208"/>
                    <a:pt x="424" y="225"/>
                    <a:pt x="433" y="237"/>
                  </a:cubicBezTo>
                  <a:cubicBezTo>
                    <a:pt x="443" y="250"/>
                    <a:pt x="474" y="265"/>
                    <a:pt x="474" y="265"/>
                  </a:cubicBezTo>
                </a:path>
              </a:pathLst>
            </a:custGeom>
            <a:noFill/>
            <a:ln w="38100" cmpd="sng">
              <a:noFill/>
              <a:round/>
              <a:headEnd/>
              <a:tailEnd/>
            </a:ln>
            <a:effectLst/>
          </p:spPr>
          <p:txBody>
            <a:bodyPr wrap="none" anchor="ctr"/>
            <a:lstStyle/>
            <a:p>
              <a:endParaRPr lang="en-US"/>
            </a:p>
          </p:txBody>
        </p:sp>
      </p:grpSp>
      <p:grpSp>
        <p:nvGrpSpPr>
          <p:cNvPr id="6" name="Group 1090"/>
          <p:cNvGrpSpPr>
            <a:grpSpLocks/>
          </p:cNvGrpSpPr>
          <p:nvPr/>
        </p:nvGrpSpPr>
        <p:grpSpPr bwMode="auto">
          <a:xfrm>
            <a:off x="3762375" y="2336800"/>
            <a:ext cx="1997075" cy="1752600"/>
            <a:chOff x="1824" y="1488"/>
            <a:chExt cx="1258" cy="1104"/>
          </a:xfrm>
        </p:grpSpPr>
        <p:sp>
          <p:nvSpPr>
            <p:cNvPr id="31811" name="Oval 1091"/>
            <p:cNvSpPr>
              <a:spLocks noChangeArrowheads="1"/>
            </p:cNvSpPr>
            <p:nvPr/>
          </p:nvSpPr>
          <p:spPr bwMode="auto">
            <a:xfrm rot="4585124" flipH="1">
              <a:off x="2172" y="1792"/>
              <a:ext cx="212" cy="139"/>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2" name="Oval 1092"/>
            <p:cNvSpPr>
              <a:spLocks noChangeArrowheads="1"/>
            </p:cNvSpPr>
            <p:nvPr/>
          </p:nvSpPr>
          <p:spPr bwMode="auto">
            <a:xfrm>
              <a:off x="2685" y="1856"/>
              <a:ext cx="195"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3" name="Oval 1093"/>
            <p:cNvSpPr>
              <a:spLocks noChangeArrowheads="1"/>
            </p:cNvSpPr>
            <p:nvPr/>
          </p:nvSpPr>
          <p:spPr bwMode="auto">
            <a:xfrm>
              <a:off x="2544" y="2016"/>
              <a:ext cx="195" cy="151"/>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4" name="Oval 1094"/>
            <p:cNvSpPr>
              <a:spLocks noChangeArrowheads="1"/>
            </p:cNvSpPr>
            <p:nvPr/>
          </p:nvSpPr>
          <p:spPr bwMode="auto">
            <a:xfrm>
              <a:off x="2630" y="2320"/>
              <a:ext cx="194"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5" name="Oval 1095"/>
            <p:cNvSpPr>
              <a:spLocks noChangeArrowheads="1"/>
            </p:cNvSpPr>
            <p:nvPr/>
          </p:nvSpPr>
          <p:spPr bwMode="auto">
            <a:xfrm>
              <a:off x="1998" y="2128"/>
              <a:ext cx="194"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6" name="Oval 1096"/>
            <p:cNvSpPr>
              <a:spLocks noChangeArrowheads="1"/>
            </p:cNvSpPr>
            <p:nvPr/>
          </p:nvSpPr>
          <p:spPr bwMode="auto">
            <a:xfrm>
              <a:off x="2160" y="1992"/>
              <a:ext cx="195"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7" name="Oval 1097"/>
            <p:cNvSpPr>
              <a:spLocks noChangeArrowheads="1"/>
            </p:cNvSpPr>
            <p:nvPr/>
          </p:nvSpPr>
          <p:spPr bwMode="auto">
            <a:xfrm rot="3199098">
              <a:off x="2427" y="2325"/>
              <a:ext cx="194"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8" name="Oval 1098"/>
            <p:cNvSpPr>
              <a:spLocks noChangeArrowheads="1"/>
            </p:cNvSpPr>
            <p:nvPr/>
          </p:nvSpPr>
          <p:spPr bwMode="auto">
            <a:xfrm>
              <a:off x="2888" y="2096"/>
              <a:ext cx="194"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19" name="Oval 1099"/>
            <p:cNvSpPr>
              <a:spLocks noChangeArrowheads="1"/>
            </p:cNvSpPr>
            <p:nvPr/>
          </p:nvSpPr>
          <p:spPr bwMode="auto">
            <a:xfrm>
              <a:off x="2160" y="2440"/>
              <a:ext cx="194"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20" name="Oval 1100"/>
            <p:cNvSpPr>
              <a:spLocks noChangeArrowheads="1"/>
            </p:cNvSpPr>
            <p:nvPr/>
          </p:nvSpPr>
          <p:spPr bwMode="auto">
            <a:xfrm rot="-9913811">
              <a:off x="2880" y="1776"/>
              <a:ext cx="194" cy="152"/>
            </a:xfrm>
            <a:prstGeom prst="ellipse">
              <a:avLst/>
            </a:prstGeom>
            <a:solidFill>
              <a:schemeClr val="accent1"/>
            </a:solidFill>
            <a:ln w="9525">
              <a:solidFill>
                <a:schemeClr val="accent1"/>
              </a:solidFill>
              <a:round/>
              <a:headEnd/>
              <a:tailEnd/>
            </a:ln>
            <a:effectLst/>
          </p:spPr>
          <p:txBody>
            <a:bodyPr wrap="none" anchor="ctr"/>
            <a:lstStyle/>
            <a:p>
              <a:endParaRPr lang="en-US"/>
            </a:p>
          </p:txBody>
        </p:sp>
        <p:sp>
          <p:nvSpPr>
            <p:cNvPr id="31821" name="Freeform 1101"/>
            <p:cNvSpPr>
              <a:spLocks/>
            </p:cNvSpPr>
            <p:nvPr/>
          </p:nvSpPr>
          <p:spPr bwMode="auto">
            <a:xfrm>
              <a:off x="1824" y="1488"/>
              <a:ext cx="474" cy="265"/>
            </a:xfrm>
            <a:custGeom>
              <a:avLst/>
              <a:gdLst/>
              <a:ahLst/>
              <a:cxnLst>
                <a:cxn ang="0">
                  <a:pos x="0" y="0"/>
                </a:cxn>
                <a:cxn ang="0">
                  <a:pos x="56" y="14"/>
                </a:cxn>
                <a:cxn ang="0">
                  <a:pos x="140" y="28"/>
                </a:cxn>
                <a:cxn ang="0">
                  <a:pos x="377" y="112"/>
                </a:cxn>
                <a:cxn ang="0">
                  <a:pos x="419" y="195"/>
                </a:cxn>
                <a:cxn ang="0">
                  <a:pos x="433" y="237"/>
                </a:cxn>
                <a:cxn ang="0">
                  <a:pos x="474" y="265"/>
                </a:cxn>
              </a:cxnLst>
              <a:rect l="0" t="0" r="r" b="b"/>
              <a:pathLst>
                <a:path w="474" h="265">
                  <a:moveTo>
                    <a:pt x="0" y="0"/>
                  </a:moveTo>
                  <a:cubicBezTo>
                    <a:pt x="19" y="5"/>
                    <a:pt x="38" y="6"/>
                    <a:pt x="56" y="14"/>
                  </a:cubicBezTo>
                  <a:cubicBezTo>
                    <a:pt x="127" y="45"/>
                    <a:pt x="67" y="52"/>
                    <a:pt x="140" y="28"/>
                  </a:cubicBezTo>
                  <a:cubicBezTo>
                    <a:pt x="283" y="41"/>
                    <a:pt x="292" y="27"/>
                    <a:pt x="377" y="112"/>
                  </a:cubicBezTo>
                  <a:cubicBezTo>
                    <a:pt x="413" y="218"/>
                    <a:pt x="364" y="84"/>
                    <a:pt x="419" y="195"/>
                  </a:cubicBezTo>
                  <a:cubicBezTo>
                    <a:pt x="426" y="208"/>
                    <a:pt x="424" y="225"/>
                    <a:pt x="433" y="237"/>
                  </a:cubicBezTo>
                  <a:cubicBezTo>
                    <a:pt x="443" y="250"/>
                    <a:pt x="474" y="265"/>
                    <a:pt x="474" y="265"/>
                  </a:cubicBezTo>
                </a:path>
              </a:pathLst>
            </a:custGeom>
            <a:noFill/>
            <a:ln w="38100" cmpd="sng">
              <a:solidFill>
                <a:schemeClr val="accent1"/>
              </a:solidFill>
              <a:round/>
              <a:headEnd/>
              <a:tailEnd/>
            </a:ln>
            <a:effectLst/>
          </p:spPr>
          <p:txBody>
            <a:bodyPr wrap="none" anchor="ctr"/>
            <a:lstStyle/>
            <a:p>
              <a:endParaRPr lang="en-US"/>
            </a:p>
          </p:txBody>
        </p:sp>
      </p:grpSp>
      <p:sp>
        <p:nvSpPr>
          <p:cNvPr id="31822" name="Text Box 1102"/>
          <p:cNvSpPr txBox="1">
            <a:spLocks noChangeArrowheads="1"/>
          </p:cNvSpPr>
          <p:nvPr/>
        </p:nvSpPr>
        <p:spPr bwMode="auto">
          <a:xfrm>
            <a:off x="685800" y="471488"/>
            <a:ext cx="8001000" cy="954107"/>
          </a:xfrm>
          <a:prstGeom prst="rect">
            <a:avLst/>
          </a:prstGeom>
          <a:noFill/>
          <a:ln w="9525">
            <a:noFill/>
            <a:miter lim="800000"/>
            <a:headEnd/>
            <a:tailEnd/>
          </a:ln>
          <a:effectLst/>
        </p:spPr>
        <p:txBody>
          <a:bodyPr>
            <a:spAutoFit/>
          </a:bodyPr>
          <a:lstStyle/>
          <a:p>
            <a:pPr algn="ctr" eaLnBrk="0" hangingPunct="0">
              <a:spcBef>
                <a:spcPct val="50000"/>
              </a:spcBef>
            </a:pPr>
            <a:r>
              <a:rPr lang="hu-HU" sz="2800" b="1" dirty="0" smtClean="0">
                <a:solidFill>
                  <a:srgbClr val="00CC99"/>
                </a:solidFill>
              </a:rPr>
              <a:t>Motoros egységek  (ME) típusai és az izom rostösszetétele</a:t>
            </a:r>
            <a:endParaRPr lang="en-US" sz="2800" b="1" dirty="0">
              <a:solidFill>
                <a:srgbClr val="00CC99"/>
              </a:solidFill>
            </a:endParaRPr>
          </a:p>
        </p:txBody>
      </p:sp>
      <p:sp>
        <p:nvSpPr>
          <p:cNvPr id="31823" name="Text Box 1103"/>
          <p:cNvSpPr txBox="1">
            <a:spLocks noChangeArrowheads="1"/>
          </p:cNvSpPr>
          <p:nvPr/>
        </p:nvSpPr>
        <p:spPr bwMode="auto">
          <a:xfrm>
            <a:off x="609600" y="1676400"/>
            <a:ext cx="3242320" cy="400110"/>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spcBef>
                <a:spcPct val="50000"/>
              </a:spcBef>
            </a:pPr>
            <a:r>
              <a:rPr lang="hu-HU" sz="2000" dirty="0" smtClean="0"/>
              <a:t>Lassú ME</a:t>
            </a:r>
            <a:r>
              <a:rPr lang="en-GB" sz="2000" dirty="0" smtClean="0"/>
              <a:t> </a:t>
            </a:r>
            <a:r>
              <a:rPr lang="en-GB" sz="2000" dirty="0"/>
              <a:t>(S</a:t>
            </a:r>
            <a:r>
              <a:rPr lang="en-GB" sz="2000" dirty="0" smtClean="0"/>
              <a:t>)</a:t>
            </a:r>
            <a:r>
              <a:rPr lang="hu-HU" sz="2000" dirty="0" smtClean="0"/>
              <a:t>- lassú rost</a:t>
            </a:r>
            <a:endParaRPr lang="en-GB" sz="2000" dirty="0"/>
          </a:p>
        </p:txBody>
      </p:sp>
      <p:sp>
        <p:nvSpPr>
          <p:cNvPr id="31824" name="Text Box 1104"/>
          <p:cNvSpPr txBox="1">
            <a:spLocks noChangeArrowheads="1"/>
          </p:cNvSpPr>
          <p:nvPr/>
        </p:nvSpPr>
        <p:spPr bwMode="auto">
          <a:xfrm>
            <a:off x="0" y="2780928"/>
            <a:ext cx="3491880" cy="707886"/>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square">
            <a:spAutoFit/>
          </a:bodyPr>
          <a:lstStyle/>
          <a:p>
            <a:pPr algn="ctr" eaLnBrk="0" hangingPunct="0">
              <a:spcBef>
                <a:spcPct val="50000"/>
              </a:spcBef>
            </a:pPr>
            <a:r>
              <a:rPr lang="hu-HU" sz="2000" dirty="0" smtClean="0"/>
              <a:t>Gyors</a:t>
            </a:r>
            <a:r>
              <a:rPr lang="en-GB" sz="2000" dirty="0" smtClean="0"/>
              <a:t> </a:t>
            </a:r>
            <a:r>
              <a:rPr lang="en-GB" sz="2000" dirty="0" err="1" smtClean="0"/>
              <a:t>oxidativ</a:t>
            </a:r>
            <a:r>
              <a:rPr lang="en-GB" sz="2000" dirty="0" smtClean="0"/>
              <a:t> </a:t>
            </a:r>
            <a:r>
              <a:rPr lang="hu-HU" sz="2000" dirty="0" smtClean="0"/>
              <a:t> és</a:t>
            </a:r>
            <a:r>
              <a:rPr lang="en-GB" sz="2000" dirty="0" smtClean="0"/>
              <a:t> </a:t>
            </a:r>
            <a:r>
              <a:rPr lang="en-GB" sz="2000" dirty="0" err="1" smtClean="0"/>
              <a:t>gl</a:t>
            </a:r>
            <a:r>
              <a:rPr lang="hu-HU" sz="2000" dirty="0" err="1" smtClean="0"/>
              <a:t>ikolitikus</a:t>
            </a:r>
            <a:r>
              <a:rPr lang="hu-HU" sz="2000" dirty="0" smtClean="0"/>
              <a:t> anyagcseréjű</a:t>
            </a:r>
            <a:r>
              <a:rPr lang="en-GB" sz="2000" dirty="0" smtClean="0"/>
              <a:t> </a:t>
            </a:r>
            <a:r>
              <a:rPr lang="en-GB" sz="2000" dirty="0"/>
              <a:t>(FOG</a:t>
            </a:r>
            <a:r>
              <a:rPr lang="en-GB" sz="2000" dirty="0" smtClean="0"/>
              <a:t>)</a:t>
            </a:r>
            <a:r>
              <a:rPr lang="hu-HU" sz="2000" dirty="0" smtClean="0"/>
              <a:t> - átmeneti</a:t>
            </a:r>
            <a:endParaRPr lang="en-GB" sz="2000" dirty="0"/>
          </a:p>
        </p:txBody>
      </p:sp>
      <p:sp>
        <p:nvSpPr>
          <p:cNvPr id="31825" name="Text Box 1105"/>
          <p:cNvSpPr txBox="1">
            <a:spLocks noChangeArrowheads="1"/>
          </p:cNvSpPr>
          <p:nvPr/>
        </p:nvSpPr>
        <p:spPr bwMode="auto">
          <a:xfrm>
            <a:off x="539552" y="4149080"/>
            <a:ext cx="3168352" cy="1015663"/>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spcBef>
                <a:spcPct val="50000"/>
              </a:spcBef>
            </a:pPr>
            <a:r>
              <a:rPr lang="hu-HU" sz="2000" dirty="0" smtClean="0"/>
              <a:t>Gyors, </a:t>
            </a:r>
            <a:r>
              <a:rPr lang="hu-HU" sz="2000" dirty="0" err="1" smtClean="0"/>
              <a:t>glikolitikus</a:t>
            </a:r>
            <a:r>
              <a:rPr lang="hu-HU" sz="2000" dirty="0" smtClean="0"/>
              <a:t> anyagcseréjű ME</a:t>
            </a:r>
            <a:r>
              <a:rPr lang="en-GB" sz="2000" dirty="0" smtClean="0"/>
              <a:t> </a:t>
            </a:r>
            <a:r>
              <a:rPr lang="en-GB" sz="2000" dirty="0"/>
              <a:t>(FG</a:t>
            </a:r>
            <a:r>
              <a:rPr lang="en-GB" sz="2000" dirty="0" smtClean="0"/>
              <a:t>)</a:t>
            </a:r>
            <a:r>
              <a:rPr lang="hu-HU" sz="2000" dirty="0" smtClean="0"/>
              <a:t> – gyors rost</a:t>
            </a:r>
            <a:endParaRPr lang="en-GB" sz="2000" dirty="0"/>
          </a:p>
        </p:txBody>
      </p:sp>
      <p:grpSp>
        <p:nvGrpSpPr>
          <p:cNvPr id="7" name="Group 1106"/>
          <p:cNvGrpSpPr>
            <a:grpSpLocks/>
          </p:cNvGrpSpPr>
          <p:nvPr/>
        </p:nvGrpSpPr>
        <p:grpSpPr bwMode="auto">
          <a:xfrm>
            <a:off x="5105400" y="4343400"/>
            <a:ext cx="4038600" cy="1752600"/>
            <a:chOff x="3216" y="2736"/>
            <a:chExt cx="2544" cy="1104"/>
          </a:xfrm>
        </p:grpSpPr>
        <p:grpSp>
          <p:nvGrpSpPr>
            <p:cNvPr id="8" name="Group 1107"/>
            <p:cNvGrpSpPr>
              <a:grpSpLocks/>
            </p:cNvGrpSpPr>
            <p:nvPr/>
          </p:nvGrpSpPr>
          <p:grpSpPr bwMode="auto">
            <a:xfrm>
              <a:off x="3216" y="2736"/>
              <a:ext cx="2544" cy="1104"/>
              <a:chOff x="432" y="816"/>
              <a:chExt cx="2934" cy="1429"/>
            </a:xfrm>
          </p:grpSpPr>
          <p:pic>
            <p:nvPicPr>
              <p:cNvPr id="31828" name="Picture 1108" descr="O:\MULTIM\TIHANYI\scan\biopci1.tif"/>
              <p:cNvPicPr>
                <a:picLocks noChangeAspect="1" noChangeArrowheads="1"/>
              </p:cNvPicPr>
              <p:nvPr/>
            </p:nvPicPr>
            <p:blipFill>
              <a:blip r:embed="rId5" cstate="print"/>
              <a:srcRect/>
              <a:stretch>
                <a:fillRect/>
              </a:stretch>
            </p:blipFill>
            <p:spPr bwMode="auto">
              <a:xfrm>
                <a:off x="432" y="816"/>
                <a:ext cx="2832" cy="1429"/>
              </a:xfrm>
              <a:prstGeom prst="rect">
                <a:avLst/>
              </a:prstGeom>
              <a:noFill/>
            </p:spPr>
          </p:pic>
          <p:pic>
            <p:nvPicPr>
              <p:cNvPr id="31829" name="Picture 1109" descr="O:\MULTIM\TIHANYI\scan\fibertypes.tif"/>
              <p:cNvPicPr>
                <a:picLocks noChangeAspect="1" noChangeArrowheads="1"/>
              </p:cNvPicPr>
              <p:nvPr/>
            </p:nvPicPr>
            <p:blipFill>
              <a:blip r:embed="rId6" cstate="print"/>
              <a:srcRect/>
              <a:stretch>
                <a:fillRect/>
              </a:stretch>
            </p:blipFill>
            <p:spPr bwMode="auto">
              <a:xfrm>
                <a:off x="1824" y="816"/>
                <a:ext cx="1542" cy="1392"/>
              </a:xfrm>
              <a:prstGeom prst="rect">
                <a:avLst/>
              </a:prstGeom>
              <a:noFill/>
            </p:spPr>
          </p:pic>
        </p:grpSp>
        <p:sp>
          <p:nvSpPr>
            <p:cNvPr id="31830" name="Rectangle 1110"/>
            <p:cNvSpPr>
              <a:spLocks noChangeArrowheads="1"/>
            </p:cNvSpPr>
            <p:nvPr/>
          </p:nvSpPr>
          <p:spPr bwMode="auto">
            <a:xfrm>
              <a:off x="4512" y="2736"/>
              <a:ext cx="1248" cy="1104"/>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en-US"/>
            </a:p>
          </p:txBody>
        </p:sp>
      </p:grpSp>
      <p:grpSp>
        <p:nvGrpSpPr>
          <p:cNvPr id="9" name="Group 1111"/>
          <p:cNvGrpSpPr>
            <a:grpSpLocks/>
          </p:cNvGrpSpPr>
          <p:nvPr/>
        </p:nvGrpSpPr>
        <p:grpSpPr bwMode="auto">
          <a:xfrm>
            <a:off x="5105400" y="4343400"/>
            <a:ext cx="4038600" cy="1752600"/>
            <a:chOff x="432" y="816"/>
            <a:chExt cx="2934" cy="1429"/>
          </a:xfrm>
        </p:grpSpPr>
        <p:pic>
          <p:nvPicPr>
            <p:cNvPr id="31832" name="Picture 1112" descr="O:\MULTIM\TIHANYI\scan\biopci1.tif"/>
            <p:cNvPicPr>
              <a:picLocks noChangeAspect="1" noChangeArrowheads="1"/>
            </p:cNvPicPr>
            <p:nvPr/>
          </p:nvPicPr>
          <p:blipFill>
            <a:blip r:embed="rId5" cstate="print"/>
            <a:srcRect/>
            <a:stretch>
              <a:fillRect/>
            </a:stretch>
          </p:blipFill>
          <p:spPr bwMode="auto">
            <a:xfrm>
              <a:off x="432" y="816"/>
              <a:ext cx="2832" cy="1429"/>
            </a:xfrm>
            <a:prstGeom prst="rect">
              <a:avLst/>
            </a:prstGeom>
            <a:noFill/>
          </p:spPr>
        </p:pic>
        <p:pic>
          <p:nvPicPr>
            <p:cNvPr id="31833" name="Picture 1113" descr="O:\MULTIM\TIHANYI\scan\fibertypes.tif"/>
            <p:cNvPicPr>
              <a:picLocks noChangeAspect="1" noChangeArrowheads="1"/>
            </p:cNvPicPr>
            <p:nvPr/>
          </p:nvPicPr>
          <p:blipFill>
            <a:blip r:embed="rId6" cstate="print"/>
            <a:srcRect/>
            <a:stretch>
              <a:fillRect/>
            </a:stretch>
          </p:blipFill>
          <p:spPr bwMode="auto">
            <a:xfrm>
              <a:off x="1824" y="816"/>
              <a:ext cx="1542" cy="1392"/>
            </a:xfrm>
            <a:prstGeom prst="rect">
              <a:avLst/>
            </a:prstGeom>
            <a:noFill/>
          </p:spPr>
        </p:pic>
      </p:grpSp>
      <p:cxnSp>
        <p:nvCxnSpPr>
          <p:cNvPr id="91" name="Egyenes összekötő nyíllal 90"/>
          <p:cNvCxnSpPr>
            <a:stCxn id="31823" idx="2"/>
            <a:endCxn id="31804" idx="5"/>
          </p:cNvCxnSpPr>
          <p:nvPr/>
        </p:nvCxnSpPr>
        <p:spPr>
          <a:xfrm>
            <a:off x="2230760" y="2076510"/>
            <a:ext cx="1992926" cy="846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Egyenes összekötő nyíllal 92"/>
          <p:cNvCxnSpPr>
            <a:stCxn id="31824" idx="3"/>
            <a:endCxn id="31788" idx="2"/>
          </p:cNvCxnSpPr>
          <p:nvPr/>
        </p:nvCxnSpPr>
        <p:spPr>
          <a:xfrm>
            <a:off x="3491880" y="3134871"/>
            <a:ext cx="470520" cy="845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Egyenes összekötő nyíllal 98"/>
          <p:cNvCxnSpPr>
            <a:stCxn id="31825" idx="3"/>
            <a:endCxn id="31819" idx="3"/>
          </p:cNvCxnSpPr>
          <p:nvPr/>
        </p:nvCxnSpPr>
        <p:spPr>
          <a:xfrm flipV="1">
            <a:off x="3707904" y="4054062"/>
            <a:ext cx="632973" cy="6028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Freeform 1063"/>
          <p:cNvSpPr>
            <a:spLocks/>
          </p:cNvSpPr>
          <p:nvPr/>
        </p:nvSpPr>
        <p:spPr bwMode="auto">
          <a:xfrm>
            <a:off x="4644008" y="2276872"/>
            <a:ext cx="752475" cy="420688"/>
          </a:xfrm>
          <a:custGeom>
            <a:avLst/>
            <a:gdLst/>
            <a:ahLst/>
            <a:cxnLst>
              <a:cxn ang="0">
                <a:pos x="0" y="0"/>
              </a:cxn>
              <a:cxn ang="0">
                <a:pos x="56" y="14"/>
              </a:cxn>
              <a:cxn ang="0">
                <a:pos x="140" y="28"/>
              </a:cxn>
              <a:cxn ang="0">
                <a:pos x="377" y="112"/>
              </a:cxn>
              <a:cxn ang="0">
                <a:pos x="419" y="195"/>
              </a:cxn>
              <a:cxn ang="0">
                <a:pos x="433" y="237"/>
              </a:cxn>
              <a:cxn ang="0">
                <a:pos x="474" y="265"/>
              </a:cxn>
            </a:cxnLst>
            <a:rect l="0" t="0" r="r" b="b"/>
            <a:pathLst>
              <a:path w="474" h="265">
                <a:moveTo>
                  <a:pt x="0" y="0"/>
                </a:moveTo>
                <a:cubicBezTo>
                  <a:pt x="19" y="5"/>
                  <a:pt x="38" y="6"/>
                  <a:pt x="56" y="14"/>
                </a:cubicBezTo>
                <a:cubicBezTo>
                  <a:pt x="127" y="45"/>
                  <a:pt x="67" y="52"/>
                  <a:pt x="140" y="28"/>
                </a:cubicBezTo>
                <a:cubicBezTo>
                  <a:pt x="283" y="41"/>
                  <a:pt x="292" y="27"/>
                  <a:pt x="377" y="112"/>
                </a:cubicBezTo>
                <a:cubicBezTo>
                  <a:pt x="413" y="218"/>
                  <a:pt x="364" y="84"/>
                  <a:pt x="419" y="195"/>
                </a:cubicBezTo>
                <a:cubicBezTo>
                  <a:pt x="426" y="208"/>
                  <a:pt x="424" y="225"/>
                  <a:pt x="433" y="237"/>
                </a:cubicBezTo>
                <a:cubicBezTo>
                  <a:pt x="443" y="250"/>
                  <a:pt x="474" y="265"/>
                  <a:pt x="474" y="265"/>
                </a:cubicBezTo>
              </a:path>
            </a:pathLst>
          </a:custGeom>
          <a:noFill/>
          <a:ln w="38100" cmpd="sng">
            <a:solidFill>
              <a:schemeClr val="tx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4" presetClass="entr" presetSubtype="32"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par>
                          <p:cTn id="12" fill="hold">
                            <p:stCondLst>
                              <p:cond delay="3000"/>
                            </p:stCondLst>
                            <p:childTnLst>
                              <p:par>
                                <p:cTn id="13" presetID="4" presetClass="entr" presetSubtype="32" fill="hold"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box(out)">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ou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3" name="CAMERA.WAV"/>
                                        </p:tgtEl>
                                      </p:cMediaNode>
                                    </p:audio>
                                  </p:sub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31823">
                                            <p:txEl>
                                              <p:pRg st="0" end="0"/>
                                            </p:txEl>
                                          </p:spTgt>
                                        </p:tgtEl>
                                        <p:attrNameLst>
                                          <p:attrName>style.visibility</p:attrName>
                                        </p:attrNameLst>
                                      </p:cBhvr>
                                      <p:to>
                                        <p:strVal val="visible"/>
                                      </p:to>
                                    </p:set>
                                    <p:anim calcmode="lin" valueType="num">
                                      <p:cBhvr additive="base">
                                        <p:cTn id="24" dur="500" fill="hold"/>
                                        <p:tgtEl>
                                          <p:spTgt spid="31823">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8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out)">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CAMERA.WAV"/>
                                        </p:tgtEl>
                                      </p:cMediaNode>
                                    </p:audio>
                                  </p:sub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31824">
                                            <p:txEl>
                                              <p:pRg st="0" end="0"/>
                                            </p:txEl>
                                          </p:spTgt>
                                        </p:tgtEl>
                                        <p:attrNameLst>
                                          <p:attrName>style.visibility</p:attrName>
                                        </p:attrNameLst>
                                      </p:cBhvr>
                                      <p:to>
                                        <p:strVal val="visible"/>
                                      </p:to>
                                    </p:set>
                                    <p:anim calcmode="lin" valueType="num">
                                      <p:cBhvr additive="base">
                                        <p:cTn id="34" dur="500" fill="hold"/>
                                        <p:tgtEl>
                                          <p:spTgt spid="31824">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318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32"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ox(out)">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par>
                          <p:cTn id="41" fill="hold">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31825">
                                            <p:txEl>
                                              <p:pRg st="0" end="0"/>
                                            </p:txEl>
                                          </p:spTgt>
                                        </p:tgtEl>
                                        <p:attrNameLst>
                                          <p:attrName>style.visibility</p:attrName>
                                        </p:attrNameLst>
                                      </p:cBhvr>
                                      <p:to>
                                        <p:strVal val="visible"/>
                                      </p:to>
                                    </p:set>
                                    <p:anim calcmode="lin" valueType="num">
                                      <p:cBhvr additive="base">
                                        <p:cTn id="44" dur="500" fill="hold"/>
                                        <p:tgtEl>
                                          <p:spTgt spid="31825">
                                            <p:txEl>
                                              <p:pRg st="0" end="0"/>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182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23" grpId="0" build="p" autoUpdateAnimBg="0" advAuto="0"/>
      <p:bldP spid="31824" grpId="0" build="p" autoUpdateAnimBg="0" advAuto="0"/>
      <p:bldP spid="31825" grpId="0" build="p"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609600" y="2046288"/>
            <a:ext cx="6858000" cy="519112"/>
          </a:xfrm>
          <a:prstGeom prst="rect">
            <a:avLst/>
          </a:prstGeom>
          <a:noFill/>
          <a:ln w="9525">
            <a:noFill/>
            <a:miter lim="800000"/>
            <a:headEnd/>
            <a:tailEnd/>
          </a:ln>
        </p:spPr>
        <p:txBody>
          <a:bodyPr>
            <a:spAutoFit/>
          </a:bodyPr>
          <a:lstStyle/>
          <a:p>
            <a:pPr algn="ctr">
              <a:spcBef>
                <a:spcPct val="50000"/>
              </a:spcBef>
            </a:pPr>
            <a:r>
              <a:rPr lang="hu-HU" sz="2800" b="1" dirty="0">
                <a:latin typeface="Times New Roman" pitchFamily="18" charset="0"/>
              </a:rPr>
              <a:t>Az izmok felépítettsége (</a:t>
            </a:r>
            <a:r>
              <a:rPr lang="hu-HU" sz="2800" b="1" dirty="0" err="1" smtClean="0">
                <a:latin typeface="Times New Roman" pitchFamily="18" charset="0"/>
              </a:rPr>
              <a:t>architekturája</a:t>
            </a:r>
            <a:r>
              <a:rPr lang="hu-HU" sz="2800" b="1" dirty="0" smtClean="0">
                <a:latin typeface="Times New Roman" pitchFamily="18" charset="0"/>
              </a:rPr>
              <a:t>)</a:t>
            </a:r>
            <a:endParaRPr lang="en-GB" sz="2800" b="1" dirty="0">
              <a:latin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UT0003"/>
          <p:cNvPicPr>
            <a:picLocks noChangeAspect="1" noChangeArrowheads="1"/>
          </p:cNvPicPr>
          <p:nvPr/>
        </p:nvPicPr>
        <p:blipFill>
          <a:blip r:embed="rId5" cstate="print"/>
          <a:srcRect/>
          <a:stretch>
            <a:fillRect/>
          </a:stretch>
        </p:blipFill>
        <p:spPr bwMode="auto">
          <a:xfrm>
            <a:off x="457200" y="1017588"/>
            <a:ext cx="4724400" cy="2684462"/>
          </a:xfrm>
          <a:prstGeom prst="rect">
            <a:avLst/>
          </a:prstGeom>
          <a:noFill/>
          <a:ln w="9525">
            <a:noFill/>
            <a:miter lim="800000"/>
            <a:headEnd/>
            <a:tailEnd/>
          </a:ln>
        </p:spPr>
      </p:pic>
      <p:pic>
        <p:nvPicPr>
          <p:cNvPr id="130051" name="Picture 3" descr="~AUT0017"/>
          <p:cNvPicPr>
            <a:picLocks noChangeAspect="1" noChangeArrowheads="1"/>
          </p:cNvPicPr>
          <p:nvPr/>
        </p:nvPicPr>
        <p:blipFill>
          <a:blip r:embed="rId6" cstate="print"/>
          <a:srcRect/>
          <a:stretch>
            <a:fillRect/>
          </a:stretch>
        </p:blipFill>
        <p:spPr bwMode="auto">
          <a:xfrm>
            <a:off x="5715000" y="1066800"/>
            <a:ext cx="769938" cy="2667000"/>
          </a:xfrm>
          <a:prstGeom prst="rect">
            <a:avLst/>
          </a:prstGeom>
          <a:noFill/>
          <a:ln w="9525">
            <a:noFill/>
            <a:miter lim="800000"/>
            <a:headEnd/>
            <a:tailEnd/>
          </a:ln>
        </p:spPr>
      </p:pic>
      <p:sp>
        <p:nvSpPr>
          <p:cNvPr id="130053" name="Line 5"/>
          <p:cNvSpPr>
            <a:spLocks noChangeShapeType="1"/>
          </p:cNvSpPr>
          <p:nvPr/>
        </p:nvSpPr>
        <p:spPr bwMode="auto">
          <a:xfrm flipH="1" flipV="1">
            <a:off x="5867400" y="1981200"/>
            <a:ext cx="304800" cy="1143000"/>
          </a:xfrm>
          <a:prstGeom prst="line">
            <a:avLst/>
          </a:prstGeom>
          <a:noFill/>
          <a:ln w="28575">
            <a:solidFill>
              <a:schemeClr val="bg2"/>
            </a:solidFill>
            <a:round/>
            <a:headEnd/>
            <a:tailEnd type="triangle" w="med" len="med"/>
          </a:ln>
        </p:spPr>
        <p:txBody>
          <a:bodyPr/>
          <a:lstStyle/>
          <a:p>
            <a:endParaRPr lang="en-US"/>
          </a:p>
        </p:txBody>
      </p:sp>
      <p:pic>
        <p:nvPicPr>
          <p:cNvPr id="130054" name="Picture 6" descr="~AUT0017"/>
          <p:cNvPicPr>
            <a:picLocks noChangeAspect="1" noChangeArrowheads="1"/>
          </p:cNvPicPr>
          <p:nvPr/>
        </p:nvPicPr>
        <p:blipFill>
          <a:blip r:embed="rId6" cstate="print"/>
          <a:srcRect/>
          <a:stretch>
            <a:fillRect/>
          </a:stretch>
        </p:blipFill>
        <p:spPr bwMode="auto">
          <a:xfrm>
            <a:off x="7010400" y="1066800"/>
            <a:ext cx="1074738" cy="2667000"/>
          </a:xfrm>
          <a:prstGeom prst="rect">
            <a:avLst/>
          </a:prstGeom>
          <a:noFill/>
          <a:ln w="9525">
            <a:noFill/>
            <a:miter lim="800000"/>
            <a:headEnd/>
            <a:tailEnd/>
          </a:ln>
        </p:spPr>
      </p:pic>
      <p:sp>
        <p:nvSpPr>
          <p:cNvPr id="130055" name="Line 7"/>
          <p:cNvSpPr>
            <a:spLocks noChangeShapeType="1"/>
          </p:cNvSpPr>
          <p:nvPr/>
        </p:nvSpPr>
        <p:spPr bwMode="auto">
          <a:xfrm flipH="1" flipV="1">
            <a:off x="7162800" y="1981200"/>
            <a:ext cx="457200" cy="1143000"/>
          </a:xfrm>
          <a:prstGeom prst="line">
            <a:avLst/>
          </a:prstGeom>
          <a:noFill/>
          <a:ln w="28575">
            <a:solidFill>
              <a:schemeClr val="bg2"/>
            </a:solidFill>
            <a:round/>
            <a:headEnd/>
            <a:tailEnd type="triangle" w="med" len="med"/>
          </a:ln>
        </p:spPr>
        <p:txBody>
          <a:bodyPr/>
          <a:lstStyle/>
          <a:p>
            <a:endParaRPr lang="en-US"/>
          </a:p>
        </p:txBody>
      </p:sp>
      <p:sp>
        <p:nvSpPr>
          <p:cNvPr id="130056" name="Line 8"/>
          <p:cNvSpPr>
            <a:spLocks noChangeShapeType="1"/>
          </p:cNvSpPr>
          <p:nvPr/>
        </p:nvSpPr>
        <p:spPr bwMode="auto">
          <a:xfrm flipV="1">
            <a:off x="6096000" y="2514600"/>
            <a:ext cx="381000" cy="762000"/>
          </a:xfrm>
          <a:prstGeom prst="line">
            <a:avLst/>
          </a:prstGeom>
          <a:noFill/>
          <a:ln w="38100">
            <a:solidFill>
              <a:schemeClr val="bg2"/>
            </a:solidFill>
            <a:round/>
            <a:headEnd/>
            <a:tailEnd/>
          </a:ln>
        </p:spPr>
        <p:txBody>
          <a:bodyPr/>
          <a:lstStyle/>
          <a:p>
            <a:endParaRPr lang="en-US"/>
          </a:p>
        </p:txBody>
      </p:sp>
      <p:sp>
        <p:nvSpPr>
          <p:cNvPr id="130057" name="Line 9"/>
          <p:cNvSpPr>
            <a:spLocks noChangeShapeType="1"/>
          </p:cNvSpPr>
          <p:nvPr/>
        </p:nvSpPr>
        <p:spPr bwMode="auto">
          <a:xfrm flipV="1">
            <a:off x="7543800" y="2514600"/>
            <a:ext cx="381000" cy="762000"/>
          </a:xfrm>
          <a:prstGeom prst="line">
            <a:avLst/>
          </a:prstGeom>
          <a:noFill/>
          <a:ln w="38100">
            <a:solidFill>
              <a:schemeClr val="bg2"/>
            </a:solidFill>
            <a:round/>
            <a:headEnd/>
            <a:tailEnd/>
          </a:ln>
        </p:spPr>
        <p:txBody>
          <a:bodyPr/>
          <a:lstStyle/>
          <a:p>
            <a:endParaRPr lang="en-US"/>
          </a:p>
        </p:txBody>
      </p:sp>
      <p:grpSp>
        <p:nvGrpSpPr>
          <p:cNvPr id="2" name="Group 10"/>
          <p:cNvGrpSpPr>
            <a:grpSpLocks/>
          </p:cNvGrpSpPr>
          <p:nvPr/>
        </p:nvGrpSpPr>
        <p:grpSpPr bwMode="auto">
          <a:xfrm>
            <a:off x="5715000" y="3810000"/>
            <a:ext cx="609600" cy="2514600"/>
            <a:chOff x="3600" y="2400"/>
            <a:chExt cx="384" cy="1584"/>
          </a:xfrm>
        </p:grpSpPr>
        <p:pic>
          <p:nvPicPr>
            <p:cNvPr id="40986" name="Picture 11" descr="~AUT0018"/>
            <p:cNvPicPr>
              <a:picLocks noChangeAspect="1" noChangeArrowheads="1"/>
            </p:cNvPicPr>
            <p:nvPr/>
          </p:nvPicPr>
          <p:blipFill>
            <a:blip r:embed="rId7" cstate="print"/>
            <a:srcRect/>
            <a:stretch>
              <a:fillRect/>
            </a:stretch>
          </p:blipFill>
          <p:spPr bwMode="auto">
            <a:xfrm>
              <a:off x="3600" y="2400"/>
              <a:ext cx="384" cy="1584"/>
            </a:xfrm>
            <a:prstGeom prst="rect">
              <a:avLst/>
            </a:prstGeom>
            <a:noFill/>
            <a:ln w="9525">
              <a:solidFill>
                <a:schemeClr val="bg2"/>
              </a:solidFill>
              <a:miter lim="800000"/>
              <a:headEnd/>
              <a:tailEnd/>
            </a:ln>
          </p:spPr>
        </p:pic>
        <p:sp>
          <p:nvSpPr>
            <p:cNvPr id="40987" name="Line 12"/>
            <p:cNvSpPr>
              <a:spLocks noChangeShapeType="1"/>
            </p:cNvSpPr>
            <p:nvPr/>
          </p:nvSpPr>
          <p:spPr bwMode="auto">
            <a:xfrm flipH="1" flipV="1">
              <a:off x="3648" y="3120"/>
              <a:ext cx="144" cy="432"/>
            </a:xfrm>
            <a:prstGeom prst="line">
              <a:avLst/>
            </a:prstGeom>
            <a:noFill/>
            <a:ln w="28575">
              <a:solidFill>
                <a:schemeClr val="bg2"/>
              </a:solidFill>
              <a:round/>
              <a:headEnd/>
              <a:tailEnd type="triangle" w="med" len="med"/>
            </a:ln>
          </p:spPr>
          <p:txBody>
            <a:bodyPr/>
            <a:lstStyle/>
            <a:p>
              <a:endParaRPr lang="en-US"/>
            </a:p>
          </p:txBody>
        </p:sp>
        <p:sp>
          <p:nvSpPr>
            <p:cNvPr id="40988" name="Line 13"/>
            <p:cNvSpPr>
              <a:spLocks noChangeShapeType="1"/>
            </p:cNvSpPr>
            <p:nvPr/>
          </p:nvSpPr>
          <p:spPr bwMode="auto">
            <a:xfrm flipV="1">
              <a:off x="3792" y="2544"/>
              <a:ext cx="0" cy="1008"/>
            </a:xfrm>
            <a:prstGeom prst="line">
              <a:avLst/>
            </a:prstGeom>
            <a:noFill/>
            <a:ln w="28575">
              <a:solidFill>
                <a:schemeClr val="bg2"/>
              </a:solidFill>
              <a:round/>
              <a:headEnd/>
              <a:tailEnd/>
            </a:ln>
          </p:spPr>
          <p:txBody>
            <a:bodyPr/>
            <a:lstStyle/>
            <a:p>
              <a:endParaRPr lang="en-US"/>
            </a:p>
          </p:txBody>
        </p:sp>
      </p:grpSp>
      <p:grpSp>
        <p:nvGrpSpPr>
          <p:cNvPr id="3" name="Group 14"/>
          <p:cNvGrpSpPr>
            <a:grpSpLocks/>
          </p:cNvGrpSpPr>
          <p:nvPr/>
        </p:nvGrpSpPr>
        <p:grpSpPr bwMode="auto">
          <a:xfrm>
            <a:off x="7010400" y="3810000"/>
            <a:ext cx="1066800" cy="2514600"/>
            <a:chOff x="4416" y="2400"/>
            <a:chExt cx="672" cy="1584"/>
          </a:xfrm>
        </p:grpSpPr>
        <p:pic>
          <p:nvPicPr>
            <p:cNvPr id="40983" name="Picture 15" descr="~AUT0018"/>
            <p:cNvPicPr>
              <a:picLocks noChangeAspect="1" noChangeArrowheads="1"/>
            </p:cNvPicPr>
            <p:nvPr/>
          </p:nvPicPr>
          <p:blipFill>
            <a:blip r:embed="rId7" cstate="print"/>
            <a:srcRect/>
            <a:stretch>
              <a:fillRect/>
            </a:stretch>
          </p:blipFill>
          <p:spPr bwMode="auto">
            <a:xfrm>
              <a:off x="4416" y="2400"/>
              <a:ext cx="672" cy="1584"/>
            </a:xfrm>
            <a:prstGeom prst="rect">
              <a:avLst/>
            </a:prstGeom>
            <a:noFill/>
            <a:ln w="9525">
              <a:solidFill>
                <a:schemeClr val="bg2"/>
              </a:solidFill>
              <a:miter lim="800000"/>
              <a:headEnd/>
              <a:tailEnd/>
            </a:ln>
          </p:spPr>
        </p:pic>
        <p:sp>
          <p:nvSpPr>
            <p:cNvPr id="40984" name="Line 16"/>
            <p:cNvSpPr>
              <a:spLocks noChangeShapeType="1"/>
            </p:cNvSpPr>
            <p:nvPr/>
          </p:nvSpPr>
          <p:spPr bwMode="auto">
            <a:xfrm flipH="1" flipV="1">
              <a:off x="4512" y="3072"/>
              <a:ext cx="208" cy="480"/>
            </a:xfrm>
            <a:prstGeom prst="line">
              <a:avLst/>
            </a:prstGeom>
            <a:noFill/>
            <a:ln w="28575">
              <a:solidFill>
                <a:schemeClr val="bg2"/>
              </a:solidFill>
              <a:round/>
              <a:headEnd/>
              <a:tailEnd type="triangle" w="med" len="med"/>
            </a:ln>
          </p:spPr>
          <p:txBody>
            <a:bodyPr/>
            <a:lstStyle/>
            <a:p>
              <a:endParaRPr lang="en-US"/>
            </a:p>
          </p:txBody>
        </p:sp>
        <p:sp>
          <p:nvSpPr>
            <p:cNvPr id="40985" name="Line 17"/>
            <p:cNvSpPr>
              <a:spLocks noChangeShapeType="1"/>
            </p:cNvSpPr>
            <p:nvPr/>
          </p:nvSpPr>
          <p:spPr bwMode="auto">
            <a:xfrm flipV="1">
              <a:off x="4704" y="2544"/>
              <a:ext cx="0" cy="1008"/>
            </a:xfrm>
            <a:prstGeom prst="line">
              <a:avLst/>
            </a:prstGeom>
            <a:noFill/>
            <a:ln w="28575">
              <a:solidFill>
                <a:schemeClr val="bg2"/>
              </a:solidFill>
              <a:round/>
              <a:headEnd/>
              <a:tailEnd/>
            </a:ln>
          </p:spPr>
          <p:txBody>
            <a:bodyPr/>
            <a:lstStyle/>
            <a:p>
              <a:endParaRPr lang="en-US"/>
            </a:p>
          </p:txBody>
        </p:sp>
      </p:grpSp>
      <p:sp>
        <p:nvSpPr>
          <p:cNvPr id="130066" name="Line 18"/>
          <p:cNvSpPr>
            <a:spLocks noChangeShapeType="1"/>
          </p:cNvSpPr>
          <p:nvPr/>
        </p:nvSpPr>
        <p:spPr bwMode="auto">
          <a:xfrm flipV="1">
            <a:off x="7520136" y="1143000"/>
            <a:ext cx="76200" cy="2438400"/>
          </a:xfrm>
          <a:prstGeom prst="line">
            <a:avLst/>
          </a:prstGeom>
          <a:noFill/>
          <a:ln w="57150">
            <a:solidFill>
              <a:srgbClr val="FF3300"/>
            </a:solidFill>
            <a:round/>
            <a:headEnd/>
            <a:tailEnd type="triangle" w="med" len="med"/>
          </a:ln>
        </p:spPr>
        <p:txBody>
          <a:bodyPr wrap="none"/>
          <a:lstStyle/>
          <a:p>
            <a:endParaRPr lang="en-US"/>
          </a:p>
        </p:txBody>
      </p:sp>
      <p:sp>
        <p:nvSpPr>
          <p:cNvPr id="130067" name="Line 19"/>
          <p:cNvSpPr>
            <a:spLocks noChangeShapeType="1"/>
          </p:cNvSpPr>
          <p:nvPr/>
        </p:nvSpPr>
        <p:spPr bwMode="auto">
          <a:xfrm flipV="1">
            <a:off x="6096000" y="1143000"/>
            <a:ext cx="76200" cy="2438400"/>
          </a:xfrm>
          <a:prstGeom prst="line">
            <a:avLst/>
          </a:prstGeom>
          <a:noFill/>
          <a:ln w="57150">
            <a:solidFill>
              <a:srgbClr val="FF3300"/>
            </a:solidFill>
            <a:round/>
            <a:headEnd/>
            <a:tailEnd type="triangle" w="med" len="med"/>
          </a:ln>
        </p:spPr>
        <p:txBody>
          <a:bodyPr wrap="none"/>
          <a:lstStyle/>
          <a:p>
            <a:endParaRPr lang="en-US"/>
          </a:p>
        </p:txBody>
      </p:sp>
      <p:sp>
        <p:nvSpPr>
          <p:cNvPr id="40973" name="Szövegdoboz 19"/>
          <p:cNvSpPr txBox="1">
            <a:spLocks noChangeArrowheads="1"/>
          </p:cNvSpPr>
          <p:nvPr/>
        </p:nvSpPr>
        <p:spPr bwMode="auto">
          <a:xfrm>
            <a:off x="755650" y="3933825"/>
            <a:ext cx="1655763" cy="706438"/>
          </a:xfrm>
          <a:prstGeom prst="rect">
            <a:avLst/>
          </a:prstGeom>
          <a:noFill/>
          <a:ln w="9525">
            <a:noFill/>
            <a:miter lim="800000"/>
            <a:headEnd/>
            <a:tailEnd/>
          </a:ln>
        </p:spPr>
        <p:txBody>
          <a:bodyPr>
            <a:spAutoFit/>
          </a:bodyPr>
          <a:lstStyle/>
          <a:p>
            <a:pPr algn="ctr"/>
            <a:r>
              <a:rPr lang="hu-HU" sz="2000"/>
              <a:t>Párhuzamos rostlefutású</a:t>
            </a:r>
            <a:endParaRPr lang="en-US" sz="2000"/>
          </a:p>
        </p:txBody>
      </p:sp>
      <p:cxnSp>
        <p:nvCxnSpPr>
          <p:cNvPr id="22" name="Egyenes összekötő nyíllal 21"/>
          <p:cNvCxnSpPr>
            <a:stCxn id="40973" idx="0"/>
          </p:cNvCxnSpPr>
          <p:nvPr/>
        </p:nvCxnSpPr>
        <p:spPr>
          <a:xfrm rot="16200000" flipV="1">
            <a:off x="845344" y="3194844"/>
            <a:ext cx="936625" cy="541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75" name="Szövegdoboz 22"/>
          <p:cNvSpPr txBox="1">
            <a:spLocks noChangeArrowheads="1"/>
          </p:cNvSpPr>
          <p:nvPr/>
        </p:nvSpPr>
        <p:spPr bwMode="auto">
          <a:xfrm>
            <a:off x="2627313" y="4086225"/>
            <a:ext cx="1657350" cy="400050"/>
          </a:xfrm>
          <a:prstGeom prst="rect">
            <a:avLst/>
          </a:prstGeom>
          <a:noFill/>
          <a:ln w="9525">
            <a:noFill/>
            <a:miter lim="800000"/>
            <a:headEnd/>
            <a:tailEnd/>
          </a:ln>
        </p:spPr>
        <p:txBody>
          <a:bodyPr>
            <a:spAutoFit/>
          </a:bodyPr>
          <a:lstStyle/>
          <a:p>
            <a:pPr algn="ctr"/>
            <a:r>
              <a:rPr lang="hu-HU" sz="2000"/>
              <a:t>Tollazott</a:t>
            </a:r>
            <a:endParaRPr lang="en-US" sz="2000"/>
          </a:p>
        </p:txBody>
      </p:sp>
      <p:cxnSp>
        <p:nvCxnSpPr>
          <p:cNvPr id="24" name="Egyenes összekötő nyíllal 23"/>
          <p:cNvCxnSpPr>
            <a:stCxn id="40975" idx="0"/>
          </p:cNvCxnSpPr>
          <p:nvPr/>
        </p:nvCxnSpPr>
        <p:spPr>
          <a:xfrm rot="16200000" flipV="1">
            <a:off x="2717800" y="3348038"/>
            <a:ext cx="936625" cy="539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a:stCxn id="40975" idx="0"/>
          </p:cNvCxnSpPr>
          <p:nvPr/>
        </p:nvCxnSpPr>
        <p:spPr>
          <a:xfrm rot="5400000" flipH="1" flipV="1">
            <a:off x="3217069" y="3236119"/>
            <a:ext cx="1089025" cy="611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gyenes összekötő nyíllal 27"/>
          <p:cNvCxnSpPr>
            <a:stCxn id="40975" idx="0"/>
          </p:cNvCxnSpPr>
          <p:nvPr/>
        </p:nvCxnSpPr>
        <p:spPr>
          <a:xfrm rot="16200000" flipV="1">
            <a:off x="2028826" y="2659062"/>
            <a:ext cx="1162050" cy="1692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Szövegdoboz 28"/>
          <p:cNvSpPr txBox="1"/>
          <p:nvPr/>
        </p:nvSpPr>
        <p:spPr>
          <a:xfrm>
            <a:off x="2843213" y="5084763"/>
            <a:ext cx="2592387" cy="14779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hu-HU" dirty="0"/>
              <a:t>Az izom erőkifejtésének iránya nem esik egybe az izomrostok lefutásának irányával</a:t>
            </a:r>
            <a:endParaRPr lang="en-US" dirty="0"/>
          </a:p>
        </p:txBody>
      </p:sp>
      <p:sp>
        <p:nvSpPr>
          <p:cNvPr id="30" name="Szövegdoboz 29"/>
          <p:cNvSpPr txBox="1"/>
          <p:nvPr/>
        </p:nvSpPr>
        <p:spPr>
          <a:xfrm>
            <a:off x="35496" y="5085184"/>
            <a:ext cx="2664296"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hu-HU" dirty="0"/>
              <a:t>Az izom erőkifejtésének iránya egybe esik az izomrostok erőkifejtésének irányával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box(out)">
                                      <p:cBhvr>
                                        <p:cTn id="7" dur="500"/>
                                        <p:tgtEl>
                                          <p:spTgt spid="13005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0067"/>
                                        </p:tgtEl>
                                        <p:attrNameLst>
                                          <p:attrName>style.visibility</p:attrName>
                                        </p:attrNameLst>
                                      </p:cBhvr>
                                      <p:to>
                                        <p:strVal val="visible"/>
                                      </p:to>
                                    </p:set>
                                    <p:anim calcmode="lin" valueType="num">
                                      <p:cBhvr additive="base">
                                        <p:cTn id="11" dur="500" fill="hold"/>
                                        <p:tgtEl>
                                          <p:spTgt spid="130067"/>
                                        </p:tgtEl>
                                        <p:attrNameLst>
                                          <p:attrName>ppt_x</p:attrName>
                                        </p:attrNameLst>
                                      </p:cBhvr>
                                      <p:tavLst>
                                        <p:tav tm="0">
                                          <p:val>
                                            <p:strVal val="0-#ppt_w/2"/>
                                          </p:val>
                                        </p:tav>
                                        <p:tav tm="100000">
                                          <p:val>
                                            <p:strVal val="#ppt_x"/>
                                          </p:val>
                                        </p:tav>
                                      </p:tavLst>
                                    </p:anim>
                                    <p:anim calcmode="lin" valueType="num">
                                      <p:cBhvr additive="base">
                                        <p:cTn id="12" dur="500" fill="hold"/>
                                        <p:tgtEl>
                                          <p:spTgt spid="1300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30056"/>
                                        </p:tgtEl>
                                        <p:attrNameLst>
                                          <p:attrName>style.visibility</p:attrName>
                                        </p:attrNameLst>
                                      </p:cBhvr>
                                      <p:to>
                                        <p:strVal val="visible"/>
                                      </p:to>
                                    </p:set>
                                    <p:animEffect transition="in" filter="box(out)">
                                      <p:cBhvr>
                                        <p:cTn id="17" dur="500"/>
                                        <p:tgtEl>
                                          <p:spTgt spid="130056"/>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130053"/>
                                        </p:tgtEl>
                                        <p:attrNameLst>
                                          <p:attrName>style.visibility</p:attrName>
                                        </p:attrNameLst>
                                      </p:cBhvr>
                                      <p:to>
                                        <p:strVal val="visible"/>
                                      </p:to>
                                    </p:set>
                                    <p:animEffect transition="in" filter="box(out)">
                                      <p:cBhvr>
                                        <p:cTn id="21" dur="500"/>
                                        <p:tgtEl>
                                          <p:spTgt spid="130053"/>
                                        </p:tgtEl>
                                      </p:cBhvr>
                                    </p:animEffect>
                                  </p:childTnLst>
                                  <p:subTnLst>
                                    <p:audio>
                                      <p:cMediaNode>
                                        <p:cTn display="0" masterRel="sameClick">
                                          <p:stCondLst>
                                            <p:cond evt="begin" delay="0">
                                              <p:tn val="19"/>
                                            </p:cond>
                                          </p:stCondLst>
                                          <p:endCondLst>
                                            <p:cond evt="onStopAudio" delay="0">
                                              <p:tgtEl>
                                                <p:sldTgt/>
                                              </p:tgtEl>
                                            </p:cond>
                                          </p:endCondLst>
                                        </p:cTn>
                                        <p:tgtEl>
                                          <p:sndTgt r:embed="rId3" name="camera.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130054"/>
                                        </p:tgtEl>
                                        <p:attrNameLst>
                                          <p:attrName>style.visibility</p:attrName>
                                        </p:attrNameLst>
                                      </p:cBhvr>
                                      <p:to>
                                        <p:strVal val="visible"/>
                                      </p:to>
                                    </p:set>
                                    <p:animEffect transition="in" filter="box(out)">
                                      <p:cBhvr>
                                        <p:cTn id="26" dur="500"/>
                                        <p:tgtEl>
                                          <p:spTgt spid="130054"/>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130066"/>
                                        </p:tgtEl>
                                        <p:attrNameLst>
                                          <p:attrName>style.visibility</p:attrName>
                                        </p:attrNameLst>
                                      </p:cBhvr>
                                      <p:to>
                                        <p:strVal val="visible"/>
                                      </p:to>
                                    </p:set>
                                    <p:animEffect transition="in" filter="box(out)">
                                      <p:cBhvr>
                                        <p:cTn id="30" dur="500"/>
                                        <p:tgtEl>
                                          <p:spTgt spid="130066"/>
                                        </p:tgtEl>
                                      </p:cBhvr>
                                    </p:animEffect>
                                  </p:childTnLst>
                                  <p:subTnLst>
                                    <p:audio>
                                      <p:cMediaNode>
                                        <p:cTn display="0" masterRel="sameClick">
                                          <p:stCondLst>
                                            <p:cond evt="begin" delay="0">
                                              <p:tn val="28"/>
                                            </p:cond>
                                          </p:stCondLst>
                                          <p:endCondLst>
                                            <p:cond evt="onStopAudio" delay="0">
                                              <p:tgtEl>
                                                <p:sldTgt/>
                                              </p:tgtEl>
                                            </p:cond>
                                          </p:endCondLst>
                                        </p:cTn>
                                        <p:tgtEl>
                                          <p:sndTgt r:embed="rId3" name="CAMERA.WAV"/>
                                        </p:tgtEl>
                                      </p:cMediaNode>
                                    </p:audio>
                                  </p:subTnLst>
                                </p:cTn>
                              </p:par>
                            </p:childTnLst>
                          </p:cTn>
                        </p:par>
                        <p:par>
                          <p:cTn id="31" fill="hold">
                            <p:stCondLst>
                              <p:cond delay="1000"/>
                            </p:stCondLst>
                            <p:childTnLst>
                              <p:par>
                                <p:cTn id="32" presetID="4" presetClass="entr" presetSubtype="32" fill="hold" grpId="0" nodeType="afterEffect">
                                  <p:stCondLst>
                                    <p:cond delay="0"/>
                                  </p:stCondLst>
                                  <p:childTnLst>
                                    <p:set>
                                      <p:cBhvr>
                                        <p:cTn id="33" dur="1" fill="hold">
                                          <p:stCondLst>
                                            <p:cond delay="0"/>
                                          </p:stCondLst>
                                        </p:cTn>
                                        <p:tgtEl>
                                          <p:spTgt spid="130057"/>
                                        </p:tgtEl>
                                        <p:attrNameLst>
                                          <p:attrName>style.visibility</p:attrName>
                                        </p:attrNameLst>
                                      </p:cBhvr>
                                      <p:to>
                                        <p:strVal val="visible"/>
                                      </p:to>
                                    </p:set>
                                    <p:animEffect transition="in" filter="box(out)">
                                      <p:cBhvr>
                                        <p:cTn id="34" dur="500"/>
                                        <p:tgtEl>
                                          <p:spTgt spid="130057"/>
                                        </p:tgtEl>
                                      </p:cBhvr>
                                    </p:animEffect>
                                  </p:childTnLst>
                                  <p:subTnLst>
                                    <p:audio>
                                      <p:cMediaNode>
                                        <p:cTn display="0" masterRel="sameClick">
                                          <p:stCondLst>
                                            <p:cond evt="begin" delay="0">
                                              <p:tn val="32"/>
                                            </p:cond>
                                          </p:stCondLst>
                                          <p:endCondLst>
                                            <p:cond evt="onStopAudio" delay="0">
                                              <p:tgtEl>
                                                <p:sldTgt/>
                                              </p:tgtEl>
                                            </p:cond>
                                          </p:endCondLst>
                                        </p:cTn>
                                        <p:tgtEl>
                                          <p:sndTgt r:embed="rId3" name="camera.wav"/>
                                        </p:tgtEl>
                                      </p:cMediaNode>
                                    </p:audio>
                                  </p:subTnLst>
                                </p:cTn>
                              </p:par>
                            </p:childTnLst>
                          </p:cTn>
                        </p:par>
                        <p:par>
                          <p:cTn id="35" fill="hold">
                            <p:stCondLst>
                              <p:cond delay="1500"/>
                            </p:stCondLst>
                            <p:childTnLst>
                              <p:par>
                                <p:cTn id="36" presetID="4" presetClass="entr" presetSubtype="32" fill="hold" grpId="0" nodeType="afterEffect">
                                  <p:stCondLst>
                                    <p:cond delay="0"/>
                                  </p:stCondLst>
                                  <p:childTnLst>
                                    <p:set>
                                      <p:cBhvr>
                                        <p:cTn id="37" dur="1" fill="hold">
                                          <p:stCondLst>
                                            <p:cond delay="0"/>
                                          </p:stCondLst>
                                        </p:cTn>
                                        <p:tgtEl>
                                          <p:spTgt spid="130055"/>
                                        </p:tgtEl>
                                        <p:attrNameLst>
                                          <p:attrName>style.visibility</p:attrName>
                                        </p:attrNameLst>
                                      </p:cBhvr>
                                      <p:to>
                                        <p:strVal val="visible"/>
                                      </p:to>
                                    </p:set>
                                    <p:animEffect transition="in" filter="box(out)">
                                      <p:cBhvr>
                                        <p:cTn id="38" dur="500"/>
                                        <p:tgtEl>
                                          <p:spTgt spid="130055"/>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childTnLst>
                    </p:cTn>
                  </p:par>
                  <p:par>
                    <p:cTn id="39" fill="hold">
                      <p:stCondLst>
                        <p:cond delay="indefinite"/>
                      </p:stCondLst>
                      <p:childTnLst>
                        <p:par>
                          <p:cTn id="40" fill="hold">
                            <p:stCondLst>
                              <p:cond delay="0"/>
                            </p:stCondLst>
                            <p:childTnLst>
                              <p:par>
                                <p:cTn id="41" presetID="4" presetClass="entr" presetSubtype="32"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ox(out)">
                                      <p:cBhvr>
                                        <p:cTn id="43" dur="5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3" name="camera.wav"/>
                                        </p:tgtEl>
                                      </p:cMediaNode>
                                    </p:audio>
                                  </p:subTnLst>
                                </p:cTn>
                              </p:par>
                            </p:childTnLst>
                          </p:cTn>
                        </p:par>
                        <p:par>
                          <p:cTn id="44" fill="hold">
                            <p:stCondLst>
                              <p:cond delay="500"/>
                            </p:stCondLst>
                            <p:childTnLst>
                              <p:par>
                                <p:cTn id="45" presetID="4" presetClass="entr" presetSubtype="3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out)">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5" grpId="0" animBg="1"/>
      <p:bldP spid="130056" grpId="0" animBg="1"/>
      <p:bldP spid="130057" grpId="0" animBg="1"/>
      <p:bldP spid="130066" grpId="0" animBg="1"/>
      <p:bldP spid="1300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1409700" y="304800"/>
            <a:ext cx="6324600" cy="519113"/>
          </a:xfrm>
          <a:prstGeom prst="rect">
            <a:avLst/>
          </a:prstGeom>
          <a:noFill/>
          <a:ln w="9525">
            <a:noFill/>
            <a:miter lim="800000"/>
            <a:headEnd/>
            <a:tailEnd/>
          </a:ln>
        </p:spPr>
        <p:txBody>
          <a:bodyPr>
            <a:spAutoFit/>
          </a:bodyPr>
          <a:lstStyle/>
          <a:p>
            <a:pPr algn="ctr" eaLnBrk="0" hangingPunct="0">
              <a:spcBef>
                <a:spcPct val="50000"/>
              </a:spcBef>
            </a:pPr>
            <a:r>
              <a:rPr lang="hu-HU" sz="2800" b="1">
                <a:latin typeface="Times New Roman" pitchFamily="18" charset="0"/>
              </a:rPr>
              <a:t>Mi az izmok alapfunkciója?</a:t>
            </a:r>
            <a:endParaRPr lang="en-GB" sz="2800" b="1">
              <a:latin typeface="Times New Roman" pitchFamily="18" charset="0"/>
            </a:endParaRPr>
          </a:p>
        </p:txBody>
      </p:sp>
      <p:sp>
        <p:nvSpPr>
          <p:cNvPr id="122883" name="Text Box 3"/>
          <p:cNvSpPr txBox="1">
            <a:spLocks noChangeArrowheads="1"/>
          </p:cNvSpPr>
          <p:nvPr/>
        </p:nvSpPr>
        <p:spPr bwMode="auto">
          <a:xfrm>
            <a:off x="1371600" y="1066800"/>
            <a:ext cx="6324600" cy="519113"/>
          </a:xfrm>
          <a:prstGeom prst="rect">
            <a:avLst/>
          </a:prstGeom>
          <a:noFill/>
          <a:ln w="9525">
            <a:noFill/>
            <a:miter lim="800000"/>
            <a:headEnd/>
            <a:tailEnd/>
          </a:ln>
        </p:spPr>
        <p:txBody>
          <a:bodyPr>
            <a:spAutoFit/>
          </a:bodyPr>
          <a:lstStyle/>
          <a:p>
            <a:pPr algn="ctr" eaLnBrk="0" hangingPunct="0">
              <a:spcBef>
                <a:spcPct val="50000"/>
              </a:spcBef>
            </a:pPr>
            <a:r>
              <a:rPr lang="hu-HU" sz="2800" b="1">
                <a:solidFill>
                  <a:srgbClr val="FFFF00"/>
                </a:solidFill>
                <a:latin typeface="Times New Roman" pitchFamily="18" charset="0"/>
              </a:rPr>
              <a:t>Kontrakció</a:t>
            </a:r>
            <a:endParaRPr lang="en-GB" sz="2800" b="1">
              <a:solidFill>
                <a:srgbClr val="FFFF00"/>
              </a:solidFill>
              <a:latin typeface="Times New Roman" pitchFamily="18" charset="0"/>
            </a:endParaRPr>
          </a:p>
        </p:txBody>
      </p:sp>
      <p:sp>
        <p:nvSpPr>
          <p:cNvPr id="122884" name="Text Box 4"/>
          <p:cNvSpPr txBox="1">
            <a:spLocks noChangeArrowheads="1"/>
          </p:cNvSpPr>
          <p:nvPr/>
        </p:nvSpPr>
        <p:spPr bwMode="auto">
          <a:xfrm>
            <a:off x="1447800" y="1773238"/>
            <a:ext cx="6324600" cy="519112"/>
          </a:xfrm>
          <a:prstGeom prst="rect">
            <a:avLst/>
          </a:prstGeom>
          <a:noFill/>
          <a:ln w="9525">
            <a:noFill/>
            <a:miter lim="800000"/>
            <a:headEnd/>
            <a:tailEnd/>
          </a:ln>
        </p:spPr>
        <p:txBody>
          <a:bodyPr>
            <a:spAutoFit/>
          </a:bodyPr>
          <a:lstStyle/>
          <a:p>
            <a:pPr algn="ctr" eaLnBrk="0" hangingPunct="0">
              <a:spcBef>
                <a:spcPct val="50000"/>
              </a:spcBef>
            </a:pPr>
            <a:r>
              <a:rPr lang="hu-HU" sz="2800" b="1" dirty="0">
                <a:latin typeface="Times New Roman" pitchFamily="18" charset="0"/>
              </a:rPr>
              <a:t>Mi az izomkontrakció?</a:t>
            </a:r>
            <a:endParaRPr lang="en-GB" sz="2800" b="1" dirty="0">
              <a:latin typeface="Times New Roman" pitchFamily="18" charset="0"/>
            </a:endParaRPr>
          </a:p>
        </p:txBody>
      </p:sp>
      <p:sp>
        <p:nvSpPr>
          <p:cNvPr id="122885" name="Text Box 5"/>
          <p:cNvSpPr txBox="1">
            <a:spLocks noChangeArrowheads="1"/>
          </p:cNvSpPr>
          <p:nvPr/>
        </p:nvSpPr>
        <p:spPr bwMode="auto">
          <a:xfrm>
            <a:off x="1371600" y="2420938"/>
            <a:ext cx="6324600" cy="519112"/>
          </a:xfrm>
          <a:prstGeom prst="rect">
            <a:avLst/>
          </a:prstGeom>
          <a:noFill/>
          <a:ln w="9525">
            <a:noFill/>
            <a:miter lim="800000"/>
            <a:headEnd/>
            <a:tailEnd/>
          </a:ln>
        </p:spPr>
        <p:txBody>
          <a:bodyPr>
            <a:spAutoFit/>
          </a:bodyPr>
          <a:lstStyle/>
          <a:p>
            <a:pPr algn="ctr" eaLnBrk="0" hangingPunct="0">
              <a:spcBef>
                <a:spcPct val="50000"/>
              </a:spcBef>
            </a:pPr>
            <a:r>
              <a:rPr lang="hu-HU" sz="2800" b="1">
                <a:solidFill>
                  <a:srgbClr val="FFFF00"/>
                </a:solidFill>
                <a:latin typeface="Times New Roman" pitchFamily="18" charset="0"/>
              </a:rPr>
              <a:t>A kontrakció az izom aktív állapota</a:t>
            </a:r>
            <a:endParaRPr lang="en-GB" sz="2800" b="1">
              <a:solidFill>
                <a:srgbClr val="FFFF00"/>
              </a:solidFill>
              <a:latin typeface="Times New Roman" pitchFamily="18" charset="0"/>
            </a:endParaRPr>
          </a:p>
        </p:txBody>
      </p:sp>
      <p:sp>
        <p:nvSpPr>
          <p:cNvPr id="122886" name="Text Box 6"/>
          <p:cNvSpPr txBox="1">
            <a:spLocks noChangeArrowheads="1"/>
          </p:cNvSpPr>
          <p:nvPr/>
        </p:nvSpPr>
        <p:spPr bwMode="auto">
          <a:xfrm>
            <a:off x="1447800" y="3141663"/>
            <a:ext cx="6324600" cy="946150"/>
          </a:xfrm>
          <a:prstGeom prst="rect">
            <a:avLst/>
          </a:prstGeom>
          <a:noFill/>
          <a:ln w="9525">
            <a:noFill/>
            <a:miter lim="800000"/>
            <a:headEnd/>
            <a:tailEnd/>
          </a:ln>
        </p:spPr>
        <p:txBody>
          <a:bodyPr>
            <a:spAutoFit/>
          </a:bodyPr>
          <a:lstStyle/>
          <a:p>
            <a:pPr algn="ctr" eaLnBrk="0" hangingPunct="0">
              <a:spcBef>
                <a:spcPct val="50000"/>
              </a:spcBef>
            </a:pPr>
            <a:r>
              <a:rPr lang="hu-HU" sz="2800" b="1">
                <a:latin typeface="Times New Roman" pitchFamily="18" charset="0"/>
              </a:rPr>
              <a:t>Mi történik az izomban a kontrakció alatt?</a:t>
            </a:r>
            <a:endParaRPr lang="en-GB" sz="2800" b="1">
              <a:latin typeface="Times New Roman" pitchFamily="18" charset="0"/>
            </a:endParaRPr>
          </a:p>
        </p:txBody>
      </p:sp>
      <p:sp>
        <p:nvSpPr>
          <p:cNvPr id="122887" name="Text Box 7"/>
          <p:cNvSpPr txBox="1">
            <a:spLocks noChangeArrowheads="1"/>
          </p:cNvSpPr>
          <p:nvPr/>
        </p:nvSpPr>
        <p:spPr bwMode="auto">
          <a:xfrm>
            <a:off x="1371600" y="4132263"/>
            <a:ext cx="6324600" cy="2247900"/>
          </a:xfrm>
          <a:prstGeom prst="rect">
            <a:avLst/>
          </a:prstGeom>
          <a:noFill/>
          <a:ln w="9525">
            <a:noFill/>
            <a:miter lim="800000"/>
            <a:headEnd/>
            <a:tailEnd/>
          </a:ln>
        </p:spPr>
        <p:txBody>
          <a:bodyPr>
            <a:spAutoFit/>
          </a:bodyPr>
          <a:lstStyle/>
          <a:p>
            <a:pPr algn="ctr" eaLnBrk="0" hangingPunct="0">
              <a:spcBef>
                <a:spcPct val="50000"/>
              </a:spcBef>
            </a:pPr>
            <a:r>
              <a:rPr lang="hu-HU" sz="2800" b="1">
                <a:solidFill>
                  <a:srgbClr val="FFFF00"/>
                </a:solidFill>
                <a:latin typeface="Times New Roman" pitchFamily="18" charset="0"/>
              </a:rPr>
              <a:t>Az izom feszülése növekszik, amely által</a:t>
            </a:r>
          </a:p>
          <a:p>
            <a:pPr algn="ctr" eaLnBrk="0" hangingPunct="0">
              <a:spcBef>
                <a:spcPct val="50000"/>
              </a:spcBef>
            </a:pPr>
            <a:r>
              <a:rPr lang="hu-HU" sz="2800" b="1">
                <a:solidFill>
                  <a:srgbClr val="FFFF00"/>
                </a:solidFill>
                <a:latin typeface="Times New Roman" pitchFamily="18" charset="0"/>
              </a:rPr>
              <a:t>(1)erőt fejtenek ki az eredési és tapadási helyekre ,</a:t>
            </a:r>
          </a:p>
          <a:p>
            <a:pPr algn="ctr" eaLnBrk="0" hangingPunct="0">
              <a:spcBef>
                <a:spcPct val="50000"/>
              </a:spcBef>
            </a:pPr>
            <a:r>
              <a:rPr lang="hu-HU" sz="2800" b="1">
                <a:solidFill>
                  <a:srgbClr val="FFFF00"/>
                </a:solidFill>
                <a:latin typeface="Times New Roman" pitchFamily="18" charset="0"/>
              </a:rPr>
              <a:t>(2)forgatónyomatékot hoznak létre.</a:t>
            </a:r>
            <a:endParaRPr lang="en-GB" sz="2800" b="1">
              <a:solidFill>
                <a:srgbClr val="FFFF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2">
                                            <p:txEl>
                                              <p:pRg st="0" end="0"/>
                                            </p:txEl>
                                          </p:spTgt>
                                        </p:tgtEl>
                                        <p:attrNameLst>
                                          <p:attrName>style.visibility</p:attrName>
                                        </p:attrNameLst>
                                      </p:cBhvr>
                                      <p:to>
                                        <p:strVal val="visible"/>
                                      </p:to>
                                    </p:set>
                                    <p:anim calcmode="lin" valueType="num">
                                      <p:cBhvr additive="base">
                                        <p:cTn id="7" dur="500" fill="hold"/>
                                        <p:tgtEl>
                                          <p:spTgt spid="1228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22884">
                                            <p:txEl>
                                              <p:pRg st="0" end="0"/>
                                            </p:txEl>
                                          </p:spTgt>
                                        </p:tgtEl>
                                        <p:attrNameLst>
                                          <p:attrName>style.visibility</p:attrName>
                                        </p:attrNameLst>
                                      </p:cBhvr>
                                      <p:to>
                                        <p:strVal val="visible"/>
                                      </p:to>
                                    </p:set>
                                    <p:anim calcmode="lin" valueType="num">
                                      <p:cBhvr additive="base">
                                        <p:cTn id="12" dur="500" fill="hold"/>
                                        <p:tgtEl>
                                          <p:spTgt spid="12288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288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par>
                          <p:cTn id="14" fill="hold">
                            <p:stCondLst>
                              <p:cond delay="2000"/>
                            </p:stCondLst>
                            <p:childTnLst>
                              <p:par>
                                <p:cTn id="15" presetID="2" presetClass="entr" presetSubtype="8" fill="hold" grpId="0" nodeType="afterEffect">
                                  <p:stCondLst>
                                    <p:cond delay="2000"/>
                                  </p:stCondLst>
                                  <p:childTnLst>
                                    <p:set>
                                      <p:cBhvr>
                                        <p:cTn id="16" dur="1" fill="hold">
                                          <p:stCondLst>
                                            <p:cond delay="0"/>
                                          </p:stCondLst>
                                        </p:cTn>
                                        <p:tgtEl>
                                          <p:spTgt spid="122886">
                                            <p:txEl>
                                              <p:pRg st="0" end="0"/>
                                            </p:txEl>
                                          </p:spTgt>
                                        </p:tgtEl>
                                        <p:attrNameLst>
                                          <p:attrName>style.visibility</p:attrName>
                                        </p:attrNameLst>
                                      </p:cBhvr>
                                      <p:to>
                                        <p:strVal val="visible"/>
                                      </p:to>
                                    </p:set>
                                    <p:anim calcmode="lin" valueType="num">
                                      <p:cBhvr additive="base">
                                        <p:cTn id="17" dur="500" fill="hold"/>
                                        <p:tgtEl>
                                          <p:spTgt spid="12288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288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iterate type="lt">
                                    <p:tmPct val="100000"/>
                                  </p:iterate>
                                  <p:childTnLst>
                                    <p:set>
                                      <p:cBhvr>
                                        <p:cTn id="22" dur="1" fill="hold">
                                          <p:stCondLst>
                                            <p:cond delay="0"/>
                                          </p:stCondLst>
                                        </p:cTn>
                                        <p:tgtEl>
                                          <p:spTgt spid="122883">
                                            <p:txEl>
                                              <p:pRg st="0" end="0"/>
                                            </p:txEl>
                                          </p:spTgt>
                                        </p:tgtEl>
                                        <p:attrNameLst>
                                          <p:attrName>style.visibility</p:attrName>
                                        </p:attrNameLst>
                                      </p:cBhvr>
                                      <p:to>
                                        <p:strVal val="visible"/>
                                      </p:to>
                                    </p:set>
                                    <p:anim calcmode="lin" valueType="num">
                                      <p:cBhvr additive="base">
                                        <p:cTn id="23" dur="75" fill="hold"/>
                                        <p:tgtEl>
                                          <p:spTgt spid="122883">
                                            <p:txEl>
                                              <p:pRg st="0" end="0"/>
                                            </p:txEl>
                                          </p:spTgt>
                                        </p:tgtEl>
                                        <p:attrNameLst>
                                          <p:attrName>ppt_x</p:attrName>
                                        </p:attrNameLst>
                                      </p:cBhvr>
                                      <p:tavLst>
                                        <p:tav tm="0">
                                          <p:val>
                                            <p:strVal val="1+#ppt_w/2"/>
                                          </p:val>
                                        </p:tav>
                                        <p:tav tm="100000">
                                          <p:val>
                                            <p:strVal val="#ppt_x"/>
                                          </p:val>
                                        </p:tav>
                                      </p:tavLst>
                                    </p:anim>
                                    <p:anim calcmode="lin" valueType="num">
                                      <p:cBhvr additive="base">
                                        <p:cTn id="24" dur="75" fill="hold"/>
                                        <p:tgtEl>
                                          <p:spTgt spid="12288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LASER.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iterate type="lt">
                                    <p:tmPct val="100000"/>
                                  </p:iterate>
                                  <p:childTnLst>
                                    <p:set>
                                      <p:cBhvr>
                                        <p:cTn id="28" dur="1" fill="hold">
                                          <p:stCondLst>
                                            <p:cond delay="0"/>
                                          </p:stCondLst>
                                        </p:cTn>
                                        <p:tgtEl>
                                          <p:spTgt spid="122885">
                                            <p:txEl>
                                              <p:pRg st="0" end="0"/>
                                            </p:txEl>
                                          </p:spTgt>
                                        </p:tgtEl>
                                        <p:attrNameLst>
                                          <p:attrName>style.visibility</p:attrName>
                                        </p:attrNameLst>
                                      </p:cBhvr>
                                      <p:to>
                                        <p:strVal val="visible"/>
                                      </p:to>
                                    </p:set>
                                    <p:anim calcmode="lin" valueType="num">
                                      <p:cBhvr additive="base">
                                        <p:cTn id="29" dur="75" fill="hold"/>
                                        <p:tgtEl>
                                          <p:spTgt spid="122885">
                                            <p:txEl>
                                              <p:pRg st="0" end="0"/>
                                            </p:txEl>
                                          </p:spTgt>
                                        </p:tgtEl>
                                        <p:attrNameLst>
                                          <p:attrName>ppt_x</p:attrName>
                                        </p:attrNameLst>
                                      </p:cBhvr>
                                      <p:tavLst>
                                        <p:tav tm="0">
                                          <p:val>
                                            <p:strVal val="1+#ppt_w/2"/>
                                          </p:val>
                                        </p:tav>
                                        <p:tav tm="100000">
                                          <p:val>
                                            <p:strVal val="#ppt_x"/>
                                          </p:val>
                                        </p:tav>
                                      </p:tavLst>
                                    </p:anim>
                                    <p:anim calcmode="lin" valueType="num">
                                      <p:cBhvr additive="base">
                                        <p:cTn id="30" dur="75" fill="hold"/>
                                        <p:tgtEl>
                                          <p:spTgt spid="12288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LASER.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lt">
                                    <p:tmPct val="0"/>
                                  </p:iterate>
                                  <p:childTnLst>
                                    <p:set>
                                      <p:cBhvr>
                                        <p:cTn id="34" dur="1" fill="hold">
                                          <p:stCondLst>
                                            <p:cond delay="0"/>
                                          </p:stCondLst>
                                        </p:cTn>
                                        <p:tgtEl>
                                          <p:spTgt spid="122887"/>
                                        </p:tgtEl>
                                        <p:attrNameLst>
                                          <p:attrName>style.visibility</p:attrName>
                                        </p:attrNameLst>
                                      </p:cBhvr>
                                      <p:to>
                                        <p:strVal val="visible"/>
                                      </p:to>
                                    </p:set>
                                    <p:anim calcmode="lin" valueType="num">
                                      <p:cBhvr>
                                        <p:cTn id="35" dur="1000" fill="hold"/>
                                        <p:tgtEl>
                                          <p:spTgt spid="122887"/>
                                        </p:tgtEl>
                                        <p:attrNameLst>
                                          <p:attrName>ppt_w</p:attrName>
                                        </p:attrNameLst>
                                      </p:cBhvr>
                                      <p:tavLst>
                                        <p:tav tm="0">
                                          <p:val>
                                            <p:strVal val="#ppt_w+.3"/>
                                          </p:val>
                                        </p:tav>
                                        <p:tav tm="100000">
                                          <p:val>
                                            <p:strVal val="#ppt_w"/>
                                          </p:val>
                                        </p:tav>
                                      </p:tavLst>
                                    </p:anim>
                                    <p:anim calcmode="lin" valueType="num">
                                      <p:cBhvr>
                                        <p:cTn id="36" dur="1000" fill="hold"/>
                                        <p:tgtEl>
                                          <p:spTgt spid="122887"/>
                                        </p:tgtEl>
                                        <p:attrNameLst>
                                          <p:attrName>ppt_h</p:attrName>
                                        </p:attrNameLst>
                                      </p:cBhvr>
                                      <p:tavLst>
                                        <p:tav tm="0">
                                          <p:val>
                                            <p:strVal val="#ppt_h"/>
                                          </p:val>
                                        </p:tav>
                                        <p:tav tm="100000">
                                          <p:val>
                                            <p:strVal val="#ppt_h"/>
                                          </p:val>
                                        </p:tav>
                                      </p:tavLst>
                                    </p:anim>
                                    <p:animEffect transition="in" filter="fade">
                                      <p:cBhvr>
                                        <p:cTn id="37" dur="1000"/>
                                        <p:tgtEl>
                                          <p:spTgt spid="122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build="p" autoUpdateAnimBg="0"/>
      <p:bldP spid="122883" grpId="0" build="p" autoUpdateAnimBg="0"/>
      <p:bldP spid="122884" grpId="0" build="p" autoUpdateAnimBg="0" advAuto="1000"/>
      <p:bldP spid="122885" grpId="0" build="p" autoUpdateAnimBg="0"/>
      <p:bldP spid="122886" grpId="0" build="p" autoUpdateAnimBg="0" advAuto="2000"/>
      <p:bldP spid="12288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116013" y="260648"/>
            <a:ext cx="7272337" cy="579437"/>
          </a:xfrm>
          <a:prstGeom prst="rect">
            <a:avLst/>
          </a:prstGeom>
          <a:noFill/>
          <a:ln w="9525">
            <a:noFill/>
            <a:miter lim="800000"/>
            <a:headEnd/>
            <a:tailEnd/>
          </a:ln>
        </p:spPr>
        <p:txBody>
          <a:bodyPr>
            <a:spAutoFit/>
          </a:bodyPr>
          <a:lstStyle/>
          <a:p>
            <a:pPr algn="ctr">
              <a:spcBef>
                <a:spcPct val="50000"/>
              </a:spcBef>
            </a:pPr>
            <a:r>
              <a:rPr lang="hu-HU" sz="3200" b="1" dirty="0" err="1">
                <a:latin typeface="Times New Roman" pitchFamily="18" charset="0"/>
              </a:rPr>
              <a:t>Tollazottsági</a:t>
            </a:r>
            <a:r>
              <a:rPr lang="hu-HU" sz="3200" b="1" dirty="0">
                <a:latin typeface="Times New Roman" pitchFamily="18" charset="0"/>
              </a:rPr>
              <a:t> szög</a:t>
            </a:r>
            <a:endParaRPr lang="en-US" sz="3200" b="1" dirty="0">
              <a:latin typeface="Times New Roman" pitchFamily="18" charset="0"/>
            </a:endParaRPr>
          </a:p>
        </p:txBody>
      </p:sp>
      <p:sp>
        <p:nvSpPr>
          <p:cNvPr id="41987" name="Line 3"/>
          <p:cNvSpPr>
            <a:spLocks noChangeShapeType="1"/>
          </p:cNvSpPr>
          <p:nvPr/>
        </p:nvSpPr>
        <p:spPr bwMode="auto">
          <a:xfrm>
            <a:off x="2411413" y="2276773"/>
            <a:ext cx="3529012" cy="0"/>
          </a:xfrm>
          <a:prstGeom prst="line">
            <a:avLst/>
          </a:prstGeom>
          <a:noFill/>
          <a:ln w="38100">
            <a:solidFill>
              <a:schemeClr val="tx1"/>
            </a:solidFill>
            <a:round/>
            <a:headEnd/>
            <a:tailEnd/>
          </a:ln>
        </p:spPr>
        <p:txBody>
          <a:bodyPr wrap="none"/>
          <a:lstStyle/>
          <a:p>
            <a:endParaRPr lang="en-US"/>
          </a:p>
        </p:txBody>
      </p:sp>
      <p:sp>
        <p:nvSpPr>
          <p:cNvPr id="41988" name="Line 4"/>
          <p:cNvSpPr>
            <a:spLocks noChangeShapeType="1"/>
          </p:cNvSpPr>
          <p:nvPr/>
        </p:nvSpPr>
        <p:spPr bwMode="auto">
          <a:xfrm>
            <a:off x="1476375" y="3573760"/>
            <a:ext cx="3529013" cy="0"/>
          </a:xfrm>
          <a:prstGeom prst="line">
            <a:avLst/>
          </a:prstGeom>
          <a:noFill/>
          <a:ln w="38100">
            <a:solidFill>
              <a:schemeClr val="tx1"/>
            </a:solidFill>
            <a:round/>
            <a:headEnd/>
            <a:tailEnd/>
          </a:ln>
        </p:spPr>
        <p:txBody>
          <a:bodyPr wrap="none"/>
          <a:lstStyle/>
          <a:p>
            <a:endParaRPr lang="en-US"/>
          </a:p>
        </p:txBody>
      </p:sp>
      <p:sp>
        <p:nvSpPr>
          <p:cNvPr id="41989" name="Line 5"/>
          <p:cNvSpPr>
            <a:spLocks noChangeShapeType="1"/>
          </p:cNvSpPr>
          <p:nvPr/>
        </p:nvSpPr>
        <p:spPr bwMode="auto">
          <a:xfrm flipV="1">
            <a:off x="1476375" y="2276773"/>
            <a:ext cx="1008063" cy="1296987"/>
          </a:xfrm>
          <a:prstGeom prst="line">
            <a:avLst/>
          </a:prstGeom>
          <a:noFill/>
          <a:ln w="9525">
            <a:solidFill>
              <a:srgbClr val="FF0000"/>
            </a:solidFill>
            <a:round/>
            <a:headEnd/>
            <a:tailEnd/>
          </a:ln>
        </p:spPr>
        <p:txBody>
          <a:bodyPr wrap="none"/>
          <a:lstStyle/>
          <a:p>
            <a:endParaRPr lang="en-US"/>
          </a:p>
        </p:txBody>
      </p:sp>
      <p:sp>
        <p:nvSpPr>
          <p:cNvPr id="41990" name="Line 6"/>
          <p:cNvSpPr>
            <a:spLocks noChangeShapeType="1"/>
          </p:cNvSpPr>
          <p:nvPr/>
        </p:nvSpPr>
        <p:spPr bwMode="auto">
          <a:xfrm flipV="1">
            <a:off x="1979613" y="2276773"/>
            <a:ext cx="1008062" cy="1296987"/>
          </a:xfrm>
          <a:prstGeom prst="line">
            <a:avLst/>
          </a:prstGeom>
          <a:noFill/>
          <a:ln w="9525">
            <a:solidFill>
              <a:srgbClr val="FF0000"/>
            </a:solidFill>
            <a:round/>
            <a:headEnd/>
            <a:tailEnd/>
          </a:ln>
        </p:spPr>
        <p:txBody>
          <a:bodyPr wrap="none"/>
          <a:lstStyle/>
          <a:p>
            <a:endParaRPr lang="en-US"/>
          </a:p>
        </p:txBody>
      </p:sp>
      <p:sp>
        <p:nvSpPr>
          <p:cNvPr id="41991" name="Line 7"/>
          <p:cNvSpPr>
            <a:spLocks noChangeShapeType="1"/>
          </p:cNvSpPr>
          <p:nvPr/>
        </p:nvSpPr>
        <p:spPr bwMode="auto">
          <a:xfrm flipV="1">
            <a:off x="2555875" y="2276773"/>
            <a:ext cx="1008063" cy="1296987"/>
          </a:xfrm>
          <a:prstGeom prst="line">
            <a:avLst/>
          </a:prstGeom>
          <a:noFill/>
          <a:ln w="9525">
            <a:solidFill>
              <a:srgbClr val="FF0000"/>
            </a:solidFill>
            <a:round/>
            <a:headEnd/>
            <a:tailEnd/>
          </a:ln>
        </p:spPr>
        <p:txBody>
          <a:bodyPr wrap="none"/>
          <a:lstStyle/>
          <a:p>
            <a:endParaRPr lang="en-US"/>
          </a:p>
        </p:txBody>
      </p:sp>
      <p:sp>
        <p:nvSpPr>
          <p:cNvPr id="41992" name="Line 8"/>
          <p:cNvSpPr>
            <a:spLocks noChangeShapeType="1"/>
          </p:cNvSpPr>
          <p:nvPr/>
        </p:nvSpPr>
        <p:spPr bwMode="auto">
          <a:xfrm flipV="1">
            <a:off x="3203575" y="2276773"/>
            <a:ext cx="1008063" cy="1296987"/>
          </a:xfrm>
          <a:prstGeom prst="line">
            <a:avLst/>
          </a:prstGeom>
          <a:noFill/>
          <a:ln w="9525">
            <a:solidFill>
              <a:srgbClr val="FF0000"/>
            </a:solidFill>
            <a:round/>
            <a:headEnd/>
            <a:tailEnd/>
          </a:ln>
        </p:spPr>
        <p:txBody>
          <a:bodyPr wrap="none"/>
          <a:lstStyle/>
          <a:p>
            <a:endParaRPr lang="en-US"/>
          </a:p>
        </p:txBody>
      </p:sp>
      <p:sp>
        <p:nvSpPr>
          <p:cNvPr id="41993" name="Line 9"/>
          <p:cNvSpPr>
            <a:spLocks noChangeShapeType="1"/>
          </p:cNvSpPr>
          <p:nvPr/>
        </p:nvSpPr>
        <p:spPr bwMode="auto">
          <a:xfrm flipV="1">
            <a:off x="3779838" y="2276773"/>
            <a:ext cx="1008062" cy="1296987"/>
          </a:xfrm>
          <a:prstGeom prst="line">
            <a:avLst/>
          </a:prstGeom>
          <a:noFill/>
          <a:ln w="9525">
            <a:solidFill>
              <a:srgbClr val="FF0000"/>
            </a:solidFill>
            <a:round/>
            <a:headEnd/>
            <a:tailEnd/>
          </a:ln>
        </p:spPr>
        <p:txBody>
          <a:bodyPr wrap="none"/>
          <a:lstStyle/>
          <a:p>
            <a:endParaRPr lang="en-US"/>
          </a:p>
        </p:txBody>
      </p:sp>
      <p:sp>
        <p:nvSpPr>
          <p:cNvPr id="41994" name="Line 10"/>
          <p:cNvSpPr>
            <a:spLocks noChangeShapeType="1"/>
          </p:cNvSpPr>
          <p:nvPr/>
        </p:nvSpPr>
        <p:spPr bwMode="auto">
          <a:xfrm flipV="1">
            <a:off x="4356100" y="2276773"/>
            <a:ext cx="1008063" cy="1296987"/>
          </a:xfrm>
          <a:prstGeom prst="line">
            <a:avLst/>
          </a:prstGeom>
          <a:noFill/>
          <a:ln w="9525">
            <a:solidFill>
              <a:srgbClr val="FF0000"/>
            </a:solidFill>
            <a:round/>
            <a:headEnd/>
            <a:tailEnd/>
          </a:ln>
        </p:spPr>
        <p:txBody>
          <a:bodyPr wrap="none"/>
          <a:lstStyle/>
          <a:p>
            <a:endParaRPr lang="en-US"/>
          </a:p>
        </p:txBody>
      </p:sp>
      <p:sp>
        <p:nvSpPr>
          <p:cNvPr id="41995" name="Line 11"/>
          <p:cNvSpPr>
            <a:spLocks noChangeShapeType="1"/>
          </p:cNvSpPr>
          <p:nvPr/>
        </p:nvSpPr>
        <p:spPr bwMode="auto">
          <a:xfrm flipV="1">
            <a:off x="4932363" y="2276773"/>
            <a:ext cx="1008062" cy="1296987"/>
          </a:xfrm>
          <a:prstGeom prst="line">
            <a:avLst/>
          </a:prstGeom>
          <a:noFill/>
          <a:ln w="9525">
            <a:solidFill>
              <a:srgbClr val="FF0000"/>
            </a:solidFill>
            <a:round/>
            <a:headEnd/>
            <a:tailEnd/>
          </a:ln>
        </p:spPr>
        <p:txBody>
          <a:bodyPr wrap="none"/>
          <a:lstStyle/>
          <a:p>
            <a:endParaRPr lang="en-US"/>
          </a:p>
        </p:txBody>
      </p:sp>
      <p:sp>
        <p:nvSpPr>
          <p:cNvPr id="106508" name="Text Box 12"/>
          <p:cNvSpPr txBox="1">
            <a:spLocks noChangeArrowheads="1"/>
          </p:cNvSpPr>
          <p:nvPr/>
        </p:nvSpPr>
        <p:spPr bwMode="auto">
          <a:xfrm>
            <a:off x="1475656" y="4293096"/>
            <a:ext cx="1944687" cy="457200"/>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spcBef>
                <a:spcPct val="50000"/>
              </a:spcBef>
            </a:pPr>
            <a:r>
              <a:rPr lang="hu-HU" sz="2400" dirty="0" err="1">
                <a:latin typeface="Times New Roman" pitchFamily="18" charset="0"/>
              </a:rPr>
              <a:t>Aponeurosis</a:t>
            </a:r>
            <a:endParaRPr lang="en-US" sz="2400" dirty="0">
              <a:latin typeface="Times New Roman" pitchFamily="18" charset="0"/>
            </a:endParaRPr>
          </a:p>
        </p:txBody>
      </p:sp>
      <p:sp>
        <p:nvSpPr>
          <p:cNvPr id="106509" name="Text Box 13"/>
          <p:cNvSpPr txBox="1">
            <a:spLocks noChangeArrowheads="1"/>
          </p:cNvSpPr>
          <p:nvPr/>
        </p:nvSpPr>
        <p:spPr bwMode="auto">
          <a:xfrm>
            <a:off x="827088" y="2421235"/>
            <a:ext cx="1081087" cy="457200"/>
          </a:xfrm>
          <a:prstGeom prst="rect">
            <a:avLst/>
          </a:prstGeom>
          <a:noFill/>
          <a:ln w="9525">
            <a:noFill/>
            <a:miter lim="800000"/>
            <a:headEnd/>
            <a:tailEnd/>
          </a:ln>
        </p:spPr>
        <p:txBody>
          <a:bodyPr>
            <a:spAutoFit/>
          </a:bodyPr>
          <a:lstStyle/>
          <a:p>
            <a:pPr>
              <a:spcBef>
                <a:spcPct val="50000"/>
              </a:spcBef>
            </a:pPr>
            <a:r>
              <a:rPr lang="hu-HU" sz="2400">
                <a:latin typeface="Times New Roman" pitchFamily="18" charset="0"/>
              </a:rPr>
              <a:t>Rostok</a:t>
            </a:r>
            <a:endParaRPr lang="en-US" sz="2400">
              <a:latin typeface="Times New Roman" pitchFamily="18" charset="0"/>
            </a:endParaRPr>
          </a:p>
        </p:txBody>
      </p:sp>
      <p:sp>
        <p:nvSpPr>
          <p:cNvPr id="106510" name="Text Box 14"/>
          <p:cNvSpPr txBox="1">
            <a:spLocks noChangeArrowheads="1"/>
          </p:cNvSpPr>
          <p:nvPr/>
        </p:nvSpPr>
        <p:spPr bwMode="auto">
          <a:xfrm>
            <a:off x="2555776" y="1268735"/>
            <a:ext cx="3168352"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spcBef>
                <a:spcPct val="50000"/>
              </a:spcBef>
            </a:pPr>
            <a:r>
              <a:rPr lang="hu-HU" sz="2400" dirty="0" err="1" smtClean="0">
                <a:latin typeface="Times New Roman" pitchFamily="18" charset="0"/>
              </a:rPr>
              <a:t>Aponeurosis</a:t>
            </a:r>
            <a:r>
              <a:rPr lang="hu-HU" sz="2400" dirty="0" smtClean="0">
                <a:latin typeface="Times New Roman" pitchFamily="18" charset="0"/>
              </a:rPr>
              <a:t> </a:t>
            </a:r>
            <a:endParaRPr lang="en-US" sz="2400" dirty="0">
              <a:latin typeface="Times New Roman" pitchFamily="18" charset="0"/>
            </a:endParaRPr>
          </a:p>
        </p:txBody>
      </p:sp>
      <p:sp>
        <p:nvSpPr>
          <p:cNvPr id="106511" name="Line 15"/>
          <p:cNvSpPr>
            <a:spLocks noChangeShapeType="1"/>
          </p:cNvSpPr>
          <p:nvPr/>
        </p:nvSpPr>
        <p:spPr bwMode="auto">
          <a:xfrm>
            <a:off x="4859338" y="3573760"/>
            <a:ext cx="1584325" cy="0"/>
          </a:xfrm>
          <a:prstGeom prst="line">
            <a:avLst/>
          </a:prstGeom>
          <a:noFill/>
          <a:ln w="9525">
            <a:solidFill>
              <a:schemeClr val="tx1"/>
            </a:solidFill>
            <a:prstDash val="dash"/>
            <a:round/>
            <a:headEnd/>
            <a:tailEnd/>
          </a:ln>
        </p:spPr>
        <p:txBody>
          <a:bodyPr wrap="none"/>
          <a:lstStyle/>
          <a:p>
            <a:endParaRPr lang="en-US"/>
          </a:p>
        </p:txBody>
      </p:sp>
      <p:sp>
        <p:nvSpPr>
          <p:cNvPr id="106512" name="Text Box 16"/>
          <p:cNvSpPr txBox="1">
            <a:spLocks noChangeArrowheads="1"/>
          </p:cNvSpPr>
          <p:nvPr/>
        </p:nvSpPr>
        <p:spPr bwMode="auto">
          <a:xfrm>
            <a:off x="5724525" y="3068935"/>
            <a:ext cx="576263" cy="457200"/>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Times New Roman" pitchFamily="18" charset="0"/>
                <a:sym typeface="Symbol" pitchFamily="18" charset="2"/>
              </a:rPr>
              <a:t></a:t>
            </a:r>
          </a:p>
        </p:txBody>
      </p:sp>
      <p:sp>
        <p:nvSpPr>
          <p:cNvPr id="106513" name="Arc 17"/>
          <p:cNvSpPr>
            <a:spLocks/>
          </p:cNvSpPr>
          <p:nvPr/>
        </p:nvSpPr>
        <p:spPr bwMode="auto">
          <a:xfrm rot="7451503">
            <a:off x="5010150" y="3132435"/>
            <a:ext cx="760413" cy="582613"/>
          </a:xfrm>
          <a:custGeom>
            <a:avLst/>
            <a:gdLst>
              <a:gd name="T0" fmla="*/ 0 w 21465"/>
              <a:gd name="T1" fmla="*/ 2147483647 h 18203"/>
              <a:gd name="T2" fmla="*/ 2147483647 w 21465"/>
              <a:gd name="T3" fmla="*/ 0 h 18203"/>
              <a:gd name="T4" fmla="*/ 2147483647 w 21465"/>
              <a:gd name="T5" fmla="*/ 2147483647 h 18203"/>
              <a:gd name="T6" fmla="*/ 0 60000 65536"/>
              <a:gd name="T7" fmla="*/ 0 60000 65536"/>
              <a:gd name="T8" fmla="*/ 0 60000 65536"/>
              <a:gd name="T9" fmla="*/ 0 w 21465"/>
              <a:gd name="T10" fmla="*/ 0 h 18203"/>
              <a:gd name="T11" fmla="*/ 21465 w 21465"/>
              <a:gd name="T12" fmla="*/ 18203 h 18203"/>
            </a:gdLst>
            <a:ahLst/>
            <a:cxnLst>
              <a:cxn ang="T6">
                <a:pos x="T0" y="T1"/>
              </a:cxn>
              <a:cxn ang="T7">
                <a:pos x="T2" y="T3"/>
              </a:cxn>
              <a:cxn ang="T8">
                <a:pos x="T4" y="T5"/>
              </a:cxn>
            </a:cxnLst>
            <a:rect l="T9" t="T10" r="T11" b="T12"/>
            <a:pathLst>
              <a:path w="21465" h="18203" fill="none" extrusionOk="0">
                <a:moveTo>
                  <a:pt x="0" y="15790"/>
                </a:moveTo>
                <a:cubicBezTo>
                  <a:pt x="728" y="9311"/>
                  <a:pt x="4343" y="3509"/>
                  <a:pt x="9836" y="-1"/>
                </a:cubicBezTo>
              </a:path>
              <a:path w="21465" h="18203" stroke="0" extrusionOk="0">
                <a:moveTo>
                  <a:pt x="0" y="15790"/>
                </a:moveTo>
                <a:cubicBezTo>
                  <a:pt x="728" y="9311"/>
                  <a:pt x="4343" y="3509"/>
                  <a:pt x="9836" y="-1"/>
                </a:cubicBezTo>
                <a:lnTo>
                  <a:pt x="21465" y="18203"/>
                </a:lnTo>
                <a:close/>
              </a:path>
            </a:pathLst>
          </a:custGeom>
          <a:solidFill>
            <a:schemeClr val="accent1"/>
          </a:solidFill>
          <a:ln w="12700" cap="rnd">
            <a:solidFill>
              <a:schemeClr val="tx1"/>
            </a:solidFill>
            <a:round/>
            <a:headEnd/>
            <a:tailEnd/>
          </a:ln>
        </p:spPr>
        <p:txBody>
          <a:bodyPr wrap="none" anchor="ctr"/>
          <a:lstStyle/>
          <a:p>
            <a:endParaRPr lang="en-US"/>
          </a:p>
        </p:txBody>
      </p:sp>
      <p:pic>
        <p:nvPicPr>
          <p:cNvPr id="106514" name="Picture 18" descr="maganaris1"/>
          <p:cNvPicPr>
            <a:picLocks noChangeAspect="1" noChangeArrowheads="1"/>
          </p:cNvPicPr>
          <p:nvPr/>
        </p:nvPicPr>
        <p:blipFill>
          <a:blip r:embed="rId3" cstate="print"/>
          <a:srcRect/>
          <a:stretch>
            <a:fillRect/>
          </a:stretch>
        </p:blipFill>
        <p:spPr bwMode="auto">
          <a:xfrm>
            <a:off x="4478338" y="4005064"/>
            <a:ext cx="4665662" cy="2644775"/>
          </a:xfrm>
          <a:prstGeom prst="rect">
            <a:avLst/>
          </a:prstGeom>
          <a:noFill/>
          <a:ln w="9525">
            <a:noFill/>
            <a:miter lim="800000"/>
            <a:headEnd/>
            <a:tailEnd/>
          </a:ln>
        </p:spPr>
      </p:pic>
      <p:sp>
        <p:nvSpPr>
          <p:cNvPr id="106515" name="Line 19"/>
          <p:cNvSpPr>
            <a:spLocks noChangeShapeType="1"/>
          </p:cNvSpPr>
          <p:nvPr/>
        </p:nvSpPr>
        <p:spPr bwMode="auto">
          <a:xfrm flipV="1">
            <a:off x="4572000" y="4508798"/>
            <a:ext cx="2160588" cy="576262"/>
          </a:xfrm>
          <a:prstGeom prst="line">
            <a:avLst/>
          </a:prstGeom>
          <a:noFill/>
          <a:ln w="9525">
            <a:solidFill>
              <a:srgbClr val="FF3300"/>
            </a:solidFill>
            <a:round/>
            <a:headEnd/>
            <a:tailEnd/>
          </a:ln>
        </p:spPr>
        <p:txBody>
          <a:bodyPr/>
          <a:lstStyle/>
          <a:p>
            <a:endParaRPr lang="en-US"/>
          </a:p>
        </p:txBody>
      </p:sp>
      <p:sp>
        <p:nvSpPr>
          <p:cNvPr id="20" name="Szövegdoboz 19"/>
          <p:cNvSpPr txBox="1"/>
          <p:nvPr/>
        </p:nvSpPr>
        <p:spPr>
          <a:xfrm>
            <a:off x="0" y="5354951"/>
            <a:ext cx="4286248" cy="923330"/>
          </a:xfrm>
          <a:prstGeom prst="rect">
            <a:avLst/>
          </a:prstGeom>
          <a:noFill/>
        </p:spPr>
        <p:txBody>
          <a:bodyPr wrap="square" rtlCol="0">
            <a:spAutoFit/>
          </a:bodyPr>
          <a:lstStyle/>
          <a:p>
            <a:pPr algn="ctr"/>
            <a:r>
              <a:rPr lang="hu-HU" dirty="0" err="1" smtClean="0"/>
              <a:t>Aponeurosis</a:t>
            </a:r>
            <a:r>
              <a:rPr lang="hu-HU" dirty="0" smtClean="0"/>
              <a:t>: belső ín, vékony széles kötőszövet, amelyekhez a rostok kapcsolódnak</a:t>
            </a:r>
            <a:endParaRPr lang="en-GB" dirty="0"/>
          </a:p>
        </p:txBody>
      </p:sp>
      <p:sp>
        <p:nvSpPr>
          <p:cNvPr id="21" name="Szövegdoboz 20"/>
          <p:cNvSpPr txBox="1"/>
          <p:nvPr/>
        </p:nvSpPr>
        <p:spPr>
          <a:xfrm>
            <a:off x="6786578" y="3645024"/>
            <a:ext cx="2357422" cy="646331"/>
          </a:xfrm>
          <a:prstGeom prst="rect">
            <a:avLst/>
          </a:prstGeom>
          <a:solidFill>
            <a:schemeClr val="bg1"/>
          </a:solidFill>
        </p:spPr>
        <p:txBody>
          <a:bodyPr wrap="square" rtlCol="0">
            <a:spAutoFit/>
          </a:bodyPr>
          <a:lstStyle/>
          <a:p>
            <a:pPr algn="ctr"/>
            <a:r>
              <a:rPr lang="hu-HU" dirty="0" smtClean="0"/>
              <a:t>Maximálisan ingerelt izom</a:t>
            </a:r>
            <a:endParaRPr lang="en-GB" dirty="0"/>
          </a:p>
        </p:txBody>
      </p:sp>
      <p:sp>
        <p:nvSpPr>
          <p:cNvPr id="22" name="Szövegdoboz 21"/>
          <p:cNvSpPr txBox="1"/>
          <p:nvPr/>
        </p:nvSpPr>
        <p:spPr>
          <a:xfrm>
            <a:off x="4427984" y="3923764"/>
            <a:ext cx="2357422" cy="369332"/>
          </a:xfrm>
          <a:prstGeom prst="rect">
            <a:avLst/>
          </a:prstGeom>
          <a:solidFill>
            <a:schemeClr val="bg1"/>
          </a:solidFill>
        </p:spPr>
        <p:txBody>
          <a:bodyPr wrap="square" rtlCol="0">
            <a:spAutoFit/>
          </a:bodyPr>
          <a:lstStyle/>
          <a:p>
            <a:pPr algn="ctr"/>
            <a:r>
              <a:rPr lang="hu-HU" dirty="0" smtClean="0"/>
              <a:t>Nem ingerelt izom</a:t>
            </a:r>
            <a:endParaRPr lang="en-GB" dirty="0"/>
          </a:p>
        </p:txBody>
      </p:sp>
      <p:cxnSp>
        <p:nvCxnSpPr>
          <p:cNvPr id="24" name="Egyenes összekötő nyíllal 23"/>
          <p:cNvCxnSpPr>
            <a:stCxn id="106510" idx="2"/>
          </p:cNvCxnSpPr>
          <p:nvPr/>
        </p:nvCxnSpPr>
        <p:spPr>
          <a:xfrm flipH="1">
            <a:off x="4067944" y="1730400"/>
            <a:ext cx="72008" cy="546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a:stCxn id="106510" idx="2"/>
          </p:cNvCxnSpPr>
          <p:nvPr/>
        </p:nvCxnSpPr>
        <p:spPr>
          <a:xfrm flipH="1">
            <a:off x="2339752" y="1730400"/>
            <a:ext cx="1800200" cy="18426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Egyenes összekötő nyíllal 27"/>
          <p:cNvCxnSpPr>
            <a:stCxn id="106509" idx="2"/>
          </p:cNvCxnSpPr>
          <p:nvPr/>
        </p:nvCxnSpPr>
        <p:spPr>
          <a:xfrm>
            <a:off x="1367632" y="2878435"/>
            <a:ext cx="468064" cy="190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a:stCxn id="106508" idx="3"/>
          </p:cNvCxnSpPr>
          <p:nvPr/>
        </p:nvCxnSpPr>
        <p:spPr>
          <a:xfrm>
            <a:off x="3420343" y="4521696"/>
            <a:ext cx="2375793" cy="779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gyenes összekötő nyíllal 31"/>
          <p:cNvCxnSpPr>
            <a:stCxn id="106508" idx="2"/>
          </p:cNvCxnSpPr>
          <p:nvPr/>
        </p:nvCxnSpPr>
        <p:spPr>
          <a:xfrm>
            <a:off x="2448000" y="4750296"/>
            <a:ext cx="3420144" cy="1487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Egyenes összekötő nyíllal 33"/>
          <p:cNvCxnSpPr>
            <a:stCxn id="106508" idx="3"/>
          </p:cNvCxnSpPr>
          <p:nvPr/>
        </p:nvCxnSpPr>
        <p:spPr>
          <a:xfrm flipV="1">
            <a:off x="3420343" y="4437112"/>
            <a:ext cx="1655713" cy="845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Kör 35"/>
          <p:cNvSpPr/>
          <p:nvPr/>
        </p:nvSpPr>
        <p:spPr>
          <a:xfrm rot="18678644">
            <a:off x="6281321" y="4130209"/>
            <a:ext cx="792088" cy="792088"/>
          </a:xfrm>
          <a:prstGeom prst="pie">
            <a:avLst>
              <a:gd name="adj1" fmla="val 12038345"/>
              <a:gd name="adj2" fmla="val 138748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 Box 2"/>
          <p:cNvSpPr txBox="1">
            <a:spLocks noChangeArrowheads="1"/>
          </p:cNvSpPr>
          <p:nvPr/>
        </p:nvSpPr>
        <p:spPr bwMode="auto">
          <a:xfrm>
            <a:off x="6300192" y="2564904"/>
            <a:ext cx="2548011" cy="46166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ct val="50000"/>
              </a:spcBef>
            </a:pPr>
            <a:r>
              <a:rPr lang="hu-HU" sz="2400" b="1" dirty="0" err="1">
                <a:latin typeface="Times New Roman" pitchFamily="18" charset="0"/>
              </a:rPr>
              <a:t>Tollazottsági</a:t>
            </a:r>
            <a:r>
              <a:rPr lang="hu-HU" sz="2400" b="1" dirty="0">
                <a:latin typeface="Times New Roman" pitchFamily="18" charset="0"/>
              </a:rPr>
              <a:t> szög</a:t>
            </a:r>
            <a:endParaRPr lang="en-US" sz="2400" b="1" dirty="0">
              <a:latin typeface="Times New Roman" pitchFamily="18" charset="0"/>
            </a:endParaRPr>
          </a:p>
        </p:txBody>
      </p:sp>
      <p:cxnSp>
        <p:nvCxnSpPr>
          <p:cNvPr id="39" name="Egyenes összekötő nyíllal 38"/>
          <p:cNvCxnSpPr>
            <a:stCxn id="37" idx="1"/>
          </p:cNvCxnSpPr>
          <p:nvPr/>
        </p:nvCxnSpPr>
        <p:spPr>
          <a:xfrm flipH="1">
            <a:off x="5652120" y="2795737"/>
            <a:ext cx="648072" cy="3452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Egyenes összekötő nyíllal 40"/>
          <p:cNvCxnSpPr>
            <a:stCxn id="37" idx="2"/>
          </p:cNvCxnSpPr>
          <p:nvPr/>
        </p:nvCxnSpPr>
        <p:spPr>
          <a:xfrm flipH="1">
            <a:off x="6516216" y="3026569"/>
            <a:ext cx="1057982" cy="14825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6508"/>
                                        </p:tgtEl>
                                        <p:attrNameLst>
                                          <p:attrName>style.visibility</p:attrName>
                                        </p:attrNameLst>
                                      </p:cBhvr>
                                      <p:to>
                                        <p:strVal val="visible"/>
                                      </p:to>
                                    </p:set>
                                    <p:anim calcmode="discrete" valueType="clr">
                                      <p:cBhvr override="childStyle">
                                        <p:cTn id="7" dur="80"/>
                                        <p:tgtEl>
                                          <p:spTgt spid="10650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6508"/>
                                        </p:tgtEl>
                                        <p:attrNameLst>
                                          <p:attrName>fillcolor</p:attrName>
                                        </p:attrNameLst>
                                      </p:cBhvr>
                                      <p:tavLst>
                                        <p:tav tm="0">
                                          <p:val>
                                            <p:clrVal>
                                              <a:schemeClr val="accent2"/>
                                            </p:clrVal>
                                          </p:val>
                                        </p:tav>
                                        <p:tav tm="50000">
                                          <p:val>
                                            <p:clrVal>
                                              <a:schemeClr val="hlink"/>
                                            </p:clrVal>
                                          </p:val>
                                        </p:tav>
                                      </p:tavLst>
                                    </p:anim>
                                    <p:set>
                                      <p:cBhvr>
                                        <p:cTn id="9" dur="80"/>
                                        <p:tgtEl>
                                          <p:spTgt spid="106508"/>
                                        </p:tgtEl>
                                        <p:attrNameLst>
                                          <p:attrName>fill.type</p:attrName>
                                        </p:attrNameLst>
                                      </p:cBhvr>
                                      <p:to>
                                        <p:strVal val="solid"/>
                                      </p:to>
                                    </p:set>
                                  </p:childTnLst>
                                </p:cTn>
                              </p:par>
                            </p:childTnLst>
                          </p:cTn>
                        </p:par>
                        <p:par>
                          <p:cTn id="10" fill="hold">
                            <p:stCondLst>
                              <p:cond delay="4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06509"/>
                                        </p:tgtEl>
                                        <p:attrNameLst>
                                          <p:attrName>style.visibility</p:attrName>
                                        </p:attrNameLst>
                                      </p:cBhvr>
                                      <p:to>
                                        <p:strVal val="visible"/>
                                      </p:to>
                                    </p:set>
                                    <p:anim calcmode="discrete" valueType="clr">
                                      <p:cBhvr override="childStyle">
                                        <p:cTn id="13" dur="80"/>
                                        <p:tgtEl>
                                          <p:spTgt spid="10650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6509"/>
                                        </p:tgtEl>
                                        <p:attrNameLst>
                                          <p:attrName>fillcolor</p:attrName>
                                        </p:attrNameLst>
                                      </p:cBhvr>
                                      <p:tavLst>
                                        <p:tav tm="0">
                                          <p:val>
                                            <p:clrVal>
                                              <a:schemeClr val="accent2"/>
                                            </p:clrVal>
                                          </p:val>
                                        </p:tav>
                                        <p:tav tm="50000">
                                          <p:val>
                                            <p:clrVal>
                                              <a:schemeClr val="hlink"/>
                                            </p:clrVal>
                                          </p:val>
                                        </p:tav>
                                      </p:tavLst>
                                    </p:anim>
                                    <p:set>
                                      <p:cBhvr>
                                        <p:cTn id="15" dur="80"/>
                                        <p:tgtEl>
                                          <p:spTgt spid="106509"/>
                                        </p:tgtEl>
                                        <p:attrNameLst>
                                          <p:attrName>fill.type</p:attrName>
                                        </p:attrNameLst>
                                      </p:cBhvr>
                                      <p:to>
                                        <p:strVal val="solid"/>
                                      </p:to>
                                    </p:set>
                                  </p:childTnLst>
                                </p:cTn>
                              </p:par>
                            </p:childTnLst>
                          </p:cTn>
                        </p:par>
                        <p:par>
                          <p:cTn id="16" fill="hold">
                            <p:stCondLst>
                              <p:cond delay="76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06510"/>
                                        </p:tgtEl>
                                        <p:attrNameLst>
                                          <p:attrName>style.visibility</p:attrName>
                                        </p:attrNameLst>
                                      </p:cBhvr>
                                      <p:to>
                                        <p:strVal val="visible"/>
                                      </p:to>
                                    </p:set>
                                    <p:anim calcmode="discrete" valueType="clr">
                                      <p:cBhvr override="childStyle">
                                        <p:cTn id="19" dur="80"/>
                                        <p:tgtEl>
                                          <p:spTgt spid="1065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6510"/>
                                        </p:tgtEl>
                                        <p:attrNameLst>
                                          <p:attrName>fillcolor</p:attrName>
                                        </p:attrNameLst>
                                      </p:cBhvr>
                                      <p:tavLst>
                                        <p:tav tm="0">
                                          <p:val>
                                            <p:clrVal>
                                              <a:schemeClr val="accent2"/>
                                            </p:clrVal>
                                          </p:val>
                                        </p:tav>
                                        <p:tav tm="50000">
                                          <p:val>
                                            <p:clrVal>
                                              <a:schemeClr val="hlink"/>
                                            </p:clrVal>
                                          </p:val>
                                        </p:tav>
                                      </p:tavLst>
                                    </p:anim>
                                    <p:set>
                                      <p:cBhvr>
                                        <p:cTn id="21" dur="80"/>
                                        <p:tgtEl>
                                          <p:spTgt spid="106510"/>
                                        </p:tgtEl>
                                        <p:attrNameLst>
                                          <p:attrName>fill.type</p:attrName>
                                        </p:attrNameLst>
                                      </p:cBhvr>
                                      <p:to>
                                        <p:strVal val="solid"/>
                                      </p:to>
                                    </p:set>
                                  </p:childTnLst>
                                </p:cTn>
                              </p:par>
                            </p:childTnLst>
                          </p:cTn>
                        </p:par>
                        <p:par>
                          <p:cTn id="22" fill="hold">
                            <p:stCondLst>
                              <p:cond delay="1240"/>
                            </p:stCondLst>
                            <p:childTnLst>
                              <p:par>
                                <p:cTn id="23" presetID="10" presetClass="entr" presetSubtype="0" fill="hold" grpId="0" nodeType="afterEffect">
                                  <p:stCondLst>
                                    <p:cond delay="0"/>
                                  </p:stCondLst>
                                  <p:childTnLst>
                                    <p:set>
                                      <p:cBhvr>
                                        <p:cTn id="24" dur="1" fill="hold">
                                          <p:stCondLst>
                                            <p:cond delay="0"/>
                                          </p:stCondLst>
                                        </p:cTn>
                                        <p:tgtEl>
                                          <p:spTgt spid="106513"/>
                                        </p:tgtEl>
                                        <p:attrNameLst>
                                          <p:attrName>style.visibility</p:attrName>
                                        </p:attrNameLst>
                                      </p:cBhvr>
                                      <p:to>
                                        <p:strVal val="visible"/>
                                      </p:to>
                                    </p:set>
                                    <p:animEffect transition="in" filter="fade">
                                      <p:cBhvr>
                                        <p:cTn id="25" dur="2000"/>
                                        <p:tgtEl>
                                          <p:spTgt spid="106513"/>
                                        </p:tgtEl>
                                      </p:cBhvr>
                                    </p:animEffec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1" nodeType="clickEffect">
                                  <p:stCondLst>
                                    <p:cond delay="0"/>
                                  </p:stCondLst>
                                  <p:iterate type="lt">
                                    <p:tmPct val="50000"/>
                                  </p:iterate>
                                  <p:childTnLst>
                                    <p:set>
                                      <p:cBhvr>
                                        <p:cTn id="29" dur="1" fill="hold">
                                          <p:stCondLst>
                                            <p:cond delay="0"/>
                                          </p:stCondLst>
                                        </p:cTn>
                                        <p:tgtEl>
                                          <p:spTgt spid="106510"/>
                                        </p:tgtEl>
                                        <p:attrNameLst>
                                          <p:attrName>style.visibility</p:attrName>
                                        </p:attrNameLst>
                                      </p:cBhvr>
                                      <p:to>
                                        <p:strVal val="visible"/>
                                      </p:to>
                                    </p:set>
                                    <p:anim calcmode="discrete" valueType="clr">
                                      <p:cBhvr override="childStyle">
                                        <p:cTn id="30" dur="80"/>
                                        <p:tgtEl>
                                          <p:spTgt spid="106510"/>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106510"/>
                                        </p:tgtEl>
                                        <p:attrNameLst>
                                          <p:attrName>fillcolor</p:attrName>
                                        </p:attrNameLst>
                                      </p:cBhvr>
                                      <p:tavLst>
                                        <p:tav tm="0">
                                          <p:val>
                                            <p:clrVal>
                                              <a:schemeClr val="accent2"/>
                                            </p:clrVal>
                                          </p:val>
                                        </p:tav>
                                        <p:tav tm="50000">
                                          <p:val>
                                            <p:clrVal>
                                              <a:schemeClr val="hlink"/>
                                            </p:clrVal>
                                          </p:val>
                                        </p:tav>
                                      </p:tavLst>
                                    </p:anim>
                                    <p:set>
                                      <p:cBhvr>
                                        <p:cTn id="32" dur="80"/>
                                        <p:tgtEl>
                                          <p:spTgt spid="106510"/>
                                        </p:tgtEl>
                                        <p:attrNameLst>
                                          <p:attrName>fill.type</p:attrName>
                                        </p:attrNameLst>
                                      </p:cBhvr>
                                      <p:to>
                                        <p:strVal val="solid"/>
                                      </p:to>
                                    </p:set>
                                  </p:childTnLst>
                                </p:cTn>
                              </p:par>
                            </p:childTnLst>
                          </p:cTn>
                        </p:par>
                        <p:par>
                          <p:cTn id="33" fill="hold">
                            <p:stCondLst>
                              <p:cond delay="480"/>
                            </p:stCondLst>
                            <p:childTnLst>
                              <p:par>
                                <p:cTn id="34" presetID="27" presetClass="entr" presetSubtype="0" fill="hold" grpId="1" nodeType="afterEffect">
                                  <p:stCondLst>
                                    <p:cond delay="0"/>
                                  </p:stCondLst>
                                  <p:iterate type="lt">
                                    <p:tmPct val="50000"/>
                                  </p:iterate>
                                  <p:childTnLst>
                                    <p:set>
                                      <p:cBhvr>
                                        <p:cTn id="35" dur="1" fill="hold">
                                          <p:stCondLst>
                                            <p:cond delay="0"/>
                                          </p:stCondLst>
                                        </p:cTn>
                                        <p:tgtEl>
                                          <p:spTgt spid="106508"/>
                                        </p:tgtEl>
                                        <p:attrNameLst>
                                          <p:attrName>style.visibility</p:attrName>
                                        </p:attrNameLst>
                                      </p:cBhvr>
                                      <p:to>
                                        <p:strVal val="visible"/>
                                      </p:to>
                                    </p:set>
                                    <p:anim calcmode="discrete" valueType="clr">
                                      <p:cBhvr override="childStyle">
                                        <p:cTn id="36" dur="80"/>
                                        <p:tgtEl>
                                          <p:spTgt spid="10650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06508"/>
                                        </p:tgtEl>
                                        <p:attrNameLst>
                                          <p:attrName>fillcolor</p:attrName>
                                        </p:attrNameLst>
                                      </p:cBhvr>
                                      <p:tavLst>
                                        <p:tav tm="0">
                                          <p:val>
                                            <p:clrVal>
                                              <a:schemeClr val="accent2"/>
                                            </p:clrVal>
                                          </p:val>
                                        </p:tav>
                                        <p:tav tm="50000">
                                          <p:val>
                                            <p:clrVal>
                                              <a:schemeClr val="hlink"/>
                                            </p:clrVal>
                                          </p:val>
                                        </p:tav>
                                      </p:tavLst>
                                    </p:anim>
                                    <p:set>
                                      <p:cBhvr>
                                        <p:cTn id="38" dur="80"/>
                                        <p:tgtEl>
                                          <p:spTgt spid="106508"/>
                                        </p:tgtEl>
                                        <p:attrNameLst>
                                          <p:attrName>fill.type</p:attrName>
                                        </p:attrNameLst>
                                      </p:cBhvr>
                                      <p:to>
                                        <p:strVal val="solid"/>
                                      </p:to>
                                    </p:set>
                                  </p:childTnLst>
                                </p:cTn>
                              </p:par>
                            </p:childTnLst>
                          </p:cTn>
                        </p:par>
                        <p:par>
                          <p:cTn id="39" fill="hold">
                            <p:stCondLst>
                              <p:cond delay="960"/>
                            </p:stCondLst>
                            <p:childTnLst>
                              <p:par>
                                <p:cTn id="40" presetID="27" presetClass="entr" presetSubtype="0" fill="hold" grpId="1" nodeType="afterEffect">
                                  <p:stCondLst>
                                    <p:cond delay="0"/>
                                  </p:stCondLst>
                                  <p:iterate type="lt">
                                    <p:tmPct val="50000"/>
                                  </p:iterate>
                                  <p:childTnLst>
                                    <p:set>
                                      <p:cBhvr>
                                        <p:cTn id="41" dur="1" fill="hold">
                                          <p:stCondLst>
                                            <p:cond delay="0"/>
                                          </p:stCondLst>
                                        </p:cTn>
                                        <p:tgtEl>
                                          <p:spTgt spid="106509"/>
                                        </p:tgtEl>
                                        <p:attrNameLst>
                                          <p:attrName>style.visibility</p:attrName>
                                        </p:attrNameLst>
                                      </p:cBhvr>
                                      <p:to>
                                        <p:strVal val="visible"/>
                                      </p:to>
                                    </p:set>
                                    <p:anim calcmode="discrete" valueType="clr">
                                      <p:cBhvr override="childStyle">
                                        <p:cTn id="42" dur="80"/>
                                        <p:tgtEl>
                                          <p:spTgt spid="10650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6509"/>
                                        </p:tgtEl>
                                        <p:attrNameLst>
                                          <p:attrName>fillcolor</p:attrName>
                                        </p:attrNameLst>
                                      </p:cBhvr>
                                      <p:tavLst>
                                        <p:tav tm="0">
                                          <p:val>
                                            <p:clrVal>
                                              <a:schemeClr val="accent2"/>
                                            </p:clrVal>
                                          </p:val>
                                        </p:tav>
                                        <p:tav tm="50000">
                                          <p:val>
                                            <p:clrVal>
                                              <a:schemeClr val="hlink"/>
                                            </p:clrVal>
                                          </p:val>
                                        </p:tav>
                                      </p:tavLst>
                                    </p:anim>
                                    <p:set>
                                      <p:cBhvr>
                                        <p:cTn id="44" dur="80"/>
                                        <p:tgtEl>
                                          <p:spTgt spid="106509"/>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6511"/>
                                        </p:tgtEl>
                                        <p:attrNameLst>
                                          <p:attrName>style.visibility</p:attrName>
                                        </p:attrNameLst>
                                      </p:cBhvr>
                                      <p:to>
                                        <p:strVal val="visible"/>
                                      </p:to>
                                    </p:set>
                                    <p:anim calcmode="lin" valueType="num">
                                      <p:cBhvr additive="base">
                                        <p:cTn id="49" dur="500" fill="hold"/>
                                        <p:tgtEl>
                                          <p:spTgt spid="106511"/>
                                        </p:tgtEl>
                                        <p:attrNameLst>
                                          <p:attrName>ppt_x</p:attrName>
                                        </p:attrNameLst>
                                      </p:cBhvr>
                                      <p:tavLst>
                                        <p:tav tm="0">
                                          <p:val>
                                            <p:strVal val="1+#ppt_w/2"/>
                                          </p:val>
                                        </p:tav>
                                        <p:tav tm="100000">
                                          <p:val>
                                            <p:strVal val="#ppt_x"/>
                                          </p:val>
                                        </p:tav>
                                      </p:tavLst>
                                    </p:anim>
                                    <p:anim calcmode="lin" valueType="num">
                                      <p:cBhvr additive="base">
                                        <p:cTn id="50" dur="500" fill="hold"/>
                                        <p:tgtEl>
                                          <p:spTgt spid="10651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06513"/>
                                        </p:tgtEl>
                                        <p:attrNameLst>
                                          <p:attrName>style.visibility</p:attrName>
                                        </p:attrNameLst>
                                      </p:cBhvr>
                                      <p:to>
                                        <p:strVal val="visible"/>
                                      </p:to>
                                    </p:set>
                                    <p:animEffect transition="in" filter="fade">
                                      <p:cBhvr>
                                        <p:cTn id="55" dur="2000"/>
                                        <p:tgtEl>
                                          <p:spTgt spid="106513"/>
                                        </p:tgtEl>
                                      </p:cBhvr>
                                    </p:animEffect>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lt">
                                    <p:tmPct val="10000"/>
                                  </p:iterate>
                                  <p:childTnLst>
                                    <p:set>
                                      <p:cBhvr>
                                        <p:cTn id="59" dur="1" fill="hold">
                                          <p:stCondLst>
                                            <p:cond delay="0"/>
                                          </p:stCondLst>
                                        </p:cTn>
                                        <p:tgtEl>
                                          <p:spTgt spid="106512"/>
                                        </p:tgtEl>
                                        <p:attrNameLst>
                                          <p:attrName>style.visibility</p:attrName>
                                        </p:attrNameLst>
                                      </p:cBhvr>
                                      <p:to>
                                        <p:strVal val="visible"/>
                                      </p:to>
                                    </p:set>
                                    <p:anim calcmode="lin" valueType="num">
                                      <p:cBhvr>
                                        <p:cTn id="60" dur="500" fill="hold"/>
                                        <p:tgtEl>
                                          <p:spTgt spid="106512"/>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106512"/>
                                        </p:tgtEl>
                                        <p:attrNameLst>
                                          <p:attrName>ppt_y</p:attrName>
                                        </p:attrNameLst>
                                      </p:cBhvr>
                                      <p:tavLst>
                                        <p:tav tm="0">
                                          <p:val>
                                            <p:strVal val="#ppt_y"/>
                                          </p:val>
                                        </p:tav>
                                        <p:tav tm="100000">
                                          <p:val>
                                            <p:strVal val="#ppt_y"/>
                                          </p:val>
                                        </p:tav>
                                      </p:tavLst>
                                    </p:anim>
                                    <p:anim calcmode="lin" valueType="num">
                                      <p:cBhvr>
                                        <p:cTn id="62" dur="500" fill="hold"/>
                                        <p:tgtEl>
                                          <p:spTgt spid="106512"/>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106512"/>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10651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06514"/>
                                        </p:tgtEl>
                                        <p:attrNameLst>
                                          <p:attrName>style.visibility</p:attrName>
                                        </p:attrNameLst>
                                      </p:cBhvr>
                                      <p:to>
                                        <p:strVal val="visible"/>
                                      </p:to>
                                    </p:set>
                                    <p:animEffect transition="in" filter="dissolve">
                                      <p:cBhvr>
                                        <p:cTn id="69" dur="500"/>
                                        <p:tgtEl>
                                          <p:spTgt spid="106514"/>
                                        </p:tgtEl>
                                      </p:cBhvr>
                                    </p:animEffect>
                                  </p:childTnLst>
                                </p:cTn>
                              </p:par>
                            </p:childTnLst>
                          </p:cTn>
                        </p:par>
                        <p:par>
                          <p:cTn id="70" fill="hold">
                            <p:stCondLst>
                              <p:cond delay="500"/>
                            </p:stCondLst>
                            <p:childTnLst>
                              <p:par>
                                <p:cTn id="71" presetID="29" presetClass="entr" presetSubtype="0" fill="hold" grpId="0" nodeType="afterEffect">
                                  <p:stCondLst>
                                    <p:cond delay="0"/>
                                  </p:stCondLst>
                                  <p:childTnLst>
                                    <p:set>
                                      <p:cBhvr>
                                        <p:cTn id="72" dur="1" fill="hold">
                                          <p:stCondLst>
                                            <p:cond delay="0"/>
                                          </p:stCondLst>
                                        </p:cTn>
                                        <p:tgtEl>
                                          <p:spTgt spid="106515"/>
                                        </p:tgtEl>
                                        <p:attrNameLst>
                                          <p:attrName>style.visibility</p:attrName>
                                        </p:attrNameLst>
                                      </p:cBhvr>
                                      <p:to>
                                        <p:strVal val="visible"/>
                                      </p:to>
                                    </p:set>
                                    <p:anim calcmode="lin" valueType="num">
                                      <p:cBhvr>
                                        <p:cTn id="73" dur="1000" fill="hold"/>
                                        <p:tgtEl>
                                          <p:spTgt spid="106515"/>
                                        </p:tgtEl>
                                        <p:attrNameLst>
                                          <p:attrName>ppt_x</p:attrName>
                                        </p:attrNameLst>
                                      </p:cBhvr>
                                      <p:tavLst>
                                        <p:tav tm="0">
                                          <p:val>
                                            <p:strVal val="#ppt_x-.2"/>
                                          </p:val>
                                        </p:tav>
                                        <p:tav tm="100000">
                                          <p:val>
                                            <p:strVal val="#ppt_x"/>
                                          </p:val>
                                        </p:tav>
                                      </p:tavLst>
                                    </p:anim>
                                    <p:anim calcmode="lin" valueType="num">
                                      <p:cBhvr>
                                        <p:cTn id="74" dur="1000" fill="hold"/>
                                        <p:tgtEl>
                                          <p:spTgt spid="106515"/>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0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P spid="106508" grpId="1" animBg="1"/>
      <p:bldP spid="106509" grpId="0"/>
      <p:bldP spid="106509" grpId="1"/>
      <p:bldP spid="106510" grpId="0" animBg="1"/>
      <p:bldP spid="106510" grpId="1" animBg="1"/>
      <p:bldP spid="106511" grpId="0" animBg="1"/>
      <p:bldP spid="106512" grpId="0"/>
      <p:bldP spid="106513" grpId="0" animBg="1"/>
      <p:bldP spid="106513" grpId="1" animBg="1"/>
      <p:bldP spid="1065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uto0"/>
          <p:cNvPicPr>
            <a:picLocks noChangeAspect="1" noChangeArrowheads="1"/>
          </p:cNvPicPr>
          <p:nvPr/>
        </p:nvPicPr>
        <p:blipFill>
          <a:blip r:embed="rId5" cstate="print"/>
          <a:srcRect/>
          <a:stretch>
            <a:fillRect/>
          </a:stretch>
        </p:blipFill>
        <p:spPr bwMode="auto">
          <a:xfrm>
            <a:off x="1614488" y="1992313"/>
            <a:ext cx="5915025" cy="2873375"/>
          </a:xfrm>
          <a:prstGeom prst="rect">
            <a:avLst/>
          </a:prstGeom>
          <a:noFill/>
          <a:ln w="9525">
            <a:noFill/>
            <a:miter lim="800000"/>
            <a:headEnd/>
            <a:tailEnd/>
          </a:ln>
        </p:spPr>
      </p:pic>
      <p:sp>
        <p:nvSpPr>
          <p:cNvPr id="43011" name="Text Box 3"/>
          <p:cNvSpPr txBox="1">
            <a:spLocks noChangeArrowheads="1"/>
          </p:cNvSpPr>
          <p:nvPr/>
        </p:nvSpPr>
        <p:spPr bwMode="auto">
          <a:xfrm>
            <a:off x="914400" y="381000"/>
            <a:ext cx="7315200" cy="519113"/>
          </a:xfrm>
          <a:prstGeom prst="rect">
            <a:avLst/>
          </a:prstGeom>
          <a:noFill/>
          <a:ln w="9525">
            <a:noFill/>
            <a:miter lim="800000"/>
            <a:headEnd/>
            <a:tailEnd/>
          </a:ln>
        </p:spPr>
        <p:txBody>
          <a:bodyPr>
            <a:spAutoFit/>
          </a:bodyPr>
          <a:lstStyle/>
          <a:p>
            <a:pPr algn="ctr">
              <a:spcBef>
                <a:spcPct val="50000"/>
              </a:spcBef>
            </a:pPr>
            <a:r>
              <a:rPr lang="hu-HU" sz="2800" b="1">
                <a:latin typeface="Times New Roman" pitchFamily="18" charset="0"/>
              </a:rPr>
              <a:t>Anatómiai és élettani keresztmetszet</a:t>
            </a:r>
            <a:endParaRPr lang="en-GB" sz="2800" b="1">
              <a:latin typeface="Times New Roman" pitchFamily="18" charset="0"/>
            </a:endParaRPr>
          </a:p>
        </p:txBody>
      </p:sp>
      <p:sp>
        <p:nvSpPr>
          <p:cNvPr id="131076" name="Oval 4"/>
          <p:cNvSpPr>
            <a:spLocks noChangeArrowheads="1"/>
          </p:cNvSpPr>
          <p:nvPr/>
        </p:nvSpPr>
        <p:spPr bwMode="auto">
          <a:xfrm flipV="1">
            <a:off x="1905000" y="3429000"/>
            <a:ext cx="762000" cy="2286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131077" name="Oval 5"/>
          <p:cNvSpPr>
            <a:spLocks noChangeArrowheads="1"/>
          </p:cNvSpPr>
          <p:nvPr/>
        </p:nvSpPr>
        <p:spPr bwMode="auto">
          <a:xfrm>
            <a:off x="1981200" y="5334000"/>
            <a:ext cx="762000" cy="7620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131078" name="Line 6"/>
          <p:cNvSpPr>
            <a:spLocks noChangeShapeType="1"/>
          </p:cNvSpPr>
          <p:nvPr/>
        </p:nvSpPr>
        <p:spPr bwMode="auto">
          <a:xfrm>
            <a:off x="5715000" y="2971800"/>
            <a:ext cx="304800" cy="762000"/>
          </a:xfrm>
          <a:prstGeom prst="line">
            <a:avLst/>
          </a:prstGeom>
          <a:noFill/>
          <a:ln w="28575">
            <a:solidFill>
              <a:srgbClr val="FF0000"/>
            </a:solidFill>
            <a:round/>
            <a:headEnd/>
            <a:tailEnd/>
          </a:ln>
        </p:spPr>
        <p:txBody>
          <a:bodyPr wrap="none"/>
          <a:lstStyle/>
          <a:p>
            <a:endParaRPr lang="en-US"/>
          </a:p>
        </p:txBody>
      </p:sp>
      <p:sp>
        <p:nvSpPr>
          <p:cNvPr id="131079" name="Line 7"/>
          <p:cNvSpPr>
            <a:spLocks noChangeShapeType="1"/>
          </p:cNvSpPr>
          <p:nvPr/>
        </p:nvSpPr>
        <p:spPr bwMode="auto">
          <a:xfrm>
            <a:off x="5638800" y="3733800"/>
            <a:ext cx="381000" cy="762000"/>
          </a:xfrm>
          <a:prstGeom prst="line">
            <a:avLst/>
          </a:prstGeom>
          <a:noFill/>
          <a:ln w="28575">
            <a:solidFill>
              <a:srgbClr val="FF0000"/>
            </a:solidFill>
            <a:round/>
            <a:headEnd/>
            <a:tailEnd/>
          </a:ln>
        </p:spPr>
        <p:txBody>
          <a:bodyPr wrap="none"/>
          <a:lstStyle/>
          <a:p>
            <a:endParaRPr lang="en-US"/>
          </a:p>
        </p:txBody>
      </p:sp>
      <p:sp>
        <p:nvSpPr>
          <p:cNvPr id="131080" name="Oval 8"/>
          <p:cNvSpPr>
            <a:spLocks noChangeArrowheads="1"/>
          </p:cNvSpPr>
          <p:nvPr/>
        </p:nvSpPr>
        <p:spPr bwMode="auto">
          <a:xfrm rot="2839345">
            <a:off x="4496594" y="3659981"/>
            <a:ext cx="1752600" cy="681038"/>
          </a:xfrm>
          <a:prstGeom prst="ellipse">
            <a:avLst/>
          </a:prstGeom>
          <a:solidFill>
            <a:srgbClr val="FF0000"/>
          </a:solidFill>
          <a:ln w="9525">
            <a:solidFill>
              <a:srgbClr val="FF0000"/>
            </a:solidFill>
            <a:round/>
            <a:headEnd/>
            <a:tailEnd/>
          </a:ln>
        </p:spPr>
        <p:txBody>
          <a:bodyPr wrap="none" anchor="ctr"/>
          <a:lstStyle/>
          <a:p>
            <a:endParaRPr lang="hu-HU"/>
          </a:p>
        </p:txBody>
      </p:sp>
      <p:sp>
        <p:nvSpPr>
          <p:cNvPr id="131081" name="Oval 9"/>
          <p:cNvSpPr>
            <a:spLocks noChangeArrowheads="1"/>
          </p:cNvSpPr>
          <p:nvPr/>
        </p:nvSpPr>
        <p:spPr bwMode="auto">
          <a:xfrm>
            <a:off x="4572000" y="4953000"/>
            <a:ext cx="1752600" cy="1752600"/>
          </a:xfrm>
          <a:prstGeom prst="ellipse">
            <a:avLst/>
          </a:prstGeom>
          <a:solidFill>
            <a:srgbClr val="FF0000"/>
          </a:solidFill>
          <a:ln w="9525">
            <a:solidFill>
              <a:srgbClr val="FF0000"/>
            </a:solidFill>
            <a:round/>
            <a:headEnd/>
            <a:tailEnd/>
          </a:ln>
        </p:spPr>
        <p:txBody>
          <a:bodyPr wrap="none" anchor="ctr"/>
          <a:lstStyle/>
          <a:p>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additive="base">
                                        <p:cTn id="7" dur="500" fill="hold"/>
                                        <p:tgtEl>
                                          <p:spTgt spid="131076"/>
                                        </p:tgtEl>
                                        <p:attrNameLst>
                                          <p:attrName>ppt_x</p:attrName>
                                        </p:attrNameLst>
                                      </p:cBhvr>
                                      <p:tavLst>
                                        <p:tav tm="0">
                                          <p:val>
                                            <p:strVal val="0-#ppt_w/2"/>
                                          </p:val>
                                        </p:tav>
                                        <p:tav tm="100000">
                                          <p:val>
                                            <p:strVal val="#ppt_x"/>
                                          </p:val>
                                        </p:tav>
                                      </p:tavLst>
                                    </p:anim>
                                    <p:anim calcmode="lin" valueType="num">
                                      <p:cBhvr additive="base">
                                        <p:cTn id="8" dur="500" fill="hold"/>
                                        <p:tgtEl>
                                          <p:spTgt spid="1310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1077"/>
                                        </p:tgtEl>
                                        <p:attrNameLst>
                                          <p:attrName>style.visibility</p:attrName>
                                        </p:attrNameLst>
                                      </p:cBhvr>
                                      <p:to>
                                        <p:strVal val="visible"/>
                                      </p:to>
                                    </p:set>
                                    <p:anim calcmode="lin" valueType="num">
                                      <p:cBhvr>
                                        <p:cTn id="13" dur="500" fill="hold"/>
                                        <p:tgtEl>
                                          <p:spTgt spid="131077"/>
                                        </p:tgtEl>
                                        <p:attrNameLst>
                                          <p:attrName>ppt_w</p:attrName>
                                        </p:attrNameLst>
                                      </p:cBhvr>
                                      <p:tavLst>
                                        <p:tav tm="0">
                                          <p:val>
                                            <p:fltVal val="0"/>
                                          </p:val>
                                        </p:tav>
                                        <p:tav tm="100000">
                                          <p:val>
                                            <p:strVal val="#ppt_w"/>
                                          </p:val>
                                        </p:tav>
                                      </p:tavLst>
                                    </p:anim>
                                    <p:anim calcmode="lin" valueType="num">
                                      <p:cBhvr>
                                        <p:cTn id="14" dur="500" fill="hold"/>
                                        <p:tgtEl>
                                          <p:spTgt spid="13107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CAMERA.WAV"/>
                                        </p:tgtEl>
                                      </p:cMediaNode>
                                    </p:audio>
                                  </p:sub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31078"/>
                                        </p:tgtEl>
                                        <p:attrNameLst>
                                          <p:attrName>style.visibility</p:attrName>
                                        </p:attrNameLst>
                                      </p:cBhvr>
                                      <p:to>
                                        <p:strVal val="visible"/>
                                      </p:to>
                                    </p:set>
                                    <p:animEffect transition="in" filter="box(out)">
                                      <p:cBhvr>
                                        <p:cTn id="19" dur="500"/>
                                        <p:tgtEl>
                                          <p:spTgt spid="131078"/>
                                        </p:tgtEl>
                                      </p:cBhvr>
                                    </p:animEffect>
                                  </p:childTnLst>
                                  <p:subTnLst>
                                    <p:audio>
                                      <p:cMediaNode>
                                        <p:cTn display="0" masterRel="sameClick">
                                          <p:stCondLst>
                                            <p:cond evt="begin" delay="0">
                                              <p:tn val="17"/>
                                            </p:cond>
                                          </p:stCondLst>
                                          <p:endCondLst>
                                            <p:cond evt="onStopAudio" delay="0">
                                              <p:tgtEl>
                                                <p:sldTgt/>
                                              </p:tgtEl>
                                            </p:cond>
                                          </p:endCondLst>
                                        </p:cTn>
                                        <p:tgtEl>
                                          <p:sndTgt r:embed="rId4" name="CAMERA.WAV"/>
                                        </p:tgtEl>
                                      </p:cMediaNode>
                                    </p:audio>
                                  </p:sub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31079"/>
                                        </p:tgtEl>
                                        <p:attrNameLst>
                                          <p:attrName>style.visibility</p:attrName>
                                        </p:attrNameLst>
                                      </p:cBhvr>
                                      <p:to>
                                        <p:strVal val="visible"/>
                                      </p:to>
                                    </p:set>
                                    <p:animEffect transition="in" filter="box(out)">
                                      <p:cBhvr>
                                        <p:cTn id="24" dur="500"/>
                                        <p:tgtEl>
                                          <p:spTgt spid="131079"/>
                                        </p:tgtEl>
                                      </p:cBhvr>
                                    </p:animEffect>
                                  </p:childTnLst>
                                  <p:subTnLst>
                                    <p:audio>
                                      <p:cMediaNode>
                                        <p:cTn display="0" masterRel="sameClick">
                                          <p:stCondLst>
                                            <p:cond evt="begin" delay="0">
                                              <p:tn val="22"/>
                                            </p:cond>
                                          </p:stCondLst>
                                          <p:endCondLst>
                                            <p:cond evt="onStopAudio" delay="0">
                                              <p:tgtEl>
                                                <p:sldTgt/>
                                              </p:tgtEl>
                                            </p:cond>
                                          </p:endCondLst>
                                        </p:cTn>
                                        <p:tgtEl>
                                          <p:sndTgt r:embed="rId4" name="CAMERA.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31080"/>
                                        </p:tgtEl>
                                        <p:attrNameLst>
                                          <p:attrName>style.visibility</p:attrName>
                                        </p:attrNameLst>
                                      </p:cBhvr>
                                      <p:to>
                                        <p:strVal val="visible"/>
                                      </p:to>
                                    </p:set>
                                    <p:animEffect transition="in" filter="box(out)">
                                      <p:cBhvr>
                                        <p:cTn id="29" dur="500"/>
                                        <p:tgtEl>
                                          <p:spTgt spid="131080"/>
                                        </p:tgtEl>
                                      </p:cBhvr>
                                    </p:animEffect>
                                  </p:childTnLst>
                                  <p:subTnLst>
                                    <p:set>
                                      <p:cBhvr override="childStyle">
                                        <p:cTn dur="1" fill="hold" display="0" masterRel="nextClick" afterEffect="1"/>
                                        <p:tgtEl>
                                          <p:spTgt spid="131080"/>
                                        </p:tgtEl>
                                        <p:attrNameLst>
                                          <p:attrName>style.visibility</p:attrName>
                                        </p:attrNameLst>
                                      </p:cBhvr>
                                      <p:to>
                                        <p:strVal val="hidden"/>
                                      </p:to>
                                    </p:set>
                                    <p:audio>
                                      <p:cMediaNode>
                                        <p:cTn display="0" masterRel="sameClick">
                                          <p:stCondLst>
                                            <p:cond evt="begin" delay="0">
                                              <p:tn val="27"/>
                                            </p:cond>
                                          </p:stCondLst>
                                          <p:endCondLst>
                                            <p:cond evt="onStopAudio" delay="0">
                                              <p:tgtEl>
                                                <p:sldTgt/>
                                              </p:tgtEl>
                                            </p:cond>
                                          </p:endCondLst>
                                        </p:cTn>
                                        <p:tgtEl>
                                          <p:sndTgt r:embed="rId4" name="CAMERA.WAV"/>
                                        </p:tgtEl>
                                      </p:cMediaNode>
                                    </p:audio>
                                  </p:sub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31081"/>
                                        </p:tgtEl>
                                        <p:attrNameLst>
                                          <p:attrName>style.visibility</p:attrName>
                                        </p:attrNameLst>
                                      </p:cBhvr>
                                      <p:to>
                                        <p:strVal val="visible"/>
                                      </p:to>
                                    </p:set>
                                    <p:anim calcmode="lin" valueType="num">
                                      <p:cBhvr>
                                        <p:cTn id="34" dur="500" fill="hold"/>
                                        <p:tgtEl>
                                          <p:spTgt spid="131081"/>
                                        </p:tgtEl>
                                        <p:attrNameLst>
                                          <p:attrName>ppt_w</p:attrName>
                                        </p:attrNameLst>
                                      </p:cBhvr>
                                      <p:tavLst>
                                        <p:tav tm="0">
                                          <p:val>
                                            <p:fltVal val="0"/>
                                          </p:val>
                                        </p:tav>
                                        <p:tav tm="100000">
                                          <p:val>
                                            <p:strVal val="#ppt_w"/>
                                          </p:val>
                                        </p:tav>
                                      </p:tavLst>
                                    </p:anim>
                                    <p:anim calcmode="lin" valueType="num">
                                      <p:cBhvr>
                                        <p:cTn id="35" dur="500" fill="hold"/>
                                        <p:tgtEl>
                                          <p:spTgt spid="13108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animBg="1"/>
      <p:bldP spid="131077" grpId="0" animBg="1"/>
      <p:bldP spid="131078" grpId="0" animBg="1"/>
      <p:bldP spid="131079" grpId="0" animBg="1"/>
      <p:bldP spid="131080" grpId="0" animBg="1"/>
      <p:bldP spid="13108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685800" y="304800"/>
            <a:ext cx="7618413" cy="51911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spAutoFit/>
          </a:bodyPr>
          <a:lstStyle/>
          <a:p>
            <a:pPr algn="ctr" eaLnBrk="0" hangingPunct="0">
              <a:spcBef>
                <a:spcPct val="50000"/>
              </a:spcBef>
              <a:defRPr/>
            </a:pPr>
            <a:r>
              <a:rPr lang="hu-HU" sz="2800" b="1" dirty="0">
                <a:solidFill>
                  <a:srgbClr val="FFFF00"/>
                </a:solidFill>
                <a:effectLst>
                  <a:outerShdw blurRad="38100" dist="38100" dir="2700000" algn="tl">
                    <a:srgbClr val="000000"/>
                  </a:outerShdw>
                </a:effectLst>
                <a:latin typeface="Times New Roman" pitchFamily="18" charset="0"/>
                <a:cs typeface="Arial" pitchFamily="34" charset="0"/>
              </a:rPr>
              <a:t>Az élettani keresztmetszet</a:t>
            </a:r>
            <a:r>
              <a:rPr lang="en-US" sz="2800" b="1" dirty="0">
                <a:solidFill>
                  <a:srgbClr val="FFFF00"/>
                </a:solidFill>
                <a:effectLst>
                  <a:outerShdw blurRad="38100" dist="38100" dir="2700000" algn="tl">
                    <a:srgbClr val="000000"/>
                  </a:outerShdw>
                </a:effectLst>
                <a:latin typeface="Times New Roman" pitchFamily="18" charset="0"/>
                <a:cs typeface="Arial" pitchFamily="34" charset="0"/>
              </a:rPr>
              <a:t> </a:t>
            </a:r>
            <a:r>
              <a:rPr lang="hu-HU" sz="2800" b="1" dirty="0">
                <a:solidFill>
                  <a:srgbClr val="FFFF00"/>
                </a:solidFill>
                <a:effectLst>
                  <a:outerShdw blurRad="38100" dist="38100" dir="2700000" algn="tl">
                    <a:srgbClr val="000000"/>
                  </a:outerShdw>
                </a:effectLst>
                <a:latin typeface="Times New Roman" pitchFamily="18" charset="0"/>
                <a:cs typeface="Arial" pitchFamily="34" charset="0"/>
              </a:rPr>
              <a:t>kiszámítása </a:t>
            </a:r>
            <a:r>
              <a:rPr lang="en-US" sz="2800" b="1" dirty="0">
                <a:solidFill>
                  <a:srgbClr val="FFFF00"/>
                </a:solidFill>
                <a:effectLst>
                  <a:outerShdw blurRad="38100" dist="38100" dir="2700000" algn="tl">
                    <a:srgbClr val="000000"/>
                  </a:outerShdw>
                </a:effectLst>
                <a:latin typeface="Times New Roman" pitchFamily="18" charset="0"/>
                <a:cs typeface="Arial" pitchFamily="34" charset="0"/>
              </a:rPr>
              <a:t>( PCSA )</a:t>
            </a:r>
          </a:p>
        </p:txBody>
      </p:sp>
      <p:sp>
        <p:nvSpPr>
          <p:cNvPr id="132099" name="Rectangle 3"/>
          <p:cNvSpPr>
            <a:spLocks noChangeArrowheads="1"/>
          </p:cNvSpPr>
          <p:nvPr/>
        </p:nvSpPr>
        <p:spPr bwMode="auto">
          <a:xfrm>
            <a:off x="914400" y="1981200"/>
            <a:ext cx="14478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US" sz="2400" b="1" i="1">
                <a:solidFill>
                  <a:srgbClr val="FF6633"/>
                </a:solidFill>
                <a:effectLst>
                  <a:outerShdw blurRad="38100" dist="38100" dir="2700000" algn="tl">
                    <a:srgbClr val="000000"/>
                  </a:outerShdw>
                </a:effectLst>
                <a:latin typeface="Times New Roman" pitchFamily="18" charset="0"/>
                <a:cs typeface="Arial" pitchFamily="34" charset="0"/>
              </a:rPr>
              <a:t>PCSA =</a:t>
            </a:r>
          </a:p>
        </p:txBody>
      </p:sp>
      <p:sp>
        <p:nvSpPr>
          <p:cNvPr id="132100" name="Rectangle 4"/>
          <p:cNvSpPr>
            <a:spLocks noChangeArrowheads="1"/>
          </p:cNvSpPr>
          <p:nvPr/>
        </p:nvSpPr>
        <p:spPr bwMode="auto">
          <a:xfrm>
            <a:off x="2819400" y="1676400"/>
            <a:ext cx="44958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hu-HU" sz="2400" b="1">
                <a:solidFill>
                  <a:srgbClr val="FF6633"/>
                </a:solidFill>
                <a:effectLst>
                  <a:outerShdw blurRad="38100" dist="38100" dir="2700000" algn="tl">
                    <a:srgbClr val="000000"/>
                  </a:outerShdw>
                </a:effectLst>
                <a:latin typeface="Times New Roman" pitchFamily="18" charset="0"/>
                <a:cs typeface="Arial" pitchFamily="34" charset="0"/>
              </a:rPr>
              <a:t>izomtömeg</a:t>
            </a:r>
            <a:r>
              <a:rPr lang="en-US" sz="2400" b="1">
                <a:solidFill>
                  <a:srgbClr val="FF6633"/>
                </a:solidFill>
                <a:effectLst>
                  <a:outerShdw blurRad="38100" dist="38100" dir="2700000" algn="tl">
                    <a:srgbClr val="000000"/>
                  </a:outerShdw>
                </a:effectLst>
                <a:latin typeface="Times New Roman" pitchFamily="18" charset="0"/>
                <a:cs typeface="Arial" pitchFamily="34" charset="0"/>
              </a:rPr>
              <a:t> x cos </a:t>
            </a:r>
            <a:r>
              <a:rPr lang="en-US" sz="2400" b="1">
                <a:solidFill>
                  <a:srgbClr val="FF6633"/>
                </a:solidFill>
                <a:effectLst>
                  <a:outerShdw blurRad="38100" dist="38100" dir="2700000" algn="tl">
                    <a:srgbClr val="000000"/>
                  </a:outerShdw>
                </a:effectLst>
                <a:latin typeface="Symbol" pitchFamily="18" charset="2"/>
                <a:cs typeface="Arial" pitchFamily="34" charset="0"/>
              </a:rPr>
              <a:t>a</a:t>
            </a:r>
          </a:p>
        </p:txBody>
      </p:sp>
      <p:sp>
        <p:nvSpPr>
          <p:cNvPr id="132101" name="Line 5"/>
          <p:cNvSpPr>
            <a:spLocks noChangeShapeType="1"/>
          </p:cNvSpPr>
          <p:nvPr/>
        </p:nvSpPr>
        <p:spPr bwMode="auto">
          <a:xfrm>
            <a:off x="2286000" y="2209800"/>
            <a:ext cx="4343400" cy="0"/>
          </a:xfrm>
          <a:prstGeom prst="line">
            <a:avLst/>
          </a:prstGeom>
          <a:noFill/>
          <a:ln w="12700">
            <a:solidFill>
              <a:srgbClr val="FF6633"/>
            </a:solidFill>
            <a:round/>
            <a:headEnd type="none" w="sm" len="sm"/>
            <a:tailEnd type="none" w="sm" len="sm"/>
          </a:ln>
        </p:spPr>
        <p:txBody>
          <a:bodyPr/>
          <a:lstStyle/>
          <a:p>
            <a:endParaRPr lang="en-US"/>
          </a:p>
        </p:txBody>
      </p:sp>
      <p:sp>
        <p:nvSpPr>
          <p:cNvPr id="132102" name="Rectangle 6"/>
          <p:cNvSpPr>
            <a:spLocks noChangeArrowheads="1"/>
          </p:cNvSpPr>
          <p:nvPr/>
        </p:nvSpPr>
        <p:spPr bwMode="auto">
          <a:xfrm>
            <a:off x="2286000" y="2362200"/>
            <a:ext cx="5638800" cy="462307"/>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hu-HU" sz="2400" b="1" dirty="0">
                <a:solidFill>
                  <a:srgbClr val="FF6633"/>
                </a:solidFill>
                <a:effectLst>
                  <a:outerShdw blurRad="38100" dist="38100" dir="2700000" algn="tl">
                    <a:srgbClr val="000000"/>
                  </a:outerShdw>
                </a:effectLst>
                <a:latin typeface="Times New Roman" pitchFamily="18" charset="0"/>
                <a:cs typeface="Arial" pitchFamily="34" charset="0"/>
              </a:rPr>
              <a:t>rosthossz</a:t>
            </a:r>
            <a:r>
              <a:rPr lang="en-US" sz="2400" b="1" dirty="0">
                <a:solidFill>
                  <a:srgbClr val="FF6633"/>
                </a:solidFill>
                <a:effectLst>
                  <a:outerShdw blurRad="38100" dist="38100" dir="2700000" algn="tl">
                    <a:srgbClr val="000000"/>
                  </a:outerShdw>
                </a:effectLst>
                <a:latin typeface="Times New Roman" pitchFamily="18" charset="0"/>
                <a:cs typeface="Arial" pitchFamily="34" charset="0"/>
              </a:rPr>
              <a:t> x </a:t>
            </a:r>
            <a:r>
              <a:rPr lang="hu-HU" sz="2400" b="1" dirty="0">
                <a:solidFill>
                  <a:srgbClr val="FF6633"/>
                </a:solidFill>
                <a:effectLst>
                  <a:outerShdw blurRad="38100" dist="38100" dir="2700000" algn="tl">
                    <a:srgbClr val="000000"/>
                  </a:outerShdw>
                </a:effectLst>
                <a:latin typeface="Times New Roman" pitchFamily="18" charset="0"/>
                <a:cs typeface="Arial" pitchFamily="34" charset="0"/>
              </a:rPr>
              <a:t>sűrűség</a:t>
            </a:r>
            <a:r>
              <a:rPr lang="en-US" sz="2400" b="1" dirty="0">
                <a:solidFill>
                  <a:srgbClr val="FF6633"/>
                </a:solidFill>
                <a:effectLst>
                  <a:outerShdw blurRad="38100" dist="38100" dir="2700000" algn="tl">
                    <a:srgbClr val="000000"/>
                  </a:outerShdw>
                </a:effectLst>
                <a:latin typeface="Times New Roman" pitchFamily="18" charset="0"/>
                <a:cs typeface="Arial" pitchFamily="34" charset="0"/>
              </a:rPr>
              <a:t> (1.067 </a:t>
            </a:r>
            <a:r>
              <a:rPr lang="en-US" sz="2400" b="1" dirty="0" smtClean="0">
                <a:solidFill>
                  <a:srgbClr val="FF6633"/>
                </a:solidFill>
                <a:effectLst>
                  <a:outerShdw blurRad="38100" dist="38100" dir="2700000" algn="tl">
                    <a:srgbClr val="000000"/>
                  </a:outerShdw>
                </a:effectLst>
                <a:latin typeface="Times New Roman" pitchFamily="18" charset="0"/>
                <a:cs typeface="Arial" pitchFamily="34" charset="0"/>
              </a:rPr>
              <a:t>g</a:t>
            </a:r>
            <a:r>
              <a:rPr lang="hu-HU" sz="2400" b="1" smtClean="0">
                <a:solidFill>
                  <a:srgbClr val="FF6633"/>
                </a:solidFill>
                <a:effectLst>
                  <a:outerShdw blurRad="38100" dist="38100" dir="2700000" algn="tl">
                    <a:srgbClr val="000000"/>
                  </a:outerShdw>
                </a:effectLst>
                <a:latin typeface="Times New Roman" pitchFamily="18" charset="0"/>
                <a:cs typeface="Arial" pitchFamily="34" charset="0"/>
              </a:rPr>
              <a:t>/</a:t>
            </a:r>
            <a:r>
              <a:rPr lang="en-US" sz="2400" b="1" smtClean="0">
                <a:solidFill>
                  <a:srgbClr val="FF6633"/>
                </a:solidFill>
                <a:effectLst>
                  <a:outerShdw blurRad="38100" dist="38100" dir="2700000" algn="tl">
                    <a:srgbClr val="000000"/>
                  </a:outerShdw>
                </a:effectLst>
                <a:latin typeface="Times New Roman" pitchFamily="18" charset="0"/>
                <a:cs typeface="Arial" pitchFamily="34" charset="0"/>
              </a:rPr>
              <a:t> cm</a:t>
            </a:r>
            <a:r>
              <a:rPr lang="en-US" sz="2400" b="1" baseline="30000" smtClean="0">
                <a:solidFill>
                  <a:srgbClr val="FF6633"/>
                </a:solidFill>
                <a:effectLst>
                  <a:outerShdw blurRad="38100" dist="38100" dir="2700000" algn="tl">
                    <a:srgbClr val="000000"/>
                  </a:outerShdw>
                </a:effectLst>
                <a:latin typeface="Times New Roman" pitchFamily="18" charset="0"/>
                <a:cs typeface="Arial" pitchFamily="34" charset="0"/>
              </a:rPr>
              <a:t>3</a:t>
            </a:r>
            <a:r>
              <a:rPr lang="en-US" sz="2400" b="1" smtClean="0">
                <a:solidFill>
                  <a:srgbClr val="FF6633"/>
                </a:solidFill>
                <a:effectLst>
                  <a:outerShdw blurRad="38100" dist="38100" dir="2700000" algn="tl">
                    <a:srgbClr val="000000"/>
                  </a:outerShdw>
                </a:effectLst>
                <a:latin typeface="Times New Roman" pitchFamily="18" charset="0"/>
                <a:cs typeface="Arial" pitchFamily="34" charset="0"/>
              </a:rPr>
              <a:t> </a:t>
            </a:r>
            <a:r>
              <a:rPr lang="en-US" sz="2400" b="1">
                <a:solidFill>
                  <a:srgbClr val="FF6633"/>
                </a:solidFill>
                <a:effectLst>
                  <a:outerShdw blurRad="38100" dist="38100" dir="2700000" algn="tl">
                    <a:srgbClr val="000000"/>
                  </a:outerShdw>
                </a:effectLst>
                <a:latin typeface="Times New Roman" pitchFamily="18" charset="0"/>
                <a:cs typeface="Arial" pitchFamily="34" charset="0"/>
              </a:rPr>
              <a:t>)</a:t>
            </a:r>
          </a:p>
        </p:txBody>
      </p:sp>
      <p:graphicFrame>
        <p:nvGraphicFramePr>
          <p:cNvPr id="132107" name="Object 11"/>
          <p:cNvGraphicFramePr>
            <a:graphicFrameLocks noChangeAspect="1"/>
          </p:cNvGraphicFramePr>
          <p:nvPr/>
        </p:nvGraphicFramePr>
        <p:xfrm>
          <a:off x="5105400" y="3357562"/>
          <a:ext cx="3429000" cy="1420813"/>
        </p:xfrm>
        <a:graphic>
          <a:graphicData uri="http://schemas.openxmlformats.org/presentationml/2006/ole">
            <mc:AlternateContent xmlns:mc="http://schemas.openxmlformats.org/markup-compatibility/2006">
              <mc:Choice xmlns:v="urn:schemas-microsoft-com:vml" Requires="v">
                <p:oleObj spid="_x0000_s7172" name="Image" r:id="rId7" imgW="1029964" imgH="426612" progId="">
                  <p:embed/>
                </p:oleObj>
              </mc:Choice>
              <mc:Fallback>
                <p:oleObj name="Image" r:id="rId7" imgW="1029964" imgH="426612" progId="">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0" y="3357562"/>
                        <a:ext cx="34290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108" name="Line 12"/>
          <p:cNvSpPr>
            <a:spLocks noChangeShapeType="1"/>
          </p:cNvSpPr>
          <p:nvPr/>
        </p:nvSpPr>
        <p:spPr bwMode="auto">
          <a:xfrm flipH="1" flipV="1">
            <a:off x="5292725" y="3506787"/>
            <a:ext cx="1828800" cy="381000"/>
          </a:xfrm>
          <a:prstGeom prst="line">
            <a:avLst/>
          </a:prstGeom>
          <a:noFill/>
          <a:ln w="38100">
            <a:solidFill>
              <a:srgbClr val="FF9900"/>
            </a:solidFill>
            <a:round/>
            <a:headEnd/>
            <a:tailEnd/>
          </a:ln>
        </p:spPr>
        <p:txBody>
          <a:bodyPr/>
          <a:lstStyle/>
          <a:p>
            <a:endParaRPr lang="en-US"/>
          </a:p>
        </p:txBody>
      </p:sp>
      <p:cxnSp>
        <p:nvCxnSpPr>
          <p:cNvPr id="11" name="Egyenes összekötő 10"/>
          <p:cNvCxnSpPr/>
          <p:nvPr/>
        </p:nvCxnSpPr>
        <p:spPr>
          <a:xfrm>
            <a:off x="5357818" y="3500438"/>
            <a:ext cx="1357322" cy="714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Kör 13"/>
          <p:cNvSpPr/>
          <p:nvPr/>
        </p:nvSpPr>
        <p:spPr>
          <a:xfrm>
            <a:off x="4929190" y="3014440"/>
            <a:ext cx="1000132" cy="1029366"/>
          </a:xfrm>
          <a:prstGeom prst="pie">
            <a:avLst>
              <a:gd name="adj1" fmla="val 0"/>
              <a:gd name="adj2" fmla="val 6751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6" name="Egyenes összekötő 15"/>
          <p:cNvCxnSpPr/>
          <p:nvPr/>
        </p:nvCxnSpPr>
        <p:spPr>
          <a:xfrm>
            <a:off x="5429256" y="3486370"/>
            <a:ext cx="1928826" cy="714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Szövegdoboz 19"/>
          <p:cNvSpPr txBox="1"/>
          <p:nvPr/>
        </p:nvSpPr>
        <p:spPr>
          <a:xfrm>
            <a:off x="7500958" y="2857496"/>
            <a:ext cx="714380" cy="400110"/>
          </a:xfrm>
          <a:prstGeom prst="rect">
            <a:avLst/>
          </a:prstGeom>
          <a:noFill/>
        </p:spPr>
        <p:txBody>
          <a:bodyPr wrap="square" rtlCol="0">
            <a:spAutoFit/>
          </a:bodyPr>
          <a:lstStyle/>
          <a:p>
            <a:pPr algn="ctr"/>
            <a:r>
              <a:rPr lang="hu-HU" sz="2000" b="1" i="1" dirty="0" smtClean="0"/>
              <a:t>Ín</a:t>
            </a:r>
            <a:endParaRPr lang="en-GB" sz="2000" b="1" i="1" dirty="0"/>
          </a:p>
        </p:txBody>
      </p:sp>
      <p:cxnSp>
        <p:nvCxnSpPr>
          <p:cNvPr id="22" name="Egyenes összekötő nyíllal 21"/>
          <p:cNvCxnSpPr>
            <a:stCxn id="20" idx="2"/>
          </p:cNvCxnSpPr>
          <p:nvPr/>
        </p:nvCxnSpPr>
        <p:spPr>
          <a:xfrm rot="16200000" flipH="1">
            <a:off x="7701013" y="3414741"/>
            <a:ext cx="457146" cy="14287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Szövegdoboz 22"/>
          <p:cNvSpPr txBox="1"/>
          <p:nvPr/>
        </p:nvSpPr>
        <p:spPr>
          <a:xfrm>
            <a:off x="2339752" y="3929066"/>
            <a:ext cx="2232248" cy="461665"/>
          </a:xfrm>
          <a:prstGeom prst="rect">
            <a:avLst/>
          </a:prstGeom>
          <a:noFill/>
        </p:spPr>
        <p:txBody>
          <a:bodyPr wrap="square" rtlCol="0">
            <a:spAutoFit/>
          </a:bodyPr>
          <a:lstStyle/>
          <a:p>
            <a:pPr algn="ctr"/>
            <a:r>
              <a:rPr lang="hu-HU" sz="2400" dirty="0" err="1" smtClean="0"/>
              <a:t>Apponeurosis</a:t>
            </a:r>
            <a:endParaRPr lang="en-GB" sz="2400" dirty="0"/>
          </a:p>
        </p:txBody>
      </p:sp>
      <p:cxnSp>
        <p:nvCxnSpPr>
          <p:cNvPr id="25" name="Egyenes összekötő nyíllal 24"/>
          <p:cNvCxnSpPr>
            <a:stCxn id="23" idx="3"/>
          </p:cNvCxnSpPr>
          <p:nvPr/>
        </p:nvCxnSpPr>
        <p:spPr>
          <a:xfrm flipV="1">
            <a:off x="4572000" y="3500439"/>
            <a:ext cx="928694" cy="6594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Egyenes összekötő nyíllal 26"/>
          <p:cNvCxnSpPr>
            <a:stCxn id="23" idx="3"/>
          </p:cNvCxnSpPr>
          <p:nvPr/>
        </p:nvCxnSpPr>
        <p:spPr>
          <a:xfrm>
            <a:off x="4572000" y="4159899"/>
            <a:ext cx="928694" cy="12635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box(out)">
                                      <p:cBhvr>
                                        <p:cTn id="7" dur="500"/>
                                        <p:tgtEl>
                                          <p:spTgt spid="13209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32099">
                                            <p:txEl>
                                              <p:pRg st="0" end="0"/>
                                            </p:txEl>
                                          </p:spTgt>
                                        </p:tgtEl>
                                        <p:attrNameLst>
                                          <p:attrName>style.visibility</p:attrName>
                                        </p:attrNameLst>
                                      </p:cBhvr>
                                      <p:to>
                                        <p:strVal val="visible"/>
                                      </p:to>
                                    </p:set>
                                    <p:animEffect transition="in" filter="wipe(up)">
                                      <p:cBhvr>
                                        <p:cTn id="12" dur="75"/>
                                        <p:tgtEl>
                                          <p:spTgt spid="13209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5" name="Typewriter"/>
                                        </p:tgtEl>
                                      </p:cMediaNode>
                                    </p:audio>
                                  </p:subTnLst>
                                </p:cTn>
                              </p:par>
                            </p:childTnLst>
                          </p:cTn>
                        </p:par>
                        <p:par>
                          <p:cTn id="13" fill="hold">
                            <p:stCondLst>
                              <p:cond delay="375"/>
                            </p:stCondLst>
                            <p:childTnLst>
                              <p:par>
                                <p:cTn id="14" presetID="22" presetClass="entr" presetSubtype="1" fill="hold" grpId="0" nodeType="afterEffect">
                                  <p:stCondLst>
                                    <p:cond delay="0"/>
                                  </p:stCondLst>
                                  <p:iterate type="lt">
                                    <p:tmPct val="100000"/>
                                  </p:iterate>
                                  <p:childTnLst>
                                    <p:set>
                                      <p:cBhvr>
                                        <p:cTn id="15" dur="1" fill="hold">
                                          <p:stCondLst>
                                            <p:cond delay="0"/>
                                          </p:stCondLst>
                                        </p:cTn>
                                        <p:tgtEl>
                                          <p:spTgt spid="132100">
                                            <p:txEl>
                                              <p:pRg st="0" end="0"/>
                                            </p:txEl>
                                          </p:spTgt>
                                        </p:tgtEl>
                                        <p:attrNameLst>
                                          <p:attrName>style.visibility</p:attrName>
                                        </p:attrNameLst>
                                      </p:cBhvr>
                                      <p:to>
                                        <p:strVal val="visible"/>
                                      </p:to>
                                    </p:set>
                                    <p:animEffect transition="in" filter="wipe(up)">
                                      <p:cBhvr>
                                        <p:cTn id="16" dur="75"/>
                                        <p:tgtEl>
                                          <p:spTgt spid="132100">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5" name="Typewriter"/>
                                        </p:tgtEl>
                                      </p:cMediaNode>
                                    </p:audio>
                                  </p:subTnLst>
                                </p:cTn>
                              </p:par>
                            </p:childTnLst>
                          </p:cTn>
                        </p:par>
                        <p:par>
                          <p:cTn id="17" fill="hold">
                            <p:stCondLst>
                              <p:cond delay="1425"/>
                            </p:stCondLst>
                            <p:childTnLst>
                              <p:par>
                                <p:cTn id="18" presetID="2" presetClass="entr" presetSubtype="8" fill="hold" grpId="0" nodeType="afterEffect">
                                  <p:stCondLst>
                                    <p:cond delay="0"/>
                                  </p:stCondLst>
                                  <p:childTnLst>
                                    <p:set>
                                      <p:cBhvr>
                                        <p:cTn id="19" dur="1" fill="hold">
                                          <p:stCondLst>
                                            <p:cond delay="0"/>
                                          </p:stCondLst>
                                        </p:cTn>
                                        <p:tgtEl>
                                          <p:spTgt spid="132101"/>
                                        </p:tgtEl>
                                        <p:attrNameLst>
                                          <p:attrName>style.visibility</p:attrName>
                                        </p:attrNameLst>
                                      </p:cBhvr>
                                      <p:to>
                                        <p:strVal val="visible"/>
                                      </p:to>
                                    </p:set>
                                    <p:anim calcmode="lin" valueType="num">
                                      <p:cBhvr additive="base">
                                        <p:cTn id="20" dur="500" fill="hold"/>
                                        <p:tgtEl>
                                          <p:spTgt spid="132101"/>
                                        </p:tgtEl>
                                        <p:attrNameLst>
                                          <p:attrName>ppt_x</p:attrName>
                                        </p:attrNameLst>
                                      </p:cBhvr>
                                      <p:tavLst>
                                        <p:tav tm="0">
                                          <p:val>
                                            <p:strVal val="0-#ppt_w/2"/>
                                          </p:val>
                                        </p:tav>
                                        <p:tav tm="100000">
                                          <p:val>
                                            <p:strVal val="#ppt_x"/>
                                          </p:val>
                                        </p:tav>
                                      </p:tavLst>
                                    </p:anim>
                                    <p:anim calcmode="lin" valueType="num">
                                      <p:cBhvr additive="base">
                                        <p:cTn id="21" dur="500" fill="hold"/>
                                        <p:tgtEl>
                                          <p:spTgt spid="1321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6" name="Whoosh"/>
                                        </p:tgtEl>
                                      </p:cMediaNode>
                                    </p:audio>
                                  </p:subTnLst>
                                </p:cTn>
                              </p:par>
                            </p:childTnLst>
                          </p:cTn>
                        </p:par>
                        <p:par>
                          <p:cTn id="22" fill="hold">
                            <p:stCondLst>
                              <p:cond delay="1925"/>
                            </p:stCondLst>
                            <p:childTnLst>
                              <p:par>
                                <p:cTn id="23" presetID="22" presetClass="entr" presetSubtype="1" fill="hold" grpId="0" nodeType="afterEffect">
                                  <p:stCondLst>
                                    <p:cond delay="0"/>
                                  </p:stCondLst>
                                  <p:iterate type="lt">
                                    <p:tmPct val="100000"/>
                                  </p:iterate>
                                  <p:childTnLst>
                                    <p:set>
                                      <p:cBhvr>
                                        <p:cTn id="24" dur="1" fill="hold">
                                          <p:stCondLst>
                                            <p:cond delay="0"/>
                                          </p:stCondLst>
                                        </p:cTn>
                                        <p:tgtEl>
                                          <p:spTgt spid="132102">
                                            <p:txEl>
                                              <p:pRg st="0" end="0"/>
                                            </p:txEl>
                                          </p:spTgt>
                                        </p:tgtEl>
                                        <p:attrNameLst>
                                          <p:attrName>style.visibility</p:attrName>
                                        </p:attrNameLst>
                                      </p:cBhvr>
                                      <p:to>
                                        <p:strVal val="visible"/>
                                      </p:to>
                                    </p:set>
                                    <p:animEffect transition="in" filter="wipe(up)">
                                      <p:cBhvr>
                                        <p:cTn id="25" dur="75"/>
                                        <p:tgtEl>
                                          <p:spTgt spid="132102">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Typewriter"/>
                                        </p:tgtEl>
                                      </p:cMediaNode>
                                    </p:audio>
                                  </p:subTnLst>
                                </p:cTn>
                              </p:par>
                            </p:childTnLst>
                          </p:cTn>
                        </p:par>
                        <p:par>
                          <p:cTn id="26" fill="hold">
                            <p:stCondLst>
                              <p:cond delay="4100"/>
                            </p:stCondLst>
                            <p:childTnLst>
                              <p:par>
                                <p:cTn id="27" presetID="4" presetClass="entr" presetSubtype="32" fill="hold" nodeType="afterEffect">
                                  <p:stCondLst>
                                    <p:cond delay="2000"/>
                                  </p:stCondLst>
                                  <p:childTnLst>
                                    <p:set>
                                      <p:cBhvr>
                                        <p:cTn id="28" dur="1" fill="hold">
                                          <p:stCondLst>
                                            <p:cond delay="0"/>
                                          </p:stCondLst>
                                        </p:cTn>
                                        <p:tgtEl>
                                          <p:spTgt spid="132107"/>
                                        </p:tgtEl>
                                        <p:attrNameLst>
                                          <p:attrName>style.visibility</p:attrName>
                                        </p:attrNameLst>
                                      </p:cBhvr>
                                      <p:to>
                                        <p:strVal val="visible"/>
                                      </p:to>
                                    </p:set>
                                    <p:animEffect transition="in" filter="box(out)">
                                      <p:cBhvr>
                                        <p:cTn id="29" dur="500"/>
                                        <p:tgtEl>
                                          <p:spTgt spid="132107"/>
                                        </p:tgtEl>
                                      </p:cBhvr>
                                    </p:animEffect>
                                  </p:childTnLst>
                                  <p:subTnLst>
                                    <p:audio>
                                      <p:cMediaNode>
                                        <p:cTn display="0" masterRel="sameClick">
                                          <p:stCondLst>
                                            <p:cond evt="begin" delay="0">
                                              <p:tn val="27"/>
                                            </p:cond>
                                          </p:stCondLst>
                                          <p:endCondLst>
                                            <p:cond evt="onStopAudio" delay="0">
                                              <p:tgtEl>
                                                <p:sldTgt/>
                                              </p:tgtEl>
                                            </p:cond>
                                          </p:endCondLst>
                                        </p:cTn>
                                        <p:tgtEl>
                                          <p:sndTgt r:embed="rId4" name="CAMERA.WAV"/>
                                        </p:tgtEl>
                                      </p:cMediaNode>
                                    </p:audio>
                                  </p:subTnLst>
                                </p:cTn>
                              </p:par>
                            </p:childTnLst>
                          </p:cTn>
                        </p:par>
                        <p:par>
                          <p:cTn id="30" fill="hold">
                            <p:stCondLst>
                              <p:cond delay="6600"/>
                            </p:stCondLst>
                            <p:childTnLst>
                              <p:par>
                                <p:cTn id="31" presetID="4" presetClass="entr" presetSubtype="32" fill="hold" grpId="0" nodeType="afterEffect">
                                  <p:stCondLst>
                                    <p:cond delay="2000"/>
                                  </p:stCondLst>
                                  <p:childTnLst>
                                    <p:set>
                                      <p:cBhvr>
                                        <p:cTn id="32" dur="1" fill="hold">
                                          <p:stCondLst>
                                            <p:cond delay="0"/>
                                          </p:stCondLst>
                                        </p:cTn>
                                        <p:tgtEl>
                                          <p:spTgt spid="132108"/>
                                        </p:tgtEl>
                                        <p:attrNameLst>
                                          <p:attrName>style.visibility</p:attrName>
                                        </p:attrNameLst>
                                      </p:cBhvr>
                                      <p:to>
                                        <p:strVal val="visible"/>
                                      </p:to>
                                    </p:set>
                                    <p:animEffect transition="in" filter="box(out)">
                                      <p:cBhvr>
                                        <p:cTn id="33" dur="500"/>
                                        <p:tgtEl>
                                          <p:spTgt spid="132108"/>
                                        </p:tgtEl>
                                      </p:cBhvr>
                                    </p:animEffect>
                                  </p:childTnLst>
                                  <p:subTnLst>
                                    <p:audio>
                                      <p:cMediaNode>
                                        <p:cTn display="0" masterRel="sameClick">
                                          <p:stCondLst>
                                            <p:cond evt="begin" delay="0">
                                              <p:tn val="31"/>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autoUpdateAnimBg="0"/>
      <p:bldP spid="132099" grpId="0" build="p" autoUpdateAnimBg="0"/>
      <p:bldP spid="132100" grpId="0" build="p" autoUpdateAnimBg="0" advAuto="0"/>
      <p:bldP spid="132101" grpId="0" animBg="1"/>
      <p:bldP spid="132102" grpId="0" build="p" autoUpdateAnimBg="0" advAuto="0"/>
      <p:bldP spid="13210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762000" y="1268413"/>
            <a:ext cx="7618413" cy="519112"/>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defRPr/>
            </a:pPr>
            <a:r>
              <a:rPr lang="hu-HU" sz="2800" b="1">
                <a:effectLst>
                  <a:outerShdw blurRad="38100" dist="38100" dir="2700000" algn="tl">
                    <a:srgbClr val="C0C0C0"/>
                  </a:outerShdw>
                </a:effectLst>
                <a:latin typeface="Times New Roman" pitchFamily="18" charset="0"/>
                <a:cs typeface="Arial" pitchFamily="34" charset="0"/>
              </a:rPr>
              <a:t>Élettani keresztmetszet</a:t>
            </a:r>
            <a:r>
              <a:rPr lang="en-US" sz="2800" b="1">
                <a:effectLst>
                  <a:outerShdw blurRad="38100" dist="38100" dir="2700000" algn="tl">
                    <a:srgbClr val="C0C0C0"/>
                  </a:outerShdw>
                </a:effectLst>
                <a:latin typeface="Times New Roman" pitchFamily="18" charset="0"/>
                <a:cs typeface="Arial" pitchFamily="34" charset="0"/>
              </a:rPr>
              <a:t> ( PCSA )</a:t>
            </a:r>
          </a:p>
        </p:txBody>
      </p:sp>
      <p:graphicFrame>
        <p:nvGraphicFramePr>
          <p:cNvPr id="6146" name="Object 12"/>
          <p:cNvGraphicFramePr>
            <a:graphicFrameLocks noChangeAspect="1"/>
          </p:cNvGraphicFramePr>
          <p:nvPr/>
        </p:nvGraphicFramePr>
        <p:xfrm>
          <a:off x="2700338" y="2608263"/>
          <a:ext cx="3233737" cy="1641475"/>
        </p:xfrm>
        <a:graphic>
          <a:graphicData uri="http://schemas.openxmlformats.org/presentationml/2006/ole">
            <mc:AlternateContent xmlns:mc="http://schemas.openxmlformats.org/markup-compatibility/2006">
              <mc:Choice xmlns:v="urn:schemas-microsoft-com:vml" Requires="v">
                <p:oleObj spid="_x0000_s8196" name="Egyenlet" r:id="rId5" imgW="850680" imgH="431640" progId="Equation.3">
                  <p:embed/>
                </p:oleObj>
              </mc:Choice>
              <mc:Fallback>
                <p:oleObj name="Egyenlet" r:id="rId5" imgW="850680" imgH="43164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2608263"/>
                        <a:ext cx="3233737" cy="1641475"/>
                      </a:xfrm>
                      <a:prstGeom prst="rect">
                        <a:avLst/>
                      </a:prstGeom>
                      <a:solidFill>
                        <a:srgbClr val="66FF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zövegdoboz 3"/>
          <p:cNvSpPr txBox="1"/>
          <p:nvPr/>
        </p:nvSpPr>
        <p:spPr>
          <a:xfrm>
            <a:off x="1500166" y="5286388"/>
            <a:ext cx="4357718" cy="400110"/>
          </a:xfrm>
          <a:prstGeom prst="rect">
            <a:avLst/>
          </a:prstGeom>
          <a:noFill/>
        </p:spPr>
        <p:txBody>
          <a:bodyPr wrap="square" rtlCol="0">
            <a:spAutoFit/>
          </a:bodyPr>
          <a:lstStyle/>
          <a:p>
            <a:r>
              <a:rPr lang="hu-HU" sz="2000" b="1" i="1" dirty="0" smtClean="0">
                <a:latin typeface="Times New Roman" pitchFamily="18" charset="0"/>
                <a:cs typeface="Times New Roman" pitchFamily="18" charset="0"/>
              </a:rPr>
              <a:t>V = térfogat, l = izomrost hosszúság</a:t>
            </a:r>
            <a:endParaRPr lang="en-GB" sz="20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ox(out)">
                                      <p:cBhvr>
                                        <p:cTn id="7" dur="500"/>
                                        <p:tgtEl>
                                          <p:spTgt spid="108546"/>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62000" y="739750"/>
            <a:ext cx="7086600" cy="523862"/>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hu-HU" sz="2800" b="1" i="1" dirty="0" smtClean="0">
                <a:latin typeface="Times New Roman" pitchFamily="18" charset="0"/>
              </a:rPr>
              <a:t>Néhány izom </a:t>
            </a:r>
            <a:r>
              <a:rPr lang="hu-HU" sz="2800" b="1" i="1" dirty="0" err="1" smtClean="0">
                <a:latin typeface="Times New Roman" pitchFamily="18" charset="0"/>
              </a:rPr>
              <a:t>architektura</a:t>
            </a:r>
            <a:r>
              <a:rPr lang="hu-HU" sz="2800" b="1" i="1" dirty="0" smtClean="0">
                <a:latin typeface="Times New Roman" pitchFamily="18" charset="0"/>
              </a:rPr>
              <a:t> jellemzője</a:t>
            </a:r>
            <a:endParaRPr lang="en-US" sz="2800" b="1" i="1" dirty="0">
              <a:latin typeface="Times New Roman" pitchFamily="18" charset="0"/>
            </a:endParaRPr>
          </a:p>
        </p:txBody>
      </p:sp>
      <p:sp>
        <p:nvSpPr>
          <p:cNvPr id="44035" name="Rectangle 3"/>
          <p:cNvSpPr>
            <a:spLocks noChangeArrowheads="1"/>
          </p:cNvSpPr>
          <p:nvPr/>
        </p:nvSpPr>
        <p:spPr bwMode="auto">
          <a:xfrm>
            <a:off x="615950" y="1736700"/>
            <a:ext cx="1587500" cy="3492500"/>
          </a:xfrm>
          <a:prstGeom prst="rect">
            <a:avLst/>
          </a:prstGeom>
          <a:solidFill>
            <a:schemeClr val="tx1">
              <a:lumMod val="75000"/>
            </a:schemeClr>
          </a:solidFill>
          <a:ln w="12700">
            <a:solidFill>
              <a:schemeClr val="tx1"/>
            </a:solidFill>
            <a:miter lim="800000"/>
            <a:headEnd/>
            <a:tailEnd/>
          </a:ln>
        </p:spPr>
        <p:txBody>
          <a:bodyPr wrap="none" anchor="ctr"/>
          <a:lstStyle/>
          <a:p>
            <a:endParaRPr lang="hu-HU"/>
          </a:p>
        </p:txBody>
      </p:sp>
      <p:sp>
        <p:nvSpPr>
          <p:cNvPr id="44036" name="Rectangle 4"/>
          <p:cNvSpPr>
            <a:spLocks noChangeArrowheads="1"/>
          </p:cNvSpPr>
          <p:nvPr/>
        </p:nvSpPr>
        <p:spPr bwMode="auto">
          <a:xfrm>
            <a:off x="2292350" y="1736700"/>
            <a:ext cx="1511300" cy="3492500"/>
          </a:xfrm>
          <a:prstGeom prst="rect">
            <a:avLst/>
          </a:prstGeom>
          <a:solidFill>
            <a:schemeClr val="tx1">
              <a:lumMod val="75000"/>
            </a:schemeClr>
          </a:solidFill>
          <a:ln w="12700">
            <a:solidFill>
              <a:schemeClr val="tx1"/>
            </a:solidFill>
            <a:miter lim="800000"/>
            <a:headEnd/>
            <a:tailEnd/>
          </a:ln>
        </p:spPr>
        <p:txBody>
          <a:bodyPr wrap="none" anchor="ctr"/>
          <a:lstStyle/>
          <a:p>
            <a:endParaRPr lang="hu-HU"/>
          </a:p>
        </p:txBody>
      </p:sp>
      <p:sp>
        <p:nvSpPr>
          <p:cNvPr id="44037" name="Rectangle 5"/>
          <p:cNvSpPr>
            <a:spLocks noChangeArrowheads="1"/>
          </p:cNvSpPr>
          <p:nvPr/>
        </p:nvSpPr>
        <p:spPr bwMode="auto">
          <a:xfrm>
            <a:off x="3892550" y="1736700"/>
            <a:ext cx="1511300" cy="3492500"/>
          </a:xfrm>
          <a:prstGeom prst="rect">
            <a:avLst/>
          </a:prstGeom>
          <a:solidFill>
            <a:schemeClr val="tx1">
              <a:lumMod val="75000"/>
            </a:schemeClr>
          </a:solidFill>
          <a:ln w="12700">
            <a:solidFill>
              <a:schemeClr val="tx1"/>
            </a:solidFill>
            <a:miter lim="800000"/>
            <a:headEnd/>
            <a:tailEnd/>
          </a:ln>
        </p:spPr>
        <p:txBody>
          <a:bodyPr wrap="none" anchor="ctr"/>
          <a:lstStyle/>
          <a:p>
            <a:endParaRPr lang="hu-HU"/>
          </a:p>
        </p:txBody>
      </p:sp>
      <p:sp>
        <p:nvSpPr>
          <p:cNvPr id="44038" name="Rectangle 6"/>
          <p:cNvSpPr>
            <a:spLocks noChangeArrowheads="1"/>
          </p:cNvSpPr>
          <p:nvPr/>
        </p:nvSpPr>
        <p:spPr bwMode="auto">
          <a:xfrm>
            <a:off x="5492750" y="1736700"/>
            <a:ext cx="1511300" cy="3492500"/>
          </a:xfrm>
          <a:prstGeom prst="rect">
            <a:avLst/>
          </a:prstGeom>
          <a:solidFill>
            <a:schemeClr val="tx1">
              <a:lumMod val="75000"/>
            </a:schemeClr>
          </a:solidFill>
          <a:ln w="12700">
            <a:solidFill>
              <a:schemeClr val="tx1"/>
            </a:solidFill>
            <a:miter lim="800000"/>
            <a:headEnd/>
            <a:tailEnd/>
          </a:ln>
        </p:spPr>
        <p:txBody>
          <a:bodyPr wrap="none" anchor="ctr"/>
          <a:lstStyle/>
          <a:p>
            <a:endParaRPr lang="hu-HU"/>
          </a:p>
        </p:txBody>
      </p:sp>
      <p:sp>
        <p:nvSpPr>
          <p:cNvPr id="44039" name="Rectangle 7"/>
          <p:cNvSpPr>
            <a:spLocks noChangeArrowheads="1"/>
          </p:cNvSpPr>
          <p:nvPr/>
        </p:nvSpPr>
        <p:spPr bwMode="auto">
          <a:xfrm>
            <a:off x="7092950" y="1736700"/>
            <a:ext cx="1511300" cy="3492500"/>
          </a:xfrm>
          <a:prstGeom prst="rect">
            <a:avLst/>
          </a:prstGeom>
          <a:solidFill>
            <a:schemeClr val="tx1">
              <a:lumMod val="75000"/>
            </a:schemeClr>
          </a:solidFill>
          <a:ln w="12700">
            <a:solidFill>
              <a:schemeClr val="tx1"/>
            </a:solidFill>
            <a:miter lim="800000"/>
            <a:headEnd/>
            <a:tailEnd/>
          </a:ln>
        </p:spPr>
        <p:txBody>
          <a:bodyPr wrap="none" anchor="ctr"/>
          <a:lstStyle/>
          <a:p>
            <a:endParaRPr lang="hu-HU"/>
          </a:p>
        </p:txBody>
      </p:sp>
      <p:sp>
        <p:nvSpPr>
          <p:cNvPr id="44041" name="Line 9"/>
          <p:cNvSpPr>
            <a:spLocks noChangeShapeType="1"/>
          </p:cNvSpPr>
          <p:nvPr/>
        </p:nvSpPr>
        <p:spPr bwMode="auto">
          <a:xfrm>
            <a:off x="609600" y="2720950"/>
            <a:ext cx="8001000" cy="0"/>
          </a:xfrm>
          <a:prstGeom prst="line">
            <a:avLst/>
          </a:prstGeom>
          <a:noFill/>
          <a:ln w="12700">
            <a:solidFill>
              <a:schemeClr val="bg1"/>
            </a:solidFill>
            <a:round/>
            <a:headEnd type="none" w="sm" len="sm"/>
            <a:tailEnd type="none" w="sm" len="sm"/>
          </a:ln>
        </p:spPr>
        <p:txBody>
          <a:bodyPr/>
          <a:lstStyle/>
          <a:p>
            <a:endParaRPr lang="en-US"/>
          </a:p>
        </p:txBody>
      </p:sp>
      <p:grpSp>
        <p:nvGrpSpPr>
          <p:cNvPr id="2" name="Group 10"/>
          <p:cNvGrpSpPr>
            <a:grpSpLocks/>
          </p:cNvGrpSpPr>
          <p:nvPr/>
        </p:nvGrpSpPr>
        <p:grpSpPr bwMode="auto">
          <a:xfrm>
            <a:off x="685800" y="2873352"/>
            <a:ext cx="7696200" cy="461963"/>
            <a:chOff x="432" y="1440"/>
            <a:chExt cx="4848" cy="291"/>
          </a:xfrm>
          <a:solidFill>
            <a:schemeClr val="tx1">
              <a:lumMod val="85000"/>
            </a:schemeClr>
          </a:solidFill>
        </p:grpSpPr>
        <p:sp>
          <p:nvSpPr>
            <p:cNvPr id="44062" name="Rectangle 11"/>
            <p:cNvSpPr>
              <a:spLocks noChangeArrowheads="1"/>
            </p:cNvSpPr>
            <p:nvPr/>
          </p:nvSpPr>
          <p:spPr bwMode="auto">
            <a:xfrm>
              <a:off x="432" y="1440"/>
              <a:ext cx="960" cy="291"/>
            </a:xfrm>
            <a:prstGeom prst="rect">
              <a:avLst/>
            </a:prstGeom>
            <a:grpFill/>
            <a:ln w="9525">
              <a:noFill/>
              <a:miter lim="800000"/>
              <a:headEnd/>
              <a:tailEnd/>
            </a:ln>
          </p:spPr>
          <p:txBody>
            <a:bodyPr lIns="92075" tIns="46038" rIns="92075" bIns="46038">
              <a:spAutoFit/>
            </a:bodyPr>
            <a:lstStyle/>
            <a:p>
              <a:pPr eaLnBrk="0" hangingPunct="0">
                <a:spcBef>
                  <a:spcPct val="50000"/>
                </a:spcBef>
              </a:pPr>
              <a:r>
                <a:rPr lang="en-US" sz="2400" b="1" i="1" dirty="0">
                  <a:solidFill>
                    <a:schemeClr val="bg1"/>
                  </a:solidFill>
                  <a:latin typeface="Times New Roman" pitchFamily="18" charset="0"/>
                </a:rPr>
                <a:t>Sartorius</a:t>
              </a:r>
            </a:p>
          </p:txBody>
        </p:sp>
        <p:sp>
          <p:nvSpPr>
            <p:cNvPr id="44063" name="Rectangle 12"/>
            <p:cNvSpPr>
              <a:spLocks noChangeArrowheads="1"/>
            </p:cNvSpPr>
            <p:nvPr/>
          </p:nvSpPr>
          <p:spPr bwMode="auto">
            <a:xfrm>
              <a:off x="1610" y="1440"/>
              <a:ext cx="701" cy="291"/>
            </a:xfrm>
            <a:prstGeom prst="rect">
              <a:avLst/>
            </a:prstGeom>
            <a:grpFill/>
            <a:ln w="9525">
              <a:noFill/>
              <a:miter lim="800000"/>
              <a:headEnd/>
              <a:tailEnd/>
            </a:ln>
          </p:spPr>
          <p:txBody>
            <a:bodyPr wrap="square" lIns="92075" tIns="46038" rIns="92075" bIns="46038">
              <a:spAutoFit/>
            </a:bodyPr>
            <a:lstStyle/>
            <a:p>
              <a:pPr algn="ctr" eaLnBrk="0" hangingPunct="0">
                <a:spcBef>
                  <a:spcPct val="50000"/>
                </a:spcBef>
              </a:pPr>
              <a:r>
                <a:rPr lang="en-US" sz="2400" b="1" dirty="0">
                  <a:solidFill>
                    <a:schemeClr val="bg1"/>
                  </a:solidFill>
                  <a:latin typeface="Times New Roman" pitchFamily="18" charset="0"/>
                </a:rPr>
                <a:t>448</a:t>
              </a:r>
            </a:p>
          </p:txBody>
        </p:sp>
        <p:sp>
          <p:nvSpPr>
            <p:cNvPr id="44064" name="Rectangle 13"/>
            <p:cNvSpPr>
              <a:spLocks noChangeArrowheads="1"/>
            </p:cNvSpPr>
            <p:nvPr/>
          </p:nvSpPr>
          <p:spPr bwMode="auto">
            <a:xfrm>
              <a:off x="2688" y="1440"/>
              <a:ext cx="555" cy="291"/>
            </a:xfrm>
            <a:prstGeom prst="rect">
              <a:avLst/>
            </a:prstGeom>
            <a:grpFill/>
            <a:ln w="9525">
              <a:noFill/>
              <a:miter lim="800000"/>
              <a:headEnd/>
              <a:tailEnd/>
            </a:ln>
          </p:spPr>
          <p:txBody>
            <a:bodyPr wrap="square" lIns="92075" tIns="46038" rIns="92075" bIns="46038">
              <a:spAutoFit/>
            </a:bodyPr>
            <a:lstStyle/>
            <a:p>
              <a:pPr eaLnBrk="0" hangingPunct="0">
                <a:spcBef>
                  <a:spcPct val="50000"/>
                </a:spcBef>
              </a:pPr>
              <a:r>
                <a:rPr lang="en-US" sz="2400" b="1" dirty="0" smtClean="0">
                  <a:solidFill>
                    <a:schemeClr val="bg1"/>
                  </a:solidFill>
                  <a:latin typeface="Times New Roman" pitchFamily="18" charset="0"/>
                </a:rPr>
                <a:t>0</a:t>
              </a:r>
              <a:r>
                <a:rPr lang="hu-HU" sz="2400" b="1" dirty="0" smtClean="0">
                  <a:solidFill>
                    <a:schemeClr val="bg1"/>
                  </a:solidFill>
                  <a:latin typeface="Times New Roman" pitchFamily="18" charset="0"/>
                </a:rPr>
                <a:t>,</a:t>
              </a:r>
              <a:r>
                <a:rPr lang="en-US" sz="2400" b="1" dirty="0" smtClean="0">
                  <a:solidFill>
                    <a:schemeClr val="bg1"/>
                  </a:solidFill>
                  <a:latin typeface="Times New Roman" pitchFamily="18" charset="0"/>
                </a:rPr>
                <a:t>88</a:t>
              </a:r>
              <a:endParaRPr lang="en-US" sz="2400" b="1" dirty="0">
                <a:solidFill>
                  <a:schemeClr val="bg1"/>
                </a:solidFill>
                <a:latin typeface="Times New Roman" pitchFamily="18" charset="0"/>
              </a:endParaRPr>
            </a:p>
          </p:txBody>
        </p:sp>
        <p:sp>
          <p:nvSpPr>
            <p:cNvPr id="44065" name="Rectangle 14"/>
            <p:cNvSpPr>
              <a:spLocks noChangeArrowheads="1"/>
            </p:cNvSpPr>
            <p:nvPr/>
          </p:nvSpPr>
          <p:spPr bwMode="auto">
            <a:xfrm>
              <a:off x="3696" y="1440"/>
              <a:ext cx="545" cy="291"/>
            </a:xfrm>
            <a:prstGeom prst="rect">
              <a:avLst/>
            </a:prstGeom>
            <a:grpFill/>
            <a:ln w="9525">
              <a:noFill/>
              <a:miter lim="800000"/>
              <a:headEnd/>
              <a:tailEnd/>
            </a:ln>
          </p:spPr>
          <p:txBody>
            <a:bodyPr wrap="square" lIns="92075" tIns="46038" rIns="92075" bIns="46038">
              <a:spAutoFit/>
            </a:bodyPr>
            <a:lstStyle/>
            <a:p>
              <a:pPr eaLnBrk="0" hangingPunct="0">
                <a:spcBef>
                  <a:spcPct val="50000"/>
                </a:spcBef>
              </a:pPr>
              <a:r>
                <a:rPr lang="en-US" sz="2400" b="1" dirty="0" smtClean="0">
                  <a:solidFill>
                    <a:schemeClr val="bg1"/>
                  </a:solidFill>
                  <a:latin typeface="Times New Roman" pitchFamily="18" charset="0"/>
                </a:rPr>
                <a:t>0</a:t>
              </a:r>
              <a:r>
                <a:rPr lang="hu-HU" sz="2400" b="1" dirty="0" smtClean="0">
                  <a:solidFill>
                    <a:schemeClr val="bg1"/>
                  </a:solidFill>
                  <a:latin typeface="Times New Roman" pitchFamily="18" charset="0"/>
                </a:rPr>
                <a:t>,</a:t>
              </a:r>
              <a:r>
                <a:rPr lang="en-US" sz="2400" b="1" dirty="0" smtClean="0">
                  <a:solidFill>
                    <a:schemeClr val="bg1"/>
                  </a:solidFill>
                  <a:latin typeface="Times New Roman" pitchFamily="18" charset="0"/>
                </a:rPr>
                <a:t>0</a:t>
              </a:r>
              <a:endParaRPr lang="en-US" sz="2400" b="1" dirty="0">
                <a:solidFill>
                  <a:schemeClr val="bg1"/>
                </a:solidFill>
                <a:latin typeface="Times New Roman" pitchFamily="18" charset="0"/>
              </a:endParaRPr>
            </a:p>
          </p:txBody>
        </p:sp>
        <p:sp>
          <p:nvSpPr>
            <p:cNvPr id="44066" name="Rectangle 15"/>
            <p:cNvSpPr>
              <a:spLocks noChangeArrowheads="1"/>
            </p:cNvSpPr>
            <p:nvPr/>
          </p:nvSpPr>
          <p:spPr bwMode="auto">
            <a:xfrm>
              <a:off x="4752" y="1440"/>
              <a:ext cx="528" cy="291"/>
            </a:xfrm>
            <a:prstGeom prst="rect">
              <a:avLst/>
            </a:prstGeom>
            <a:grpFill/>
            <a:ln w="9525">
              <a:noFill/>
              <a:miter lim="800000"/>
              <a:headEnd/>
              <a:tailEnd/>
            </a:ln>
          </p:spPr>
          <p:txBody>
            <a:bodyPr lIns="92075" tIns="46038" rIns="92075" bIns="46038">
              <a:spAutoFit/>
            </a:bodyPr>
            <a:lstStyle/>
            <a:p>
              <a:pPr eaLnBrk="0" hangingPunct="0">
                <a:spcBef>
                  <a:spcPct val="50000"/>
                </a:spcBef>
              </a:pPr>
              <a:r>
                <a:rPr lang="en-US" sz="2400" b="1" dirty="0" smtClean="0">
                  <a:solidFill>
                    <a:schemeClr val="bg1"/>
                  </a:solidFill>
                  <a:latin typeface="Times New Roman" pitchFamily="18" charset="0"/>
                </a:rPr>
                <a:t>1</a:t>
              </a:r>
              <a:r>
                <a:rPr lang="hu-HU" sz="2400" b="1" dirty="0" smtClean="0">
                  <a:solidFill>
                    <a:schemeClr val="bg1"/>
                  </a:solidFill>
                  <a:latin typeface="Times New Roman" pitchFamily="18" charset="0"/>
                </a:rPr>
                <a:t>,</a:t>
              </a:r>
              <a:r>
                <a:rPr lang="en-US" sz="2400" b="1" dirty="0" smtClean="0">
                  <a:solidFill>
                    <a:schemeClr val="bg1"/>
                  </a:solidFill>
                  <a:latin typeface="Times New Roman" pitchFamily="18" charset="0"/>
                </a:rPr>
                <a:t>7</a:t>
              </a:r>
              <a:endParaRPr lang="en-US" sz="2400" b="1" dirty="0">
                <a:solidFill>
                  <a:schemeClr val="bg1"/>
                </a:solidFill>
                <a:latin typeface="Times New Roman" pitchFamily="18" charset="0"/>
              </a:endParaRPr>
            </a:p>
          </p:txBody>
        </p:sp>
      </p:grpSp>
      <p:grpSp>
        <p:nvGrpSpPr>
          <p:cNvPr id="3" name="Group 16"/>
          <p:cNvGrpSpPr>
            <a:grpSpLocks/>
          </p:cNvGrpSpPr>
          <p:nvPr/>
        </p:nvGrpSpPr>
        <p:grpSpPr bwMode="auto">
          <a:xfrm>
            <a:off x="685800" y="3406753"/>
            <a:ext cx="7696200" cy="536576"/>
            <a:chOff x="432" y="1776"/>
            <a:chExt cx="4848" cy="338"/>
          </a:xfrm>
        </p:grpSpPr>
        <p:sp>
          <p:nvSpPr>
            <p:cNvPr id="44057" name="Rectangle 17"/>
            <p:cNvSpPr>
              <a:spLocks noChangeArrowheads="1"/>
            </p:cNvSpPr>
            <p:nvPr/>
          </p:nvSpPr>
          <p:spPr bwMode="auto">
            <a:xfrm>
              <a:off x="432" y="1776"/>
              <a:ext cx="1104" cy="28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i="1">
                  <a:solidFill>
                    <a:srgbClr val="003300"/>
                  </a:solidFill>
                  <a:latin typeface="Times New Roman" pitchFamily="18" charset="0"/>
                </a:rPr>
                <a:t>Vastus lat.</a:t>
              </a:r>
            </a:p>
          </p:txBody>
        </p:sp>
        <p:sp>
          <p:nvSpPr>
            <p:cNvPr id="44058" name="Rectangle 18"/>
            <p:cNvSpPr>
              <a:spLocks noChangeArrowheads="1"/>
            </p:cNvSpPr>
            <p:nvPr/>
          </p:nvSpPr>
          <p:spPr bwMode="auto">
            <a:xfrm>
              <a:off x="1776" y="1776"/>
              <a:ext cx="576" cy="28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72</a:t>
              </a:r>
            </a:p>
          </p:txBody>
        </p:sp>
        <p:sp>
          <p:nvSpPr>
            <p:cNvPr id="44059" name="Rectangle 19"/>
            <p:cNvSpPr>
              <a:spLocks noChangeArrowheads="1"/>
            </p:cNvSpPr>
            <p:nvPr/>
          </p:nvSpPr>
          <p:spPr bwMode="auto">
            <a:xfrm>
              <a:off x="2688" y="1776"/>
              <a:ext cx="576" cy="291"/>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smtClean="0">
                  <a:solidFill>
                    <a:srgbClr val="003300"/>
                  </a:solidFill>
                  <a:latin typeface="Times New Roman" pitchFamily="18" charset="0"/>
                </a:rPr>
                <a:t>0</a:t>
              </a:r>
              <a:r>
                <a:rPr lang="hu-HU" sz="2400" b="1" dirty="0" smtClean="0">
                  <a:solidFill>
                    <a:srgbClr val="003300"/>
                  </a:solidFill>
                  <a:latin typeface="Times New Roman" pitchFamily="18" charset="0"/>
                </a:rPr>
                <a:t>,</a:t>
              </a:r>
              <a:r>
                <a:rPr lang="en-US" sz="2400" b="1" dirty="0" smtClean="0">
                  <a:solidFill>
                    <a:srgbClr val="003300"/>
                  </a:solidFill>
                  <a:latin typeface="Times New Roman" pitchFamily="18" charset="0"/>
                </a:rPr>
                <a:t>23</a:t>
              </a:r>
              <a:endParaRPr lang="en-US" sz="2400" b="1" dirty="0">
                <a:solidFill>
                  <a:srgbClr val="003300"/>
                </a:solidFill>
                <a:latin typeface="Times New Roman" pitchFamily="18" charset="0"/>
              </a:endParaRPr>
            </a:p>
          </p:txBody>
        </p:sp>
        <p:sp>
          <p:nvSpPr>
            <p:cNvPr id="44060" name="Rectangle 20"/>
            <p:cNvSpPr>
              <a:spLocks noChangeArrowheads="1"/>
            </p:cNvSpPr>
            <p:nvPr/>
          </p:nvSpPr>
          <p:spPr bwMode="auto">
            <a:xfrm>
              <a:off x="3648" y="1776"/>
              <a:ext cx="576" cy="338"/>
            </a:xfrm>
            <a:prstGeom prst="rect">
              <a:avLst/>
            </a:prstGeom>
            <a:noFill/>
            <a:ln w="9525">
              <a:noFill/>
              <a:miter lim="800000"/>
              <a:headEnd/>
              <a:tailEnd/>
            </a:ln>
          </p:spPr>
          <p:txBody>
            <a:bodyPr lIns="92075" tIns="46038" rIns="92075" bIns="46038">
              <a:spAutoFit/>
            </a:bodyPr>
            <a:lstStyle/>
            <a:p>
              <a:pPr algn="ctr" eaLnBrk="0" hangingPunct="0">
                <a:lnSpc>
                  <a:spcPct val="80000"/>
                </a:lnSpc>
                <a:spcBef>
                  <a:spcPct val="50000"/>
                </a:spcBef>
              </a:pPr>
              <a:r>
                <a:rPr lang="en-US" sz="3600" b="1" dirty="0" smtClean="0">
                  <a:solidFill>
                    <a:srgbClr val="003300"/>
                  </a:solidFill>
                  <a:latin typeface="Times New Roman" pitchFamily="18" charset="0"/>
                </a:rPr>
                <a:t> </a:t>
              </a:r>
              <a:r>
                <a:rPr lang="en-US" sz="2400" b="1" dirty="0" smtClean="0">
                  <a:solidFill>
                    <a:srgbClr val="003300"/>
                  </a:solidFill>
                  <a:latin typeface="Times New Roman" pitchFamily="18" charset="0"/>
                </a:rPr>
                <a:t>6</a:t>
              </a:r>
              <a:r>
                <a:rPr lang="hu-HU" sz="2400" b="1" dirty="0" smtClean="0">
                  <a:solidFill>
                    <a:srgbClr val="003300"/>
                  </a:solidFill>
                  <a:latin typeface="Times New Roman" pitchFamily="18" charset="0"/>
                </a:rPr>
                <a:t>,</a:t>
              </a:r>
              <a:r>
                <a:rPr lang="en-US" sz="2400" b="1" dirty="0" smtClean="0">
                  <a:solidFill>
                    <a:srgbClr val="003300"/>
                  </a:solidFill>
                  <a:latin typeface="Times New Roman" pitchFamily="18" charset="0"/>
                </a:rPr>
                <a:t>7</a:t>
              </a:r>
              <a:endParaRPr lang="en-US" sz="2400" b="1" dirty="0">
                <a:solidFill>
                  <a:srgbClr val="003300"/>
                </a:solidFill>
                <a:latin typeface="Times New Roman" pitchFamily="18" charset="0"/>
              </a:endParaRPr>
            </a:p>
          </p:txBody>
        </p:sp>
        <p:sp>
          <p:nvSpPr>
            <p:cNvPr id="44061" name="Rectangle 21"/>
            <p:cNvSpPr>
              <a:spLocks noChangeArrowheads="1"/>
            </p:cNvSpPr>
            <p:nvPr/>
          </p:nvSpPr>
          <p:spPr bwMode="auto">
            <a:xfrm>
              <a:off x="4704" y="1776"/>
              <a:ext cx="576" cy="291"/>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smtClean="0">
                  <a:solidFill>
                    <a:srgbClr val="003300"/>
                  </a:solidFill>
                  <a:latin typeface="Times New Roman" pitchFamily="18" charset="0"/>
                </a:rPr>
                <a:t>30</a:t>
              </a:r>
              <a:r>
                <a:rPr lang="hu-HU" sz="2400" b="1" dirty="0" smtClean="0">
                  <a:solidFill>
                    <a:srgbClr val="003300"/>
                  </a:solidFill>
                  <a:latin typeface="Times New Roman" pitchFamily="18" charset="0"/>
                </a:rPr>
                <a:t>,</a:t>
              </a:r>
              <a:r>
                <a:rPr lang="en-US" sz="2400" b="1" dirty="0" smtClean="0">
                  <a:solidFill>
                    <a:srgbClr val="003300"/>
                  </a:solidFill>
                  <a:latin typeface="Times New Roman" pitchFamily="18" charset="0"/>
                </a:rPr>
                <a:t>6</a:t>
              </a:r>
              <a:endParaRPr lang="en-US" sz="2400" b="1" dirty="0">
                <a:solidFill>
                  <a:srgbClr val="003300"/>
                </a:solidFill>
                <a:latin typeface="Times New Roman" pitchFamily="18" charset="0"/>
              </a:endParaRPr>
            </a:p>
          </p:txBody>
        </p:sp>
      </p:grpSp>
      <p:grpSp>
        <p:nvGrpSpPr>
          <p:cNvPr id="4" name="Group 22"/>
          <p:cNvGrpSpPr>
            <a:grpSpLocks/>
          </p:cNvGrpSpPr>
          <p:nvPr/>
        </p:nvGrpSpPr>
        <p:grpSpPr bwMode="auto">
          <a:xfrm>
            <a:off x="609600" y="3940153"/>
            <a:ext cx="7766050" cy="536576"/>
            <a:chOff x="384" y="2112"/>
            <a:chExt cx="4892" cy="338"/>
          </a:xfrm>
        </p:grpSpPr>
        <p:sp>
          <p:nvSpPr>
            <p:cNvPr id="44052" name="Rectangle 23"/>
            <p:cNvSpPr>
              <a:spLocks noChangeArrowheads="1"/>
            </p:cNvSpPr>
            <p:nvPr/>
          </p:nvSpPr>
          <p:spPr bwMode="auto">
            <a:xfrm>
              <a:off x="384" y="2112"/>
              <a:ext cx="1056" cy="28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i="1">
                  <a:solidFill>
                    <a:srgbClr val="330099"/>
                  </a:solidFill>
                  <a:latin typeface="Times New Roman" pitchFamily="18" charset="0"/>
                </a:rPr>
                <a:t>Gastr. med.</a:t>
              </a:r>
            </a:p>
          </p:txBody>
        </p:sp>
        <p:sp>
          <p:nvSpPr>
            <p:cNvPr id="44053" name="Rectangle 24"/>
            <p:cNvSpPr>
              <a:spLocks noChangeArrowheads="1"/>
            </p:cNvSpPr>
            <p:nvPr/>
          </p:nvSpPr>
          <p:spPr bwMode="auto">
            <a:xfrm>
              <a:off x="1776" y="2112"/>
              <a:ext cx="672" cy="28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37</a:t>
              </a:r>
            </a:p>
          </p:txBody>
        </p:sp>
        <p:sp>
          <p:nvSpPr>
            <p:cNvPr id="44054" name="Rectangle 25"/>
            <p:cNvSpPr>
              <a:spLocks noChangeArrowheads="1"/>
            </p:cNvSpPr>
            <p:nvPr/>
          </p:nvSpPr>
          <p:spPr bwMode="auto">
            <a:xfrm>
              <a:off x="2688" y="2112"/>
              <a:ext cx="576" cy="288"/>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0.16</a:t>
              </a:r>
            </a:p>
          </p:txBody>
        </p:sp>
        <p:sp>
          <p:nvSpPr>
            <p:cNvPr id="44055" name="Rectangle 26"/>
            <p:cNvSpPr>
              <a:spLocks noChangeArrowheads="1"/>
            </p:cNvSpPr>
            <p:nvPr/>
          </p:nvSpPr>
          <p:spPr bwMode="auto">
            <a:xfrm>
              <a:off x="3651" y="2112"/>
              <a:ext cx="528" cy="338"/>
            </a:xfrm>
            <a:prstGeom prst="rect">
              <a:avLst/>
            </a:prstGeom>
            <a:noFill/>
            <a:ln w="9525">
              <a:noFill/>
              <a:miter lim="800000"/>
              <a:headEnd/>
              <a:tailEnd/>
            </a:ln>
          </p:spPr>
          <p:txBody>
            <a:bodyPr lIns="92075" tIns="46038" rIns="92075" bIns="46038">
              <a:spAutoFit/>
            </a:bodyPr>
            <a:lstStyle/>
            <a:p>
              <a:pPr eaLnBrk="0" hangingPunct="0">
                <a:lnSpc>
                  <a:spcPct val="80000"/>
                </a:lnSpc>
                <a:spcBef>
                  <a:spcPct val="50000"/>
                </a:spcBef>
              </a:pPr>
              <a:r>
                <a:rPr lang="en-US" sz="3600" b="1" dirty="0" smtClean="0">
                  <a:solidFill>
                    <a:srgbClr val="330099"/>
                  </a:solidFill>
                  <a:latin typeface="Times New Roman" pitchFamily="18" charset="0"/>
                </a:rPr>
                <a:t> </a:t>
              </a:r>
              <a:r>
                <a:rPr lang="en-US" sz="2400" b="1" dirty="0" smtClean="0">
                  <a:solidFill>
                    <a:srgbClr val="330099"/>
                  </a:solidFill>
                  <a:latin typeface="Times New Roman" pitchFamily="18" charset="0"/>
                </a:rPr>
                <a:t>14</a:t>
              </a:r>
              <a:r>
                <a:rPr lang="hu-HU" sz="2400" b="1" dirty="0" smtClean="0">
                  <a:solidFill>
                    <a:srgbClr val="330099"/>
                  </a:solidFill>
                  <a:latin typeface="Times New Roman" pitchFamily="18" charset="0"/>
                </a:rPr>
                <a:t>,</a:t>
              </a:r>
              <a:r>
                <a:rPr lang="en-US" sz="2400" b="1" dirty="0" smtClean="0">
                  <a:solidFill>
                    <a:srgbClr val="330099"/>
                  </a:solidFill>
                  <a:latin typeface="Times New Roman" pitchFamily="18" charset="0"/>
                </a:rPr>
                <a:t>4</a:t>
              </a:r>
              <a:endParaRPr lang="en-US" sz="2400" b="1" dirty="0">
                <a:solidFill>
                  <a:srgbClr val="330099"/>
                </a:solidFill>
                <a:latin typeface="Times New Roman" pitchFamily="18" charset="0"/>
              </a:endParaRPr>
            </a:p>
          </p:txBody>
        </p:sp>
        <p:sp>
          <p:nvSpPr>
            <p:cNvPr id="44056" name="Rectangle 27"/>
            <p:cNvSpPr>
              <a:spLocks noChangeArrowheads="1"/>
            </p:cNvSpPr>
            <p:nvPr/>
          </p:nvSpPr>
          <p:spPr bwMode="auto">
            <a:xfrm>
              <a:off x="4604" y="2112"/>
              <a:ext cx="672" cy="291"/>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2400" b="1" dirty="0" smtClean="0">
                  <a:solidFill>
                    <a:srgbClr val="330099"/>
                  </a:solidFill>
                  <a:latin typeface="Times New Roman" pitchFamily="18" charset="0"/>
                </a:rPr>
                <a:t>32</a:t>
              </a:r>
              <a:r>
                <a:rPr lang="hu-HU" sz="2400" b="1" dirty="0" smtClean="0">
                  <a:solidFill>
                    <a:srgbClr val="330099"/>
                  </a:solidFill>
                  <a:latin typeface="Times New Roman" pitchFamily="18" charset="0"/>
                </a:rPr>
                <a:t>,</a:t>
              </a:r>
              <a:r>
                <a:rPr lang="en-US" sz="2400" b="1" dirty="0" smtClean="0">
                  <a:solidFill>
                    <a:srgbClr val="330099"/>
                  </a:solidFill>
                  <a:latin typeface="Times New Roman" pitchFamily="18" charset="0"/>
                </a:rPr>
                <a:t>4</a:t>
              </a:r>
              <a:endParaRPr lang="en-US" sz="2400" b="1" dirty="0">
                <a:solidFill>
                  <a:srgbClr val="330099"/>
                </a:solidFill>
                <a:latin typeface="Times New Roman" pitchFamily="18" charset="0"/>
              </a:endParaRPr>
            </a:p>
          </p:txBody>
        </p:sp>
      </p:grpSp>
      <p:grpSp>
        <p:nvGrpSpPr>
          <p:cNvPr id="5" name="Group 28"/>
          <p:cNvGrpSpPr>
            <a:grpSpLocks/>
          </p:cNvGrpSpPr>
          <p:nvPr/>
        </p:nvGrpSpPr>
        <p:grpSpPr bwMode="auto">
          <a:xfrm>
            <a:off x="762000" y="4303699"/>
            <a:ext cx="7467600" cy="647702"/>
            <a:chOff x="480" y="2341"/>
            <a:chExt cx="4704" cy="408"/>
          </a:xfrm>
          <a:solidFill>
            <a:schemeClr val="tx1">
              <a:lumMod val="75000"/>
            </a:schemeClr>
          </a:solidFill>
        </p:grpSpPr>
        <p:sp>
          <p:nvSpPr>
            <p:cNvPr id="44047" name="Rectangle 29"/>
            <p:cNvSpPr>
              <a:spLocks noChangeArrowheads="1"/>
            </p:cNvSpPr>
            <p:nvPr/>
          </p:nvSpPr>
          <p:spPr bwMode="auto">
            <a:xfrm>
              <a:off x="480" y="2448"/>
              <a:ext cx="864" cy="288"/>
            </a:xfrm>
            <a:prstGeom prst="rect">
              <a:avLst/>
            </a:prstGeom>
            <a:grpFill/>
            <a:ln w="9525">
              <a:noFill/>
              <a:miter lim="800000"/>
              <a:headEnd/>
              <a:tailEnd/>
            </a:ln>
          </p:spPr>
          <p:txBody>
            <a:bodyPr lIns="92075" tIns="46038" rIns="92075" bIns="46038">
              <a:spAutoFit/>
            </a:bodyPr>
            <a:lstStyle/>
            <a:p>
              <a:pPr eaLnBrk="0" hangingPunct="0">
                <a:spcBef>
                  <a:spcPct val="50000"/>
                </a:spcBef>
              </a:pPr>
              <a:r>
                <a:rPr lang="en-US" sz="2400" b="1" i="1">
                  <a:solidFill>
                    <a:srgbClr val="CC0000"/>
                  </a:solidFill>
                  <a:latin typeface="Times New Roman" pitchFamily="18" charset="0"/>
                </a:rPr>
                <a:t>Soleus</a:t>
              </a:r>
            </a:p>
          </p:txBody>
        </p:sp>
        <p:sp>
          <p:nvSpPr>
            <p:cNvPr id="44048" name="Rectangle 30"/>
            <p:cNvSpPr>
              <a:spLocks noChangeArrowheads="1"/>
            </p:cNvSpPr>
            <p:nvPr/>
          </p:nvSpPr>
          <p:spPr bwMode="auto">
            <a:xfrm>
              <a:off x="1672" y="2448"/>
              <a:ext cx="528" cy="291"/>
            </a:xfrm>
            <a:prstGeom prst="rect">
              <a:avLst/>
            </a:prstGeom>
            <a:solidFill>
              <a:schemeClr val="tx1">
                <a:lumMod val="65000"/>
              </a:schemeClr>
            </a:solidFill>
            <a:ln w="9525">
              <a:noFill/>
              <a:miter lim="800000"/>
              <a:headEnd/>
              <a:tailEnd/>
            </a:ln>
          </p:spPr>
          <p:txBody>
            <a:bodyPr lIns="92075" tIns="46038" rIns="92075" bIns="46038">
              <a:spAutoFit/>
            </a:bodyPr>
            <a:lstStyle/>
            <a:p>
              <a:pPr algn="ctr" eaLnBrk="0" hangingPunct="0">
                <a:spcBef>
                  <a:spcPct val="50000"/>
                </a:spcBef>
              </a:pPr>
              <a:r>
                <a:rPr lang="en-US" sz="2400" b="1" dirty="0">
                  <a:solidFill>
                    <a:srgbClr val="CC0000"/>
                  </a:solidFill>
                  <a:latin typeface="Times New Roman" pitchFamily="18" charset="0"/>
                </a:rPr>
                <a:t>25</a:t>
              </a:r>
            </a:p>
          </p:txBody>
        </p:sp>
        <p:sp>
          <p:nvSpPr>
            <p:cNvPr id="44049" name="Rectangle 31"/>
            <p:cNvSpPr>
              <a:spLocks noChangeArrowheads="1"/>
            </p:cNvSpPr>
            <p:nvPr/>
          </p:nvSpPr>
          <p:spPr bwMode="auto">
            <a:xfrm>
              <a:off x="2688" y="2448"/>
              <a:ext cx="624" cy="291"/>
            </a:xfrm>
            <a:prstGeom prst="rect">
              <a:avLst/>
            </a:prstGeom>
            <a:solidFill>
              <a:schemeClr val="tx1">
                <a:lumMod val="65000"/>
              </a:schemeClr>
            </a:solidFill>
            <a:ln w="9525">
              <a:noFill/>
              <a:miter lim="800000"/>
              <a:headEnd/>
              <a:tailEnd/>
            </a:ln>
          </p:spPr>
          <p:txBody>
            <a:bodyPr lIns="92075" tIns="46038" rIns="92075" bIns="46038">
              <a:spAutoFit/>
            </a:bodyPr>
            <a:lstStyle/>
            <a:p>
              <a:pPr algn="ctr" eaLnBrk="0" hangingPunct="0">
                <a:spcBef>
                  <a:spcPct val="50000"/>
                </a:spcBef>
              </a:pPr>
              <a:r>
                <a:rPr lang="en-US" sz="2400" b="1" dirty="0" smtClean="0">
                  <a:solidFill>
                    <a:srgbClr val="CC0000"/>
                  </a:solidFill>
                  <a:latin typeface="Times New Roman" pitchFamily="18" charset="0"/>
                </a:rPr>
                <a:t>0</a:t>
              </a:r>
              <a:r>
                <a:rPr lang="hu-HU" sz="2400" b="1" dirty="0" smtClean="0">
                  <a:solidFill>
                    <a:srgbClr val="CC0000"/>
                  </a:solidFill>
                  <a:latin typeface="Times New Roman" pitchFamily="18" charset="0"/>
                </a:rPr>
                <a:t>,</a:t>
              </a:r>
              <a:r>
                <a:rPr lang="en-US" sz="2400" b="1" dirty="0" smtClean="0">
                  <a:solidFill>
                    <a:srgbClr val="CC0000"/>
                  </a:solidFill>
                  <a:latin typeface="Times New Roman" pitchFamily="18" charset="0"/>
                </a:rPr>
                <a:t>08</a:t>
              </a:r>
              <a:endParaRPr lang="en-US" sz="2400" b="1" dirty="0">
                <a:solidFill>
                  <a:srgbClr val="CC0000"/>
                </a:solidFill>
                <a:latin typeface="Times New Roman" pitchFamily="18" charset="0"/>
              </a:endParaRPr>
            </a:p>
          </p:txBody>
        </p:sp>
        <p:sp>
          <p:nvSpPr>
            <p:cNvPr id="44050" name="Rectangle 32"/>
            <p:cNvSpPr>
              <a:spLocks noChangeArrowheads="1"/>
            </p:cNvSpPr>
            <p:nvPr/>
          </p:nvSpPr>
          <p:spPr bwMode="auto">
            <a:xfrm>
              <a:off x="3560" y="2341"/>
              <a:ext cx="720" cy="408"/>
            </a:xfrm>
            <a:prstGeom prst="rect">
              <a:avLst/>
            </a:prstGeom>
            <a:solidFill>
              <a:schemeClr val="tx1">
                <a:lumMod val="65000"/>
              </a:schemeClr>
            </a:solidFill>
            <a:ln w="9525">
              <a:noFill/>
              <a:miter lim="800000"/>
              <a:headEnd/>
              <a:tailEnd/>
            </a:ln>
          </p:spPr>
          <p:txBody>
            <a:bodyPr lIns="92075" tIns="46038" rIns="92075" bIns="46038">
              <a:spAutoFit/>
            </a:bodyPr>
            <a:lstStyle/>
            <a:p>
              <a:pPr algn="ctr" eaLnBrk="0" hangingPunct="0">
                <a:spcBef>
                  <a:spcPct val="50000"/>
                </a:spcBef>
              </a:pPr>
              <a:r>
                <a:rPr lang="en-US" sz="3600" b="1" dirty="0" smtClean="0">
                  <a:solidFill>
                    <a:srgbClr val="CC0000"/>
                  </a:solidFill>
                  <a:latin typeface="Times New Roman" pitchFamily="18" charset="0"/>
                </a:rPr>
                <a:t> </a:t>
              </a:r>
              <a:r>
                <a:rPr lang="en-US" sz="2400" b="1" dirty="0" smtClean="0">
                  <a:solidFill>
                    <a:srgbClr val="CC0000"/>
                  </a:solidFill>
                  <a:latin typeface="Times New Roman" pitchFamily="18" charset="0"/>
                </a:rPr>
                <a:t>27</a:t>
              </a:r>
              <a:r>
                <a:rPr lang="hu-HU" sz="2400" b="1" dirty="0" smtClean="0">
                  <a:solidFill>
                    <a:srgbClr val="CC0000"/>
                  </a:solidFill>
                  <a:latin typeface="Times New Roman" pitchFamily="18" charset="0"/>
                </a:rPr>
                <a:t>,</a:t>
              </a:r>
              <a:r>
                <a:rPr lang="en-US" sz="2400" b="1" dirty="0" smtClean="0">
                  <a:solidFill>
                    <a:srgbClr val="CC0000"/>
                  </a:solidFill>
                  <a:latin typeface="Times New Roman" pitchFamily="18" charset="0"/>
                </a:rPr>
                <a:t>6</a:t>
              </a:r>
              <a:endParaRPr lang="en-US" sz="2400" b="1" dirty="0">
                <a:solidFill>
                  <a:srgbClr val="CC0000"/>
                </a:solidFill>
                <a:latin typeface="Times New Roman" pitchFamily="18" charset="0"/>
              </a:endParaRPr>
            </a:p>
          </p:txBody>
        </p:sp>
        <p:sp>
          <p:nvSpPr>
            <p:cNvPr id="44051" name="Rectangle 33"/>
            <p:cNvSpPr>
              <a:spLocks noChangeArrowheads="1"/>
            </p:cNvSpPr>
            <p:nvPr/>
          </p:nvSpPr>
          <p:spPr bwMode="auto">
            <a:xfrm>
              <a:off x="4656" y="2448"/>
              <a:ext cx="528" cy="291"/>
            </a:xfrm>
            <a:prstGeom prst="rect">
              <a:avLst/>
            </a:prstGeom>
            <a:solidFill>
              <a:schemeClr val="tx1">
                <a:lumMod val="65000"/>
              </a:schemeClr>
            </a:solidFill>
            <a:ln w="9525">
              <a:noFill/>
              <a:miter lim="800000"/>
              <a:headEnd/>
              <a:tailEnd/>
            </a:ln>
          </p:spPr>
          <p:txBody>
            <a:bodyPr lIns="92075" tIns="46038" rIns="92075" bIns="46038">
              <a:spAutoFit/>
            </a:bodyPr>
            <a:lstStyle/>
            <a:p>
              <a:pPr algn="ctr" eaLnBrk="0" hangingPunct="0">
                <a:spcBef>
                  <a:spcPct val="50000"/>
                </a:spcBef>
              </a:pPr>
              <a:r>
                <a:rPr lang="en-US" sz="2400" b="1" dirty="0" smtClean="0">
                  <a:solidFill>
                    <a:srgbClr val="CC0000"/>
                  </a:solidFill>
                  <a:latin typeface="Times New Roman" pitchFamily="18" charset="0"/>
                </a:rPr>
                <a:t>58</a:t>
              </a:r>
              <a:r>
                <a:rPr lang="hu-HU" sz="2400" b="1" dirty="0" smtClean="0">
                  <a:solidFill>
                    <a:srgbClr val="CC0000"/>
                  </a:solidFill>
                  <a:latin typeface="Times New Roman" pitchFamily="18" charset="0"/>
                </a:rPr>
                <a:t>,</a:t>
              </a:r>
              <a:r>
                <a:rPr lang="en-US" sz="2400" b="1" dirty="0" smtClean="0">
                  <a:solidFill>
                    <a:srgbClr val="CC0000"/>
                  </a:solidFill>
                  <a:latin typeface="Times New Roman" pitchFamily="18" charset="0"/>
                </a:rPr>
                <a:t>0</a:t>
              </a:r>
              <a:endParaRPr lang="en-US" sz="2400" b="1" dirty="0">
                <a:solidFill>
                  <a:srgbClr val="CC0000"/>
                </a:solidFill>
                <a:latin typeface="Times New Roman" pitchFamily="18" charset="0"/>
              </a:endParaRPr>
            </a:p>
          </p:txBody>
        </p:sp>
      </p:grpSp>
      <p:sp>
        <p:nvSpPr>
          <p:cNvPr id="35" name="Szövegdoboz 34"/>
          <p:cNvSpPr txBox="1"/>
          <p:nvPr/>
        </p:nvSpPr>
        <p:spPr>
          <a:xfrm>
            <a:off x="827584" y="2060848"/>
            <a:ext cx="1224136" cy="461665"/>
          </a:xfrm>
          <a:prstGeom prst="rect">
            <a:avLst/>
          </a:prstGeom>
          <a:noFill/>
        </p:spPr>
        <p:txBody>
          <a:bodyPr wrap="square" rtlCol="0">
            <a:spAutoFit/>
          </a:bodyPr>
          <a:lstStyle/>
          <a:p>
            <a:pPr algn="ctr"/>
            <a:r>
              <a:rPr lang="hu-HU" sz="2400" dirty="0" smtClean="0">
                <a:solidFill>
                  <a:schemeClr val="bg1"/>
                </a:solidFill>
                <a:latin typeface="Times New Roman" pitchFamily="18" charset="0"/>
                <a:cs typeface="Times New Roman" pitchFamily="18" charset="0"/>
              </a:rPr>
              <a:t>Izom</a:t>
            </a:r>
            <a:endParaRPr lang="en-GB" sz="2400" dirty="0">
              <a:solidFill>
                <a:schemeClr val="bg1"/>
              </a:solidFill>
              <a:latin typeface="Times New Roman" pitchFamily="18" charset="0"/>
              <a:cs typeface="Times New Roman" pitchFamily="18" charset="0"/>
            </a:endParaRPr>
          </a:p>
        </p:txBody>
      </p:sp>
      <p:sp>
        <p:nvSpPr>
          <p:cNvPr id="36" name="Szövegdoboz 35"/>
          <p:cNvSpPr txBox="1"/>
          <p:nvPr/>
        </p:nvSpPr>
        <p:spPr>
          <a:xfrm>
            <a:off x="2339752" y="1772816"/>
            <a:ext cx="1440160" cy="707886"/>
          </a:xfrm>
          <a:prstGeom prst="rect">
            <a:avLst/>
          </a:prstGeom>
          <a:noFill/>
        </p:spPr>
        <p:txBody>
          <a:bodyPr wrap="square" rtlCol="0">
            <a:spAutoFit/>
          </a:bodyPr>
          <a:lstStyle/>
          <a:p>
            <a:pPr algn="ctr"/>
            <a:r>
              <a:rPr lang="hu-HU" sz="2000" dirty="0" smtClean="0">
                <a:solidFill>
                  <a:schemeClr val="bg1"/>
                </a:solidFill>
                <a:latin typeface="Times New Roman" pitchFamily="18" charset="0"/>
                <a:cs typeface="Times New Roman" pitchFamily="18" charset="0"/>
              </a:rPr>
              <a:t>Izomrost hossz (mm)</a:t>
            </a:r>
            <a:endParaRPr lang="en-GB" sz="2000" dirty="0">
              <a:solidFill>
                <a:schemeClr val="bg1"/>
              </a:solidFill>
              <a:latin typeface="Times New Roman" pitchFamily="18" charset="0"/>
              <a:cs typeface="Times New Roman" pitchFamily="18" charset="0"/>
            </a:endParaRPr>
          </a:p>
        </p:txBody>
      </p:sp>
      <p:sp>
        <p:nvSpPr>
          <p:cNvPr id="37" name="Szövegdoboz 36"/>
          <p:cNvSpPr txBox="1"/>
          <p:nvPr/>
        </p:nvSpPr>
        <p:spPr>
          <a:xfrm>
            <a:off x="3851920" y="1772816"/>
            <a:ext cx="1440160" cy="707886"/>
          </a:xfrm>
          <a:prstGeom prst="rect">
            <a:avLst/>
          </a:prstGeom>
          <a:noFill/>
        </p:spPr>
        <p:txBody>
          <a:bodyPr wrap="square" rtlCol="0">
            <a:spAutoFit/>
          </a:bodyPr>
          <a:lstStyle/>
          <a:p>
            <a:pPr algn="ctr"/>
            <a:r>
              <a:rPr lang="hu-HU" sz="2000" dirty="0" smtClean="0">
                <a:solidFill>
                  <a:schemeClr val="bg1"/>
                </a:solidFill>
                <a:latin typeface="Times New Roman" pitchFamily="18" charset="0"/>
                <a:cs typeface="Times New Roman" pitchFamily="18" charset="0"/>
              </a:rPr>
              <a:t>Rost/izom hosszarány </a:t>
            </a:r>
            <a:endParaRPr lang="en-GB" sz="2000" dirty="0">
              <a:solidFill>
                <a:schemeClr val="bg1"/>
              </a:solidFill>
              <a:latin typeface="Times New Roman" pitchFamily="18" charset="0"/>
              <a:cs typeface="Times New Roman" pitchFamily="18" charset="0"/>
            </a:endParaRPr>
          </a:p>
        </p:txBody>
      </p:sp>
      <p:sp>
        <p:nvSpPr>
          <p:cNvPr id="38" name="Szövegdoboz 37"/>
          <p:cNvSpPr txBox="1"/>
          <p:nvPr/>
        </p:nvSpPr>
        <p:spPr>
          <a:xfrm>
            <a:off x="5436096" y="1772816"/>
            <a:ext cx="1584176" cy="707886"/>
          </a:xfrm>
          <a:prstGeom prst="rect">
            <a:avLst/>
          </a:prstGeom>
          <a:noFill/>
        </p:spPr>
        <p:txBody>
          <a:bodyPr wrap="square" rtlCol="0">
            <a:spAutoFit/>
          </a:bodyPr>
          <a:lstStyle/>
          <a:p>
            <a:pPr algn="ctr"/>
            <a:r>
              <a:rPr lang="hu-HU" sz="2000" dirty="0" err="1" smtClean="0">
                <a:solidFill>
                  <a:schemeClr val="bg1"/>
                </a:solidFill>
                <a:latin typeface="Times New Roman" pitchFamily="18" charset="0"/>
                <a:cs typeface="Times New Roman" pitchFamily="18" charset="0"/>
              </a:rPr>
              <a:t>Tollazottsági</a:t>
            </a:r>
            <a:r>
              <a:rPr lang="hu-HU" sz="2000" dirty="0" smtClean="0">
                <a:solidFill>
                  <a:schemeClr val="bg1"/>
                </a:solidFill>
                <a:latin typeface="Times New Roman" pitchFamily="18" charset="0"/>
                <a:cs typeface="Times New Roman" pitchFamily="18" charset="0"/>
              </a:rPr>
              <a:t> szög (fok)</a:t>
            </a:r>
            <a:endParaRPr lang="en-GB" sz="2000" dirty="0">
              <a:solidFill>
                <a:schemeClr val="bg1"/>
              </a:solidFill>
              <a:latin typeface="Times New Roman" pitchFamily="18" charset="0"/>
              <a:cs typeface="Times New Roman" pitchFamily="18" charset="0"/>
            </a:endParaRPr>
          </a:p>
        </p:txBody>
      </p:sp>
      <p:sp>
        <p:nvSpPr>
          <p:cNvPr id="39" name="Szövegdoboz 38"/>
          <p:cNvSpPr txBox="1"/>
          <p:nvPr/>
        </p:nvSpPr>
        <p:spPr>
          <a:xfrm>
            <a:off x="7236296" y="2060848"/>
            <a:ext cx="1224136" cy="461665"/>
          </a:xfrm>
          <a:prstGeom prst="rect">
            <a:avLst/>
          </a:prstGeom>
          <a:noFill/>
        </p:spPr>
        <p:txBody>
          <a:bodyPr wrap="square" rtlCol="0">
            <a:spAutoFit/>
          </a:bodyPr>
          <a:lstStyle/>
          <a:p>
            <a:pPr algn="ctr"/>
            <a:r>
              <a:rPr lang="hu-HU" sz="2400" dirty="0" smtClean="0">
                <a:solidFill>
                  <a:schemeClr val="bg1"/>
                </a:solidFill>
                <a:latin typeface="Times New Roman" pitchFamily="18" charset="0"/>
                <a:cs typeface="Times New Roman" pitchFamily="18" charset="0"/>
              </a:rPr>
              <a:t>PCSA</a:t>
            </a:r>
            <a:endParaRPr lang="en-GB"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riter"/>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riter"/>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Whoosh"/>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827584" y="5301208"/>
            <a:ext cx="7543800" cy="585418"/>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defRPr/>
            </a:pPr>
            <a:r>
              <a:rPr lang="hu-HU" sz="3200" b="1" dirty="0">
                <a:latin typeface="Times New Roman" pitchFamily="18" charset="0"/>
                <a:cs typeface="Arial" pitchFamily="34" charset="0"/>
              </a:rPr>
              <a:t>Egységnyi izomerő</a:t>
            </a:r>
            <a:r>
              <a:rPr lang="en-US" sz="3200" b="1" dirty="0">
                <a:latin typeface="Times New Roman" pitchFamily="18" charset="0"/>
                <a:cs typeface="Arial" pitchFamily="34" charset="0"/>
              </a:rPr>
              <a:t> = </a:t>
            </a:r>
            <a:r>
              <a:rPr lang="hu-HU" sz="3200" b="1" dirty="0" smtClean="0">
                <a:latin typeface="Times New Roman" pitchFamily="18" charset="0"/>
                <a:cs typeface="Arial" pitchFamily="34" charset="0"/>
              </a:rPr>
              <a:t>16-40</a:t>
            </a:r>
            <a:r>
              <a:rPr lang="en-US" sz="3200" b="1" dirty="0" smtClean="0">
                <a:latin typeface="Times New Roman" pitchFamily="18" charset="0"/>
                <a:cs typeface="Arial" pitchFamily="34" charset="0"/>
              </a:rPr>
              <a:t> </a:t>
            </a:r>
            <a:r>
              <a:rPr lang="en-US" sz="3200" b="1" dirty="0">
                <a:latin typeface="Times New Roman" pitchFamily="18" charset="0"/>
                <a:cs typeface="Arial" pitchFamily="34" charset="0"/>
              </a:rPr>
              <a:t>N/ cm</a:t>
            </a:r>
            <a:r>
              <a:rPr lang="en-US" sz="3200" b="1" baseline="30000" dirty="0">
                <a:latin typeface="Times New Roman" pitchFamily="18" charset="0"/>
                <a:cs typeface="Arial" pitchFamily="34" charset="0"/>
              </a:rPr>
              <a:t>2 </a:t>
            </a:r>
            <a:endParaRPr lang="en-US" sz="2000" b="1" dirty="0">
              <a:latin typeface="Times New Roman" pitchFamily="18" charset="0"/>
              <a:cs typeface="Arial" pitchFamily="34" charset="0"/>
            </a:endParaRPr>
          </a:p>
        </p:txBody>
      </p:sp>
      <p:sp>
        <p:nvSpPr>
          <p:cNvPr id="45059" name="Text Box 3"/>
          <p:cNvSpPr txBox="1">
            <a:spLocks noChangeArrowheads="1"/>
          </p:cNvSpPr>
          <p:nvPr/>
        </p:nvSpPr>
        <p:spPr bwMode="auto">
          <a:xfrm>
            <a:off x="990600" y="381000"/>
            <a:ext cx="6629400" cy="519113"/>
          </a:xfrm>
          <a:prstGeom prst="rect">
            <a:avLst/>
          </a:prstGeom>
          <a:noFill/>
          <a:ln w="9525">
            <a:noFill/>
            <a:miter lim="800000"/>
            <a:headEnd/>
            <a:tailEnd/>
          </a:ln>
        </p:spPr>
        <p:txBody>
          <a:bodyPr>
            <a:spAutoFit/>
          </a:bodyPr>
          <a:lstStyle/>
          <a:p>
            <a:pPr algn="ctr">
              <a:spcBef>
                <a:spcPct val="50000"/>
              </a:spcBef>
            </a:pPr>
            <a:r>
              <a:rPr lang="hu-HU" sz="2800" b="1">
                <a:latin typeface="Times New Roman" pitchFamily="18" charset="0"/>
              </a:rPr>
              <a:t>Az izom specifikus feszülése (tenziója)</a:t>
            </a:r>
            <a:endParaRPr lang="en-GB" sz="2800" b="1">
              <a:latin typeface="Times New Roman" pitchFamily="18" charset="0"/>
            </a:endParaRPr>
          </a:p>
        </p:txBody>
      </p:sp>
      <p:sp>
        <p:nvSpPr>
          <p:cNvPr id="4" name="Rectangle 2"/>
          <p:cNvSpPr>
            <a:spLocks noChangeArrowheads="1"/>
          </p:cNvSpPr>
          <p:nvPr/>
        </p:nvSpPr>
        <p:spPr bwMode="auto">
          <a:xfrm>
            <a:off x="971600" y="1916832"/>
            <a:ext cx="7543800" cy="1077860"/>
          </a:xfrm>
          <a:prstGeom prst="rect">
            <a:avLst/>
          </a:prstGeom>
          <a:noFill/>
          <a:ln w="9525">
            <a:noFill/>
            <a:miter lim="800000"/>
            <a:headEnd/>
            <a:tailEnd/>
          </a:ln>
          <a:effectLst/>
        </p:spPr>
        <p:txBody>
          <a:bodyPr lIns="92075" tIns="46038" rIns="92075" bIns="46038">
            <a:spAutoFit/>
          </a:bodyPr>
          <a:lstStyle/>
          <a:p>
            <a:pPr algn="ctr" eaLnBrk="0" hangingPunct="0">
              <a:spcBef>
                <a:spcPct val="50000"/>
              </a:spcBef>
              <a:defRPr/>
            </a:pPr>
            <a:r>
              <a:rPr lang="hu-HU" sz="3200" b="1" dirty="0" smtClean="0">
                <a:latin typeface="Times New Roman" pitchFamily="18" charset="0"/>
                <a:cs typeface="Arial" pitchFamily="34" charset="0"/>
              </a:rPr>
              <a:t>Az izom által kifejtett erő/ élettani keresztmetszet (</a:t>
            </a:r>
            <a:r>
              <a:rPr lang="en-US" sz="3200" b="1" dirty="0" smtClean="0">
                <a:latin typeface="Times New Roman" pitchFamily="18" charset="0"/>
                <a:cs typeface="Arial" pitchFamily="34" charset="0"/>
              </a:rPr>
              <a:t>N/cm</a:t>
            </a:r>
            <a:r>
              <a:rPr lang="en-US" sz="3200" b="1" baseline="30000" dirty="0" smtClean="0">
                <a:latin typeface="Times New Roman" pitchFamily="18" charset="0"/>
                <a:cs typeface="Arial" pitchFamily="34" charset="0"/>
              </a:rPr>
              <a:t>2 </a:t>
            </a:r>
            <a:r>
              <a:rPr lang="hu-HU" sz="3200" b="1" dirty="0">
                <a:latin typeface="Times New Roman" pitchFamily="18" charset="0"/>
                <a:cs typeface="Arial" pitchFamily="34" charset="0"/>
              </a:rPr>
              <a:t>)</a:t>
            </a:r>
            <a:endParaRPr lang="en-US" sz="2000" b="1" dirty="0">
              <a:latin typeface="Times New Roman" pitchFamily="18" charset="0"/>
              <a:cs typeface="Arial" pitchFamily="34" charset="0"/>
            </a:endParaRPr>
          </a:p>
        </p:txBody>
      </p:sp>
      <p:graphicFrame>
        <p:nvGraphicFramePr>
          <p:cNvPr id="5" name="Objektum 4"/>
          <p:cNvGraphicFramePr>
            <a:graphicFrameLocks noChangeAspect="1"/>
          </p:cNvGraphicFramePr>
          <p:nvPr/>
        </p:nvGraphicFramePr>
        <p:xfrm>
          <a:off x="4140200" y="3232150"/>
          <a:ext cx="863600" cy="393700"/>
        </p:xfrm>
        <a:graphic>
          <a:graphicData uri="http://schemas.openxmlformats.org/presentationml/2006/ole">
            <mc:AlternateContent xmlns:mc="http://schemas.openxmlformats.org/markup-compatibility/2006">
              <mc:Choice xmlns:v="urn:schemas-microsoft-com:vml" Requires="v">
                <p:oleObj spid="_x0000_s112645" name="Equation" r:id="rId5" imgW="863280" imgH="393480" progId="Equation.3">
                  <p:embed/>
                </p:oleObj>
              </mc:Choice>
              <mc:Fallback>
                <p:oleObj name="Equation" r:id="rId5" imgW="863280" imgH="39348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232150"/>
                        <a:ext cx="8636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2" name="Object 2"/>
          <p:cNvGraphicFramePr>
            <a:graphicFrameLocks noChangeAspect="1"/>
          </p:cNvGraphicFramePr>
          <p:nvPr/>
        </p:nvGraphicFramePr>
        <p:xfrm>
          <a:off x="2915816" y="3356992"/>
          <a:ext cx="2643142" cy="1204962"/>
        </p:xfrm>
        <a:graphic>
          <a:graphicData uri="http://schemas.openxmlformats.org/presentationml/2006/ole">
            <mc:AlternateContent xmlns:mc="http://schemas.openxmlformats.org/markup-compatibility/2006">
              <mc:Choice xmlns:v="urn:schemas-microsoft-com:vml" Requires="v">
                <p:oleObj spid="_x0000_s112646" name="Equation" r:id="rId7" imgW="863280" imgH="393480" progId="Equation.3">
                  <p:embed/>
                </p:oleObj>
              </mc:Choice>
              <mc:Fallback>
                <p:oleObj name="Equation" r:id="rId7" imgW="863280" imgH="39348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816" y="3356992"/>
                        <a:ext cx="2643142" cy="12049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wipe(up)">
                                      <p:cBhvr>
                                        <p:cTn id="7" dur="75"/>
                                        <p:tgtEl>
                                          <p:spTgt spid="1105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Typewriter"/>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75"/>
                                        <p:tgtEl>
                                          <p:spTgt spid="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build="p" autoUpdateAnimBg="0"/>
      <p:bldP spid="4"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539552" y="2924944"/>
            <a:ext cx="8352928" cy="1631216"/>
          </a:xfrm>
          <a:prstGeom prst="rect">
            <a:avLst/>
          </a:prstGeom>
        </p:spPr>
        <p:txBody>
          <a:bodyPr wrap="square">
            <a:spAutoFit/>
          </a:bodyPr>
          <a:lstStyle/>
          <a:p>
            <a:r>
              <a:rPr lang="en-US" sz="2000" dirty="0" smtClean="0"/>
              <a:t>Group </a:t>
            </a:r>
            <a:r>
              <a:rPr lang="hu-HU" sz="2000" dirty="0" smtClean="0"/>
              <a:t>     </a:t>
            </a:r>
            <a:r>
              <a:rPr lang="en-US" sz="2000" dirty="0" smtClean="0"/>
              <a:t>Volume (cm</a:t>
            </a:r>
            <a:r>
              <a:rPr lang="en-US" sz="2000" baseline="30000" dirty="0" smtClean="0"/>
              <a:t>3</a:t>
            </a:r>
            <a:r>
              <a:rPr lang="en-US" sz="2000" dirty="0" smtClean="0"/>
              <a:t>)</a:t>
            </a:r>
            <a:r>
              <a:rPr lang="hu-HU" sz="2000" dirty="0" smtClean="0"/>
              <a:t>       </a:t>
            </a:r>
            <a:r>
              <a:rPr lang="en-US" sz="2000" dirty="0" smtClean="0"/>
              <a:t> PCSA (cm</a:t>
            </a:r>
            <a:r>
              <a:rPr lang="en-US" sz="2000" baseline="30000" dirty="0" smtClean="0"/>
              <a:t>2</a:t>
            </a:r>
            <a:r>
              <a:rPr lang="en-US" sz="2000" dirty="0" smtClean="0"/>
              <a:t>) </a:t>
            </a:r>
            <a:r>
              <a:rPr lang="hu-HU" sz="2000" dirty="0" smtClean="0"/>
              <a:t>     </a:t>
            </a:r>
            <a:r>
              <a:rPr lang="en-US" sz="2000" dirty="0" smtClean="0"/>
              <a:t>Specific tension (N cm</a:t>
            </a:r>
            <a:r>
              <a:rPr lang="en-US" sz="2000" baseline="30000" dirty="0" smtClean="0"/>
              <a:t>−2</a:t>
            </a:r>
            <a:r>
              <a:rPr lang="en-US" sz="2000" dirty="0" smtClean="0"/>
              <a:t>)</a:t>
            </a:r>
          </a:p>
          <a:p>
            <a:r>
              <a:rPr lang="en-GB" sz="2000" dirty="0" smtClean="0"/>
              <a:t>Men </a:t>
            </a:r>
            <a:r>
              <a:rPr lang="hu-HU" sz="2000" dirty="0" smtClean="0"/>
              <a:t>       </a:t>
            </a:r>
            <a:r>
              <a:rPr lang="en-GB" sz="2000" dirty="0" smtClean="0"/>
              <a:t>2052.7 ± 453.1 </a:t>
            </a:r>
            <a:r>
              <a:rPr lang="hu-HU" sz="2000" dirty="0" smtClean="0"/>
              <a:t>     </a:t>
            </a:r>
            <a:r>
              <a:rPr lang="en-GB" sz="2000" dirty="0" smtClean="0"/>
              <a:t>231.8 ± 55.5</a:t>
            </a:r>
            <a:r>
              <a:rPr lang="hu-HU" sz="2000" dirty="0" smtClean="0"/>
              <a:t>      </a:t>
            </a:r>
            <a:r>
              <a:rPr lang="en-GB" sz="2000" dirty="0" smtClean="0"/>
              <a:t> 55.02 ± 11</a:t>
            </a:r>
          </a:p>
          <a:p>
            <a:r>
              <a:rPr lang="en-US" sz="2000" dirty="0" smtClean="0"/>
              <a:t>Women </a:t>
            </a:r>
            <a:r>
              <a:rPr lang="hu-HU" sz="2000" dirty="0" smtClean="0"/>
              <a:t> </a:t>
            </a:r>
            <a:r>
              <a:rPr lang="en-US" sz="2000" dirty="0" smtClean="0"/>
              <a:t>1359.2 ± 267.8 </a:t>
            </a:r>
            <a:r>
              <a:rPr lang="hu-HU" sz="2000" dirty="0" smtClean="0"/>
              <a:t>    </a:t>
            </a:r>
            <a:r>
              <a:rPr lang="en-US" sz="2000" dirty="0" smtClean="0"/>
              <a:t>162.8 ± 29.8 </a:t>
            </a:r>
            <a:r>
              <a:rPr lang="hu-HU" sz="2000" dirty="0" smtClean="0"/>
              <a:t>       </a:t>
            </a:r>
            <a:r>
              <a:rPr lang="en-US" sz="2000" dirty="0" smtClean="0"/>
              <a:t>57.3 ± 12.6</a:t>
            </a:r>
          </a:p>
          <a:p>
            <a:r>
              <a:rPr lang="en-US" sz="2000" dirty="0" smtClean="0"/>
              <a:t>Boys</a:t>
            </a:r>
            <a:r>
              <a:rPr lang="hu-HU" sz="2000" dirty="0" smtClean="0"/>
              <a:t>       </a:t>
            </a:r>
            <a:r>
              <a:rPr lang="en-US" sz="2000" dirty="0" smtClean="0"/>
              <a:t> 708.6 ± 136.3 </a:t>
            </a:r>
            <a:r>
              <a:rPr lang="hu-HU" sz="2000" dirty="0" smtClean="0"/>
              <a:t>      </a:t>
            </a:r>
            <a:r>
              <a:rPr lang="en-US" sz="2000" dirty="0" smtClean="0"/>
              <a:t>104.6 ± 20 </a:t>
            </a:r>
            <a:r>
              <a:rPr lang="hu-HU" sz="2000" dirty="0" smtClean="0"/>
              <a:t>          </a:t>
            </a:r>
            <a:r>
              <a:rPr lang="en-US" sz="2000" dirty="0" smtClean="0"/>
              <a:t>54.06 ± 14.2</a:t>
            </a:r>
          </a:p>
          <a:p>
            <a:r>
              <a:rPr lang="en-US" sz="2000" dirty="0" smtClean="0"/>
              <a:t>Girls</a:t>
            </a:r>
            <a:r>
              <a:rPr lang="hu-HU" sz="2000" dirty="0" smtClean="0"/>
              <a:t>       </a:t>
            </a:r>
            <a:r>
              <a:rPr lang="en-US" sz="2000" dirty="0" smtClean="0"/>
              <a:t> 793.8 ± 145 </a:t>
            </a:r>
            <a:r>
              <a:rPr lang="hu-HU" sz="2000" dirty="0" smtClean="0"/>
              <a:t>          </a:t>
            </a:r>
            <a:r>
              <a:rPr lang="en-US" sz="2000" dirty="0" smtClean="0"/>
              <a:t>108.2 ± 18.5</a:t>
            </a:r>
            <a:r>
              <a:rPr lang="hu-HU" sz="2000" dirty="0" smtClean="0"/>
              <a:t>      </a:t>
            </a:r>
            <a:r>
              <a:rPr lang="en-US" sz="2000" dirty="0" smtClean="0"/>
              <a:t> 59.77 ± 15.3</a:t>
            </a:r>
            <a:endParaRPr lang="en-GB" sz="2000" dirty="0"/>
          </a:p>
        </p:txBody>
      </p:sp>
      <p:sp>
        <p:nvSpPr>
          <p:cNvPr id="3" name="Szövegdoboz 2"/>
          <p:cNvSpPr txBox="1"/>
          <p:nvPr/>
        </p:nvSpPr>
        <p:spPr>
          <a:xfrm>
            <a:off x="683568" y="5661248"/>
            <a:ext cx="7956376" cy="923330"/>
          </a:xfrm>
          <a:prstGeom prst="rect">
            <a:avLst/>
          </a:prstGeom>
          <a:noFill/>
        </p:spPr>
        <p:txBody>
          <a:bodyPr wrap="square" rtlCol="0">
            <a:spAutoFit/>
          </a:bodyPr>
          <a:lstStyle/>
          <a:p>
            <a:r>
              <a:rPr lang="en-GB" dirty="0" smtClean="0"/>
              <a:t>Thomas D. O'Brien</a:t>
            </a:r>
            <a:r>
              <a:rPr lang="hu-HU" dirty="0" smtClean="0"/>
              <a:t> </a:t>
            </a:r>
            <a:r>
              <a:rPr lang="en-GB" dirty="0" smtClean="0"/>
              <a:t>Neil D. Reeves, </a:t>
            </a:r>
            <a:r>
              <a:rPr lang="en-GB" dirty="0" err="1" smtClean="0"/>
              <a:t>Vasilios</a:t>
            </a:r>
            <a:r>
              <a:rPr lang="en-GB" dirty="0" smtClean="0"/>
              <a:t> </a:t>
            </a:r>
            <a:r>
              <a:rPr lang="en-GB" dirty="0" err="1" smtClean="0"/>
              <a:t>Baltzopoulos</a:t>
            </a:r>
            <a:r>
              <a:rPr lang="en-GB" dirty="0" smtClean="0"/>
              <a:t>, David A. Jones and </a:t>
            </a:r>
            <a:r>
              <a:rPr lang="en-GB" dirty="0" err="1" smtClean="0"/>
              <a:t>Constantinos</a:t>
            </a:r>
            <a:r>
              <a:rPr lang="en-GB" dirty="0" smtClean="0"/>
              <a:t> N.</a:t>
            </a:r>
            <a:r>
              <a:rPr lang="hu-HU" dirty="0" smtClean="0"/>
              <a:t> </a:t>
            </a:r>
            <a:r>
              <a:rPr lang="en-US" i="1" dirty="0" smtClean="0"/>
              <a:t>l.</a:t>
            </a:r>
            <a:r>
              <a:rPr lang="hu-HU" i="1" dirty="0" smtClean="0"/>
              <a:t> </a:t>
            </a:r>
            <a:r>
              <a:rPr lang="en-GB" dirty="0" err="1" smtClean="0"/>
              <a:t>Maganaris</a:t>
            </a:r>
            <a:r>
              <a:rPr lang="hu-HU" dirty="0" smtClean="0"/>
              <a:t> (2010) </a:t>
            </a:r>
            <a:r>
              <a:rPr lang="en-US" b="1" i="1" dirty="0" smtClean="0"/>
              <a:t>In vivo measurements of muscle specific tension in adults and children</a:t>
            </a:r>
            <a:r>
              <a:rPr lang="hu-HU" b="1" i="1" dirty="0" smtClean="0"/>
              <a:t>.</a:t>
            </a:r>
            <a:r>
              <a:rPr lang="en-US" i="1" dirty="0" smtClean="0"/>
              <a:t> , </a:t>
            </a:r>
            <a:r>
              <a:rPr lang="hu-HU" i="1" dirty="0" err="1" smtClean="0"/>
              <a:t>Exp</a:t>
            </a:r>
            <a:r>
              <a:rPr lang="hu-HU" i="1" dirty="0" smtClean="0"/>
              <a:t> </a:t>
            </a:r>
            <a:r>
              <a:rPr lang="hu-HU" i="1" dirty="0" err="1" smtClean="0"/>
              <a:t>Physiol</a:t>
            </a:r>
            <a:r>
              <a:rPr lang="hu-HU" i="1" dirty="0" smtClean="0"/>
              <a:t>, </a:t>
            </a:r>
            <a:r>
              <a:rPr lang="en-US" i="1" dirty="0" smtClean="0"/>
              <a:t>January 1, 2010; 95 (1): 202-210</a:t>
            </a:r>
            <a:endParaRPr lang="en-GB" dirty="0"/>
          </a:p>
        </p:txBody>
      </p:sp>
      <p:sp>
        <p:nvSpPr>
          <p:cNvPr id="4" name="Szövegdoboz 3"/>
          <p:cNvSpPr txBox="1"/>
          <p:nvPr/>
        </p:nvSpPr>
        <p:spPr>
          <a:xfrm>
            <a:off x="755576" y="260648"/>
            <a:ext cx="6840760" cy="523220"/>
          </a:xfrm>
          <a:prstGeom prst="rect">
            <a:avLst/>
          </a:prstGeom>
          <a:noFill/>
        </p:spPr>
        <p:txBody>
          <a:bodyPr wrap="square" rtlCol="0">
            <a:spAutoFit/>
          </a:bodyPr>
          <a:lstStyle/>
          <a:p>
            <a:pPr algn="ctr"/>
            <a:r>
              <a:rPr lang="hu-HU" sz="2800" dirty="0" smtClean="0"/>
              <a:t>A  térdfeszítő izom specifikus feszülése</a:t>
            </a:r>
            <a:endParaRPr lang="en-GB" sz="2800" dirty="0"/>
          </a:p>
        </p:txBody>
      </p:sp>
      <p:graphicFrame>
        <p:nvGraphicFramePr>
          <p:cNvPr id="5" name="Objektum 4"/>
          <p:cNvGraphicFramePr>
            <a:graphicFrameLocks noChangeAspect="1"/>
          </p:cNvGraphicFramePr>
          <p:nvPr/>
        </p:nvGraphicFramePr>
        <p:xfrm>
          <a:off x="3962400" y="3219450"/>
          <a:ext cx="1219200" cy="419100"/>
        </p:xfrm>
        <a:graphic>
          <a:graphicData uri="http://schemas.openxmlformats.org/presentationml/2006/ole">
            <mc:AlternateContent xmlns:mc="http://schemas.openxmlformats.org/markup-compatibility/2006">
              <mc:Choice xmlns:v="urn:schemas-microsoft-com:vml" Requires="v">
                <p:oleObj spid="_x0000_s110597" name="Equation" r:id="rId4" imgW="1218960" imgH="419040" progId="Equation.3">
                  <p:embed/>
                </p:oleObj>
              </mc:Choice>
              <mc:Fallback>
                <p:oleObj name="Equation" r:id="rId4" imgW="1218960" imgH="41904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19450"/>
                        <a:ext cx="12192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594" name="Object 2"/>
          <p:cNvGraphicFramePr>
            <a:graphicFrameLocks noChangeAspect="1"/>
          </p:cNvGraphicFramePr>
          <p:nvPr/>
        </p:nvGraphicFramePr>
        <p:xfrm>
          <a:off x="2483768" y="1268760"/>
          <a:ext cx="2880320" cy="990110"/>
        </p:xfrm>
        <a:graphic>
          <a:graphicData uri="http://schemas.openxmlformats.org/presentationml/2006/ole">
            <mc:AlternateContent xmlns:mc="http://schemas.openxmlformats.org/markup-compatibility/2006">
              <mc:Choice xmlns:v="urn:schemas-microsoft-com:vml" Requires="v">
                <p:oleObj spid="_x0000_s110598" name="Equation" r:id="rId6" imgW="1218960" imgH="419040" progId="Equation.3">
                  <p:embed/>
                </p:oleObj>
              </mc:Choice>
              <mc:Fallback>
                <p:oleObj name="Equation" r:id="rId6" imgW="1218960" imgH="41904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1268760"/>
                        <a:ext cx="2880320" cy="99011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0596" name="Picture 4" descr="http://ts1.mm.bing.net/th?&amp;id=HN.608026275506425742&amp;w=300&amp;h=300&amp;c=0&amp;pid=1.9&amp;rs=0&amp;p=0"/>
          <p:cNvPicPr>
            <a:picLocks noChangeAspect="1" noChangeArrowheads="1"/>
          </p:cNvPicPr>
          <p:nvPr/>
        </p:nvPicPr>
        <p:blipFill>
          <a:blip r:embed="rId8" cstate="print"/>
          <a:srcRect/>
          <a:stretch>
            <a:fillRect/>
          </a:stretch>
        </p:blipFill>
        <p:spPr bwMode="auto">
          <a:xfrm>
            <a:off x="7020272" y="620688"/>
            <a:ext cx="1666745" cy="2232248"/>
          </a:xfrm>
          <a:prstGeom prst="rect">
            <a:avLst/>
          </a:prstGeom>
          <a:noFill/>
        </p:spPr>
      </p:pic>
      <p:cxnSp>
        <p:nvCxnSpPr>
          <p:cNvPr id="9" name="Egyenes összekötő 8"/>
          <p:cNvCxnSpPr/>
          <p:nvPr/>
        </p:nvCxnSpPr>
        <p:spPr>
          <a:xfrm>
            <a:off x="7740352" y="1052736"/>
            <a:ext cx="0" cy="17281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Egyenes összekötő 10"/>
          <p:cNvCxnSpPr/>
          <p:nvPr/>
        </p:nvCxnSpPr>
        <p:spPr>
          <a:xfrm flipH="1">
            <a:off x="7740352" y="836712"/>
            <a:ext cx="360040" cy="72008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Egyenes összekötő 12"/>
          <p:cNvCxnSpPr/>
          <p:nvPr/>
        </p:nvCxnSpPr>
        <p:spPr>
          <a:xfrm>
            <a:off x="7452320" y="764704"/>
            <a:ext cx="288032" cy="79208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 name="Szövegdoboz 13"/>
          <p:cNvSpPr txBox="1"/>
          <p:nvPr/>
        </p:nvSpPr>
        <p:spPr>
          <a:xfrm>
            <a:off x="7740352" y="836712"/>
            <a:ext cx="288032" cy="400110"/>
          </a:xfrm>
          <a:prstGeom prst="rect">
            <a:avLst/>
          </a:prstGeom>
          <a:noFill/>
        </p:spPr>
        <p:txBody>
          <a:bodyPr wrap="square" rtlCol="0">
            <a:spAutoFit/>
          </a:bodyPr>
          <a:lstStyle/>
          <a:p>
            <a:r>
              <a:rPr lang="en-GB" sz="2000" dirty="0" smtClean="0">
                <a:solidFill>
                  <a:schemeClr val="bg1"/>
                </a:solidFill>
                <a:sym typeface="Symbol"/>
              </a:rPr>
              <a:t></a:t>
            </a:r>
            <a:endParaRPr lang="en-GB" sz="2000" dirty="0">
              <a:solidFill>
                <a:schemeClr val="bg1"/>
              </a:solidFill>
            </a:endParaRPr>
          </a:p>
        </p:txBody>
      </p:sp>
      <p:sp>
        <p:nvSpPr>
          <p:cNvPr id="15" name="Szövegdoboz 14"/>
          <p:cNvSpPr txBox="1"/>
          <p:nvPr/>
        </p:nvSpPr>
        <p:spPr>
          <a:xfrm>
            <a:off x="7492244" y="836712"/>
            <a:ext cx="288032" cy="400110"/>
          </a:xfrm>
          <a:prstGeom prst="rect">
            <a:avLst/>
          </a:prstGeom>
          <a:noFill/>
        </p:spPr>
        <p:txBody>
          <a:bodyPr wrap="square" rtlCol="0">
            <a:spAutoFit/>
          </a:bodyPr>
          <a:lstStyle/>
          <a:p>
            <a:r>
              <a:rPr lang="en-GB" sz="2000" dirty="0" smtClean="0">
                <a:solidFill>
                  <a:schemeClr val="bg1"/>
                </a:solidFill>
                <a:sym typeface="Symbol"/>
              </a:rPr>
              <a:t></a:t>
            </a:r>
            <a:endParaRPr lang="en-GB" sz="200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785918" y="2714620"/>
            <a:ext cx="5214974" cy="646331"/>
          </a:xfrm>
          <a:prstGeom prst="rect">
            <a:avLst/>
          </a:prstGeom>
          <a:noFill/>
        </p:spPr>
        <p:txBody>
          <a:bodyPr wrap="square" rtlCol="0">
            <a:spAutoFit/>
          </a:bodyPr>
          <a:lstStyle/>
          <a:p>
            <a:pPr algn="ctr"/>
            <a:r>
              <a:rPr lang="hu-HU" sz="3600" b="1" i="1" dirty="0" smtClean="0">
                <a:latin typeface="Times New Roman" pitchFamily="18" charset="0"/>
                <a:cs typeface="Times New Roman" pitchFamily="18" charset="0"/>
              </a:rPr>
              <a:t>Az izomkontrakció típusai</a:t>
            </a:r>
            <a:endParaRPr lang="en-GB" sz="36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Lekerekített téglalap 7"/>
          <p:cNvSpPr/>
          <p:nvPr/>
        </p:nvSpPr>
        <p:spPr>
          <a:xfrm>
            <a:off x="1214414" y="2786058"/>
            <a:ext cx="2071702" cy="642942"/>
          </a:xfrm>
          <a:prstGeom prst="round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ekerekített téglalap 8"/>
          <p:cNvSpPr/>
          <p:nvPr/>
        </p:nvSpPr>
        <p:spPr>
          <a:xfrm>
            <a:off x="4143372" y="2786058"/>
            <a:ext cx="1928826" cy="6429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10" name="Lekerekített téglalap 9"/>
          <p:cNvSpPr/>
          <p:nvPr/>
        </p:nvSpPr>
        <p:spPr>
          <a:xfrm>
            <a:off x="6215074" y="2786058"/>
            <a:ext cx="1785950" cy="6429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2" name="Szövegdoboz 1"/>
          <p:cNvSpPr txBox="1"/>
          <p:nvPr/>
        </p:nvSpPr>
        <p:spPr>
          <a:xfrm>
            <a:off x="928662" y="357166"/>
            <a:ext cx="642942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Az </a:t>
            </a:r>
            <a:r>
              <a:rPr lang="hu-HU" sz="3200" b="1" i="1" dirty="0" err="1" smtClean="0">
                <a:latin typeface="Times New Roman" pitchFamily="18" charset="0"/>
                <a:cs typeface="Times New Roman" pitchFamily="18" charset="0"/>
              </a:rPr>
              <a:t>izomkontrakciók</a:t>
            </a:r>
            <a:r>
              <a:rPr lang="hu-HU" sz="3200" b="1" i="1" dirty="0" smtClean="0">
                <a:latin typeface="Times New Roman" pitchFamily="18" charset="0"/>
                <a:cs typeface="Times New Roman" pitchFamily="18" charset="0"/>
              </a:rPr>
              <a:t> besorolása</a:t>
            </a:r>
            <a:endParaRPr lang="en-GB" sz="3200" b="1" i="1" dirty="0">
              <a:latin typeface="Times New Roman" pitchFamily="18" charset="0"/>
              <a:cs typeface="Times New Roman" pitchFamily="18" charset="0"/>
            </a:endParaRPr>
          </a:p>
        </p:txBody>
      </p:sp>
      <p:sp>
        <p:nvSpPr>
          <p:cNvPr id="3" name="Szövegdoboz 2"/>
          <p:cNvSpPr txBox="1"/>
          <p:nvPr/>
        </p:nvSpPr>
        <p:spPr>
          <a:xfrm>
            <a:off x="857224" y="1571612"/>
            <a:ext cx="271464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400" b="1" dirty="0" smtClean="0">
                <a:latin typeface="Times New Roman" pitchFamily="18" charset="0"/>
                <a:cs typeface="Times New Roman" pitchFamily="18" charset="0"/>
              </a:rPr>
              <a:t>Statikus</a:t>
            </a:r>
            <a:endParaRPr lang="en-GB" sz="2400" b="1" dirty="0">
              <a:latin typeface="Times New Roman" pitchFamily="18" charset="0"/>
              <a:cs typeface="Times New Roman" pitchFamily="18" charset="0"/>
            </a:endParaRPr>
          </a:p>
        </p:txBody>
      </p:sp>
      <p:sp>
        <p:nvSpPr>
          <p:cNvPr id="4" name="Szövegdoboz 3"/>
          <p:cNvSpPr txBox="1"/>
          <p:nvPr/>
        </p:nvSpPr>
        <p:spPr>
          <a:xfrm>
            <a:off x="4643438" y="1571612"/>
            <a:ext cx="271464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2400" b="1" dirty="0" smtClean="0">
                <a:latin typeface="Times New Roman" pitchFamily="18" charset="0"/>
                <a:cs typeface="Times New Roman" pitchFamily="18" charset="0"/>
              </a:rPr>
              <a:t>Dinamikus</a:t>
            </a:r>
            <a:endParaRPr lang="en-GB" sz="2400" b="1" dirty="0">
              <a:latin typeface="Times New Roman" pitchFamily="18" charset="0"/>
              <a:cs typeface="Times New Roman" pitchFamily="18" charset="0"/>
            </a:endParaRPr>
          </a:p>
        </p:txBody>
      </p:sp>
      <p:sp>
        <p:nvSpPr>
          <p:cNvPr id="5" name="Szövegdoboz 4"/>
          <p:cNvSpPr txBox="1"/>
          <p:nvPr/>
        </p:nvSpPr>
        <p:spPr>
          <a:xfrm>
            <a:off x="1357290" y="2857496"/>
            <a:ext cx="2000264" cy="461665"/>
          </a:xfrm>
          <a:prstGeom prst="rect">
            <a:avLst/>
          </a:prstGeom>
          <a:noFill/>
        </p:spPr>
        <p:txBody>
          <a:bodyPr wrap="square" rtlCol="0">
            <a:spAutoFit/>
          </a:bodyPr>
          <a:lstStyle/>
          <a:p>
            <a:pPr algn="ctr"/>
            <a:r>
              <a:rPr lang="hu-HU" sz="2400" smtClean="0">
                <a:latin typeface="Times New Roman" pitchFamily="18" charset="0"/>
                <a:cs typeface="Times New Roman" pitchFamily="18" charset="0"/>
              </a:rPr>
              <a:t>Izometriás</a:t>
            </a:r>
            <a:endParaRPr lang="en-GB" sz="2400" dirty="0">
              <a:latin typeface="Times New Roman" pitchFamily="18" charset="0"/>
              <a:cs typeface="Times New Roman" pitchFamily="18" charset="0"/>
            </a:endParaRPr>
          </a:p>
        </p:txBody>
      </p:sp>
      <p:sp>
        <p:nvSpPr>
          <p:cNvPr id="6" name="Szövegdoboz 5"/>
          <p:cNvSpPr txBox="1"/>
          <p:nvPr/>
        </p:nvSpPr>
        <p:spPr>
          <a:xfrm>
            <a:off x="4143372" y="2857496"/>
            <a:ext cx="2000264" cy="461665"/>
          </a:xfrm>
          <a:prstGeom prst="rect">
            <a:avLst/>
          </a:prstGeom>
          <a:noFill/>
        </p:spPr>
        <p:txBody>
          <a:bodyPr wrap="square" rtlCol="0">
            <a:spAutoFit/>
          </a:bodyPr>
          <a:lstStyle/>
          <a:p>
            <a:pPr algn="ctr"/>
            <a:r>
              <a:rPr lang="hu-HU" sz="2400" dirty="0" smtClean="0">
                <a:latin typeface="Times New Roman" pitchFamily="18" charset="0"/>
                <a:cs typeface="Times New Roman" pitchFamily="18" charset="0"/>
              </a:rPr>
              <a:t>Koncentrikus</a:t>
            </a:r>
            <a:endParaRPr lang="en-GB" sz="2400" dirty="0">
              <a:latin typeface="Times New Roman" pitchFamily="18" charset="0"/>
              <a:cs typeface="Times New Roman" pitchFamily="18" charset="0"/>
            </a:endParaRPr>
          </a:p>
        </p:txBody>
      </p:sp>
      <p:sp>
        <p:nvSpPr>
          <p:cNvPr id="7" name="Szövegdoboz 6"/>
          <p:cNvSpPr txBox="1"/>
          <p:nvPr/>
        </p:nvSpPr>
        <p:spPr>
          <a:xfrm>
            <a:off x="6072198" y="2857496"/>
            <a:ext cx="2000264" cy="461665"/>
          </a:xfrm>
          <a:prstGeom prst="rect">
            <a:avLst/>
          </a:prstGeom>
          <a:noFill/>
        </p:spPr>
        <p:txBody>
          <a:bodyPr wrap="square" rtlCol="0">
            <a:spAutoFit/>
          </a:bodyPr>
          <a:lstStyle/>
          <a:p>
            <a:pPr algn="ctr"/>
            <a:r>
              <a:rPr lang="hu-HU" sz="2400" dirty="0" smtClean="0">
                <a:latin typeface="Times New Roman" pitchFamily="18" charset="0"/>
                <a:cs typeface="Times New Roman" pitchFamily="18" charset="0"/>
              </a:rPr>
              <a:t>Excentrikus</a:t>
            </a:r>
            <a:endParaRPr lang="en-GB" sz="2400" dirty="0">
              <a:latin typeface="Times New Roman" pitchFamily="18" charset="0"/>
              <a:cs typeface="Times New Roman" pitchFamily="18" charset="0"/>
            </a:endParaRPr>
          </a:p>
        </p:txBody>
      </p:sp>
      <p:cxnSp>
        <p:nvCxnSpPr>
          <p:cNvPr id="17" name="Szögletes összekötő 16"/>
          <p:cNvCxnSpPr>
            <a:endCxn id="10" idx="0"/>
          </p:cNvCxnSpPr>
          <p:nvPr/>
        </p:nvCxnSpPr>
        <p:spPr>
          <a:xfrm rot="16200000" flipH="1">
            <a:off x="6411528" y="2089537"/>
            <a:ext cx="714380" cy="6786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zögletes összekötő 21"/>
          <p:cNvCxnSpPr/>
          <p:nvPr/>
        </p:nvCxnSpPr>
        <p:spPr>
          <a:xfrm rot="5400000">
            <a:off x="5161363" y="2089538"/>
            <a:ext cx="714380" cy="6786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gyenes összekötő nyíllal 23"/>
          <p:cNvCxnSpPr>
            <a:stCxn id="3" idx="2"/>
          </p:cNvCxnSpPr>
          <p:nvPr/>
        </p:nvCxnSpPr>
        <p:spPr>
          <a:xfrm rot="5400000">
            <a:off x="1838156" y="2409667"/>
            <a:ext cx="75278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Lekerekített téglalap 24"/>
          <p:cNvSpPr/>
          <p:nvPr/>
        </p:nvSpPr>
        <p:spPr>
          <a:xfrm>
            <a:off x="4143372" y="4143380"/>
            <a:ext cx="3857652" cy="64294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26" name="Szövegdoboz 25"/>
          <p:cNvSpPr txBox="1"/>
          <p:nvPr/>
        </p:nvSpPr>
        <p:spPr>
          <a:xfrm>
            <a:off x="4143372" y="4181781"/>
            <a:ext cx="3857652" cy="461665"/>
          </a:xfrm>
          <a:prstGeom prst="rect">
            <a:avLst/>
          </a:prstGeom>
          <a:noFill/>
        </p:spPr>
        <p:txBody>
          <a:bodyPr wrap="square" rtlCol="0">
            <a:spAutoFit/>
          </a:bodyPr>
          <a:lstStyle/>
          <a:p>
            <a:pPr algn="ctr"/>
            <a:r>
              <a:rPr lang="hu-HU" sz="2400" dirty="0" smtClean="0">
                <a:latin typeface="Times New Roman" pitchFamily="18" charset="0"/>
                <a:cs typeface="Times New Roman" pitchFamily="18" charset="0"/>
              </a:rPr>
              <a:t>Excentrikus→ Koncentrikus</a:t>
            </a:r>
            <a:endParaRPr lang="en-GB" sz="2400" dirty="0">
              <a:latin typeface="Times New Roman" pitchFamily="18" charset="0"/>
              <a:cs typeface="Times New Roman" pitchFamily="18" charset="0"/>
            </a:endParaRPr>
          </a:p>
        </p:txBody>
      </p:sp>
      <p:cxnSp>
        <p:nvCxnSpPr>
          <p:cNvPr id="27" name="Szögletes összekötő 26"/>
          <p:cNvCxnSpPr/>
          <p:nvPr/>
        </p:nvCxnSpPr>
        <p:spPr>
          <a:xfrm rot="5400000">
            <a:off x="6125776" y="3446860"/>
            <a:ext cx="714380" cy="6786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zögletes összekötő 27"/>
          <p:cNvCxnSpPr/>
          <p:nvPr/>
        </p:nvCxnSpPr>
        <p:spPr>
          <a:xfrm rot="16200000" flipH="1">
            <a:off x="5304239" y="3446859"/>
            <a:ext cx="714380" cy="6786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Szövegdoboz 28"/>
          <p:cNvSpPr txBox="1"/>
          <p:nvPr/>
        </p:nvSpPr>
        <p:spPr>
          <a:xfrm>
            <a:off x="4214810" y="4786322"/>
            <a:ext cx="3643338" cy="40011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hu-HU" sz="2000" b="1" dirty="0" smtClean="0">
                <a:latin typeface="Times New Roman" pitchFamily="18" charset="0"/>
                <a:cs typeface="Times New Roman" pitchFamily="18" charset="0"/>
              </a:rPr>
              <a:t>Nyújtásos-rövidüléses ciklus</a:t>
            </a:r>
            <a:endParaRPr lang="en-GB" sz="2000" b="1" dirty="0">
              <a:latin typeface="Times New Roman" pitchFamily="18" charset="0"/>
              <a:cs typeface="Times New Roman" pitchFamily="18" charset="0"/>
            </a:endParaRPr>
          </a:p>
        </p:txBody>
      </p:sp>
      <p:cxnSp>
        <p:nvCxnSpPr>
          <p:cNvPr id="31" name="Alak 30"/>
          <p:cNvCxnSpPr>
            <a:stCxn id="8" idx="2"/>
          </p:cNvCxnSpPr>
          <p:nvPr/>
        </p:nvCxnSpPr>
        <p:spPr>
          <a:xfrm rot="16200000" flipH="1">
            <a:off x="2625314" y="3053950"/>
            <a:ext cx="1143008" cy="1893107"/>
          </a:xfrm>
          <a:prstGeom prst="bentConnector2">
            <a:avLst/>
          </a:prstGeom>
          <a:ln w="12700">
            <a:prstDash val="dash"/>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42988" y="1268413"/>
            <a:ext cx="3313112" cy="2592387"/>
            <a:chOff x="657" y="799"/>
            <a:chExt cx="2087" cy="1633"/>
          </a:xfrm>
        </p:grpSpPr>
        <p:grpSp>
          <p:nvGrpSpPr>
            <p:cNvPr id="3" name="Group 6"/>
            <p:cNvGrpSpPr>
              <a:grpSpLocks/>
            </p:cNvGrpSpPr>
            <p:nvPr/>
          </p:nvGrpSpPr>
          <p:grpSpPr bwMode="auto">
            <a:xfrm>
              <a:off x="1066" y="799"/>
              <a:ext cx="1678" cy="1361"/>
              <a:chOff x="1066" y="799"/>
              <a:chExt cx="1678" cy="1361"/>
            </a:xfrm>
          </p:grpSpPr>
          <p:sp>
            <p:nvSpPr>
              <p:cNvPr id="30758" name="Line 4"/>
              <p:cNvSpPr>
                <a:spLocks noChangeShapeType="1"/>
              </p:cNvSpPr>
              <p:nvPr/>
            </p:nvSpPr>
            <p:spPr bwMode="auto">
              <a:xfrm>
                <a:off x="1066" y="799"/>
                <a:ext cx="0" cy="1361"/>
              </a:xfrm>
              <a:prstGeom prst="line">
                <a:avLst/>
              </a:prstGeom>
              <a:noFill/>
              <a:ln w="9525">
                <a:solidFill>
                  <a:schemeClr val="tx1"/>
                </a:solidFill>
                <a:round/>
                <a:headEnd/>
                <a:tailEnd/>
              </a:ln>
            </p:spPr>
            <p:txBody>
              <a:bodyPr/>
              <a:lstStyle/>
              <a:p>
                <a:endParaRPr lang="en-US"/>
              </a:p>
            </p:txBody>
          </p:sp>
          <p:sp>
            <p:nvSpPr>
              <p:cNvPr id="30759" name="Line 5"/>
              <p:cNvSpPr>
                <a:spLocks noChangeShapeType="1"/>
              </p:cNvSpPr>
              <p:nvPr/>
            </p:nvSpPr>
            <p:spPr bwMode="auto">
              <a:xfrm>
                <a:off x="1066" y="2160"/>
                <a:ext cx="1678" cy="0"/>
              </a:xfrm>
              <a:prstGeom prst="line">
                <a:avLst/>
              </a:prstGeom>
              <a:noFill/>
              <a:ln w="9525">
                <a:solidFill>
                  <a:schemeClr val="tx1"/>
                </a:solidFill>
                <a:round/>
                <a:headEnd/>
                <a:tailEnd/>
              </a:ln>
            </p:spPr>
            <p:txBody>
              <a:bodyPr/>
              <a:lstStyle/>
              <a:p>
                <a:endParaRPr lang="en-US"/>
              </a:p>
            </p:txBody>
          </p:sp>
        </p:grpSp>
        <p:sp>
          <p:nvSpPr>
            <p:cNvPr id="30756" name="Text Box 10"/>
            <p:cNvSpPr txBox="1">
              <a:spLocks noChangeArrowheads="1"/>
            </p:cNvSpPr>
            <p:nvPr/>
          </p:nvSpPr>
          <p:spPr bwMode="auto">
            <a:xfrm>
              <a:off x="657" y="799"/>
              <a:ext cx="318" cy="231"/>
            </a:xfrm>
            <a:prstGeom prst="rect">
              <a:avLst/>
            </a:prstGeom>
            <a:noFill/>
            <a:ln w="9525">
              <a:noFill/>
              <a:miter lim="800000"/>
              <a:headEnd/>
              <a:tailEnd/>
            </a:ln>
          </p:spPr>
          <p:txBody>
            <a:bodyPr>
              <a:spAutoFit/>
            </a:bodyPr>
            <a:lstStyle/>
            <a:p>
              <a:pPr>
                <a:spcBef>
                  <a:spcPct val="50000"/>
                </a:spcBef>
              </a:pPr>
              <a:r>
                <a:rPr lang="hu-HU" b="1"/>
                <a:t>V</a:t>
              </a:r>
              <a:endParaRPr lang="en-US" b="1"/>
            </a:p>
          </p:txBody>
        </p:sp>
        <p:sp>
          <p:nvSpPr>
            <p:cNvPr id="30757" name="Text Box 11"/>
            <p:cNvSpPr txBox="1">
              <a:spLocks noChangeArrowheads="1"/>
            </p:cNvSpPr>
            <p:nvPr/>
          </p:nvSpPr>
          <p:spPr bwMode="auto">
            <a:xfrm>
              <a:off x="2426" y="2201"/>
              <a:ext cx="318" cy="231"/>
            </a:xfrm>
            <a:prstGeom prst="rect">
              <a:avLst/>
            </a:prstGeom>
            <a:noFill/>
            <a:ln w="9525">
              <a:noFill/>
              <a:miter lim="800000"/>
              <a:headEnd/>
              <a:tailEnd/>
            </a:ln>
          </p:spPr>
          <p:txBody>
            <a:bodyPr>
              <a:spAutoFit/>
            </a:bodyPr>
            <a:lstStyle/>
            <a:p>
              <a:pPr>
                <a:spcBef>
                  <a:spcPct val="50000"/>
                </a:spcBef>
              </a:pPr>
              <a:r>
                <a:rPr lang="hu-HU" b="1"/>
                <a:t>t</a:t>
              </a:r>
              <a:endParaRPr lang="en-US" b="1"/>
            </a:p>
          </p:txBody>
        </p:sp>
      </p:grpSp>
      <p:grpSp>
        <p:nvGrpSpPr>
          <p:cNvPr id="4" name="Group 13"/>
          <p:cNvGrpSpPr>
            <a:grpSpLocks/>
          </p:cNvGrpSpPr>
          <p:nvPr/>
        </p:nvGrpSpPr>
        <p:grpSpPr bwMode="auto">
          <a:xfrm>
            <a:off x="4787900" y="1268413"/>
            <a:ext cx="3313113" cy="2592387"/>
            <a:chOff x="657" y="799"/>
            <a:chExt cx="2087" cy="1633"/>
          </a:xfrm>
        </p:grpSpPr>
        <p:grpSp>
          <p:nvGrpSpPr>
            <p:cNvPr id="5" name="Group 14"/>
            <p:cNvGrpSpPr>
              <a:grpSpLocks/>
            </p:cNvGrpSpPr>
            <p:nvPr/>
          </p:nvGrpSpPr>
          <p:grpSpPr bwMode="auto">
            <a:xfrm>
              <a:off x="1066" y="799"/>
              <a:ext cx="1678" cy="1361"/>
              <a:chOff x="1066" y="799"/>
              <a:chExt cx="1678" cy="1361"/>
            </a:xfrm>
          </p:grpSpPr>
          <p:sp>
            <p:nvSpPr>
              <p:cNvPr id="30753" name="Line 15"/>
              <p:cNvSpPr>
                <a:spLocks noChangeShapeType="1"/>
              </p:cNvSpPr>
              <p:nvPr/>
            </p:nvSpPr>
            <p:spPr bwMode="auto">
              <a:xfrm>
                <a:off x="1066" y="799"/>
                <a:ext cx="0" cy="1361"/>
              </a:xfrm>
              <a:prstGeom prst="line">
                <a:avLst/>
              </a:prstGeom>
              <a:noFill/>
              <a:ln w="9525">
                <a:solidFill>
                  <a:schemeClr val="tx1"/>
                </a:solidFill>
                <a:round/>
                <a:headEnd/>
                <a:tailEnd/>
              </a:ln>
            </p:spPr>
            <p:txBody>
              <a:bodyPr/>
              <a:lstStyle/>
              <a:p>
                <a:endParaRPr lang="en-US"/>
              </a:p>
            </p:txBody>
          </p:sp>
          <p:sp>
            <p:nvSpPr>
              <p:cNvPr id="30754" name="Line 16"/>
              <p:cNvSpPr>
                <a:spLocks noChangeShapeType="1"/>
              </p:cNvSpPr>
              <p:nvPr/>
            </p:nvSpPr>
            <p:spPr bwMode="auto">
              <a:xfrm>
                <a:off x="1066" y="2160"/>
                <a:ext cx="1678" cy="0"/>
              </a:xfrm>
              <a:prstGeom prst="line">
                <a:avLst/>
              </a:prstGeom>
              <a:noFill/>
              <a:ln w="9525">
                <a:solidFill>
                  <a:schemeClr val="tx1"/>
                </a:solidFill>
                <a:round/>
                <a:headEnd/>
                <a:tailEnd/>
              </a:ln>
            </p:spPr>
            <p:txBody>
              <a:bodyPr/>
              <a:lstStyle/>
              <a:p>
                <a:endParaRPr lang="en-US"/>
              </a:p>
            </p:txBody>
          </p:sp>
        </p:grpSp>
        <p:sp>
          <p:nvSpPr>
            <p:cNvPr id="30751" name="Text Box 17"/>
            <p:cNvSpPr txBox="1">
              <a:spLocks noChangeArrowheads="1"/>
            </p:cNvSpPr>
            <p:nvPr/>
          </p:nvSpPr>
          <p:spPr bwMode="auto">
            <a:xfrm>
              <a:off x="657" y="799"/>
              <a:ext cx="318" cy="231"/>
            </a:xfrm>
            <a:prstGeom prst="rect">
              <a:avLst/>
            </a:prstGeom>
            <a:noFill/>
            <a:ln w="9525">
              <a:noFill/>
              <a:miter lim="800000"/>
              <a:headEnd/>
              <a:tailEnd/>
            </a:ln>
          </p:spPr>
          <p:txBody>
            <a:bodyPr>
              <a:spAutoFit/>
            </a:bodyPr>
            <a:lstStyle/>
            <a:p>
              <a:pPr>
                <a:spcBef>
                  <a:spcPct val="50000"/>
                </a:spcBef>
              </a:pPr>
              <a:r>
                <a:rPr lang="hu-HU" b="1"/>
                <a:t>V</a:t>
              </a:r>
              <a:endParaRPr lang="en-US" b="1"/>
            </a:p>
          </p:txBody>
        </p:sp>
        <p:sp>
          <p:nvSpPr>
            <p:cNvPr id="30752" name="Text Box 18"/>
            <p:cNvSpPr txBox="1">
              <a:spLocks noChangeArrowheads="1"/>
            </p:cNvSpPr>
            <p:nvPr/>
          </p:nvSpPr>
          <p:spPr bwMode="auto">
            <a:xfrm>
              <a:off x="2426" y="2201"/>
              <a:ext cx="318" cy="231"/>
            </a:xfrm>
            <a:prstGeom prst="rect">
              <a:avLst/>
            </a:prstGeom>
            <a:noFill/>
            <a:ln w="9525">
              <a:noFill/>
              <a:miter lim="800000"/>
              <a:headEnd/>
              <a:tailEnd/>
            </a:ln>
          </p:spPr>
          <p:txBody>
            <a:bodyPr>
              <a:spAutoFit/>
            </a:bodyPr>
            <a:lstStyle/>
            <a:p>
              <a:pPr>
                <a:spcBef>
                  <a:spcPct val="50000"/>
                </a:spcBef>
              </a:pPr>
              <a:r>
                <a:rPr lang="hu-HU" b="1"/>
                <a:t>t</a:t>
              </a:r>
              <a:endParaRPr lang="en-US" b="1"/>
            </a:p>
          </p:txBody>
        </p:sp>
      </p:grpSp>
      <p:grpSp>
        <p:nvGrpSpPr>
          <p:cNvPr id="6" name="Group 31"/>
          <p:cNvGrpSpPr>
            <a:grpSpLocks/>
          </p:cNvGrpSpPr>
          <p:nvPr/>
        </p:nvGrpSpPr>
        <p:grpSpPr bwMode="auto">
          <a:xfrm>
            <a:off x="1042988" y="4005263"/>
            <a:ext cx="3313112" cy="2592387"/>
            <a:chOff x="657" y="2523"/>
            <a:chExt cx="2087" cy="1633"/>
          </a:xfrm>
        </p:grpSpPr>
        <p:grpSp>
          <p:nvGrpSpPr>
            <p:cNvPr id="7" name="Group 20"/>
            <p:cNvGrpSpPr>
              <a:grpSpLocks/>
            </p:cNvGrpSpPr>
            <p:nvPr/>
          </p:nvGrpSpPr>
          <p:grpSpPr bwMode="auto">
            <a:xfrm>
              <a:off x="1066" y="2523"/>
              <a:ext cx="1678" cy="1361"/>
              <a:chOff x="1066" y="799"/>
              <a:chExt cx="1678" cy="1361"/>
            </a:xfrm>
          </p:grpSpPr>
          <p:sp>
            <p:nvSpPr>
              <p:cNvPr id="30748" name="Line 21"/>
              <p:cNvSpPr>
                <a:spLocks noChangeShapeType="1"/>
              </p:cNvSpPr>
              <p:nvPr/>
            </p:nvSpPr>
            <p:spPr bwMode="auto">
              <a:xfrm>
                <a:off x="1066" y="799"/>
                <a:ext cx="0" cy="1361"/>
              </a:xfrm>
              <a:prstGeom prst="line">
                <a:avLst/>
              </a:prstGeom>
              <a:noFill/>
              <a:ln w="9525">
                <a:solidFill>
                  <a:schemeClr val="tx1"/>
                </a:solidFill>
                <a:round/>
                <a:headEnd/>
                <a:tailEnd/>
              </a:ln>
            </p:spPr>
            <p:txBody>
              <a:bodyPr/>
              <a:lstStyle/>
              <a:p>
                <a:endParaRPr lang="en-US"/>
              </a:p>
            </p:txBody>
          </p:sp>
          <p:sp>
            <p:nvSpPr>
              <p:cNvPr id="30749" name="Line 22"/>
              <p:cNvSpPr>
                <a:spLocks noChangeShapeType="1"/>
              </p:cNvSpPr>
              <p:nvPr/>
            </p:nvSpPr>
            <p:spPr bwMode="auto">
              <a:xfrm>
                <a:off x="1066" y="2160"/>
                <a:ext cx="1678" cy="0"/>
              </a:xfrm>
              <a:prstGeom prst="line">
                <a:avLst/>
              </a:prstGeom>
              <a:noFill/>
              <a:ln w="9525">
                <a:solidFill>
                  <a:schemeClr val="tx1"/>
                </a:solidFill>
                <a:round/>
                <a:headEnd/>
                <a:tailEnd/>
              </a:ln>
            </p:spPr>
            <p:txBody>
              <a:bodyPr/>
              <a:lstStyle/>
              <a:p>
                <a:endParaRPr lang="en-US"/>
              </a:p>
            </p:txBody>
          </p:sp>
        </p:grpSp>
        <p:sp>
          <p:nvSpPr>
            <p:cNvPr id="30746" name="Text Box 23"/>
            <p:cNvSpPr txBox="1">
              <a:spLocks noChangeArrowheads="1"/>
            </p:cNvSpPr>
            <p:nvPr/>
          </p:nvSpPr>
          <p:spPr bwMode="auto">
            <a:xfrm>
              <a:off x="657" y="2523"/>
              <a:ext cx="318" cy="231"/>
            </a:xfrm>
            <a:prstGeom prst="rect">
              <a:avLst/>
            </a:prstGeom>
            <a:noFill/>
            <a:ln w="9525">
              <a:noFill/>
              <a:miter lim="800000"/>
              <a:headEnd/>
              <a:tailEnd/>
            </a:ln>
          </p:spPr>
          <p:txBody>
            <a:bodyPr>
              <a:spAutoFit/>
            </a:bodyPr>
            <a:lstStyle/>
            <a:p>
              <a:pPr>
                <a:spcBef>
                  <a:spcPct val="50000"/>
                </a:spcBef>
              </a:pPr>
              <a:r>
                <a:rPr lang="hu-HU" b="1"/>
                <a:t>F</a:t>
              </a:r>
              <a:endParaRPr lang="en-US" b="1"/>
            </a:p>
          </p:txBody>
        </p:sp>
        <p:sp>
          <p:nvSpPr>
            <p:cNvPr id="30747" name="Text Box 24"/>
            <p:cNvSpPr txBox="1">
              <a:spLocks noChangeArrowheads="1"/>
            </p:cNvSpPr>
            <p:nvPr/>
          </p:nvSpPr>
          <p:spPr bwMode="auto">
            <a:xfrm>
              <a:off x="2426" y="3925"/>
              <a:ext cx="318" cy="231"/>
            </a:xfrm>
            <a:prstGeom prst="rect">
              <a:avLst/>
            </a:prstGeom>
            <a:noFill/>
            <a:ln w="9525">
              <a:noFill/>
              <a:miter lim="800000"/>
              <a:headEnd/>
              <a:tailEnd/>
            </a:ln>
          </p:spPr>
          <p:txBody>
            <a:bodyPr>
              <a:spAutoFit/>
            </a:bodyPr>
            <a:lstStyle/>
            <a:p>
              <a:pPr>
                <a:spcBef>
                  <a:spcPct val="50000"/>
                </a:spcBef>
              </a:pPr>
              <a:r>
                <a:rPr lang="hu-HU" b="1"/>
                <a:t>t</a:t>
              </a:r>
              <a:endParaRPr lang="en-US" b="1"/>
            </a:p>
          </p:txBody>
        </p:sp>
      </p:grpSp>
      <p:grpSp>
        <p:nvGrpSpPr>
          <p:cNvPr id="8" name="Group 32"/>
          <p:cNvGrpSpPr>
            <a:grpSpLocks/>
          </p:cNvGrpSpPr>
          <p:nvPr/>
        </p:nvGrpSpPr>
        <p:grpSpPr bwMode="auto">
          <a:xfrm>
            <a:off x="4787900" y="4005263"/>
            <a:ext cx="3313113" cy="2592387"/>
            <a:chOff x="657" y="2523"/>
            <a:chExt cx="2087" cy="1633"/>
          </a:xfrm>
        </p:grpSpPr>
        <p:grpSp>
          <p:nvGrpSpPr>
            <p:cNvPr id="9" name="Group 33"/>
            <p:cNvGrpSpPr>
              <a:grpSpLocks/>
            </p:cNvGrpSpPr>
            <p:nvPr/>
          </p:nvGrpSpPr>
          <p:grpSpPr bwMode="auto">
            <a:xfrm>
              <a:off x="1066" y="2523"/>
              <a:ext cx="1678" cy="1361"/>
              <a:chOff x="1066" y="799"/>
              <a:chExt cx="1678" cy="1361"/>
            </a:xfrm>
          </p:grpSpPr>
          <p:sp>
            <p:nvSpPr>
              <p:cNvPr id="30743" name="Line 34"/>
              <p:cNvSpPr>
                <a:spLocks noChangeShapeType="1"/>
              </p:cNvSpPr>
              <p:nvPr/>
            </p:nvSpPr>
            <p:spPr bwMode="auto">
              <a:xfrm>
                <a:off x="1066" y="799"/>
                <a:ext cx="0" cy="1361"/>
              </a:xfrm>
              <a:prstGeom prst="line">
                <a:avLst/>
              </a:prstGeom>
              <a:noFill/>
              <a:ln w="9525">
                <a:solidFill>
                  <a:schemeClr val="tx1"/>
                </a:solidFill>
                <a:round/>
                <a:headEnd/>
                <a:tailEnd/>
              </a:ln>
            </p:spPr>
            <p:txBody>
              <a:bodyPr/>
              <a:lstStyle/>
              <a:p>
                <a:endParaRPr lang="en-US"/>
              </a:p>
            </p:txBody>
          </p:sp>
          <p:sp>
            <p:nvSpPr>
              <p:cNvPr id="30744" name="Line 35"/>
              <p:cNvSpPr>
                <a:spLocks noChangeShapeType="1"/>
              </p:cNvSpPr>
              <p:nvPr/>
            </p:nvSpPr>
            <p:spPr bwMode="auto">
              <a:xfrm>
                <a:off x="1066" y="2160"/>
                <a:ext cx="1678" cy="0"/>
              </a:xfrm>
              <a:prstGeom prst="line">
                <a:avLst/>
              </a:prstGeom>
              <a:noFill/>
              <a:ln w="9525">
                <a:solidFill>
                  <a:schemeClr val="tx1"/>
                </a:solidFill>
                <a:round/>
                <a:headEnd/>
                <a:tailEnd/>
              </a:ln>
            </p:spPr>
            <p:txBody>
              <a:bodyPr/>
              <a:lstStyle/>
              <a:p>
                <a:endParaRPr lang="en-US"/>
              </a:p>
            </p:txBody>
          </p:sp>
        </p:grpSp>
        <p:sp>
          <p:nvSpPr>
            <p:cNvPr id="30741" name="Text Box 36"/>
            <p:cNvSpPr txBox="1">
              <a:spLocks noChangeArrowheads="1"/>
            </p:cNvSpPr>
            <p:nvPr/>
          </p:nvSpPr>
          <p:spPr bwMode="auto">
            <a:xfrm>
              <a:off x="657" y="2523"/>
              <a:ext cx="318" cy="231"/>
            </a:xfrm>
            <a:prstGeom prst="rect">
              <a:avLst/>
            </a:prstGeom>
            <a:noFill/>
            <a:ln w="9525">
              <a:noFill/>
              <a:miter lim="800000"/>
              <a:headEnd/>
              <a:tailEnd/>
            </a:ln>
          </p:spPr>
          <p:txBody>
            <a:bodyPr>
              <a:spAutoFit/>
            </a:bodyPr>
            <a:lstStyle/>
            <a:p>
              <a:pPr>
                <a:spcBef>
                  <a:spcPct val="50000"/>
                </a:spcBef>
              </a:pPr>
              <a:r>
                <a:rPr lang="hu-HU" b="1"/>
                <a:t>F</a:t>
              </a:r>
              <a:endParaRPr lang="en-US" b="1"/>
            </a:p>
          </p:txBody>
        </p:sp>
        <p:sp>
          <p:nvSpPr>
            <p:cNvPr id="30742" name="Text Box 37"/>
            <p:cNvSpPr txBox="1">
              <a:spLocks noChangeArrowheads="1"/>
            </p:cNvSpPr>
            <p:nvPr/>
          </p:nvSpPr>
          <p:spPr bwMode="auto">
            <a:xfrm>
              <a:off x="2426" y="3925"/>
              <a:ext cx="318" cy="231"/>
            </a:xfrm>
            <a:prstGeom prst="rect">
              <a:avLst/>
            </a:prstGeom>
            <a:noFill/>
            <a:ln w="9525">
              <a:noFill/>
              <a:miter lim="800000"/>
              <a:headEnd/>
              <a:tailEnd/>
            </a:ln>
          </p:spPr>
          <p:txBody>
            <a:bodyPr>
              <a:spAutoFit/>
            </a:bodyPr>
            <a:lstStyle/>
            <a:p>
              <a:pPr>
                <a:spcBef>
                  <a:spcPct val="50000"/>
                </a:spcBef>
              </a:pPr>
              <a:r>
                <a:rPr lang="hu-HU" b="1"/>
                <a:t>t</a:t>
              </a:r>
              <a:endParaRPr lang="en-US" b="1"/>
            </a:p>
          </p:txBody>
        </p:sp>
      </p:grpSp>
      <p:grpSp>
        <p:nvGrpSpPr>
          <p:cNvPr id="10" name="Group 40"/>
          <p:cNvGrpSpPr>
            <a:grpSpLocks/>
          </p:cNvGrpSpPr>
          <p:nvPr/>
        </p:nvGrpSpPr>
        <p:grpSpPr bwMode="auto">
          <a:xfrm>
            <a:off x="2051050" y="2420938"/>
            <a:ext cx="1944688" cy="1008062"/>
            <a:chOff x="1292" y="1525"/>
            <a:chExt cx="1089" cy="635"/>
          </a:xfrm>
        </p:grpSpPr>
        <p:sp>
          <p:nvSpPr>
            <p:cNvPr id="30738" name="Line 38"/>
            <p:cNvSpPr>
              <a:spLocks noChangeShapeType="1"/>
            </p:cNvSpPr>
            <p:nvPr/>
          </p:nvSpPr>
          <p:spPr bwMode="auto">
            <a:xfrm flipV="1">
              <a:off x="1292" y="1525"/>
              <a:ext cx="0" cy="635"/>
            </a:xfrm>
            <a:prstGeom prst="line">
              <a:avLst/>
            </a:prstGeom>
            <a:noFill/>
            <a:ln w="38100">
              <a:solidFill>
                <a:schemeClr val="tx1"/>
              </a:solidFill>
              <a:round/>
              <a:headEnd/>
              <a:tailEnd/>
            </a:ln>
          </p:spPr>
          <p:txBody>
            <a:bodyPr/>
            <a:lstStyle/>
            <a:p>
              <a:endParaRPr lang="en-US"/>
            </a:p>
          </p:txBody>
        </p:sp>
        <p:sp>
          <p:nvSpPr>
            <p:cNvPr id="30739" name="Line 39"/>
            <p:cNvSpPr>
              <a:spLocks noChangeShapeType="1"/>
            </p:cNvSpPr>
            <p:nvPr/>
          </p:nvSpPr>
          <p:spPr bwMode="auto">
            <a:xfrm>
              <a:off x="1292" y="1525"/>
              <a:ext cx="1089" cy="0"/>
            </a:xfrm>
            <a:prstGeom prst="line">
              <a:avLst/>
            </a:prstGeom>
            <a:noFill/>
            <a:ln w="38100">
              <a:solidFill>
                <a:schemeClr val="tx1"/>
              </a:solidFill>
              <a:round/>
              <a:headEnd/>
              <a:tailEnd/>
            </a:ln>
          </p:spPr>
          <p:txBody>
            <a:bodyPr/>
            <a:lstStyle/>
            <a:p>
              <a:endParaRPr lang="en-US"/>
            </a:p>
          </p:txBody>
        </p:sp>
      </p:grpSp>
      <p:sp>
        <p:nvSpPr>
          <p:cNvPr id="34857" name="Freeform 41"/>
          <p:cNvSpPr>
            <a:spLocks/>
          </p:cNvSpPr>
          <p:nvPr/>
        </p:nvSpPr>
        <p:spPr bwMode="auto">
          <a:xfrm>
            <a:off x="2052638" y="4748213"/>
            <a:ext cx="1943100" cy="1344612"/>
          </a:xfrm>
          <a:custGeom>
            <a:avLst/>
            <a:gdLst>
              <a:gd name="T0" fmla="*/ 0 w 1224"/>
              <a:gd name="T1" fmla="*/ 2147483647 h 847"/>
              <a:gd name="T2" fmla="*/ 2147483647 w 1224"/>
              <a:gd name="T3" fmla="*/ 2147483647 h 847"/>
              <a:gd name="T4" fmla="*/ 2147483647 w 1224"/>
              <a:gd name="T5" fmla="*/ 2147483647 h 847"/>
              <a:gd name="T6" fmla="*/ 2147483647 w 1224"/>
              <a:gd name="T7" fmla="*/ 2147483647 h 847"/>
              <a:gd name="T8" fmla="*/ 2147483647 w 1224"/>
              <a:gd name="T9" fmla="*/ 2147483647 h 847"/>
              <a:gd name="T10" fmla="*/ 2147483647 w 1224"/>
              <a:gd name="T11" fmla="*/ 2147483647 h 847"/>
              <a:gd name="T12" fmla="*/ 2147483647 w 1224"/>
              <a:gd name="T13" fmla="*/ 2147483647 h 847"/>
              <a:gd name="T14" fmla="*/ 0 60000 65536"/>
              <a:gd name="T15" fmla="*/ 0 60000 65536"/>
              <a:gd name="T16" fmla="*/ 0 60000 65536"/>
              <a:gd name="T17" fmla="*/ 0 60000 65536"/>
              <a:gd name="T18" fmla="*/ 0 60000 65536"/>
              <a:gd name="T19" fmla="*/ 0 60000 65536"/>
              <a:gd name="T20" fmla="*/ 0 60000 65536"/>
              <a:gd name="T21" fmla="*/ 0 w 1224"/>
              <a:gd name="T22" fmla="*/ 0 h 847"/>
              <a:gd name="T23" fmla="*/ 1224 w 1224"/>
              <a:gd name="T24" fmla="*/ 847 h 8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24" h="847">
                <a:moveTo>
                  <a:pt x="0" y="847"/>
                </a:moveTo>
                <a:cubicBezTo>
                  <a:pt x="18" y="729"/>
                  <a:pt x="37" y="612"/>
                  <a:pt x="90" y="484"/>
                </a:cubicBezTo>
                <a:cubicBezTo>
                  <a:pt x="143" y="356"/>
                  <a:pt x="219" y="152"/>
                  <a:pt x="317" y="76"/>
                </a:cubicBezTo>
                <a:cubicBezTo>
                  <a:pt x="415" y="0"/>
                  <a:pt x="589" y="23"/>
                  <a:pt x="680" y="31"/>
                </a:cubicBezTo>
                <a:cubicBezTo>
                  <a:pt x="771" y="39"/>
                  <a:pt x="802" y="77"/>
                  <a:pt x="862" y="122"/>
                </a:cubicBezTo>
                <a:cubicBezTo>
                  <a:pt x="922" y="167"/>
                  <a:pt x="983" y="243"/>
                  <a:pt x="1043" y="303"/>
                </a:cubicBezTo>
                <a:cubicBezTo>
                  <a:pt x="1103" y="363"/>
                  <a:pt x="1194" y="454"/>
                  <a:pt x="1224" y="484"/>
                </a:cubicBezTo>
              </a:path>
            </a:pathLst>
          </a:custGeom>
          <a:noFill/>
          <a:ln w="38100" cmpd="sng">
            <a:solidFill>
              <a:srgbClr val="FF0000"/>
            </a:solidFill>
            <a:round/>
            <a:headEnd/>
            <a:tailEnd/>
          </a:ln>
        </p:spPr>
        <p:txBody>
          <a:bodyPr/>
          <a:lstStyle/>
          <a:p>
            <a:endParaRPr lang="en-US"/>
          </a:p>
        </p:txBody>
      </p:sp>
      <p:sp>
        <p:nvSpPr>
          <p:cNvPr id="34858" name="Line 42"/>
          <p:cNvSpPr>
            <a:spLocks noChangeShapeType="1"/>
          </p:cNvSpPr>
          <p:nvPr/>
        </p:nvSpPr>
        <p:spPr bwMode="auto">
          <a:xfrm flipV="1">
            <a:off x="6011863" y="2349500"/>
            <a:ext cx="1728787" cy="1079500"/>
          </a:xfrm>
          <a:prstGeom prst="line">
            <a:avLst/>
          </a:prstGeom>
          <a:noFill/>
          <a:ln w="38100">
            <a:solidFill>
              <a:schemeClr val="tx1"/>
            </a:solidFill>
            <a:round/>
            <a:headEnd/>
            <a:tailEnd/>
          </a:ln>
        </p:spPr>
        <p:txBody>
          <a:bodyPr/>
          <a:lstStyle/>
          <a:p>
            <a:endParaRPr lang="en-US"/>
          </a:p>
        </p:txBody>
      </p:sp>
      <p:grpSp>
        <p:nvGrpSpPr>
          <p:cNvPr id="11" name="Group 47"/>
          <p:cNvGrpSpPr>
            <a:grpSpLocks/>
          </p:cNvGrpSpPr>
          <p:nvPr/>
        </p:nvGrpSpPr>
        <p:grpSpPr bwMode="auto">
          <a:xfrm>
            <a:off x="5867400" y="4868863"/>
            <a:ext cx="1873250" cy="1296987"/>
            <a:chOff x="3696" y="3067"/>
            <a:chExt cx="1180" cy="817"/>
          </a:xfrm>
        </p:grpSpPr>
        <p:sp>
          <p:nvSpPr>
            <p:cNvPr id="30736" name="Line 45"/>
            <p:cNvSpPr>
              <a:spLocks noChangeShapeType="1"/>
            </p:cNvSpPr>
            <p:nvPr/>
          </p:nvSpPr>
          <p:spPr bwMode="auto">
            <a:xfrm flipV="1">
              <a:off x="3696" y="3067"/>
              <a:ext cx="91" cy="817"/>
            </a:xfrm>
            <a:prstGeom prst="line">
              <a:avLst/>
            </a:prstGeom>
            <a:noFill/>
            <a:ln w="38100">
              <a:solidFill>
                <a:srgbClr val="FF0000"/>
              </a:solidFill>
              <a:round/>
              <a:headEnd/>
              <a:tailEnd/>
            </a:ln>
          </p:spPr>
          <p:txBody>
            <a:bodyPr/>
            <a:lstStyle/>
            <a:p>
              <a:endParaRPr lang="en-US"/>
            </a:p>
          </p:txBody>
        </p:sp>
        <p:sp>
          <p:nvSpPr>
            <p:cNvPr id="30737" name="Line 46"/>
            <p:cNvSpPr>
              <a:spLocks noChangeShapeType="1"/>
            </p:cNvSpPr>
            <p:nvPr/>
          </p:nvSpPr>
          <p:spPr bwMode="auto">
            <a:xfrm>
              <a:off x="3787" y="3067"/>
              <a:ext cx="1089" cy="0"/>
            </a:xfrm>
            <a:prstGeom prst="line">
              <a:avLst/>
            </a:prstGeom>
            <a:noFill/>
            <a:ln w="38100">
              <a:solidFill>
                <a:srgbClr val="FF0000"/>
              </a:solidFill>
              <a:round/>
              <a:headEnd/>
              <a:tailEnd/>
            </a:ln>
          </p:spPr>
          <p:txBody>
            <a:bodyPr/>
            <a:lstStyle/>
            <a:p>
              <a:endParaRPr lang="en-US"/>
            </a:p>
          </p:txBody>
        </p:sp>
      </p:grpSp>
      <p:sp>
        <p:nvSpPr>
          <p:cNvPr id="34864" name="Text Box 48"/>
          <p:cNvSpPr txBox="1">
            <a:spLocks noChangeArrowheads="1"/>
          </p:cNvSpPr>
          <p:nvPr/>
        </p:nvSpPr>
        <p:spPr bwMode="auto">
          <a:xfrm>
            <a:off x="1547813" y="333375"/>
            <a:ext cx="3024187" cy="457200"/>
          </a:xfrm>
          <a:prstGeom prst="rect">
            <a:avLst/>
          </a:prstGeom>
          <a:noFill/>
          <a:ln w="9525">
            <a:noFill/>
            <a:miter lim="800000"/>
            <a:headEnd/>
            <a:tailEnd/>
          </a:ln>
        </p:spPr>
        <p:txBody>
          <a:bodyPr>
            <a:spAutoFit/>
          </a:bodyPr>
          <a:lstStyle/>
          <a:p>
            <a:pPr algn="ctr">
              <a:spcBef>
                <a:spcPct val="50000"/>
              </a:spcBef>
            </a:pPr>
            <a:r>
              <a:rPr lang="hu-HU" sz="2400" b="1"/>
              <a:t>Izokinetikus</a:t>
            </a:r>
            <a:endParaRPr lang="en-US" sz="2400" b="1"/>
          </a:p>
        </p:txBody>
      </p:sp>
      <p:sp>
        <p:nvSpPr>
          <p:cNvPr id="34865" name="Text Box 49"/>
          <p:cNvSpPr txBox="1">
            <a:spLocks noChangeArrowheads="1"/>
          </p:cNvSpPr>
          <p:nvPr/>
        </p:nvSpPr>
        <p:spPr bwMode="auto">
          <a:xfrm>
            <a:off x="5364163" y="333375"/>
            <a:ext cx="3024187" cy="457200"/>
          </a:xfrm>
          <a:prstGeom prst="rect">
            <a:avLst/>
          </a:prstGeom>
          <a:noFill/>
          <a:ln w="9525">
            <a:noFill/>
            <a:miter lim="800000"/>
            <a:headEnd/>
            <a:tailEnd/>
          </a:ln>
        </p:spPr>
        <p:txBody>
          <a:bodyPr>
            <a:spAutoFit/>
          </a:bodyPr>
          <a:lstStyle/>
          <a:p>
            <a:pPr algn="ctr">
              <a:spcBef>
                <a:spcPct val="50000"/>
              </a:spcBef>
            </a:pPr>
            <a:r>
              <a:rPr lang="hu-HU" sz="2400" b="1"/>
              <a:t>Izotóniás</a:t>
            </a:r>
            <a:endParaRPr lang="en-US" sz="2400" b="1"/>
          </a:p>
        </p:txBody>
      </p:sp>
      <p:sp>
        <p:nvSpPr>
          <p:cNvPr id="34866" name="Text Box 50"/>
          <p:cNvSpPr txBox="1">
            <a:spLocks noChangeArrowheads="1"/>
          </p:cNvSpPr>
          <p:nvPr/>
        </p:nvSpPr>
        <p:spPr bwMode="auto">
          <a:xfrm>
            <a:off x="2051050" y="1762125"/>
            <a:ext cx="2160588" cy="366713"/>
          </a:xfrm>
          <a:prstGeom prst="rect">
            <a:avLst/>
          </a:prstGeom>
          <a:noFill/>
          <a:ln w="9525">
            <a:noFill/>
            <a:miter lim="800000"/>
            <a:headEnd/>
            <a:tailEnd/>
          </a:ln>
        </p:spPr>
        <p:txBody>
          <a:bodyPr>
            <a:spAutoFit/>
          </a:bodyPr>
          <a:lstStyle/>
          <a:p>
            <a:pPr>
              <a:spcBef>
                <a:spcPct val="50000"/>
              </a:spcBef>
            </a:pPr>
            <a:r>
              <a:rPr lang="hu-HU"/>
              <a:t>Állandó sebesség</a:t>
            </a:r>
            <a:endParaRPr lang="en-US"/>
          </a:p>
        </p:txBody>
      </p:sp>
      <p:sp>
        <p:nvSpPr>
          <p:cNvPr id="34867" name="Text Box 51"/>
          <p:cNvSpPr txBox="1">
            <a:spLocks noChangeArrowheads="1"/>
          </p:cNvSpPr>
          <p:nvPr/>
        </p:nvSpPr>
        <p:spPr bwMode="auto">
          <a:xfrm>
            <a:off x="5940425" y="4221163"/>
            <a:ext cx="2160588" cy="366712"/>
          </a:xfrm>
          <a:prstGeom prst="rect">
            <a:avLst/>
          </a:prstGeom>
          <a:noFill/>
          <a:ln w="9525">
            <a:noFill/>
            <a:miter lim="800000"/>
            <a:headEnd/>
            <a:tailEnd/>
          </a:ln>
        </p:spPr>
        <p:txBody>
          <a:bodyPr>
            <a:spAutoFit/>
          </a:bodyPr>
          <a:lstStyle/>
          <a:p>
            <a:pPr>
              <a:spcBef>
                <a:spcPct val="50000"/>
              </a:spcBef>
            </a:pPr>
            <a:r>
              <a:rPr lang="hu-HU"/>
              <a:t>Állandó feszülés</a:t>
            </a:r>
            <a:endParaRPr lang="en-US"/>
          </a:p>
        </p:txBody>
      </p:sp>
      <p:sp>
        <p:nvSpPr>
          <p:cNvPr id="34868" name="Text Box 52"/>
          <p:cNvSpPr txBox="1">
            <a:spLocks noChangeArrowheads="1"/>
          </p:cNvSpPr>
          <p:nvPr/>
        </p:nvSpPr>
        <p:spPr bwMode="auto">
          <a:xfrm>
            <a:off x="5940425" y="1484313"/>
            <a:ext cx="2160588" cy="641350"/>
          </a:xfrm>
          <a:prstGeom prst="rect">
            <a:avLst/>
          </a:prstGeom>
          <a:noFill/>
          <a:ln w="9525">
            <a:noFill/>
            <a:miter lim="800000"/>
            <a:headEnd/>
            <a:tailEnd/>
          </a:ln>
        </p:spPr>
        <p:txBody>
          <a:bodyPr>
            <a:spAutoFit/>
          </a:bodyPr>
          <a:lstStyle/>
          <a:p>
            <a:pPr>
              <a:spcBef>
                <a:spcPct val="50000"/>
              </a:spcBef>
            </a:pPr>
            <a:r>
              <a:rPr lang="hu-HU"/>
              <a:t>Változó sebesség, állandó gyorsulás</a:t>
            </a:r>
            <a:endParaRPr lang="en-US"/>
          </a:p>
        </p:txBody>
      </p:sp>
      <p:sp>
        <p:nvSpPr>
          <p:cNvPr id="34869" name="Text Box 53"/>
          <p:cNvSpPr txBox="1">
            <a:spLocks noChangeArrowheads="1"/>
          </p:cNvSpPr>
          <p:nvPr/>
        </p:nvSpPr>
        <p:spPr bwMode="auto">
          <a:xfrm>
            <a:off x="2051050" y="4214813"/>
            <a:ext cx="2160588" cy="366712"/>
          </a:xfrm>
          <a:prstGeom prst="rect">
            <a:avLst/>
          </a:prstGeom>
          <a:noFill/>
          <a:ln w="9525">
            <a:noFill/>
            <a:miter lim="800000"/>
            <a:headEnd/>
            <a:tailEnd/>
          </a:ln>
        </p:spPr>
        <p:txBody>
          <a:bodyPr>
            <a:spAutoFit/>
          </a:bodyPr>
          <a:lstStyle/>
          <a:p>
            <a:pPr>
              <a:spcBef>
                <a:spcPct val="50000"/>
              </a:spcBef>
            </a:pPr>
            <a:r>
              <a:rPr lang="hu-HU"/>
              <a:t>Változó feszülés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64"/>
                                        </p:tgtEl>
                                        <p:attrNameLst>
                                          <p:attrName>style.visibility</p:attrName>
                                        </p:attrNameLst>
                                      </p:cBhvr>
                                      <p:to>
                                        <p:strVal val="visible"/>
                                      </p:to>
                                    </p:set>
                                    <p:anim calcmode="lin" valueType="num">
                                      <p:cBhvr>
                                        <p:cTn id="7" dur="1000" fill="hold"/>
                                        <p:tgtEl>
                                          <p:spTgt spid="34864"/>
                                        </p:tgtEl>
                                        <p:attrNameLst>
                                          <p:attrName>ppt_x</p:attrName>
                                        </p:attrNameLst>
                                      </p:cBhvr>
                                      <p:tavLst>
                                        <p:tav tm="0">
                                          <p:val>
                                            <p:strVal val="#ppt_x-.2"/>
                                          </p:val>
                                        </p:tav>
                                        <p:tav tm="100000">
                                          <p:val>
                                            <p:strVal val="#ppt_x"/>
                                          </p:val>
                                        </p:tav>
                                      </p:tavLst>
                                    </p:anim>
                                    <p:anim calcmode="lin" valueType="num">
                                      <p:cBhvr>
                                        <p:cTn id="8" dur="1000" fill="hold"/>
                                        <p:tgtEl>
                                          <p:spTgt spid="348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6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par>
                          <p:cTn id="18" fill="hold">
                            <p:stCondLst>
                              <p:cond delay="2000"/>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34866"/>
                                        </p:tgtEl>
                                        <p:attrNameLst>
                                          <p:attrName>style.visibility</p:attrName>
                                        </p:attrNameLst>
                                      </p:cBhvr>
                                      <p:to>
                                        <p:strVal val="visible"/>
                                      </p:to>
                                    </p:set>
                                    <p:anim calcmode="discrete" valueType="clr">
                                      <p:cBhvr override="childStyle">
                                        <p:cTn id="21" dur="80"/>
                                        <p:tgtEl>
                                          <p:spTgt spid="3486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4866"/>
                                        </p:tgtEl>
                                        <p:attrNameLst>
                                          <p:attrName>fillcolor</p:attrName>
                                        </p:attrNameLst>
                                      </p:cBhvr>
                                      <p:tavLst>
                                        <p:tav tm="0">
                                          <p:val>
                                            <p:clrVal>
                                              <a:schemeClr val="accent2"/>
                                            </p:clrVal>
                                          </p:val>
                                        </p:tav>
                                        <p:tav tm="50000">
                                          <p:val>
                                            <p:clrVal>
                                              <a:schemeClr val="hlink"/>
                                            </p:clrVal>
                                          </p:val>
                                        </p:tav>
                                      </p:tavLst>
                                    </p:anim>
                                    <p:set>
                                      <p:cBhvr>
                                        <p:cTn id="23" dur="80"/>
                                        <p:tgtEl>
                                          <p:spTgt spid="3486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34865"/>
                                        </p:tgtEl>
                                        <p:attrNameLst>
                                          <p:attrName>style.visibility</p:attrName>
                                        </p:attrNameLst>
                                      </p:cBhvr>
                                      <p:to>
                                        <p:strVal val="visible"/>
                                      </p:to>
                                    </p:set>
                                    <p:anim calcmode="lin" valueType="num">
                                      <p:cBhvr>
                                        <p:cTn id="28" dur="1000" fill="hold"/>
                                        <p:tgtEl>
                                          <p:spTgt spid="34865"/>
                                        </p:tgtEl>
                                        <p:attrNameLst>
                                          <p:attrName>ppt_x</p:attrName>
                                        </p:attrNameLst>
                                      </p:cBhvr>
                                      <p:tavLst>
                                        <p:tav tm="0">
                                          <p:val>
                                            <p:strVal val="#ppt_x-.2"/>
                                          </p:val>
                                        </p:tav>
                                        <p:tav tm="100000">
                                          <p:val>
                                            <p:strVal val="#ppt_x"/>
                                          </p:val>
                                        </p:tav>
                                      </p:tavLst>
                                    </p:anim>
                                    <p:anim calcmode="lin" valueType="num">
                                      <p:cBhvr>
                                        <p:cTn id="29" dur="1000" fill="hold"/>
                                        <p:tgtEl>
                                          <p:spTgt spid="34865"/>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486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2000"/>
                            </p:stCondLst>
                            <p:childTnLst>
                              <p:par>
                                <p:cTn id="40" presetID="27" presetClass="entr" presetSubtype="0" fill="hold" grpId="0" nodeType="afterEffect">
                                  <p:stCondLst>
                                    <p:cond delay="0"/>
                                  </p:stCondLst>
                                  <p:iterate type="lt">
                                    <p:tmPct val="50000"/>
                                  </p:iterate>
                                  <p:childTnLst>
                                    <p:set>
                                      <p:cBhvr>
                                        <p:cTn id="41" dur="1" fill="hold">
                                          <p:stCondLst>
                                            <p:cond delay="0"/>
                                          </p:stCondLst>
                                        </p:cTn>
                                        <p:tgtEl>
                                          <p:spTgt spid="34867"/>
                                        </p:tgtEl>
                                        <p:attrNameLst>
                                          <p:attrName>style.visibility</p:attrName>
                                        </p:attrNameLst>
                                      </p:cBhvr>
                                      <p:to>
                                        <p:strVal val="visible"/>
                                      </p:to>
                                    </p:set>
                                    <p:anim calcmode="discrete" valueType="clr">
                                      <p:cBhvr override="childStyle">
                                        <p:cTn id="42" dur="80"/>
                                        <p:tgtEl>
                                          <p:spTgt spid="34867"/>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4867"/>
                                        </p:tgtEl>
                                        <p:attrNameLst>
                                          <p:attrName>fillcolor</p:attrName>
                                        </p:attrNameLst>
                                      </p:cBhvr>
                                      <p:tavLst>
                                        <p:tav tm="0">
                                          <p:val>
                                            <p:clrVal>
                                              <a:schemeClr val="accent2"/>
                                            </p:clrVal>
                                          </p:val>
                                        </p:tav>
                                        <p:tav tm="50000">
                                          <p:val>
                                            <p:clrVal>
                                              <a:schemeClr val="hlink"/>
                                            </p:clrVal>
                                          </p:val>
                                        </p:tav>
                                      </p:tavLst>
                                    </p:anim>
                                    <p:set>
                                      <p:cBhvr>
                                        <p:cTn id="44" dur="80"/>
                                        <p:tgtEl>
                                          <p:spTgt spid="34867"/>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par>
                          <p:cTn id="49" fill="hold">
                            <p:stCondLst>
                              <p:cond delay="0"/>
                            </p:stCondLst>
                            <p:childTnLst>
                              <p:par>
                                <p:cTn id="50" presetID="10" presetClass="entr" presetSubtype="0" fill="hold" grpId="0" nodeType="afterEffect">
                                  <p:stCondLst>
                                    <p:cond delay="0"/>
                                  </p:stCondLst>
                                  <p:childTnLst>
                                    <p:set>
                                      <p:cBhvr>
                                        <p:cTn id="51" dur="1" fill="hold">
                                          <p:stCondLst>
                                            <p:cond delay="0"/>
                                          </p:stCondLst>
                                        </p:cTn>
                                        <p:tgtEl>
                                          <p:spTgt spid="34857"/>
                                        </p:tgtEl>
                                        <p:attrNameLst>
                                          <p:attrName>style.visibility</p:attrName>
                                        </p:attrNameLst>
                                      </p:cBhvr>
                                      <p:to>
                                        <p:strVal val="visible"/>
                                      </p:to>
                                    </p:set>
                                    <p:animEffect transition="in" filter="fade">
                                      <p:cBhvr>
                                        <p:cTn id="52" dur="2000"/>
                                        <p:tgtEl>
                                          <p:spTgt spid="34857"/>
                                        </p:tgtEl>
                                      </p:cBhvr>
                                    </p:animEffect>
                                  </p:childTnLst>
                                </p:cTn>
                              </p:par>
                            </p:childTnLst>
                          </p:cTn>
                        </p:par>
                        <p:par>
                          <p:cTn id="53" fill="hold">
                            <p:stCondLst>
                              <p:cond delay="2000"/>
                            </p:stCondLst>
                            <p:childTnLst>
                              <p:par>
                                <p:cTn id="54" presetID="27" presetClass="entr" presetSubtype="0" fill="hold" grpId="0" nodeType="afterEffect">
                                  <p:stCondLst>
                                    <p:cond delay="0"/>
                                  </p:stCondLst>
                                  <p:iterate type="lt">
                                    <p:tmPct val="50000"/>
                                  </p:iterate>
                                  <p:childTnLst>
                                    <p:set>
                                      <p:cBhvr>
                                        <p:cTn id="55" dur="1" fill="hold">
                                          <p:stCondLst>
                                            <p:cond delay="0"/>
                                          </p:stCondLst>
                                        </p:cTn>
                                        <p:tgtEl>
                                          <p:spTgt spid="34869"/>
                                        </p:tgtEl>
                                        <p:attrNameLst>
                                          <p:attrName>style.visibility</p:attrName>
                                        </p:attrNameLst>
                                      </p:cBhvr>
                                      <p:to>
                                        <p:strVal val="visible"/>
                                      </p:to>
                                    </p:set>
                                    <p:anim calcmode="discrete" valueType="clr">
                                      <p:cBhvr override="childStyle">
                                        <p:cTn id="56" dur="80"/>
                                        <p:tgtEl>
                                          <p:spTgt spid="34869"/>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4869"/>
                                        </p:tgtEl>
                                        <p:attrNameLst>
                                          <p:attrName>fillcolor</p:attrName>
                                        </p:attrNameLst>
                                      </p:cBhvr>
                                      <p:tavLst>
                                        <p:tav tm="0">
                                          <p:val>
                                            <p:clrVal>
                                              <a:schemeClr val="accent2"/>
                                            </p:clrVal>
                                          </p:val>
                                        </p:tav>
                                        <p:tav tm="50000">
                                          <p:val>
                                            <p:clrVal>
                                              <a:schemeClr val="hlink"/>
                                            </p:clrVal>
                                          </p:val>
                                        </p:tav>
                                      </p:tavLst>
                                    </p:anim>
                                    <p:set>
                                      <p:cBhvr>
                                        <p:cTn id="58" dur="80"/>
                                        <p:tgtEl>
                                          <p:spTgt spid="34869"/>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par>
                          <p:cTn id="63" fill="hold">
                            <p:stCondLst>
                              <p:cond delay="0"/>
                            </p:stCondLst>
                            <p:childTnLst>
                              <p:par>
                                <p:cTn id="64" presetID="10" presetClass="entr" presetSubtype="0" fill="hold" grpId="0" nodeType="afterEffect">
                                  <p:stCondLst>
                                    <p:cond delay="0"/>
                                  </p:stCondLst>
                                  <p:childTnLst>
                                    <p:set>
                                      <p:cBhvr>
                                        <p:cTn id="65" dur="1" fill="hold">
                                          <p:stCondLst>
                                            <p:cond delay="0"/>
                                          </p:stCondLst>
                                        </p:cTn>
                                        <p:tgtEl>
                                          <p:spTgt spid="34858"/>
                                        </p:tgtEl>
                                        <p:attrNameLst>
                                          <p:attrName>style.visibility</p:attrName>
                                        </p:attrNameLst>
                                      </p:cBhvr>
                                      <p:to>
                                        <p:strVal val="visible"/>
                                      </p:to>
                                    </p:set>
                                    <p:animEffect transition="in" filter="fade">
                                      <p:cBhvr>
                                        <p:cTn id="66" dur="2000"/>
                                        <p:tgtEl>
                                          <p:spTgt spid="34858"/>
                                        </p:tgtEl>
                                      </p:cBhvr>
                                    </p:animEffect>
                                  </p:childTnLst>
                                </p:cTn>
                              </p:par>
                            </p:childTnLst>
                          </p:cTn>
                        </p:par>
                        <p:par>
                          <p:cTn id="67" fill="hold">
                            <p:stCondLst>
                              <p:cond delay="2000"/>
                            </p:stCondLst>
                            <p:childTnLst>
                              <p:par>
                                <p:cTn id="68" presetID="27" presetClass="entr" presetSubtype="0" fill="hold" grpId="0" nodeType="afterEffect">
                                  <p:stCondLst>
                                    <p:cond delay="0"/>
                                  </p:stCondLst>
                                  <p:iterate type="lt">
                                    <p:tmPct val="50000"/>
                                  </p:iterate>
                                  <p:childTnLst>
                                    <p:set>
                                      <p:cBhvr>
                                        <p:cTn id="69" dur="1" fill="hold">
                                          <p:stCondLst>
                                            <p:cond delay="0"/>
                                          </p:stCondLst>
                                        </p:cTn>
                                        <p:tgtEl>
                                          <p:spTgt spid="34868"/>
                                        </p:tgtEl>
                                        <p:attrNameLst>
                                          <p:attrName>style.visibility</p:attrName>
                                        </p:attrNameLst>
                                      </p:cBhvr>
                                      <p:to>
                                        <p:strVal val="visible"/>
                                      </p:to>
                                    </p:set>
                                    <p:anim calcmode="discrete" valueType="clr">
                                      <p:cBhvr override="childStyle">
                                        <p:cTn id="70" dur="80"/>
                                        <p:tgtEl>
                                          <p:spTgt spid="34868"/>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34868"/>
                                        </p:tgtEl>
                                        <p:attrNameLst>
                                          <p:attrName>fillcolor</p:attrName>
                                        </p:attrNameLst>
                                      </p:cBhvr>
                                      <p:tavLst>
                                        <p:tav tm="0">
                                          <p:val>
                                            <p:clrVal>
                                              <a:schemeClr val="accent2"/>
                                            </p:clrVal>
                                          </p:val>
                                        </p:tav>
                                        <p:tav tm="50000">
                                          <p:val>
                                            <p:clrVal>
                                              <a:schemeClr val="hlink"/>
                                            </p:clrVal>
                                          </p:val>
                                        </p:tav>
                                      </p:tavLst>
                                    </p:anim>
                                    <p:set>
                                      <p:cBhvr>
                                        <p:cTn id="72" dur="80"/>
                                        <p:tgtEl>
                                          <p:spTgt spid="348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57" grpId="0" animBg="1"/>
      <p:bldP spid="34858" grpId="0" animBg="1"/>
      <p:bldP spid="34864" grpId="0"/>
      <p:bldP spid="34865" grpId="0"/>
      <p:bldP spid="34866" grpId="0"/>
      <p:bldP spid="34867" grpId="0"/>
      <p:bldP spid="34868" grpId="0"/>
      <p:bldP spid="348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musclestructureoh"/>
          <p:cNvPicPr>
            <a:picLocks noChangeAspect="1" noChangeArrowheads="1"/>
          </p:cNvPicPr>
          <p:nvPr/>
        </p:nvPicPr>
        <p:blipFill>
          <a:blip r:embed="rId4" cstate="print"/>
          <a:srcRect/>
          <a:stretch>
            <a:fillRect/>
          </a:stretch>
        </p:blipFill>
        <p:spPr bwMode="auto">
          <a:xfrm>
            <a:off x="1763688" y="1229986"/>
            <a:ext cx="6110486" cy="4935393"/>
          </a:xfrm>
          <a:prstGeom prst="rect">
            <a:avLst/>
          </a:prstGeom>
          <a:noFill/>
          <a:ln w="9525">
            <a:noFill/>
            <a:miter lim="800000"/>
            <a:headEnd/>
            <a:tailEnd/>
          </a:ln>
        </p:spPr>
      </p:pic>
      <p:sp>
        <p:nvSpPr>
          <p:cNvPr id="3" name="Text Box 2"/>
          <p:cNvSpPr txBox="1">
            <a:spLocks noChangeArrowheads="1"/>
          </p:cNvSpPr>
          <p:nvPr/>
        </p:nvSpPr>
        <p:spPr bwMode="auto">
          <a:xfrm>
            <a:off x="2123728" y="332656"/>
            <a:ext cx="44196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hu-HU" sz="3200" b="1" dirty="0">
                <a:solidFill>
                  <a:srgbClr val="FFCC00"/>
                </a:solidFill>
                <a:latin typeface="Times New Roman" pitchFamily="18" charset="0"/>
              </a:rPr>
              <a:t>A </a:t>
            </a:r>
            <a:r>
              <a:rPr lang="hu-HU" sz="3200" b="1" dirty="0" smtClean="0">
                <a:solidFill>
                  <a:srgbClr val="FFCC00"/>
                </a:solidFill>
                <a:latin typeface="Times New Roman" pitchFamily="18" charset="0"/>
              </a:rPr>
              <a:t>vázizom felépítése</a:t>
            </a:r>
            <a:endParaRPr lang="en-GB" sz="3200" b="1" dirty="0">
              <a:solidFill>
                <a:srgbClr val="FFCC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07704" y="2132856"/>
            <a:ext cx="5286412" cy="707886"/>
          </a:xfrm>
          <a:prstGeom prst="rect">
            <a:avLst/>
          </a:prstGeom>
          <a:noFill/>
        </p:spPr>
        <p:txBody>
          <a:bodyPr wrap="square" rtlCol="0">
            <a:spAutoFit/>
          </a:bodyPr>
          <a:lstStyle/>
          <a:p>
            <a:pPr algn="ctr"/>
            <a:r>
              <a:rPr lang="hu-HU" sz="4000" b="1" i="1" dirty="0" smtClean="0">
                <a:latin typeface="Times New Roman" pitchFamily="18" charset="0"/>
                <a:cs typeface="Times New Roman" pitchFamily="18" charset="0"/>
              </a:rPr>
              <a:t>Izometriás kontrakció</a:t>
            </a:r>
            <a:endParaRPr lang="en-GB" sz="40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071670" y="357166"/>
            <a:ext cx="528641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Izometriás kontrakció</a:t>
            </a:r>
            <a:endParaRPr lang="en-GB" sz="3200" b="1" i="1" dirty="0">
              <a:latin typeface="Times New Roman" pitchFamily="18" charset="0"/>
              <a:cs typeface="Times New Roman" pitchFamily="18" charset="0"/>
            </a:endParaRPr>
          </a:p>
        </p:txBody>
      </p:sp>
      <p:sp>
        <p:nvSpPr>
          <p:cNvPr id="5" name="Szövegdoboz 4"/>
          <p:cNvSpPr txBox="1"/>
          <p:nvPr/>
        </p:nvSpPr>
        <p:spPr>
          <a:xfrm>
            <a:off x="4572000" y="4429132"/>
            <a:ext cx="3500462" cy="646331"/>
          </a:xfrm>
          <a:prstGeom prst="rect">
            <a:avLst/>
          </a:prstGeom>
          <a:noFill/>
        </p:spPr>
        <p:txBody>
          <a:bodyPr wrap="square" rtlCol="0">
            <a:spAutoFit/>
          </a:bodyPr>
          <a:lstStyle/>
          <a:p>
            <a:pPr algn="ctr"/>
            <a:r>
              <a:rPr lang="hu-HU" dirty="0" smtClean="0"/>
              <a:t>Izometriás erőkifejtés a térdfeszítő izommal különböző ízületi szögben</a:t>
            </a:r>
            <a:endParaRPr lang="en-GB" dirty="0"/>
          </a:p>
        </p:txBody>
      </p:sp>
      <p:sp>
        <p:nvSpPr>
          <p:cNvPr id="6" name="Szövegdoboz 5"/>
          <p:cNvSpPr txBox="1"/>
          <p:nvPr/>
        </p:nvSpPr>
        <p:spPr>
          <a:xfrm>
            <a:off x="857224" y="5357826"/>
            <a:ext cx="7358114" cy="1015663"/>
          </a:xfrm>
          <a:prstGeom prst="rect">
            <a:avLst/>
          </a:prstGeom>
          <a:noFill/>
        </p:spPr>
        <p:txBody>
          <a:bodyPr wrap="square" rtlCol="0">
            <a:spAutoFit/>
          </a:bodyPr>
          <a:lstStyle/>
          <a:p>
            <a:pPr algn="ctr"/>
            <a:r>
              <a:rPr lang="hu-HU" sz="2000" b="1" i="1" dirty="0" smtClean="0">
                <a:latin typeface="Times New Roman" pitchFamily="18" charset="0"/>
                <a:cs typeface="Times New Roman" pitchFamily="18" charset="0"/>
              </a:rPr>
              <a:t>Az izometriás kontrakció alatt az izom hossza nem változik, a </a:t>
            </a:r>
            <a:r>
              <a:rPr lang="hu-HU" sz="2000" b="1" i="1" dirty="0" err="1" smtClean="0">
                <a:latin typeface="Times New Roman" pitchFamily="18" charset="0"/>
                <a:cs typeface="Times New Roman" pitchFamily="18" charset="0"/>
              </a:rPr>
              <a:t>szarkomérek</a:t>
            </a:r>
            <a:r>
              <a:rPr lang="hu-HU" sz="2000" b="1" i="1" dirty="0" smtClean="0">
                <a:latin typeface="Times New Roman" pitchFamily="18" charset="0"/>
                <a:cs typeface="Times New Roman" pitchFamily="18" charset="0"/>
              </a:rPr>
              <a:t>  rövidülnek és a sorba kapcsolt passzív elasztikus elemek megnyúlnak.</a:t>
            </a:r>
            <a:endParaRPr lang="en-GB" sz="2000" b="1" i="1" dirty="0">
              <a:latin typeface="Times New Roman" pitchFamily="18" charset="0"/>
              <a:cs typeface="Times New Roman" pitchFamily="18" charset="0"/>
            </a:endParaRPr>
          </a:p>
        </p:txBody>
      </p:sp>
      <p:sp>
        <p:nvSpPr>
          <p:cNvPr id="7" name="Szövegdoboz 6"/>
          <p:cNvSpPr txBox="1"/>
          <p:nvPr/>
        </p:nvSpPr>
        <p:spPr>
          <a:xfrm>
            <a:off x="857224" y="4429132"/>
            <a:ext cx="3000396" cy="369332"/>
          </a:xfrm>
          <a:prstGeom prst="rect">
            <a:avLst/>
          </a:prstGeom>
          <a:noFill/>
        </p:spPr>
        <p:txBody>
          <a:bodyPr wrap="square" rtlCol="0">
            <a:spAutoFit/>
          </a:bodyPr>
          <a:lstStyle/>
          <a:p>
            <a:pPr algn="ctr"/>
            <a:r>
              <a:rPr lang="hu-HU" dirty="0" smtClean="0"/>
              <a:t>Kontrakció-relaxáció</a:t>
            </a:r>
            <a:endParaRPr lang="en-GB" dirty="0"/>
          </a:p>
        </p:txBody>
      </p:sp>
      <p:pic>
        <p:nvPicPr>
          <p:cNvPr id="8" name="ICmus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395535" y="1628800"/>
            <a:ext cx="3679377" cy="2592288"/>
          </a:xfrm>
          <a:prstGeom prst="rect">
            <a:avLst/>
          </a:prstGeom>
        </p:spPr>
      </p:pic>
      <p:pic>
        <p:nvPicPr>
          <p:cNvPr id="12" name="isometric.mpg">
            <a:hlinkClick r:id="" action="ppaction://media"/>
          </p:cNvPr>
          <p:cNvPicPr>
            <a:picLocks noRot="1" noChangeAspect="1"/>
          </p:cNvPicPr>
          <p:nvPr>
            <a:videoFile r:link="rId3"/>
          </p:nvPr>
        </p:nvPicPr>
        <p:blipFill>
          <a:blip r:embed="rId7" cstate="print"/>
          <a:stretch>
            <a:fillRect/>
          </a:stretch>
        </p:blipFill>
        <p:spPr>
          <a:xfrm>
            <a:off x="4283968" y="1628800"/>
            <a:ext cx="3505200"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66" fill="hold"/>
                                        <p:tgtEl>
                                          <p:spTgt spid="8"/>
                                        </p:tgtEl>
                                      </p:cBhvr>
                                    </p:cmd>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31201" fill="hold"/>
                                        <p:tgtEl>
                                          <p:spTgt spid="12"/>
                                        </p:tgtEl>
                                      </p:cBhvr>
                                    </p:cmd>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1" repeatCount="5000" fill="hold" display="0">
                  <p:stCondLst>
                    <p:cond delay="indefinite"/>
                  </p:stCondLst>
                  <p:endCondLst>
                    <p:cond evt="onPrev" delay="0">
                      <p:tgtEl>
                        <p:sldTgt/>
                      </p:tgtEl>
                    </p:cond>
                  </p:end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p:cTn id="27" fill="hold" display="0">
                  <p:stCondLst>
                    <p:cond delay="indefinite"/>
                  </p:stCondLst>
                  <p:endCondLst>
                    <p:cond evt="onNext" delay="0">
                      <p:tgtEl>
                        <p:sldTgt/>
                      </p:tgtEl>
                    </p:cond>
                    <p:cond evt="onPrev" delay="0">
                      <p:tgtEl>
                        <p:sldTgt/>
                      </p:tgtEl>
                    </p:cond>
                  </p:end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bldLst>
      <p:bldP spid="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428728" y="357166"/>
            <a:ext cx="6072230" cy="584775"/>
          </a:xfrm>
          <a:prstGeom prst="rect">
            <a:avLst/>
          </a:prstGeom>
          <a:noFill/>
        </p:spPr>
        <p:txBody>
          <a:bodyPr wrap="square" rtlCol="0">
            <a:spAutoFit/>
          </a:bodyPr>
          <a:lstStyle/>
          <a:p>
            <a:pPr algn="ctr"/>
            <a:r>
              <a:rPr lang="hu-HU" sz="3200" b="1" i="1" dirty="0" err="1" smtClean="0">
                <a:latin typeface="Times New Roman" pitchFamily="18" charset="0"/>
                <a:cs typeface="Times New Roman" pitchFamily="18" charset="0"/>
              </a:rPr>
              <a:t>Izometrikus</a:t>
            </a:r>
            <a:r>
              <a:rPr lang="hu-HU" sz="3200" b="1" i="1" dirty="0" smtClean="0">
                <a:latin typeface="Times New Roman" pitchFamily="18" charset="0"/>
                <a:cs typeface="Times New Roman" pitchFamily="18" charset="0"/>
              </a:rPr>
              <a:t> kontrakció modell</a:t>
            </a:r>
            <a:endParaRPr lang="en-GB" sz="3200" b="1" i="1" dirty="0">
              <a:latin typeface="Times New Roman" pitchFamily="18" charset="0"/>
              <a:cs typeface="Times New Roman" pitchFamily="18" charset="0"/>
            </a:endParaRPr>
          </a:p>
        </p:txBody>
      </p:sp>
      <p:grpSp>
        <p:nvGrpSpPr>
          <p:cNvPr id="3" name="Group 4"/>
          <p:cNvGrpSpPr>
            <a:grpSpLocks/>
          </p:cNvGrpSpPr>
          <p:nvPr/>
        </p:nvGrpSpPr>
        <p:grpSpPr bwMode="auto">
          <a:xfrm>
            <a:off x="1447800" y="2636838"/>
            <a:ext cx="609600" cy="1435104"/>
            <a:chOff x="1104" y="1200"/>
            <a:chExt cx="384" cy="1392"/>
          </a:xfrm>
        </p:grpSpPr>
        <p:grpSp>
          <p:nvGrpSpPr>
            <p:cNvPr id="4" name="Group 5"/>
            <p:cNvGrpSpPr>
              <a:grpSpLocks/>
            </p:cNvGrpSpPr>
            <p:nvPr/>
          </p:nvGrpSpPr>
          <p:grpSpPr bwMode="auto">
            <a:xfrm>
              <a:off x="1104" y="1200"/>
              <a:ext cx="144" cy="528"/>
              <a:chOff x="816" y="1200"/>
              <a:chExt cx="240" cy="528"/>
            </a:xfrm>
          </p:grpSpPr>
          <p:grpSp>
            <p:nvGrpSpPr>
              <p:cNvPr id="5" name="Group 6"/>
              <p:cNvGrpSpPr>
                <a:grpSpLocks/>
              </p:cNvGrpSpPr>
              <p:nvPr/>
            </p:nvGrpSpPr>
            <p:grpSpPr bwMode="auto">
              <a:xfrm>
                <a:off x="816" y="1200"/>
                <a:ext cx="240" cy="288"/>
                <a:chOff x="1152" y="2400"/>
                <a:chExt cx="240" cy="288"/>
              </a:xfrm>
            </p:grpSpPr>
            <p:sp>
              <p:nvSpPr>
                <p:cNvPr id="122"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23"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24"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25"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26"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6" name="Group 12"/>
              <p:cNvGrpSpPr>
                <a:grpSpLocks/>
              </p:cNvGrpSpPr>
              <p:nvPr/>
            </p:nvGrpSpPr>
            <p:grpSpPr bwMode="auto">
              <a:xfrm>
                <a:off x="816" y="1440"/>
                <a:ext cx="240" cy="288"/>
                <a:chOff x="1152" y="2400"/>
                <a:chExt cx="240" cy="288"/>
              </a:xfrm>
            </p:grpSpPr>
            <p:sp>
              <p:nvSpPr>
                <p:cNvPr id="117"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18"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19"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20"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21"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113" name="Line 18"/>
            <p:cNvSpPr>
              <a:spLocks noChangeShapeType="1"/>
            </p:cNvSpPr>
            <p:nvPr/>
          </p:nvSpPr>
          <p:spPr bwMode="auto">
            <a:xfrm>
              <a:off x="1152" y="2592"/>
              <a:ext cx="336" cy="0"/>
            </a:xfrm>
            <a:prstGeom prst="line">
              <a:avLst/>
            </a:prstGeom>
            <a:noFill/>
            <a:ln w="9525">
              <a:solidFill>
                <a:schemeClr val="tx1"/>
              </a:solidFill>
              <a:round/>
              <a:headEnd/>
              <a:tailEnd/>
            </a:ln>
          </p:spPr>
          <p:txBody>
            <a:bodyPr wrap="none" anchor="ctr"/>
            <a:lstStyle/>
            <a:p>
              <a:endParaRPr lang="en-GB"/>
            </a:p>
          </p:txBody>
        </p:sp>
        <p:sp>
          <p:nvSpPr>
            <p:cNvPr id="114" name="Line 19"/>
            <p:cNvSpPr>
              <a:spLocks noChangeShapeType="1"/>
            </p:cNvSpPr>
            <p:nvPr/>
          </p:nvSpPr>
          <p:spPr bwMode="auto">
            <a:xfrm>
              <a:off x="1152" y="1728"/>
              <a:ext cx="0" cy="864"/>
            </a:xfrm>
            <a:prstGeom prst="line">
              <a:avLst/>
            </a:prstGeom>
            <a:noFill/>
            <a:ln w="9525">
              <a:solidFill>
                <a:schemeClr val="tx1"/>
              </a:solidFill>
              <a:round/>
              <a:headEnd/>
              <a:tailEnd/>
            </a:ln>
          </p:spPr>
          <p:txBody>
            <a:bodyPr wrap="none" anchor="ctr"/>
            <a:lstStyle/>
            <a:p>
              <a:endParaRPr lang="en-GB"/>
            </a:p>
          </p:txBody>
        </p:sp>
      </p:grpSp>
      <p:grpSp>
        <p:nvGrpSpPr>
          <p:cNvPr id="7" name="Group 20"/>
          <p:cNvGrpSpPr>
            <a:grpSpLocks/>
          </p:cNvGrpSpPr>
          <p:nvPr/>
        </p:nvGrpSpPr>
        <p:grpSpPr bwMode="auto">
          <a:xfrm>
            <a:off x="1524000" y="1722438"/>
            <a:ext cx="533400" cy="914400"/>
            <a:chOff x="1152" y="624"/>
            <a:chExt cx="336" cy="576"/>
          </a:xfrm>
        </p:grpSpPr>
        <p:sp>
          <p:nvSpPr>
            <p:cNvPr id="109" name="Line 21"/>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110" name="Line 22"/>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111" name="Line 23"/>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sp>
        <p:nvSpPr>
          <p:cNvPr id="94" name="Line 24"/>
          <p:cNvSpPr>
            <a:spLocks noChangeShapeType="1"/>
          </p:cNvSpPr>
          <p:nvPr/>
        </p:nvSpPr>
        <p:spPr bwMode="auto">
          <a:xfrm>
            <a:off x="1219200" y="1722438"/>
            <a:ext cx="1600200" cy="0"/>
          </a:xfrm>
          <a:prstGeom prst="line">
            <a:avLst/>
          </a:prstGeom>
          <a:noFill/>
          <a:ln w="57150">
            <a:solidFill>
              <a:schemeClr val="tx1"/>
            </a:solidFill>
            <a:round/>
            <a:headEnd/>
            <a:tailEnd/>
          </a:ln>
        </p:spPr>
        <p:txBody>
          <a:bodyPr wrap="none" anchor="ctr"/>
          <a:lstStyle/>
          <a:p>
            <a:endParaRPr lang="en-GB"/>
          </a:p>
        </p:txBody>
      </p:sp>
      <p:grpSp>
        <p:nvGrpSpPr>
          <p:cNvPr id="8" name="Group 25"/>
          <p:cNvGrpSpPr>
            <a:grpSpLocks/>
          </p:cNvGrpSpPr>
          <p:nvPr/>
        </p:nvGrpSpPr>
        <p:grpSpPr bwMode="auto">
          <a:xfrm>
            <a:off x="1905000" y="4008438"/>
            <a:ext cx="238108" cy="849322"/>
            <a:chOff x="1392" y="2016"/>
            <a:chExt cx="144" cy="384"/>
          </a:xfrm>
        </p:grpSpPr>
        <p:grpSp>
          <p:nvGrpSpPr>
            <p:cNvPr id="9" name="Group 26"/>
            <p:cNvGrpSpPr>
              <a:grpSpLocks/>
            </p:cNvGrpSpPr>
            <p:nvPr/>
          </p:nvGrpSpPr>
          <p:grpSpPr bwMode="auto">
            <a:xfrm>
              <a:off x="1392" y="2016"/>
              <a:ext cx="144" cy="192"/>
              <a:chOff x="1152" y="2400"/>
              <a:chExt cx="240" cy="288"/>
            </a:xfrm>
          </p:grpSpPr>
          <p:sp>
            <p:nvSpPr>
              <p:cNvPr id="104" name="Oval 2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05" name="Oval 2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06" name="Oval 2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07" name="Oval 3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08" name="Oval 3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0" name="Group 32"/>
            <p:cNvGrpSpPr>
              <a:grpSpLocks/>
            </p:cNvGrpSpPr>
            <p:nvPr/>
          </p:nvGrpSpPr>
          <p:grpSpPr bwMode="auto">
            <a:xfrm>
              <a:off x="1392" y="2208"/>
              <a:ext cx="144" cy="192"/>
              <a:chOff x="1152" y="2400"/>
              <a:chExt cx="240" cy="288"/>
            </a:xfrm>
          </p:grpSpPr>
          <p:sp>
            <p:nvSpPr>
              <p:cNvPr id="99" name="Oval 3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00" name="Oval 3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01" name="Oval 3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02" name="Oval 3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03" name="Oval 3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96" name="Line 38"/>
          <p:cNvSpPr>
            <a:spLocks noChangeShapeType="1"/>
          </p:cNvSpPr>
          <p:nvPr/>
        </p:nvSpPr>
        <p:spPr bwMode="auto">
          <a:xfrm>
            <a:off x="457200" y="4846638"/>
            <a:ext cx="3962400" cy="0"/>
          </a:xfrm>
          <a:prstGeom prst="line">
            <a:avLst/>
          </a:prstGeom>
          <a:noFill/>
          <a:ln w="9525">
            <a:solidFill>
              <a:schemeClr val="tx1"/>
            </a:solidFill>
            <a:round/>
            <a:headEnd/>
            <a:tailEnd/>
          </a:ln>
        </p:spPr>
        <p:txBody>
          <a:bodyPr wrap="none" anchor="ctr"/>
          <a:lstStyle/>
          <a:p>
            <a:endParaRPr lang="en-GB"/>
          </a:p>
        </p:txBody>
      </p:sp>
      <p:grpSp>
        <p:nvGrpSpPr>
          <p:cNvPr id="11" name="Group 39"/>
          <p:cNvGrpSpPr>
            <a:grpSpLocks/>
          </p:cNvGrpSpPr>
          <p:nvPr/>
        </p:nvGrpSpPr>
        <p:grpSpPr bwMode="auto">
          <a:xfrm>
            <a:off x="1752600" y="2027238"/>
            <a:ext cx="609600" cy="1981200"/>
            <a:chOff x="1104" y="960"/>
            <a:chExt cx="384" cy="1248"/>
          </a:xfrm>
        </p:grpSpPr>
        <p:grpSp>
          <p:nvGrpSpPr>
            <p:cNvPr id="12" name="Group 40"/>
            <p:cNvGrpSpPr>
              <a:grpSpLocks/>
            </p:cNvGrpSpPr>
            <p:nvPr/>
          </p:nvGrpSpPr>
          <p:grpSpPr bwMode="auto">
            <a:xfrm>
              <a:off x="1104" y="960"/>
              <a:ext cx="384" cy="576"/>
              <a:chOff x="1296" y="816"/>
              <a:chExt cx="432" cy="576"/>
            </a:xfrm>
          </p:grpSpPr>
          <p:sp>
            <p:nvSpPr>
              <p:cNvPr id="160" name="Line 41"/>
              <p:cNvSpPr>
                <a:spLocks noChangeShapeType="1"/>
              </p:cNvSpPr>
              <p:nvPr/>
            </p:nvSpPr>
            <p:spPr bwMode="auto">
              <a:xfrm>
                <a:off x="1296" y="816"/>
                <a:ext cx="432" cy="0"/>
              </a:xfrm>
              <a:prstGeom prst="line">
                <a:avLst/>
              </a:prstGeom>
              <a:noFill/>
              <a:ln w="57150">
                <a:solidFill>
                  <a:schemeClr val="tx1"/>
                </a:solidFill>
                <a:round/>
                <a:headEnd/>
                <a:tailEnd/>
              </a:ln>
            </p:spPr>
            <p:txBody>
              <a:bodyPr wrap="none" anchor="ctr"/>
              <a:lstStyle/>
              <a:p>
                <a:endParaRPr lang="en-GB"/>
              </a:p>
            </p:txBody>
          </p:sp>
          <p:sp>
            <p:nvSpPr>
              <p:cNvPr id="161" name="Line 42"/>
              <p:cNvSpPr>
                <a:spLocks noChangeShapeType="1"/>
              </p:cNvSpPr>
              <p:nvPr/>
            </p:nvSpPr>
            <p:spPr bwMode="auto">
              <a:xfrm>
                <a:off x="1296" y="816"/>
                <a:ext cx="0" cy="576"/>
              </a:xfrm>
              <a:prstGeom prst="line">
                <a:avLst/>
              </a:prstGeom>
              <a:noFill/>
              <a:ln w="38100">
                <a:solidFill>
                  <a:schemeClr val="tx1"/>
                </a:solidFill>
                <a:round/>
                <a:headEnd/>
                <a:tailEnd/>
              </a:ln>
            </p:spPr>
            <p:txBody>
              <a:bodyPr wrap="none" anchor="ctr"/>
              <a:lstStyle/>
              <a:p>
                <a:endParaRPr lang="en-GB"/>
              </a:p>
            </p:txBody>
          </p:sp>
          <p:sp>
            <p:nvSpPr>
              <p:cNvPr id="162" name="Line 43"/>
              <p:cNvSpPr>
                <a:spLocks noChangeShapeType="1"/>
              </p:cNvSpPr>
              <p:nvPr/>
            </p:nvSpPr>
            <p:spPr bwMode="auto">
              <a:xfrm>
                <a:off x="1728" y="816"/>
                <a:ext cx="0" cy="576"/>
              </a:xfrm>
              <a:prstGeom prst="line">
                <a:avLst/>
              </a:prstGeom>
              <a:noFill/>
              <a:ln w="38100">
                <a:solidFill>
                  <a:schemeClr val="tx1"/>
                </a:solidFill>
                <a:round/>
                <a:headEnd/>
                <a:tailEnd/>
              </a:ln>
            </p:spPr>
            <p:txBody>
              <a:bodyPr wrap="none" anchor="ctr"/>
              <a:lstStyle/>
              <a:p>
                <a:endParaRPr lang="en-GB"/>
              </a:p>
            </p:txBody>
          </p:sp>
        </p:grpSp>
        <p:grpSp>
          <p:nvGrpSpPr>
            <p:cNvPr id="13" name="Group 44"/>
            <p:cNvGrpSpPr>
              <a:grpSpLocks/>
            </p:cNvGrpSpPr>
            <p:nvPr/>
          </p:nvGrpSpPr>
          <p:grpSpPr bwMode="auto">
            <a:xfrm flipV="1">
              <a:off x="1104" y="1632"/>
              <a:ext cx="384" cy="576"/>
              <a:chOff x="1296" y="576"/>
              <a:chExt cx="432" cy="576"/>
            </a:xfrm>
          </p:grpSpPr>
          <p:sp>
            <p:nvSpPr>
              <p:cNvPr id="157" name="Line 45"/>
              <p:cNvSpPr>
                <a:spLocks noChangeShapeType="1"/>
              </p:cNvSpPr>
              <p:nvPr/>
            </p:nvSpPr>
            <p:spPr bwMode="auto">
              <a:xfrm>
                <a:off x="1296" y="576"/>
                <a:ext cx="432" cy="0"/>
              </a:xfrm>
              <a:prstGeom prst="line">
                <a:avLst/>
              </a:prstGeom>
              <a:noFill/>
              <a:ln w="57150">
                <a:solidFill>
                  <a:schemeClr val="tx1"/>
                </a:solidFill>
                <a:round/>
                <a:headEnd/>
                <a:tailEnd/>
              </a:ln>
            </p:spPr>
            <p:txBody>
              <a:bodyPr wrap="none" anchor="ctr"/>
              <a:lstStyle/>
              <a:p>
                <a:endParaRPr lang="en-GB"/>
              </a:p>
            </p:txBody>
          </p:sp>
          <p:sp>
            <p:nvSpPr>
              <p:cNvPr id="158" name="Line 46"/>
              <p:cNvSpPr>
                <a:spLocks noChangeShapeType="1"/>
              </p:cNvSpPr>
              <p:nvPr/>
            </p:nvSpPr>
            <p:spPr bwMode="auto">
              <a:xfrm>
                <a:off x="1296" y="576"/>
                <a:ext cx="0" cy="576"/>
              </a:xfrm>
              <a:prstGeom prst="line">
                <a:avLst/>
              </a:prstGeom>
              <a:noFill/>
              <a:ln w="38100">
                <a:solidFill>
                  <a:schemeClr val="tx1"/>
                </a:solidFill>
                <a:round/>
                <a:headEnd/>
                <a:tailEnd/>
              </a:ln>
            </p:spPr>
            <p:txBody>
              <a:bodyPr wrap="none" anchor="ctr"/>
              <a:lstStyle/>
              <a:p>
                <a:endParaRPr lang="en-GB"/>
              </a:p>
            </p:txBody>
          </p:sp>
          <p:sp>
            <p:nvSpPr>
              <p:cNvPr id="159" name="Line 47"/>
              <p:cNvSpPr>
                <a:spLocks noChangeShapeType="1"/>
              </p:cNvSpPr>
              <p:nvPr/>
            </p:nvSpPr>
            <p:spPr bwMode="auto">
              <a:xfrm>
                <a:off x="1728" y="576"/>
                <a:ext cx="0" cy="576"/>
              </a:xfrm>
              <a:prstGeom prst="line">
                <a:avLst/>
              </a:prstGeom>
              <a:noFill/>
              <a:ln w="38100">
                <a:solidFill>
                  <a:schemeClr val="tx1"/>
                </a:solidFill>
                <a:round/>
                <a:headEnd/>
                <a:tailEnd/>
              </a:ln>
            </p:spPr>
            <p:txBody>
              <a:bodyPr wrap="none" anchor="ctr"/>
              <a:lstStyle/>
              <a:p>
                <a:endParaRPr lang="en-GB"/>
              </a:p>
            </p:txBody>
          </p:sp>
        </p:grpSp>
        <p:sp>
          <p:nvSpPr>
            <p:cNvPr id="130" name="Rectangle 48"/>
            <p:cNvSpPr>
              <a:spLocks noChangeArrowheads="1"/>
            </p:cNvSpPr>
            <p:nvPr/>
          </p:nvSpPr>
          <p:spPr bwMode="auto">
            <a:xfrm>
              <a:off x="1248" y="115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14" name="Group 49"/>
            <p:cNvGrpSpPr>
              <a:grpSpLocks/>
            </p:cNvGrpSpPr>
            <p:nvPr/>
          </p:nvGrpSpPr>
          <p:grpSpPr bwMode="auto">
            <a:xfrm>
              <a:off x="1248" y="1248"/>
              <a:ext cx="192" cy="576"/>
              <a:chOff x="1488" y="1152"/>
              <a:chExt cx="192" cy="576"/>
            </a:xfrm>
          </p:grpSpPr>
          <p:grpSp>
            <p:nvGrpSpPr>
              <p:cNvPr id="15" name="Group 50"/>
              <p:cNvGrpSpPr>
                <a:grpSpLocks/>
              </p:cNvGrpSpPr>
              <p:nvPr/>
            </p:nvGrpSpPr>
            <p:grpSpPr bwMode="auto">
              <a:xfrm>
                <a:off x="1488" y="1296"/>
                <a:ext cx="192" cy="144"/>
                <a:chOff x="1392" y="3072"/>
                <a:chExt cx="192" cy="144"/>
              </a:xfrm>
            </p:grpSpPr>
            <p:sp>
              <p:nvSpPr>
                <p:cNvPr id="155" name="Line 51"/>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56" name="Oval 5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6" name="Group 53"/>
              <p:cNvGrpSpPr>
                <a:grpSpLocks/>
              </p:cNvGrpSpPr>
              <p:nvPr/>
            </p:nvGrpSpPr>
            <p:grpSpPr bwMode="auto">
              <a:xfrm>
                <a:off x="1488" y="1152"/>
                <a:ext cx="192" cy="144"/>
                <a:chOff x="1392" y="3072"/>
                <a:chExt cx="192" cy="144"/>
              </a:xfrm>
            </p:grpSpPr>
            <p:sp>
              <p:nvSpPr>
                <p:cNvPr id="153" name="Line 54"/>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54" name="Oval 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7" name="Group 56"/>
              <p:cNvGrpSpPr>
                <a:grpSpLocks/>
              </p:cNvGrpSpPr>
              <p:nvPr/>
            </p:nvGrpSpPr>
            <p:grpSpPr bwMode="auto">
              <a:xfrm flipV="1">
                <a:off x="1488" y="1584"/>
                <a:ext cx="192" cy="144"/>
                <a:chOff x="1392" y="3072"/>
                <a:chExt cx="192" cy="144"/>
              </a:xfrm>
            </p:grpSpPr>
            <p:sp>
              <p:nvSpPr>
                <p:cNvPr id="151" name="Line 5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52" name="Oval 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8" name="Group 59"/>
              <p:cNvGrpSpPr>
                <a:grpSpLocks/>
              </p:cNvGrpSpPr>
              <p:nvPr/>
            </p:nvGrpSpPr>
            <p:grpSpPr bwMode="auto">
              <a:xfrm flipV="1">
                <a:off x="1488" y="1488"/>
                <a:ext cx="192" cy="144"/>
                <a:chOff x="1392" y="3072"/>
                <a:chExt cx="192" cy="144"/>
              </a:xfrm>
            </p:grpSpPr>
            <p:sp>
              <p:nvSpPr>
                <p:cNvPr id="149" name="Line 6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50" name="Oval 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19" name="Group 62"/>
            <p:cNvGrpSpPr>
              <a:grpSpLocks/>
            </p:cNvGrpSpPr>
            <p:nvPr/>
          </p:nvGrpSpPr>
          <p:grpSpPr bwMode="auto">
            <a:xfrm>
              <a:off x="1152" y="1248"/>
              <a:ext cx="192" cy="576"/>
              <a:chOff x="1296" y="1152"/>
              <a:chExt cx="192" cy="576"/>
            </a:xfrm>
          </p:grpSpPr>
          <p:grpSp>
            <p:nvGrpSpPr>
              <p:cNvPr id="20" name="Group 63"/>
              <p:cNvGrpSpPr>
                <a:grpSpLocks/>
              </p:cNvGrpSpPr>
              <p:nvPr/>
            </p:nvGrpSpPr>
            <p:grpSpPr bwMode="auto">
              <a:xfrm flipH="1">
                <a:off x="1296" y="1296"/>
                <a:ext cx="192" cy="144"/>
                <a:chOff x="1392" y="3072"/>
                <a:chExt cx="192" cy="144"/>
              </a:xfrm>
            </p:grpSpPr>
            <p:sp>
              <p:nvSpPr>
                <p:cNvPr id="143" name="Line 64"/>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44" name="Oval 6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21" name="Group 66"/>
              <p:cNvGrpSpPr>
                <a:grpSpLocks/>
              </p:cNvGrpSpPr>
              <p:nvPr/>
            </p:nvGrpSpPr>
            <p:grpSpPr bwMode="auto">
              <a:xfrm flipH="1">
                <a:off x="1296" y="1152"/>
                <a:ext cx="192" cy="144"/>
                <a:chOff x="1392" y="3072"/>
                <a:chExt cx="192" cy="144"/>
              </a:xfrm>
            </p:grpSpPr>
            <p:sp>
              <p:nvSpPr>
                <p:cNvPr id="141" name="Line 6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42" name="Oval 6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22" name="Group 69"/>
              <p:cNvGrpSpPr>
                <a:grpSpLocks/>
              </p:cNvGrpSpPr>
              <p:nvPr/>
            </p:nvGrpSpPr>
            <p:grpSpPr bwMode="auto">
              <a:xfrm flipH="1" flipV="1">
                <a:off x="1296" y="1584"/>
                <a:ext cx="192" cy="144"/>
                <a:chOff x="1392" y="3072"/>
                <a:chExt cx="192" cy="144"/>
              </a:xfrm>
            </p:grpSpPr>
            <p:sp>
              <p:nvSpPr>
                <p:cNvPr id="139" name="Line 7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40" name="Oval 7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23" name="Group 72"/>
              <p:cNvGrpSpPr>
                <a:grpSpLocks/>
              </p:cNvGrpSpPr>
              <p:nvPr/>
            </p:nvGrpSpPr>
            <p:grpSpPr bwMode="auto">
              <a:xfrm flipH="1" flipV="1">
                <a:off x="1296" y="1488"/>
                <a:ext cx="192" cy="144"/>
                <a:chOff x="1392" y="3072"/>
                <a:chExt cx="192" cy="144"/>
              </a:xfrm>
            </p:grpSpPr>
            <p:sp>
              <p:nvSpPr>
                <p:cNvPr id="137" name="Line 7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38" name="Oval 7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sp>
        <p:nvSpPr>
          <p:cNvPr id="165" name="Text Box 238"/>
          <p:cNvSpPr txBox="1">
            <a:spLocks noChangeArrowheads="1"/>
          </p:cNvSpPr>
          <p:nvPr/>
        </p:nvSpPr>
        <p:spPr bwMode="auto">
          <a:xfrm>
            <a:off x="565128" y="2636838"/>
            <a:ext cx="935038" cy="366712"/>
          </a:xfrm>
          <a:prstGeom prst="rect">
            <a:avLst/>
          </a:prstGeom>
          <a:noFill/>
          <a:ln w="9525">
            <a:noFill/>
            <a:miter lim="800000"/>
            <a:headEnd/>
            <a:tailEnd/>
          </a:ln>
        </p:spPr>
        <p:txBody>
          <a:bodyPr>
            <a:spAutoFit/>
          </a:bodyPr>
          <a:lstStyle/>
          <a:p>
            <a:pPr algn="ctr">
              <a:spcBef>
                <a:spcPct val="50000"/>
              </a:spcBef>
            </a:pPr>
            <a:r>
              <a:rPr lang="hu-HU" dirty="0" smtClean="0"/>
              <a:t>PEE</a:t>
            </a:r>
            <a:endParaRPr lang="en-US" dirty="0"/>
          </a:p>
        </p:txBody>
      </p:sp>
      <p:sp>
        <p:nvSpPr>
          <p:cNvPr id="166" name="Text Box 239"/>
          <p:cNvSpPr txBox="1">
            <a:spLocks noChangeArrowheads="1"/>
          </p:cNvSpPr>
          <p:nvPr/>
        </p:nvSpPr>
        <p:spPr bwMode="auto">
          <a:xfrm>
            <a:off x="2268538" y="4219575"/>
            <a:ext cx="935037" cy="366713"/>
          </a:xfrm>
          <a:prstGeom prst="rect">
            <a:avLst/>
          </a:prstGeom>
          <a:noFill/>
          <a:ln w="9525">
            <a:noFill/>
            <a:miter lim="800000"/>
            <a:headEnd/>
            <a:tailEnd/>
          </a:ln>
        </p:spPr>
        <p:txBody>
          <a:bodyPr>
            <a:spAutoFit/>
          </a:bodyPr>
          <a:lstStyle/>
          <a:p>
            <a:pPr>
              <a:spcBef>
                <a:spcPct val="50000"/>
              </a:spcBef>
            </a:pPr>
            <a:r>
              <a:rPr lang="hu-HU" dirty="0" smtClean="0"/>
              <a:t>SEE</a:t>
            </a:r>
            <a:endParaRPr lang="en-US" dirty="0"/>
          </a:p>
        </p:txBody>
      </p:sp>
      <p:sp>
        <p:nvSpPr>
          <p:cNvPr id="167" name="Text Box 240"/>
          <p:cNvSpPr txBox="1">
            <a:spLocks noChangeArrowheads="1"/>
          </p:cNvSpPr>
          <p:nvPr/>
        </p:nvSpPr>
        <p:spPr bwMode="auto">
          <a:xfrm>
            <a:off x="2413000" y="2636838"/>
            <a:ext cx="935038" cy="366712"/>
          </a:xfrm>
          <a:prstGeom prst="rect">
            <a:avLst/>
          </a:prstGeom>
          <a:noFill/>
          <a:ln w="9525">
            <a:noFill/>
            <a:miter lim="800000"/>
            <a:headEnd/>
            <a:tailEnd/>
          </a:ln>
        </p:spPr>
        <p:txBody>
          <a:bodyPr>
            <a:spAutoFit/>
          </a:bodyPr>
          <a:lstStyle/>
          <a:p>
            <a:pPr>
              <a:spcBef>
                <a:spcPct val="50000"/>
              </a:spcBef>
            </a:pPr>
            <a:r>
              <a:rPr lang="hu-HU"/>
              <a:t>CE</a:t>
            </a:r>
            <a:endParaRPr lang="en-US"/>
          </a:p>
        </p:txBody>
      </p:sp>
      <p:grpSp>
        <p:nvGrpSpPr>
          <p:cNvPr id="24" name="Group 20"/>
          <p:cNvGrpSpPr>
            <a:grpSpLocks/>
          </p:cNvGrpSpPr>
          <p:nvPr/>
        </p:nvGrpSpPr>
        <p:grpSpPr bwMode="auto">
          <a:xfrm>
            <a:off x="3609972" y="1714488"/>
            <a:ext cx="533400" cy="914400"/>
            <a:chOff x="1152" y="624"/>
            <a:chExt cx="336" cy="576"/>
          </a:xfrm>
        </p:grpSpPr>
        <p:sp>
          <p:nvSpPr>
            <p:cNvPr id="261" name="Line 21"/>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262" name="Line 22"/>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263" name="Line 23"/>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grpSp>
        <p:nvGrpSpPr>
          <p:cNvPr id="25" name="Csoportba foglalás 309"/>
          <p:cNvGrpSpPr/>
          <p:nvPr/>
        </p:nvGrpSpPr>
        <p:grpSpPr>
          <a:xfrm>
            <a:off x="3500430" y="2643182"/>
            <a:ext cx="637496" cy="1289453"/>
            <a:chOff x="7500958" y="3714752"/>
            <a:chExt cx="637496" cy="1289453"/>
          </a:xfrm>
        </p:grpSpPr>
        <p:grpSp>
          <p:nvGrpSpPr>
            <p:cNvPr id="26" name="Group 5"/>
            <p:cNvGrpSpPr>
              <a:grpSpLocks/>
            </p:cNvGrpSpPr>
            <p:nvPr/>
          </p:nvGrpSpPr>
          <p:grpSpPr bwMode="auto">
            <a:xfrm>
              <a:off x="7500958" y="3714752"/>
              <a:ext cx="214314" cy="500066"/>
              <a:chOff x="816" y="1200"/>
              <a:chExt cx="240" cy="528"/>
            </a:xfrm>
          </p:grpSpPr>
          <p:grpSp>
            <p:nvGrpSpPr>
              <p:cNvPr id="27" name="Group 6"/>
              <p:cNvGrpSpPr>
                <a:grpSpLocks/>
              </p:cNvGrpSpPr>
              <p:nvPr/>
            </p:nvGrpSpPr>
            <p:grpSpPr bwMode="auto">
              <a:xfrm>
                <a:off x="816" y="1200"/>
                <a:ext cx="240" cy="288"/>
                <a:chOff x="1152" y="2400"/>
                <a:chExt cx="240" cy="288"/>
              </a:xfrm>
            </p:grpSpPr>
            <p:sp>
              <p:nvSpPr>
                <p:cNvPr id="275"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76"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77"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8"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79"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8" name="Group 12"/>
              <p:cNvGrpSpPr>
                <a:grpSpLocks/>
              </p:cNvGrpSpPr>
              <p:nvPr/>
            </p:nvGrpSpPr>
            <p:grpSpPr bwMode="auto">
              <a:xfrm>
                <a:off x="816" y="1440"/>
                <a:ext cx="240" cy="288"/>
                <a:chOff x="1152" y="2400"/>
                <a:chExt cx="240" cy="288"/>
              </a:xfrm>
            </p:grpSpPr>
            <p:sp>
              <p:nvSpPr>
                <p:cNvPr id="270"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71"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72"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3"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74"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9" name="Csoportba foglalás 279"/>
            <p:cNvGrpSpPr/>
            <p:nvPr/>
          </p:nvGrpSpPr>
          <p:grpSpPr>
            <a:xfrm>
              <a:off x="7605054" y="4214818"/>
              <a:ext cx="533400" cy="789387"/>
              <a:chOff x="7610496" y="4068373"/>
              <a:chExt cx="533400" cy="890754"/>
            </a:xfrm>
          </p:grpSpPr>
          <p:sp>
            <p:nvSpPr>
              <p:cNvPr id="266" name="Line 18"/>
              <p:cNvSpPr>
                <a:spLocks noChangeShapeType="1"/>
              </p:cNvSpPr>
              <p:nvPr/>
            </p:nvSpPr>
            <p:spPr bwMode="auto">
              <a:xfrm>
                <a:off x="7610496" y="4959127"/>
                <a:ext cx="533400" cy="0"/>
              </a:xfrm>
              <a:prstGeom prst="line">
                <a:avLst/>
              </a:prstGeom>
              <a:noFill/>
              <a:ln w="9525">
                <a:solidFill>
                  <a:schemeClr val="tx1"/>
                </a:solidFill>
                <a:round/>
                <a:headEnd/>
                <a:tailEnd/>
              </a:ln>
            </p:spPr>
            <p:txBody>
              <a:bodyPr wrap="none" anchor="ctr"/>
              <a:lstStyle/>
              <a:p>
                <a:endParaRPr lang="en-GB"/>
              </a:p>
            </p:txBody>
          </p:sp>
          <p:sp>
            <p:nvSpPr>
              <p:cNvPr id="267" name="Line 19"/>
              <p:cNvSpPr>
                <a:spLocks noChangeShapeType="1"/>
              </p:cNvSpPr>
              <p:nvPr/>
            </p:nvSpPr>
            <p:spPr bwMode="auto">
              <a:xfrm>
                <a:off x="7610496" y="4068373"/>
                <a:ext cx="0" cy="890754"/>
              </a:xfrm>
              <a:prstGeom prst="line">
                <a:avLst/>
              </a:prstGeom>
              <a:noFill/>
              <a:ln w="9525">
                <a:solidFill>
                  <a:schemeClr val="tx1"/>
                </a:solidFill>
                <a:round/>
                <a:headEnd/>
                <a:tailEnd/>
              </a:ln>
            </p:spPr>
            <p:txBody>
              <a:bodyPr wrap="none" anchor="ctr"/>
              <a:lstStyle/>
              <a:p>
                <a:endParaRPr lang="en-GB"/>
              </a:p>
            </p:txBody>
          </p:sp>
        </p:grpSp>
      </p:grpSp>
      <p:grpSp>
        <p:nvGrpSpPr>
          <p:cNvPr id="30" name="Csoportba foglalás 280"/>
          <p:cNvGrpSpPr/>
          <p:nvPr/>
        </p:nvGrpSpPr>
        <p:grpSpPr>
          <a:xfrm>
            <a:off x="3857620" y="2071678"/>
            <a:ext cx="609600" cy="1828800"/>
            <a:chOff x="7748614" y="2171704"/>
            <a:chExt cx="609600" cy="1828800"/>
          </a:xfrm>
        </p:grpSpPr>
        <p:grpSp>
          <p:nvGrpSpPr>
            <p:cNvPr id="31" name="Csoportba foglalás 273"/>
            <p:cNvGrpSpPr/>
            <p:nvPr/>
          </p:nvGrpSpPr>
          <p:grpSpPr>
            <a:xfrm>
              <a:off x="7748614" y="2636838"/>
              <a:ext cx="609600" cy="914400"/>
              <a:chOff x="7748614" y="2636838"/>
              <a:chExt cx="609600" cy="914400"/>
            </a:xfrm>
          </p:grpSpPr>
          <p:sp>
            <p:nvSpPr>
              <p:cNvPr id="302" name="Oval 195"/>
              <p:cNvSpPr>
                <a:spLocks noChangeArrowheads="1"/>
              </p:cNvSpPr>
              <p:nvPr/>
            </p:nvSpPr>
            <p:spPr bwMode="auto">
              <a:xfrm>
                <a:off x="8205814" y="28654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3" name="Oval 198"/>
              <p:cNvSpPr>
                <a:spLocks noChangeArrowheads="1"/>
              </p:cNvSpPr>
              <p:nvPr/>
            </p:nvSpPr>
            <p:spPr bwMode="auto">
              <a:xfrm>
                <a:off x="8205814" y="26368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4" name="Oval 201"/>
              <p:cNvSpPr>
                <a:spLocks noChangeArrowheads="1"/>
              </p:cNvSpPr>
              <p:nvPr/>
            </p:nvSpPr>
            <p:spPr bwMode="auto">
              <a:xfrm flipV="1">
                <a:off x="8205814" y="34750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5" name="Oval 204"/>
              <p:cNvSpPr>
                <a:spLocks noChangeArrowheads="1"/>
              </p:cNvSpPr>
              <p:nvPr/>
            </p:nvSpPr>
            <p:spPr bwMode="auto">
              <a:xfrm flipV="1">
                <a:off x="8205814" y="33226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6" name="Oval 209"/>
              <p:cNvSpPr>
                <a:spLocks noChangeArrowheads="1"/>
              </p:cNvSpPr>
              <p:nvPr/>
            </p:nvSpPr>
            <p:spPr bwMode="auto">
              <a:xfrm flipH="1">
                <a:off x="7748614" y="28654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7" name="Oval 212"/>
              <p:cNvSpPr>
                <a:spLocks noChangeArrowheads="1"/>
              </p:cNvSpPr>
              <p:nvPr/>
            </p:nvSpPr>
            <p:spPr bwMode="auto">
              <a:xfrm flipH="1">
                <a:off x="7748614" y="26368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8" name="Oval 215"/>
              <p:cNvSpPr>
                <a:spLocks noChangeArrowheads="1"/>
              </p:cNvSpPr>
              <p:nvPr/>
            </p:nvSpPr>
            <p:spPr bwMode="auto">
              <a:xfrm flipH="1" flipV="1">
                <a:off x="7748614" y="34750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309" name="Oval 218"/>
              <p:cNvSpPr>
                <a:spLocks noChangeArrowheads="1"/>
              </p:cNvSpPr>
              <p:nvPr/>
            </p:nvSpPr>
            <p:spPr bwMode="auto">
              <a:xfrm flipH="1" flipV="1">
                <a:off x="7748614" y="33226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256" name="Csoportba foglalás 272"/>
            <p:cNvGrpSpPr/>
            <p:nvPr/>
          </p:nvGrpSpPr>
          <p:grpSpPr>
            <a:xfrm>
              <a:off x="7748614" y="2171704"/>
              <a:ext cx="609600" cy="1828800"/>
              <a:chOff x="7748614" y="2179638"/>
              <a:chExt cx="609600" cy="1828800"/>
            </a:xfrm>
          </p:grpSpPr>
          <p:grpSp>
            <p:nvGrpSpPr>
              <p:cNvPr id="257" name="Csoportba foglalás 270"/>
              <p:cNvGrpSpPr/>
              <p:nvPr/>
            </p:nvGrpSpPr>
            <p:grpSpPr>
              <a:xfrm>
                <a:off x="7748614" y="2179638"/>
                <a:ext cx="609600" cy="1828800"/>
                <a:chOff x="7748614" y="2179638"/>
                <a:chExt cx="609600" cy="1828800"/>
              </a:xfrm>
            </p:grpSpPr>
            <p:sp>
              <p:nvSpPr>
                <p:cNvPr id="296" name="Line 164"/>
                <p:cNvSpPr>
                  <a:spLocks noChangeShapeType="1"/>
                </p:cNvSpPr>
                <p:nvPr/>
              </p:nvSpPr>
              <p:spPr bwMode="auto">
                <a:xfrm flipV="1">
                  <a:off x="7748614" y="3094038"/>
                  <a:ext cx="0" cy="914400"/>
                </a:xfrm>
                <a:prstGeom prst="line">
                  <a:avLst/>
                </a:prstGeom>
                <a:noFill/>
                <a:ln w="38100">
                  <a:solidFill>
                    <a:schemeClr val="tx1"/>
                  </a:solidFill>
                  <a:round/>
                  <a:headEnd/>
                  <a:tailEnd/>
                </a:ln>
              </p:spPr>
              <p:txBody>
                <a:bodyPr wrap="none" anchor="ctr"/>
                <a:lstStyle/>
                <a:p>
                  <a:endParaRPr lang="en-GB"/>
                </a:p>
              </p:txBody>
            </p:sp>
            <p:sp>
              <p:nvSpPr>
                <p:cNvPr id="297" name="Line 165"/>
                <p:cNvSpPr>
                  <a:spLocks noChangeShapeType="1"/>
                </p:cNvSpPr>
                <p:nvPr/>
              </p:nvSpPr>
              <p:spPr bwMode="auto">
                <a:xfrm flipV="1">
                  <a:off x="8358214" y="3094038"/>
                  <a:ext cx="0" cy="914400"/>
                </a:xfrm>
                <a:prstGeom prst="line">
                  <a:avLst/>
                </a:prstGeom>
                <a:noFill/>
                <a:ln w="38100">
                  <a:solidFill>
                    <a:schemeClr val="tx1"/>
                  </a:solidFill>
                  <a:round/>
                  <a:headEnd/>
                  <a:tailEnd/>
                </a:ln>
              </p:spPr>
              <p:txBody>
                <a:bodyPr wrap="none" anchor="ctr"/>
                <a:lstStyle/>
                <a:p>
                  <a:endParaRPr lang="en-GB"/>
                </a:p>
              </p:txBody>
            </p:sp>
            <p:sp>
              <p:nvSpPr>
                <p:cNvPr id="298" name="Line 168"/>
                <p:cNvSpPr>
                  <a:spLocks noChangeShapeType="1"/>
                </p:cNvSpPr>
                <p:nvPr/>
              </p:nvSpPr>
              <p:spPr bwMode="auto">
                <a:xfrm>
                  <a:off x="7748614" y="2179638"/>
                  <a:ext cx="609600" cy="0"/>
                </a:xfrm>
                <a:prstGeom prst="line">
                  <a:avLst/>
                </a:prstGeom>
                <a:noFill/>
                <a:ln w="57150">
                  <a:solidFill>
                    <a:schemeClr val="tx1"/>
                  </a:solidFill>
                  <a:round/>
                  <a:headEnd/>
                  <a:tailEnd/>
                </a:ln>
              </p:spPr>
              <p:txBody>
                <a:bodyPr wrap="none" anchor="ctr"/>
                <a:lstStyle/>
                <a:p>
                  <a:endParaRPr lang="en-GB"/>
                </a:p>
              </p:txBody>
            </p:sp>
            <p:sp>
              <p:nvSpPr>
                <p:cNvPr id="299" name="Line 169"/>
                <p:cNvSpPr>
                  <a:spLocks noChangeShapeType="1"/>
                </p:cNvSpPr>
                <p:nvPr/>
              </p:nvSpPr>
              <p:spPr bwMode="auto">
                <a:xfrm>
                  <a:off x="7748614" y="2179638"/>
                  <a:ext cx="0" cy="914400"/>
                </a:xfrm>
                <a:prstGeom prst="line">
                  <a:avLst/>
                </a:prstGeom>
                <a:noFill/>
                <a:ln w="38100">
                  <a:solidFill>
                    <a:schemeClr val="tx1"/>
                  </a:solidFill>
                  <a:round/>
                  <a:headEnd/>
                  <a:tailEnd/>
                </a:ln>
              </p:spPr>
              <p:txBody>
                <a:bodyPr wrap="none" anchor="ctr"/>
                <a:lstStyle/>
                <a:p>
                  <a:endParaRPr lang="en-GB"/>
                </a:p>
              </p:txBody>
            </p:sp>
            <p:sp>
              <p:nvSpPr>
                <p:cNvPr id="300" name="Line 170"/>
                <p:cNvSpPr>
                  <a:spLocks noChangeShapeType="1"/>
                </p:cNvSpPr>
                <p:nvPr/>
              </p:nvSpPr>
              <p:spPr bwMode="auto">
                <a:xfrm>
                  <a:off x="8358214" y="2179638"/>
                  <a:ext cx="0" cy="914400"/>
                </a:xfrm>
                <a:prstGeom prst="line">
                  <a:avLst/>
                </a:prstGeom>
                <a:noFill/>
                <a:ln w="38100">
                  <a:solidFill>
                    <a:schemeClr val="tx1"/>
                  </a:solidFill>
                  <a:round/>
                  <a:headEnd/>
                  <a:tailEnd/>
                </a:ln>
              </p:spPr>
              <p:txBody>
                <a:bodyPr wrap="none" anchor="ctr"/>
                <a:lstStyle/>
                <a:p>
                  <a:endParaRPr lang="en-GB"/>
                </a:p>
              </p:txBody>
            </p:sp>
            <p:sp>
              <p:nvSpPr>
                <p:cNvPr id="301" name="Line 163"/>
                <p:cNvSpPr>
                  <a:spLocks noChangeShapeType="1"/>
                </p:cNvSpPr>
                <p:nvPr/>
              </p:nvSpPr>
              <p:spPr bwMode="auto">
                <a:xfrm flipV="1">
                  <a:off x="7748614" y="4000504"/>
                  <a:ext cx="609600" cy="0"/>
                </a:xfrm>
                <a:prstGeom prst="line">
                  <a:avLst/>
                </a:prstGeom>
                <a:noFill/>
                <a:ln w="57150">
                  <a:solidFill>
                    <a:schemeClr val="tx1"/>
                  </a:solidFill>
                  <a:round/>
                  <a:headEnd/>
                  <a:tailEnd/>
                </a:ln>
              </p:spPr>
              <p:txBody>
                <a:bodyPr wrap="none" anchor="ctr"/>
                <a:lstStyle/>
                <a:p>
                  <a:endParaRPr lang="en-GB"/>
                </a:p>
              </p:txBody>
            </p:sp>
          </p:grpSp>
          <p:grpSp>
            <p:nvGrpSpPr>
              <p:cNvPr id="258" name="Csoportba foglalás 271"/>
              <p:cNvGrpSpPr/>
              <p:nvPr/>
            </p:nvGrpSpPr>
            <p:grpSpPr>
              <a:xfrm>
                <a:off x="7858148" y="2484438"/>
                <a:ext cx="366714" cy="1219200"/>
                <a:chOff x="7858148" y="2484438"/>
                <a:chExt cx="366714" cy="1219200"/>
              </a:xfrm>
            </p:grpSpPr>
            <p:sp>
              <p:nvSpPr>
                <p:cNvPr id="286" name="Rectangle 205"/>
                <p:cNvSpPr>
                  <a:spLocks noChangeArrowheads="1"/>
                </p:cNvSpPr>
                <p:nvPr/>
              </p:nvSpPr>
              <p:spPr bwMode="auto">
                <a:xfrm>
                  <a:off x="7990277" y="2484438"/>
                  <a:ext cx="152400" cy="1219200"/>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259" name="Csoportba foglalás 269"/>
                <p:cNvGrpSpPr/>
                <p:nvPr/>
              </p:nvGrpSpPr>
              <p:grpSpPr>
                <a:xfrm>
                  <a:off x="7858148" y="2643182"/>
                  <a:ext cx="366714" cy="902568"/>
                  <a:chOff x="7858148" y="2643182"/>
                  <a:chExt cx="366714" cy="902568"/>
                </a:xfrm>
              </p:grpSpPr>
              <p:sp>
                <p:nvSpPr>
                  <p:cNvPr id="288" name="Line 217"/>
                  <p:cNvSpPr>
                    <a:spLocks noChangeShapeType="1"/>
                  </p:cNvSpPr>
                  <p:nvPr/>
                </p:nvSpPr>
                <p:spPr bwMode="auto">
                  <a:xfrm flipH="1">
                    <a:off x="7920062" y="3143248"/>
                    <a:ext cx="152400" cy="228600"/>
                  </a:xfrm>
                  <a:prstGeom prst="line">
                    <a:avLst/>
                  </a:prstGeom>
                  <a:noFill/>
                  <a:ln w="19050">
                    <a:solidFill>
                      <a:srgbClr val="FF0000"/>
                    </a:solidFill>
                    <a:round/>
                    <a:headEnd/>
                    <a:tailEnd/>
                  </a:ln>
                </p:spPr>
                <p:txBody>
                  <a:bodyPr wrap="none" anchor="ctr"/>
                  <a:lstStyle/>
                  <a:p>
                    <a:endParaRPr lang="en-GB"/>
                  </a:p>
                </p:txBody>
              </p:sp>
              <p:sp>
                <p:nvSpPr>
                  <p:cNvPr id="289" name="Line 217"/>
                  <p:cNvSpPr>
                    <a:spLocks noChangeShapeType="1"/>
                  </p:cNvSpPr>
                  <p:nvPr/>
                </p:nvSpPr>
                <p:spPr bwMode="auto">
                  <a:xfrm flipH="1">
                    <a:off x="7920062" y="3317150"/>
                    <a:ext cx="152400" cy="228600"/>
                  </a:xfrm>
                  <a:prstGeom prst="line">
                    <a:avLst/>
                  </a:prstGeom>
                  <a:noFill/>
                  <a:ln w="19050">
                    <a:solidFill>
                      <a:srgbClr val="FF0000"/>
                    </a:solidFill>
                    <a:round/>
                    <a:headEnd/>
                    <a:tailEnd/>
                  </a:ln>
                </p:spPr>
                <p:txBody>
                  <a:bodyPr wrap="none" anchor="ctr"/>
                  <a:lstStyle/>
                  <a:p>
                    <a:endParaRPr lang="en-GB"/>
                  </a:p>
                </p:txBody>
              </p:sp>
              <p:sp>
                <p:nvSpPr>
                  <p:cNvPr id="290" name="Line 217"/>
                  <p:cNvSpPr>
                    <a:spLocks noChangeShapeType="1"/>
                  </p:cNvSpPr>
                  <p:nvPr/>
                </p:nvSpPr>
                <p:spPr bwMode="auto">
                  <a:xfrm flipH="1">
                    <a:off x="8072462" y="2674208"/>
                    <a:ext cx="152400" cy="228600"/>
                  </a:xfrm>
                  <a:prstGeom prst="line">
                    <a:avLst/>
                  </a:prstGeom>
                  <a:noFill/>
                  <a:ln w="19050">
                    <a:solidFill>
                      <a:srgbClr val="FF0000"/>
                    </a:solidFill>
                    <a:round/>
                    <a:headEnd/>
                    <a:tailEnd/>
                  </a:ln>
                </p:spPr>
                <p:txBody>
                  <a:bodyPr wrap="none" anchor="ctr"/>
                  <a:lstStyle/>
                  <a:p>
                    <a:endParaRPr lang="en-GB"/>
                  </a:p>
                </p:txBody>
              </p:sp>
              <p:sp>
                <p:nvSpPr>
                  <p:cNvPr id="291" name="Line 217"/>
                  <p:cNvSpPr>
                    <a:spLocks noChangeShapeType="1"/>
                  </p:cNvSpPr>
                  <p:nvPr/>
                </p:nvSpPr>
                <p:spPr bwMode="auto">
                  <a:xfrm flipH="1">
                    <a:off x="8072462" y="2914648"/>
                    <a:ext cx="152400" cy="228600"/>
                  </a:xfrm>
                  <a:prstGeom prst="line">
                    <a:avLst/>
                  </a:prstGeom>
                  <a:noFill/>
                  <a:ln w="19050">
                    <a:solidFill>
                      <a:srgbClr val="FF0000"/>
                    </a:solidFill>
                    <a:round/>
                    <a:headEnd/>
                    <a:tailEnd/>
                  </a:ln>
                </p:spPr>
                <p:txBody>
                  <a:bodyPr wrap="none" anchor="ctr"/>
                  <a:lstStyle/>
                  <a:p>
                    <a:endParaRPr lang="en-GB"/>
                  </a:p>
                </p:txBody>
              </p:sp>
              <p:sp>
                <p:nvSpPr>
                  <p:cNvPr id="292" name="Line 203"/>
                  <p:cNvSpPr>
                    <a:spLocks noChangeShapeType="1"/>
                  </p:cNvSpPr>
                  <p:nvPr/>
                </p:nvSpPr>
                <p:spPr bwMode="auto">
                  <a:xfrm>
                    <a:off x="7858148" y="2643182"/>
                    <a:ext cx="152400" cy="228600"/>
                  </a:xfrm>
                  <a:prstGeom prst="line">
                    <a:avLst/>
                  </a:prstGeom>
                  <a:noFill/>
                  <a:ln w="19050">
                    <a:solidFill>
                      <a:srgbClr val="FF0000"/>
                    </a:solidFill>
                    <a:round/>
                    <a:headEnd/>
                    <a:tailEnd/>
                  </a:ln>
                </p:spPr>
                <p:txBody>
                  <a:bodyPr wrap="none" anchor="ctr"/>
                  <a:lstStyle/>
                  <a:p>
                    <a:endParaRPr lang="en-GB"/>
                  </a:p>
                </p:txBody>
              </p:sp>
              <p:sp>
                <p:nvSpPr>
                  <p:cNvPr id="293" name="Line 203"/>
                  <p:cNvSpPr>
                    <a:spLocks noChangeShapeType="1"/>
                  </p:cNvSpPr>
                  <p:nvPr/>
                </p:nvSpPr>
                <p:spPr bwMode="auto">
                  <a:xfrm>
                    <a:off x="7858148" y="2914648"/>
                    <a:ext cx="152400" cy="228600"/>
                  </a:xfrm>
                  <a:prstGeom prst="line">
                    <a:avLst/>
                  </a:prstGeom>
                  <a:noFill/>
                  <a:ln w="19050">
                    <a:solidFill>
                      <a:srgbClr val="FF0000"/>
                    </a:solidFill>
                    <a:round/>
                    <a:headEnd/>
                    <a:tailEnd/>
                  </a:ln>
                </p:spPr>
                <p:txBody>
                  <a:bodyPr wrap="none" anchor="ctr"/>
                  <a:lstStyle/>
                  <a:p>
                    <a:endParaRPr lang="en-GB"/>
                  </a:p>
                </p:txBody>
              </p:sp>
              <p:sp>
                <p:nvSpPr>
                  <p:cNvPr id="294" name="Line 203"/>
                  <p:cNvSpPr>
                    <a:spLocks noChangeShapeType="1"/>
                  </p:cNvSpPr>
                  <p:nvPr/>
                </p:nvSpPr>
                <p:spPr bwMode="auto">
                  <a:xfrm>
                    <a:off x="8072462" y="3143248"/>
                    <a:ext cx="152400" cy="228600"/>
                  </a:xfrm>
                  <a:prstGeom prst="line">
                    <a:avLst/>
                  </a:prstGeom>
                  <a:noFill/>
                  <a:ln w="19050">
                    <a:solidFill>
                      <a:srgbClr val="FF0000"/>
                    </a:solidFill>
                    <a:round/>
                    <a:headEnd/>
                    <a:tailEnd/>
                  </a:ln>
                </p:spPr>
                <p:txBody>
                  <a:bodyPr wrap="none" anchor="ctr"/>
                  <a:lstStyle/>
                  <a:p>
                    <a:endParaRPr lang="en-GB"/>
                  </a:p>
                </p:txBody>
              </p:sp>
              <p:sp>
                <p:nvSpPr>
                  <p:cNvPr id="295" name="Line 203"/>
                  <p:cNvSpPr>
                    <a:spLocks noChangeShapeType="1"/>
                  </p:cNvSpPr>
                  <p:nvPr/>
                </p:nvSpPr>
                <p:spPr bwMode="auto">
                  <a:xfrm>
                    <a:off x="8072462" y="3286124"/>
                    <a:ext cx="152400" cy="228600"/>
                  </a:xfrm>
                  <a:prstGeom prst="line">
                    <a:avLst/>
                  </a:prstGeom>
                  <a:noFill/>
                  <a:ln w="19050">
                    <a:solidFill>
                      <a:srgbClr val="FF0000"/>
                    </a:solidFill>
                    <a:round/>
                    <a:headEnd/>
                    <a:tailEnd/>
                  </a:ln>
                </p:spPr>
                <p:txBody>
                  <a:bodyPr wrap="none" anchor="ctr"/>
                  <a:lstStyle/>
                  <a:p>
                    <a:endParaRPr lang="en-GB"/>
                  </a:p>
                </p:txBody>
              </p:sp>
            </p:grpSp>
          </p:grpSp>
        </p:grpSp>
      </p:grpSp>
      <p:grpSp>
        <p:nvGrpSpPr>
          <p:cNvPr id="260" name="Group 25"/>
          <p:cNvGrpSpPr>
            <a:grpSpLocks/>
          </p:cNvGrpSpPr>
          <p:nvPr/>
        </p:nvGrpSpPr>
        <p:grpSpPr bwMode="auto">
          <a:xfrm>
            <a:off x="4048140" y="3857628"/>
            <a:ext cx="238108" cy="1000132"/>
            <a:chOff x="1392" y="2016"/>
            <a:chExt cx="144" cy="384"/>
          </a:xfrm>
        </p:grpSpPr>
        <p:grpSp>
          <p:nvGrpSpPr>
            <p:cNvPr id="264" name="Group 26"/>
            <p:cNvGrpSpPr>
              <a:grpSpLocks/>
            </p:cNvGrpSpPr>
            <p:nvPr/>
          </p:nvGrpSpPr>
          <p:grpSpPr bwMode="auto">
            <a:xfrm>
              <a:off x="1392" y="2016"/>
              <a:ext cx="144" cy="192"/>
              <a:chOff x="1152" y="2400"/>
              <a:chExt cx="240" cy="288"/>
            </a:xfrm>
          </p:grpSpPr>
          <p:sp>
            <p:nvSpPr>
              <p:cNvPr id="319" name="Oval 2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20" name="Oval 2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21" name="Oval 2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22" name="Oval 3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23" name="Oval 3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65" name="Group 32"/>
            <p:cNvGrpSpPr>
              <a:grpSpLocks/>
            </p:cNvGrpSpPr>
            <p:nvPr/>
          </p:nvGrpSpPr>
          <p:grpSpPr bwMode="auto">
            <a:xfrm>
              <a:off x="1392" y="2208"/>
              <a:ext cx="144" cy="192"/>
              <a:chOff x="1152" y="2400"/>
              <a:chExt cx="240" cy="288"/>
            </a:xfrm>
          </p:grpSpPr>
          <p:sp>
            <p:nvSpPr>
              <p:cNvPr id="314" name="Oval 3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15" name="Oval 3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16" name="Oval 3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17" name="Oval 3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18" name="Oval 3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324" name="Line 24"/>
          <p:cNvSpPr>
            <a:spLocks noChangeShapeType="1"/>
          </p:cNvSpPr>
          <p:nvPr/>
        </p:nvSpPr>
        <p:spPr bwMode="auto">
          <a:xfrm>
            <a:off x="3186114" y="1720610"/>
            <a:ext cx="1600200" cy="0"/>
          </a:xfrm>
          <a:prstGeom prst="line">
            <a:avLst/>
          </a:prstGeom>
          <a:noFill/>
          <a:ln w="57150">
            <a:solidFill>
              <a:schemeClr val="tx1"/>
            </a:solidFill>
            <a:round/>
            <a:headEnd/>
            <a:tailEnd/>
          </a:ln>
        </p:spPr>
        <p:txBody>
          <a:bodyPr wrap="none" anchor="ctr"/>
          <a:lstStyle/>
          <a:p>
            <a:endParaRPr lang="en-GB"/>
          </a:p>
        </p:txBody>
      </p:sp>
      <p:sp>
        <p:nvSpPr>
          <p:cNvPr id="325" name="Line 233"/>
          <p:cNvSpPr>
            <a:spLocks noChangeShapeType="1"/>
          </p:cNvSpPr>
          <p:nvPr/>
        </p:nvSpPr>
        <p:spPr bwMode="auto">
          <a:xfrm>
            <a:off x="4724400" y="2124084"/>
            <a:ext cx="0" cy="762000"/>
          </a:xfrm>
          <a:prstGeom prst="line">
            <a:avLst/>
          </a:prstGeom>
          <a:noFill/>
          <a:ln w="28575">
            <a:solidFill>
              <a:schemeClr val="tx1"/>
            </a:solidFill>
            <a:round/>
            <a:headEnd/>
            <a:tailEnd type="triangle" w="med" len="med"/>
          </a:ln>
        </p:spPr>
        <p:txBody>
          <a:bodyPr wrap="none" anchor="ctr"/>
          <a:lstStyle/>
          <a:p>
            <a:endParaRPr lang="en-GB"/>
          </a:p>
        </p:txBody>
      </p:sp>
      <p:sp>
        <p:nvSpPr>
          <p:cNvPr id="326" name="Line 234"/>
          <p:cNvSpPr>
            <a:spLocks noChangeShapeType="1"/>
          </p:cNvSpPr>
          <p:nvPr/>
        </p:nvSpPr>
        <p:spPr bwMode="auto">
          <a:xfrm flipV="1">
            <a:off x="4724400" y="3114684"/>
            <a:ext cx="0" cy="762000"/>
          </a:xfrm>
          <a:prstGeom prst="line">
            <a:avLst/>
          </a:prstGeom>
          <a:noFill/>
          <a:ln w="28575">
            <a:solidFill>
              <a:schemeClr val="tx1"/>
            </a:solidFill>
            <a:round/>
            <a:headEnd/>
            <a:tailEnd type="triangle" w="med" len="med"/>
          </a:ln>
        </p:spPr>
        <p:txBody>
          <a:bodyPr wrap="none" anchor="ctr"/>
          <a:lstStyle/>
          <a:p>
            <a:endParaRPr lang="en-GB"/>
          </a:p>
        </p:txBody>
      </p:sp>
      <p:sp>
        <p:nvSpPr>
          <p:cNvPr id="327" name="Line 235"/>
          <p:cNvSpPr>
            <a:spLocks noChangeShapeType="1"/>
          </p:cNvSpPr>
          <p:nvPr/>
        </p:nvSpPr>
        <p:spPr bwMode="auto">
          <a:xfrm flipV="1">
            <a:off x="4419600" y="3952884"/>
            <a:ext cx="0" cy="304800"/>
          </a:xfrm>
          <a:prstGeom prst="line">
            <a:avLst/>
          </a:prstGeom>
          <a:noFill/>
          <a:ln w="28575">
            <a:solidFill>
              <a:schemeClr val="tx1"/>
            </a:solidFill>
            <a:round/>
            <a:headEnd/>
            <a:tailEnd type="triangle" w="med" len="med"/>
          </a:ln>
        </p:spPr>
        <p:txBody>
          <a:bodyPr wrap="none" anchor="ctr"/>
          <a:lstStyle/>
          <a:p>
            <a:endParaRPr lang="en-GB"/>
          </a:p>
        </p:txBody>
      </p:sp>
      <p:sp>
        <p:nvSpPr>
          <p:cNvPr id="328" name="Line 236"/>
          <p:cNvSpPr>
            <a:spLocks noChangeShapeType="1"/>
          </p:cNvSpPr>
          <p:nvPr/>
        </p:nvSpPr>
        <p:spPr bwMode="auto">
          <a:xfrm>
            <a:off x="4419600" y="4333884"/>
            <a:ext cx="0" cy="381000"/>
          </a:xfrm>
          <a:prstGeom prst="line">
            <a:avLst/>
          </a:prstGeom>
          <a:noFill/>
          <a:ln w="28575">
            <a:solidFill>
              <a:schemeClr val="tx1"/>
            </a:solidFill>
            <a:round/>
            <a:headEnd/>
            <a:tailEnd type="triangle" w="med" len="med"/>
          </a:ln>
        </p:spPr>
        <p:txBody>
          <a:bodyPr wrap="none" anchor="ctr"/>
          <a:lstStyle/>
          <a:p>
            <a:endParaRPr lang="en-GB"/>
          </a:p>
        </p:txBody>
      </p:sp>
      <p:sp>
        <p:nvSpPr>
          <p:cNvPr id="329" name="Szövegdoboz 328"/>
          <p:cNvSpPr txBox="1"/>
          <p:nvPr/>
        </p:nvSpPr>
        <p:spPr>
          <a:xfrm>
            <a:off x="1214414" y="1285860"/>
            <a:ext cx="1500198" cy="369332"/>
          </a:xfrm>
          <a:prstGeom prst="rect">
            <a:avLst/>
          </a:prstGeom>
          <a:noFill/>
        </p:spPr>
        <p:txBody>
          <a:bodyPr wrap="square" rtlCol="0">
            <a:spAutoFit/>
          </a:bodyPr>
          <a:lstStyle/>
          <a:p>
            <a:pPr algn="ctr"/>
            <a:r>
              <a:rPr lang="hu-HU" dirty="0" smtClean="0"/>
              <a:t>Nyugalmi</a:t>
            </a:r>
            <a:endParaRPr lang="en-GB" dirty="0"/>
          </a:p>
        </p:txBody>
      </p:sp>
      <p:sp>
        <p:nvSpPr>
          <p:cNvPr id="330" name="Szövegdoboz 329"/>
          <p:cNvSpPr txBox="1"/>
          <p:nvPr/>
        </p:nvSpPr>
        <p:spPr>
          <a:xfrm>
            <a:off x="3286116" y="1273718"/>
            <a:ext cx="1571636" cy="369332"/>
          </a:xfrm>
          <a:prstGeom prst="rect">
            <a:avLst/>
          </a:prstGeom>
          <a:noFill/>
        </p:spPr>
        <p:txBody>
          <a:bodyPr wrap="square" rtlCol="0">
            <a:spAutoFit/>
          </a:bodyPr>
          <a:lstStyle/>
          <a:p>
            <a:pPr algn="ctr"/>
            <a:r>
              <a:rPr lang="hu-HU" dirty="0" smtClean="0"/>
              <a:t>aktivált</a:t>
            </a:r>
            <a:endParaRPr lang="en-GB" dirty="0"/>
          </a:p>
        </p:txBody>
      </p:sp>
      <p:sp>
        <p:nvSpPr>
          <p:cNvPr id="333" name="Szövegdoboz 332"/>
          <p:cNvSpPr txBox="1"/>
          <p:nvPr/>
        </p:nvSpPr>
        <p:spPr>
          <a:xfrm>
            <a:off x="928662" y="5072074"/>
            <a:ext cx="7572428" cy="646331"/>
          </a:xfrm>
          <a:prstGeom prst="rect">
            <a:avLst/>
          </a:prstGeom>
          <a:noFill/>
        </p:spPr>
        <p:txBody>
          <a:bodyPr wrap="square" rtlCol="0">
            <a:spAutoFit/>
          </a:bodyPr>
          <a:lstStyle/>
          <a:p>
            <a:r>
              <a:rPr lang="hu-HU" dirty="0" smtClean="0"/>
              <a:t>Izometriás kontrakció során elméletileg minden kereszthíd az </a:t>
            </a:r>
            <a:r>
              <a:rPr lang="hu-HU" dirty="0" err="1" smtClean="0"/>
              <a:t>aktinhoz</a:t>
            </a:r>
            <a:r>
              <a:rPr lang="hu-HU" dirty="0" smtClean="0"/>
              <a:t> kapcsolódhat és erőt fejthet ki, továbbá  munkát végezhet</a:t>
            </a:r>
            <a:endParaRPr lang="en-GB" dirty="0"/>
          </a:p>
        </p:txBody>
      </p:sp>
      <p:cxnSp>
        <p:nvCxnSpPr>
          <p:cNvPr id="163" name="Egyenes összekötő 162"/>
          <p:cNvCxnSpPr/>
          <p:nvPr/>
        </p:nvCxnSpPr>
        <p:spPr>
          <a:xfrm>
            <a:off x="1187624" y="4077072"/>
            <a:ext cx="3744416"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168" name="ICsactmy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436096" y="1844824"/>
            <a:ext cx="33528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fill="hold"/>
                                        <p:tgtEl>
                                          <p:spTgt spid="163"/>
                                        </p:tgtEl>
                                        <p:attrNameLst>
                                          <p:attrName>ppt_x</p:attrName>
                                        </p:attrNameLst>
                                      </p:cBhvr>
                                      <p:tavLst>
                                        <p:tav tm="0">
                                          <p:val>
                                            <p:strVal val="#ppt_x"/>
                                          </p:val>
                                        </p:tav>
                                        <p:tav tm="100000">
                                          <p:val>
                                            <p:strVal val="#ppt_x"/>
                                          </p:val>
                                        </p:tav>
                                      </p:tavLst>
                                    </p:anim>
                                    <p:anim calcmode="lin" valueType="num">
                                      <p:cBhvr additive="base">
                                        <p:cTn id="8" dur="500" fill="hold"/>
                                        <p:tgtEl>
                                          <p:spTgt spid="1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5291"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hold" display="0">
                  <p:stCondLst>
                    <p:cond delay="indefinite"/>
                  </p:stCondLst>
                  <p:endCondLst>
                    <p:cond evt="onPrev" delay="0">
                      <p:tgtEl>
                        <p:sldTgt/>
                      </p:tgtEl>
                    </p:cond>
                  </p:endCondLst>
                </p:cTn>
                <p:tgtEl>
                  <p:spTgt spid="168"/>
                </p:tgtEl>
              </p:cMediaNode>
            </p:video>
            <p:seq concurrent="1" nextAc="seek">
              <p:cTn id="17" restart="whenNotActive" fill="hold" evtFilter="cancelBubble" nodeType="interactiveSeq">
                <p:stCondLst>
                  <p:cond evt="onClick" delay="0">
                    <p:tgtEl>
                      <p:spTgt spid="16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68"/>
                                        </p:tgtEl>
                                      </p:cBhvr>
                                    </p:cmd>
                                  </p:childTnLst>
                                </p:cTn>
                              </p:par>
                            </p:childTnLst>
                          </p:cTn>
                        </p:par>
                      </p:childTnLst>
                    </p:cTn>
                  </p:par>
                </p:childTnLst>
              </p:cTn>
              <p:nextCondLst>
                <p:cond evt="onClick" delay="0">
                  <p:tgtEl>
                    <p:spTgt spid="16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57290" y="357166"/>
            <a:ext cx="6000792" cy="1077218"/>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 szarkomer aktív hossz-feszülés görbéje</a:t>
            </a:r>
            <a:endParaRPr lang="en-GB" sz="3200" b="1" i="1" dirty="0">
              <a:latin typeface="Times New Roman" pitchFamily="18" charset="0"/>
              <a:cs typeface="Times New Roman" pitchFamily="18" charset="0"/>
            </a:endParaRPr>
          </a:p>
        </p:txBody>
      </p:sp>
      <p:pic>
        <p:nvPicPr>
          <p:cNvPr id="3" name="Kép 2" descr="force-length relationship.jpg"/>
          <p:cNvPicPr>
            <a:picLocks noChangeAspect="1"/>
          </p:cNvPicPr>
          <p:nvPr/>
        </p:nvPicPr>
        <p:blipFill>
          <a:blip r:embed="rId3" cstate="print"/>
          <a:stretch>
            <a:fillRect/>
          </a:stretch>
        </p:blipFill>
        <p:spPr>
          <a:xfrm>
            <a:off x="1500166" y="1500174"/>
            <a:ext cx="4876800" cy="3670300"/>
          </a:xfrm>
          <a:prstGeom prst="rect">
            <a:avLst/>
          </a:prstGeom>
        </p:spPr>
      </p:pic>
      <p:sp>
        <p:nvSpPr>
          <p:cNvPr id="4" name="Szövegdoboz 3"/>
          <p:cNvSpPr txBox="1"/>
          <p:nvPr/>
        </p:nvSpPr>
        <p:spPr>
          <a:xfrm>
            <a:off x="6715140" y="2000240"/>
            <a:ext cx="2000264" cy="461665"/>
          </a:xfrm>
          <a:prstGeom prst="rect">
            <a:avLst/>
          </a:prstGeom>
          <a:noFill/>
        </p:spPr>
        <p:txBody>
          <a:bodyPr wrap="square" rtlCol="0">
            <a:spAutoFit/>
          </a:bodyPr>
          <a:lstStyle/>
          <a:p>
            <a:pPr algn="ctr"/>
            <a:r>
              <a:rPr lang="hu-HU" sz="2400" dirty="0" err="1" smtClean="0"/>
              <a:t>Szarkomérek</a:t>
            </a:r>
            <a:endParaRPr lang="en-GB" sz="2400" dirty="0"/>
          </a:p>
        </p:txBody>
      </p:sp>
      <p:cxnSp>
        <p:nvCxnSpPr>
          <p:cNvPr id="6" name="Egyenes összekötő nyíllal 5"/>
          <p:cNvCxnSpPr>
            <a:stCxn id="4" idx="1"/>
          </p:cNvCxnSpPr>
          <p:nvPr/>
        </p:nvCxnSpPr>
        <p:spPr>
          <a:xfrm rot="10800000" flipV="1">
            <a:off x="3000364" y="2231073"/>
            <a:ext cx="3714776" cy="769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a:stCxn id="4" idx="1"/>
          </p:cNvCxnSpPr>
          <p:nvPr/>
        </p:nvCxnSpPr>
        <p:spPr>
          <a:xfrm rot="10800000" flipV="1">
            <a:off x="3214678" y="2231073"/>
            <a:ext cx="3500462" cy="126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a:stCxn id="4" idx="1"/>
          </p:cNvCxnSpPr>
          <p:nvPr/>
        </p:nvCxnSpPr>
        <p:spPr>
          <a:xfrm rot="10800000" flipV="1">
            <a:off x="5357818" y="2231073"/>
            <a:ext cx="1357322" cy="126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a:stCxn id="4" idx="1"/>
          </p:cNvCxnSpPr>
          <p:nvPr/>
        </p:nvCxnSpPr>
        <p:spPr>
          <a:xfrm rot="10800000">
            <a:off x="4214810" y="1928805"/>
            <a:ext cx="2500330" cy="302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p:cNvGrpSpPr>
          <p:nvPr/>
        </p:nvGrpSpPr>
        <p:grpSpPr bwMode="auto">
          <a:xfrm>
            <a:off x="1263401" y="3467104"/>
            <a:ext cx="110218" cy="428628"/>
            <a:chOff x="816" y="1200"/>
            <a:chExt cx="240" cy="528"/>
          </a:xfrm>
        </p:grpSpPr>
        <p:grpSp>
          <p:nvGrpSpPr>
            <p:cNvPr id="4" name="Group 6"/>
            <p:cNvGrpSpPr>
              <a:grpSpLocks/>
            </p:cNvGrpSpPr>
            <p:nvPr/>
          </p:nvGrpSpPr>
          <p:grpSpPr bwMode="auto">
            <a:xfrm>
              <a:off x="816" y="1200"/>
              <a:ext cx="240" cy="288"/>
              <a:chOff x="1152" y="2400"/>
              <a:chExt cx="240" cy="288"/>
            </a:xfrm>
          </p:grpSpPr>
          <p:sp>
            <p:nvSpPr>
              <p:cNvPr id="293"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94"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95"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96"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97"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5" name="Group 12"/>
            <p:cNvGrpSpPr>
              <a:grpSpLocks/>
            </p:cNvGrpSpPr>
            <p:nvPr/>
          </p:nvGrpSpPr>
          <p:grpSpPr bwMode="auto">
            <a:xfrm>
              <a:off x="816" y="1440"/>
              <a:ext cx="240" cy="288"/>
              <a:chOff x="1152" y="2400"/>
              <a:chExt cx="240" cy="288"/>
            </a:xfrm>
          </p:grpSpPr>
          <p:sp>
            <p:nvSpPr>
              <p:cNvPr id="288"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89"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90"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91"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92"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6" name="Group 5"/>
          <p:cNvGrpSpPr>
            <a:grpSpLocks/>
          </p:cNvGrpSpPr>
          <p:nvPr/>
        </p:nvGrpSpPr>
        <p:grpSpPr bwMode="auto">
          <a:xfrm>
            <a:off x="1263401" y="1928126"/>
            <a:ext cx="110218" cy="428628"/>
            <a:chOff x="816" y="1200"/>
            <a:chExt cx="240" cy="528"/>
          </a:xfrm>
        </p:grpSpPr>
        <p:grpSp>
          <p:nvGrpSpPr>
            <p:cNvPr id="7" name="Group 6"/>
            <p:cNvGrpSpPr>
              <a:grpSpLocks/>
            </p:cNvGrpSpPr>
            <p:nvPr/>
          </p:nvGrpSpPr>
          <p:grpSpPr bwMode="auto">
            <a:xfrm>
              <a:off x="816" y="1200"/>
              <a:ext cx="240" cy="288"/>
              <a:chOff x="1152" y="2400"/>
              <a:chExt cx="240" cy="288"/>
            </a:xfrm>
          </p:grpSpPr>
          <p:sp>
            <p:nvSpPr>
              <p:cNvPr id="306"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07"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08"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09"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10"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8" name="Group 12"/>
            <p:cNvGrpSpPr>
              <a:grpSpLocks/>
            </p:cNvGrpSpPr>
            <p:nvPr/>
          </p:nvGrpSpPr>
          <p:grpSpPr bwMode="auto">
            <a:xfrm>
              <a:off x="816" y="1440"/>
              <a:ext cx="240" cy="288"/>
              <a:chOff x="1152" y="2400"/>
              <a:chExt cx="240" cy="288"/>
            </a:xfrm>
          </p:grpSpPr>
          <p:sp>
            <p:nvSpPr>
              <p:cNvPr id="301"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02"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03"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04"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05"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9" name="Group 5"/>
          <p:cNvGrpSpPr>
            <a:grpSpLocks/>
          </p:cNvGrpSpPr>
          <p:nvPr/>
        </p:nvGrpSpPr>
        <p:grpSpPr bwMode="auto">
          <a:xfrm>
            <a:off x="3286116" y="1966906"/>
            <a:ext cx="87767" cy="571504"/>
            <a:chOff x="816" y="1200"/>
            <a:chExt cx="240" cy="528"/>
          </a:xfrm>
        </p:grpSpPr>
        <p:grpSp>
          <p:nvGrpSpPr>
            <p:cNvPr id="10" name="Group 6"/>
            <p:cNvGrpSpPr>
              <a:grpSpLocks/>
            </p:cNvGrpSpPr>
            <p:nvPr/>
          </p:nvGrpSpPr>
          <p:grpSpPr bwMode="auto">
            <a:xfrm>
              <a:off x="816" y="1200"/>
              <a:ext cx="240" cy="288"/>
              <a:chOff x="1152" y="2400"/>
              <a:chExt cx="240" cy="288"/>
            </a:xfrm>
          </p:grpSpPr>
          <p:sp>
            <p:nvSpPr>
              <p:cNvPr id="340"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41"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42"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43"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44"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1" name="Group 12"/>
            <p:cNvGrpSpPr>
              <a:grpSpLocks/>
            </p:cNvGrpSpPr>
            <p:nvPr/>
          </p:nvGrpSpPr>
          <p:grpSpPr bwMode="auto">
            <a:xfrm>
              <a:off x="816" y="1440"/>
              <a:ext cx="240" cy="288"/>
              <a:chOff x="1152" y="2400"/>
              <a:chExt cx="240" cy="288"/>
            </a:xfrm>
          </p:grpSpPr>
          <p:sp>
            <p:nvSpPr>
              <p:cNvPr id="335"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36"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37"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38"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39"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2" name="Group 5"/>
          <p:cNvGrpSpPr>
            <a:grpSpLocks/>
          </p:cNvGrpSpPr>
          <p:nvPr/>
        </p:nvGrpSpPr>
        <p:grpSpPr bwMode="auto">
          <a:xfrm>
            <a:off x="3286116" y="3681418"/>
            <a:ext cx="87767" cy="571504"/>
            <a:chOff x="816" y="1200"/>
            <a:chExt cx="240" cy="528"/>
          </a:xfrm>
        </p:grpSpPr>
        <p:grpSp>
          <p:nvGrpSpPr>
            <p:cNvPr id="13" name="Group 6"/>
            <p:cNvGrpSpPr>
              <a:grpSpLocks/>
            </p:cNvGrpSpPr>
            <p:nvPr/>
          </p:nvGrpSpPr>
          <p:grpSpPr bwMode="auto">
            <a:xfrm>
              <a:off x="816" y="1200"/>
              <a:ext cx="240" cy="288"/>
              <a:chOff x="1152" y="2400"/>
              <a:chExt cx="240" cy="288"/>
            </a:xfrm>
          </p:grpSpPr>
          <p:sp>
            <p:nvSpPr>
              <p:cNvPr id="353"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54"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55"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56"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57"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4" name="Group 12"/>
            <p:cNvGrpSpPr>
              <a:grpSpLocks/>
            </p:cNvGrpSpPr>
            <p:nvPr/>
          </p:nvGrpSpPr>
          <p:grpSpPr bwMode="auto">
            <a:xfrm>
              <a:off x="816" y="1440"/>
              <a:ext cx="240" cy="288"/>
              <a:chOff x="1152" y="2400"/>
              <a:chExt cx="240" cy="288"/>
            </a:xfrm>
          </p:grpSpPr>
          <p:sp>
            <p:nvSpPr>
              <p:cNvPr id="348"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49"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50"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51"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52"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5" name="Group 5"/>
          <p:cNvGrpSpPr>
            <a:grpSpLocks/>
          </p:cNvGrpSpPr>
          <p:nvPr/>
        </p:nvGrpSpPr>
        <p:grpSpPr bwMode="auto">
          <a:xfrm>
            <a:off x="5182285" y="1966906"/>
            <a:ext cx="65315" cy="785818"/>
            <a:chOff x="816" y="1200"/>
            <a:chExt cx="240" cy="528"/>
          </a:xfrm>
        </p:grpSpPr>
        <p:grpSp>
          <p:nvGrpSpPr>
            <p:cNvPr id="16" name="Group 6"/>
            <p:cNvGrpSpPr>
              <a:grpSpLocks/>
            </p:cNvGrpSpPr>
            <p:nvPr/>
          </p:nvGrpSpPr>
          <p:grpSpPr bwMode="auto">
            <a:xfrm>
              <a:off x="816" y="1200"/>
              <a:ext cx="240" cy="288"/>
              <a:chOff x="1152" y="2400"/>
              <a:chExt cx="240" cy="288"/>
            </a:xfrm>
          </p:grpSpPr>
          <p:sp>
            <p:nvSpPr>
              <p:cNvPr id="367"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68"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69"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70"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71"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7" name="Group 12"/>
            <p:cNvGrpSpPr>
              <a:grpSpLocks/>
            </p:cNvGrpSpPr>
            <p:nvPr/>
          </p:nvGrpSpPr>
          <p:grpSpPr bwMode="auto">
            <a:xfrm>
              <a:off x="816" y="1440"/>
              <a:ext cx="240" cy="288"/>
              <a:chOff x="1152" y="2400"/>
              <a:chExt cx="240" cy="288"/>
            </a:xfrm>
          </p:grpSpPr>
          <p:sp>
            <p:nvSpPr>
              <p:cNvPr id="362"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63"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64"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65"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66"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8" name="Group 5"/>
          <p:cNvGrpSpPr>
            <a:grpSpLocks/>
          </p:cNvGrpSpPr>
          <p:nvPr/>
        </p:nvGrpSpPr>
        <p:grpSpPr bwMode="auto">
          <a:xfrm>
            <a:off x="5143504" y="4038608"/>
            <a:ext cx="87767" cy="571504"/>
            <a:chOff x="816" y="1200"/>
            <a:chExt cx="240" cy="528"/>
          </a:xfrm>
        </p:grpSpPr>
        <p:grpSp>
          <p:nvGrpSpPr>
            <p:cNvPr id="19" name="Group 6"/>
            <p:cNvGrpSpPr>
              <a:grpSpLocks/>
            </p:cNvGrpSpPr>
            <p:nvPr/>
          </p:nvGrpSpPr>
          <p:grpSpPr bwMode="auto">
            <a:xfrm>
              <a:off x="816" y="1200"/>
              <a:ext cx="240" cy="288"/>
              <a:chOff x="1152" y="2400"/>
              <a:chExt cx="240" cy="288"/>
            </a:xfrm>
          </p:grpSpPr>
          <p:sp>
            <p:nvSpPr>
              <p:cNvPr id="396"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97"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98"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99"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400"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0" name="Group 12"/>
            <p:cNvGrpSpPr>
              <a:grpSpLocks/>
            </p:cNvGrpSpPr>
            <p:nvPr/>
          </p:nvGrpSpPr>
          <p:grpSpPr bwMode="auto">
            <a:xfrm>
              <a:off x="816" y="1440"/>
              <a:ext cx="240" cy="288"/>
              <a:chOff x="1152" y="2400"/>
              <a:chExt cx="240" cy="288"/>
            </a:xfrm>
          </p:grpSpPr>
          <p:sp>
            <p:nvSpPr>
              <p:cNvPr id="391"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92"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93"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94"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95"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2" name="Szövegdoboz 1"/>
          <p:cNvSpPr txBox="1"/>
          <p:nvPr/>
        </p:nvSpPr>
        <p:spPr>
          <a:xfrm>
            <a:off x="1357290" y="285728"/>
            <a:ext cx="600079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Passzív hossz-feszülés görbe</a:t>
            </a:r>
            <a:endParaRPr lang="en-GB" sz="3200" b="1" i="1" dirty="0">
              <a:latin typeface="Times New Roman" pitchFamily="18" charset="0"/>
              <a:cs typeface="Times New Roman" pitchFamily="18" charset="0"/>
            </a:endParaRPr>
          </a:p>
        </p:txBody>
      </p:sp>
      <p:grpSp>
        <p:nvGrpSpPr>
          <p:cNvPr id="21" name="Group 304"/>
          <p:cNvGrpSpPr>
            <a:grpSpLocks/>
          </p:cNvGrpSpPr>
          <p:nvPr/>
        </p:nvGrpSpPr>
        <p:grpSpPr bwMode="auto">
          <a:xfrm>
            <a:off x="1011238" y="1952647"/>
            <a:ext cx="609600" cy="914400"/>
            <a:chOff x="1296" y="816"/>
            <a:chExt cx="432" cy="576"/>
          </a:xfrm>
        </p:grpSpPr>
        <p:sp>
          <p:nvSpPr>
            <p:cNvPr id="88" name="Line 305"/>
            <p:cNvSpPr>
              <a:spLocks noChangeShapeType="1"/>
            </p:cNvSpPr>
            <p:nvPr/>
          </p:nvSpPr>
          <p:spPr bwMode="auto">
            <a:xfrm>
              <a:off x="1296" y="816"/>
              <a:ext cx="432" cy="0"/>
            </a:xfrm>
            <a:prstGeom prst="line">
              <a:avLst/>
            </a:prstGeom>
            <a:noFill/>
            <a:ln w="57150">
              <a:solidFill>
                <a:schemeClr val="tx1"/>
              </a:solidFill>
              <a:round/>
              <a:headEnd/>
              <a:tailEnd/>
            </a:ln>
          </p:spPr>
          <p:txBody>
            <a:bodyPr wrap="none" anchor="ctr"/>
            <a:lstStyle/>
            <a:p>
              <a:endParaRPr lang="en-GB"/>
            </a:p>
          </p:txBody>
        </p:sp>
        <p:sp>
          <p:nvSpPr>
            <p:cNvPr id="89" name="Line 306"/>
            <p:cNvSpPr>
              <a:spLocks noChangeShapeType="1"/>
            </p:cNvSpPr>
            <p:nvPr/>
          </p:nvSpPr>
          <p:spPr bwMode="auto">
            <a:xfrm>
              <a:off x="1296" y="816"/>
              <a:ext cx="0" cy="576"/>
            </a:xfrm>
            <a:prstGeom prst="line">
              <a:avLst/>
            </a:prstGeom>
            <a:noFill/>
            <a:ln w="38100">
              <a:solidFill>
                <a:schemeClr val="tx1"/>
              </a:solidFill>
              <a:round/>
              <a:headEnd/>
              <a:tailEnd/>
            </a:ln>
          </p:spPr>
          <p:txBody>
            <a:bodyPr wrap="none" anchor="ctr"/>
            <a:lstStyle/>
            <a:p>
              <a:endParaRPr lang="en-GB"/>
            </a:p>
          </p:txBody>
        </p:sp>
        <p:sp>
          <p:nvSpPr>
            <p:cNvPr id="90" name="Line 307"/>
            <p:cNvSpPr>
              <a:spLocks noChangeShapeType="1"/>
            </p:cNvSpPr>
            <p:nvPr/>
          </p:nvSpPr>
          <p:spPr bwMode="auto">
            <a:xfrm>
              <a:off x="1728" y="816"/>
              <a:ext cx="0" cy="576"/>
            </a:xfrm>
            <a:prstGeom prst="line">
              <a:avLst/>
            </a:prstGeom>
            <a:noFill/>
            <a:ln w="38100">
              <a:solidFill>
                <a:schemeClr val="tx1"/>
              </a:solidFill>
              <a:round/>
              <a:headEnd/>
              <a:tailEnd/>
            </a:ln>
          </p:spPr>
          <p:txBody>
            <a:bodyPr wrap="none" anchor="ctr"/>
            <a:lstStyle/>
            <a:p>
              <a:endParaRPr lang="en-GB"/>
            </a:p>
          </p:txBody>
        </p:sp>
      </p:grpSp>
      <p:grpSp>
        <p:nvGrpSpPr>
          <p:cNvPr id="22" name="Group 308"/>
          <p:cNvGrpSpPr>
            <a:grpSpLocks/>
          </p:cNvGrpSpPr>
          <p:nvPr/>
        </p:nvGrpSpPr>
        <p:grpSpPr bwMode="auto">
          <a:xfrm flipV="1">
            <a:off x="1011238" y="3019447"/>
            <a:ext cx="609600" cy="914400"/>
            <a:chOff x="1296" y="576"/>
            <a:chExt cx="432" cy="576"/>
          </a:xfrm>
        </p:grpSpPr>
        <p:sp>
          <p:nvSpPr>
            <p:cNvPr id="85" name="Line 309"/>
            <p:cNvSpPr>
              <a:spLocks noChangeShapeType="1"/>
            </p:cNvSpPr>
            <p:nvPr/>
          </p:nvSpPr>
          <p:spPr bwMode="auto">
            <a:xfrm>
              <a:off x="1296" y="576"/>
              <a:ext cx="432" cy="0"/>
            </a:xfrm>
            <a:prstGeom prst="line">
              <a:avLst/>
            </a:prstGeom>
            <a:noFill/>
            <a:ln w="57150">
              <a:solidFill>
                <a:schemeClr val="tx1"/>
              </a:solidFill>
              <a:round/>
              <a:headEnd/>
              <a:tailEnd/>
            </a:ln>
          </p:spPr>
          <p:txBody>
            <a:bodyPr wrap="none" anchor="ctr"/>
            <a:lstStyle/>
            <a:p>
              <a:endParaRPr lang="en-GB"/>
            </a:p>
          </p:txBody>
        </p:sp>
        <p:sp>
          <p:nvSpPr>
            <p:cNvPr id="86" name="Line 310"/>
            <p:cNvSpPr>
              <a:spLocks noChangeShapeType="1"/>
            </p:cNvSpPr>
            <p:nvPr/>
          </p:nvSpPr>
          <p:spPr bwMode="auto">
            <a:xfrm>
              <a:off x="1296" y="576"/>
              <a:ext cx="0" cy="576"/>
            </a:xfrm>
            <a:prstGeom prst="line">
              <a:avLst/>
            </a:prstGeom>
            <a:noFill/>
            <a:ln w="38100">
              <a:solidFill>
                <a:schemeClr val="tx1"/>
              </a:solidFill>
              <a:round/>
              <a:headEnd/>
              <a:tailEnd/>
            </a:ln>
          </p:spPr>
          <p:txBody>
            <a:bodyPr wrap="none" anchor="ctr"/>
            <a:lstStyle/>
            <a:p>
              <a:endParaRPr lang="en-GB"/>
            </a:p>
          </p:txBody>
        </p:sp>
        <p:sp>
          <p:nvSpPr>
            <p:cNvPr id="87" name="Line 311"/>
            <p:cNvSpPr>
              <a:spLocks noChangeShapeType="1"/>
            </p:cNvSpPr>
            <p:nvPr/>
          </p:nvSpPr>
          <p:spPr bwMode="auto">
            <a:xfrm>
              <a:off x="1728" y="576"/>
              <a:ext cx="0" cy="576"/>
            </a:xfrm>
            <a:prstGeom prst="line">
              <a:avLst/>
            </a:prstGeom>
            <a:noFill/>
            <a:ln w="38100">
              <a:solidFill>
                <a:schemeClr val="tx1"/>
              </a:solidFill>
              <a:round/>
              <a:headEnd/>
              <a:tailEnd/>
            </a:ln>
          </p:spPr>
          <p:txBody>
            <a:bodyPr wrap="none" anchor="ctr"/>
            <a:lstStyle/>
            <a:p>
              <a:endParaRPr lang="en-GB"/>
            </a:p>
          </p:txBody>
        </p:sp>
      </p:grpSp>
      <p:grpSp>
        <p:nvGrpSpPr>
          <p:cNvPr id="23" name="Group 333"/>
          <p:cNvGrpSpPr>
            <a:grpSpLocks/>
          </p:cNvGrpSpPr>
          <p:nvPr/>
        </p:nvGrpSpPr>
        <p:grpSpPr bwMode="auto">
          <a:xfrm>
            <a:off x="1087438" y="2273776"/>
            <a:ext cx="457200" cy="1219200"/>
            <a:chOff x="720" y="912"/>
            <a:chExt cx="288" cy="768"/>
          </a:xfrm>
        </p:grpSpPr>
        <p:sp>
          <p:nvSpPr>
            <p:cNvPr id="38" name="Rectangle 334"/>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4" name="Group 335"/>
            <p:cNvGrpSpPr>
              <a:grpSpLocks/>
            </p:cNvGrpSpPr>
            <p:nvPr/>
          </p:nvGrpSpPr>
          <p:grpSpPr bwMode="auto">
            <a:xfrm>
              <a:off x="816" y="1008"/>
              <a:ext cx="192" cy="576"/>
              <a:chOff x="1488" y="1152"/>
              <a:chExt cx="192" cy="576"/>
            </a:xfrm>
          </p:grpSpPr>
          <p:grpSp>
            <p:nvGrpSpPr>
              <p:cNvPr id="35" name="Group 336"/>
              <p:cNvGrpSpPr>
                <a:grpSpLocks/>
              </p:cNvGrpSpPr>
              <p:nvPr/>
            </p:nvGrpSpPr>
            <p:grpSpPr bwMode="auto">
              <a:xfrm>
                <a:off x="1488" y="1296"/>
                <a:ext cx="192" cy="144"/>
                <a:chOff x="1392" y="3072"/>
                <a:chExt cx="192" cy="144"/>
              </a:xfrm>
            </p:grpSpPr>
            <p:sp>
              <p:nvSpPr>
                <p:cNvPr id="63" name="Line 33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64" name="Oval 33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 name="Group 339"/>
              <p:cNvGrpSpPr>
                <a:grpSpLocks/>
              </p:cNvGrpSpPr>
              <p:nvPr/>
            </p:nvGrpSpPr>
            <p:grpSpPr bwMode="auto">
              <a:xfrm>
                <a:off x="1488" y="1152"/>
                <a:ext cx="192" cy="144"/>
                <a:chOff x="1392" y="3072"/>
                <a:chExt cx="192" cy="144"/>
              </a:xfrm>
            </p:grpSpPr>
            <p:sp>
              <p:nvSpPr>
                <p:cNvPr id="61" name="Line 34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62" name="Oval 3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7" name="Group 342"/>
              <p:cNvGrpSpPr>
                <a:grpSpLocks/>
              </p:cNvGrpSpPr>
              <p:nvPr/>
            </p:nvGrpSpPr>
            <p:grpSpPr bwMode="auto">
              <a:xfrm flipV="1">
                <a:off x="1488" y="1584"/>
                <a:ext cx="192" cy="144"/>
                <a:chOff x="1392" y="3072"/>
                <a:chExt cx="192" cy="144"/>
              </a:xfrm>
            </p:grpSpPr>
            <p:sp>
              <p:nvSpPr>
                <p:cNvPr id="59" name="Line 34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60" name="Oval 3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9" name="Group 345"/>
              <p:cNvGrpSpPr>
                <a:grpSpLocks/>
              </p:cNvGrpSpPr>
              <p:nvPr/>
            </p:nvGrpSpPr>
            <p:grpSpPr bwMode="auto">
              <a:xfrm flipV="1">
                <a:off x="1488" y="1488"/>
                <a:ext cx="192" cy="144"/>
                <a:chOff x="1392" y="3072"/>
                <a:chExt cx="192" cy="144"/>
              </a:xfrm>
            </p:grpSpPr>
            <p:sp>
              <p:nvSpPr>
                <p:cNvPr id="57" name="Line 346"/>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58" name="Oval 3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40" name="Group 348"/>
            <p:cNvGrpSpPr>
              <a:grpSpLocks/>
            </p:cNvGrpSpPr>
            <p:nvPr/>
          </p:nvGrpSpPr>
          <p:grpSpPr bwMode="auto">
            <a:xfrm>
              <a:off x="720" y="1008"/>
              <a:ext cx="192" cy="576"/>
              <a:chOff x="1296" y="1152"/>
              <a:chExt cx="192" cy="576"/>
            </a:xfrm>
          </p:grpSpPr>
          <p:grpSp>
            <p:nvGrpSpPr>
              <p:cNvPr id="41" name="Group 349"/>
              <p:cNvGrpSpPr>
                <a:grpSpLocks/>
              </p:cNvGrpSpPr>
              <p:nvPr/>
            </p:nvGrpSpPr>
            <p:grpSpPr bwMode="auto">
              <a:xfrm flipH="1">
                <a:off x="1296" y="1296"/>
                <a:ext cx="192" cy="144"/>
                <a:chOff x="1392" y="3072"/>
                <a:chExt cx="192" cy="144"/>
              </a:xfrm>
            </p:grpSpPr>
            <p:sp>
              <p:nvSpPr>
                <p:cNvPr id="51" name="Line 35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52" name="Oval 35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42" name="Group 352"/>
              <p:cNvGrpSpPr>
                <a:grpSpLocks/>
              </p:cNvGrpSpPr>
              <p:nvPr/>
            </p:nvGrpSpPr>
            <p:grpSpPr bwMode="auto">
              <a:xfrm flipH="1">
                <a:off x="1296" y="1152"/>
                <a:ext cx="192" cy="144"/>
                <a:chOff x="1392" y="3072"/>
                <a:chExt cx="192" cy="144"/>
              </a:xfrm>
            </p:grpSpPr>
            <p:sp>
              <p:nvSpPr>
                <p:cNvPr id="49" name="Line 35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50" name="Oval 35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43" name="Group 355"/>
              <p:cNvGrpSpPr>
                <a:grpSpLocks/>
              </p:cNvGrpSpPr>
              <p:nvPr/>
            </p:nvGrpSpPr>
            <p:grpSpPr bwMode="auto">
              <a:xfrm flipH="1" flipV="1">
                <a:off x="1296" y="1584"/>
                <a:ext cx="192" cy="144"/>
                <a:chOff x="1392" y="3072"/>
                <a:chExt cx="192" cy="144"/>
              </a:xfrm>
            </p:grpSpPr>
            <p:sp>
              <p:nvSpPr>
                <p:cNvPr id="47" name="Line 356"/>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48" name="Oval 35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44" name="Group 358"/>
              <p:cNvGrpSpPr>
                <a:grpSpLocks/>
              </p:cNvGrpSpPr>
              <p:nvPr/>
            </p:nvGrpSpPr>
            <p:grpSpPr bwMode="auto">
              <a:xfrm flipH="1" flipV="1">
                <a:off x="1296" y="1488"/>
                <a:ext cx="192" cy="144"/>
                <a:chOff x="1392" y="3072"/>
                <a:chExt cx="192" cy="144"/>
              </a:xfrm>
            </p:grpSpPr>
            <p:sp>
              <p:nvSpPr>
                <p:cNvPr id="45" name="Line 359"/>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46" name="Oval 36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53" name="Group 362"/>
          <p:cNvGrpSpPr>
            <a:grpSpLocks/>
          </p:cNvGrpSpPr>
          <p:nvPr/>
        </p:nvGrpSpPr>
        <p:grpSpPr bwMode="auto">
          <a:xfrm>
            <a:off x="1196296" y="3933847"/>
            <a:ext cx="228600" cy="533400"/>
            <a:chOff x="1392" y="2016"/>
            <a:chExt cx="144" cy="384"/>
          </a:xfrm>
        </p:grpSpPr>
        <p:grpSp>
          <p:nvGrpSpPr>
            <p:cNvPr id="54" name="Group 363"/>
            <p:cNvGrpSpPr>
              <a:grpSpLocks/>
            </p:cNvGrpSpPr>
            <p:nvPr/>
          </p:nvGrpSpPr>
          <p:grpSpPr bwMode="auto">
            <a:xfrm>
              <a:off x="1392" y="2016"/>
              <a:ext cx="144" cy="192"/>
              <a:chOff x="1152" y="2400"/>
              <a:chExt cx="240" cy="288"/>
            </a:xfrm>
          </p:grpSpPr>
          <p:sp>
            <p:nvSpPr>
              <p:cNvPr id="29" name="Oval 364"/>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0" name="Oval 365"/>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1" name="Oval 366"/>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2" name="Oval 367"/>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3" name="Oval 368"/>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55" name="Group 369"/>
            <p:cNvGrpSpPr>
              <a:grpSpLocks/>
            </p:cNvGrpSpPr>
            <p:nvPr/>
          </p:nvGrpSpPr>
          <p:grpSpPr bwMode="auto">
            <a:xfrm>
              <a:off x="1392" y="2208"/>
              <a:ext cx="144" cy="192"/>
              <a:chOff x="1152" y="2400"/>
              <a:chExt cx="240" cy="288"/>
            </a:xfrm>
          </p:grpSpPr>
          <p:sp>
            <p:nvSpPr>
              <p:cNvPr id="24" name="Oval 370"/>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5" name="Oval 371"/>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6" name="Oval 372"/>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 name="Oval 373"/>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8" name="Oval 374"/>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56" name="Group 391"/>
          <p:cNvGrpSpPr>
            <a:grpSpLocks/>
          </p:cNvGrpSpPr>
          <p:nvPr/>
        </p:nvGrpSpPr>
        <p:grpSpPr bwMode="auto">
          <a:xfrm>
            <a:off x="3025775" y="1981253"/>
            <a:ext cx="609600" cy="1000219"/>
            <a:chOff x="1296" y="816"/>
            <a:chExt cx="432" cy="576"/>
          </a:xfrm>
        </p:grpSpPr>
        <p:sp>
          <p:nvSpPr>
            <p:cNvPr id="175" name="Line 392"/>
            <p:cNvSpPr>
              <a:spLocks noChangeShapeType="1"/>
            </p:cNvSpPr>
            <p:nvPr/>
          </p:nvSpPr>
          <p:spPr bwMode="auto">
            <a:xfrm>
              <a:off x="1296" y="816"/>
              <a:ext cx="432" cy="0"/>
            </a:xfrm>
            <a:prstGeom prst="line">
              <a:avLst/>
            </a:prstGeom>
            <a:noFill/>
            <a:ln w="57150">
              <a:solidFill>
                <a:schemeClr val="tx1"/>
              </a:solidFill>
              <a:round/>
              <a:headEnd/>
              <a:tailEnd/>
            </a:ln>
          </p:spPr>
          <p:txBody>
            <a:bodyPr wrap="none" anchor="ctr"/>
            <a:lstStyle/>
            <a:p>
              <a:endParaRPr lang="en-GB"/>
            </a:p>
          </p:txBody>
        </p:sp>
        <p:sp>
          <p:nvSpPr>
            <p:cNvPr id="176" name="Line 393"/>
            <p:cNvSpPr>
              <a:spLocks noChangeShapeType="1"/>
            </p:cNvSpPr>
            <p:nvPr/>
          </p:nvSpPr>
          <p:spPr bwMode="auto">
            <a:xfrm>
              <a:off x="1296" y="816"/>
              <a:ext cx="0" cy="576"/>
            </a:xfrm>
            <a:prstGeom prst="line">
              <a:avLst/>
            </a:prstGeom>
            <a:noFill/>
            <a:ln w="38100">
              <a:solidFill>
                <a:schemeClr val="tx1"/>
              </a:solidFill>
              <a:round/>
              <a:headEnd/>
              <a:tailEnd/>
            </a:ln>
          </p:spPr>
          <p:txBody>
            <a:bodyPr wrap="none" anchor="ctr"/>
            <a:lstStyle/>
            <a:p>
              <a:endParaRPr lang="en-GB"/>
            </a:p>
          </p:txBody>
        </p:sp>
        <p:sp>
          <p:nvSpPr>
            <p:cNvPr id="177" name="Line 394"/>
            <p:cNvSpPr>
              <a:spLocks noChangeShapeType="1"/>
            </p:cNvSpPr>
            <p:nvPr/>
          </p:nvSpPr>
          <p:spPr bwMode="auto">
            <a:xfrm>
              <a:off x="1728" y="816"/>
              <a:ext cx="0" cy="576"/>
            </a:xfrm>
            <a:prstGeom prst="line">
              <a:avLst/>
            </a:prstGeom>
            <a:noFill/>
            <a:ln w="38100">
              <a:solidFill>
                <a:schemeClr val="tx1"/>
              </a:solidFill>
              <a:round/>
              <a:headEnd/>
              <a:tailEnd/>
            </a:ln>
          </p:spPr>
          <p:txBody>
            <a:bodyPr wrap="none" anchor="ctr"/>
            <a:lstStyle/>
            <a:p>
              <a:endParaRPr lang="en-GB"/>
            </a:p>
          </p:txBody>
        </p:sp>
      </p:grpSp>
      <p:grpSp>
        <p:nvGrpSpPr>
          <p:cNvPr id="65" name="Group 395"/>
          <p:cNvGrpSpPr>
            <a:grpSpLocks/>
          </p:cNvGrpSpPr>
          <p:nvPr/>
        </p:nvGrpSpPr>
        <p:grpSpPr bwMode="auto">
          <a:xfrm flipV="1">
            <a:off x="3025775" y="3278808"/>
            <a:ext cx="609600" cy="1000219"/>
            <a:chOff x="1296" y="576"/>
            <a:chExt cx="432" cy="576"/>
          </a:xfrm>
        </p:grpSpPr>
        <p:sp>
          <p:nvSpPr>
            <p:cNvPr id="172" name="Line 396"/>
            <p:cNvSpPr>
              <a:spLocks noChangeShapeType="1"/>
            </p:cNvSpPr>
            <p:nvPr/>
          </p:nvSpPr>
          <p:spPr bwMode="auto">
            <a:xfrm>
              <a:off x="1296" y="576"/>
              <a:ext cx="432" cy="0"/>
            </a:xfrm>
            <a:prstGeom prst="line">
              <a:avLst/>
            </a:prstGeom>
            <a:noFill/>
            <a:ln w="57150">
              <a:solidFill>
                <a:schemeClr val="tx1"/>
              </a:solidFill>
              <a:round/>
              <a:headEnd/>
              <a:tailEnd/>
            </a:ln>
          </p:spPr>
          <p:txBody>
            <a:bodyPr wrap="none" anchor="ctr"/>
            <a:lstStyle/>
            <a:p>
              <a:endParaRPr lang="en-GB"/>
            </a:p>
          </p:txBody>
        </p:sp>
        <p:sp>
          <p:nvSpPr>
            <p:cNvPr id="173" name="Line 397"/>
            <p:cNvSpPr>
              <a:spLocks noChangeShapeType="1"/>
            </p:cNvSpPr>
            <p:nvPr/>
          </p:nvSpPr>
          <p:spPr bwMode="auto">
            <a:xfrm>
              <a:off x="1296" y="576"/>
              <a:ext cx="0" cy="576"/>
            </a:xfrm>
            <a:prstGeom prst="line">
              <a:avLst/>
            </a:prstGeom>
            <a:noFill/>
            <a:ln w="38100">
              <a:solidFill>
                <a:schemeClr val="tx1"/>
              </a:solidFill>
              <a:round/>
              <a:headEnd/>
              <a:tailEnd/>
            </a:ln>
          </p:spPr>
          <p:txBody>
            <a:bodyPr wrap="none" anchor="ctr"/>
            <a:lstStyle/>
            <a:p>
              <a:endParaRPr lang="en-GB"/>
            </a:p>
          </p:txBody>
        </p:sp>
        <p:sp>
          <p:nvSpPr>
            <p:cNvPr id="174" name="Line 398"/>
            <p:cNvSpPr>
              <a:spLocks noChangeShapeType="1"/>
            </p:cNvSpPr>
            <p:nvPr/>
          </p:nvSpPr>
          <p:spPr bwMode="auto">
            <a:xfrm>
              <a:off x="1728" y="576"/>
              <a:ext cx="0" cy="576"/>
            </a:xfrm>
            <a:prstGeom prst="line">
              <a:avLst/>
            </a:prstGeom>
            <a:noFill/>
            <a:ln w="38100">
              <a:solidFill>
                <a:schemeClr val="tx1"/>
              </a:solidFill>
              <a:round/>
              <a:headEnd/>
              <a:tailEnd/>
            </a:ln>
          </p:spPr>
          <p:txBody>
            <a:bodyPr wrap="none" anchor="ctr"/>
            <a:lstStyle/>
            <a:p>
              <a:endParaRPr lang="en-GB"/>
            </a:p>
          </p:txBody>
        </p:sp>
      </p:grpSp>
      <p:grpSp>
        <p:nvGrpSpPr>
          <p:cNvPr id="66" name="Group 401"/>
          <p:cNvGrpSpPr>
            <a:grpSpLocks/>
          </p:cNvGrpSpPr>
          <p:nvPr/>
        </p:nvGrpSpPr>
        <p:grpSpPr bwMode="auto">
          <a:xfrm>
            <a:off x="2675833" y="2511313"/>
            <a:ext cx="214314" cy="812915"/>
            <a:chOff x="816" y="1200"/>
            <a:chExt cx="240" cy="528"/>
          </a:xfrm>
        </p:grpSpPr>
        <p:grpSp>
          <p:nvGrpSpPr>
            <p:cNvPr id="67" name="Group 402"/>
            <p:cNvGrpSpPr>
              <a:grpSpLocks/>
            </p:cNvGrpSpPr>
            <p:nvPr/>
          </p:nvGrpSpPr>
          <p:grpSpPr bwMode="auto">
            <a:xfrm>
              <a:off x="816" y="1200"/>
              <a:ext cx="240" cy="288"/>
              <a:chOff x="1152" y="2400"/>
              <a:chExt cx="240" cy="288"/>
            </a:xfrm>
          </p:grpSpPr>
          <p:sp>
            <p:nvSpPr>
              <p:cNvPr id="167" name="Oval 40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68" name="Oval 40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69" name="Oval 40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70" name="Oval 40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71" name="Oval 40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68" name="Group 408"/>
            <p:cNvGrpSpPr>
              <a:grpSpLocks/>
            </p:cNvGrpSpPr>
            <p:nvPr/>
          </p:nvGrpSpPr>
          <p:grpSpPr bwMode="auto">
            <a:xfrm>
              <a:off x="816" y="1440"/>
              <a:ext cx="240" cy="288"/>
              <a:chOff x="1152" y="2400"/>
              <a:chExt cx="240" cy="288"/>
            </a:xfrm>
          </p:grpSpPr>
          <p:sp>
            <p:nvSpPr>
              <p:cNvPr id="162" name="Oval 409"/>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63" name="Oval 410"/>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64" name="Oval 411"/>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65" name="Oval 412"/>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66" name="Oval 413"/>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69" name="Csoportba foglalás 400"/>
          <p:cNvGrpSpPr/>
          <p:nvPr/>
        </p:nvGrpSpPr>
        <p:grpSpPr>
          <a:xfrm>
            <a:off x="2778086" y="3324228"/>
            <a:ext cx="601476" cy="973035"/>
            <a:chOff x="2729099" y="2813155"/>
            <a:chExt cx="601476" cy="1330225"/>
          </a:xfrm>
        </p:grpSpPr>
        <p:sp>
          <p:nvSpPr>
            <p:cNvPr id="158" name="Line 414"/>
            <p:cNvSpPr>
              <a:spLocks noChangeShapeType="1"/>
            </p:cNvSpPr>
            <p:nvPr/>
          </p:nvSpPr>
          <p:spPr bwMode="auto">
            <a:xfrm>
              <a:off x="2729099" y="4143380"/>
              <a:ext cx="601476" cy="0"/>
            </a:xfrm>
            <a:prstGeom prst="line">
              <a:avLst/>
            </a:prstGeom>
            <a:noFill/>
            <a:ln w="9525">
              <a:solidFill>
                <a:schemeClr val="tx1"/>
              </a:solidFill>
              <a:round/>
              <a:headEnd/>
              <a:tailEnd/>
            </a:ln>
          </p:spPr>
          <p:txBody>
            <a:bodyPr wrap="none" anchor="ctr"/>
            <a:lstStyle/>
            <a:p>
              <a:endParaRPr lang="en-GB"/>
            </a:p>
          </p:txBody>
        </p:sp>
        <p:sp>
          <p:nvSpPr>
            <p:cNvPr id="159" name="Line 415"/>
            <p:cNvSpPr>
              <a:spLocks noChangeShapeType="1"/>
            </p:cNvSpPr>
            <p:nvPr/>
          </p:nvSpPr>
          <p:spPr bwMode="auto">
            <a:xfrm>
              <a:off x="2729099" y="2813155"/>
              <a:ext cx="0" cy="1330225"/>
            </a:xfrm>
            <a:prstGeom prst="line">
              <a:avLst/>
            </a:prstGeom>
            <a:noFill/>
            <a:ln w="9525">
              <a:solidFill>
                <a:schemeClr val="tx1"/>
              </a:solidFill>
              <a:round/>
              <a:headEnd/>
              <a:tailEnd/>
            </a:ln>
          </p:spPr>
          <p:txBody>
            <a:bodyPr wrap="none" anchor="ctr"/>
            <a:lstStyle/>
            <a:p>
              <a:endParaRPr lang="en-GB"/>
            </a:p>
          </p:txBody>
        </p:sp>
      </p:grpSp>
      <p:grpSp>
        <p:nvGrpSpPr>
          <p:cNvPr id="70" name="Group 416"/>
          <p:cNvGrpSpPr>
            <a:grpSpLocks/>
          </p:cNvGrpSpPr>
          <p:nvPr/>
        </p:nvGrpSpPr>
        <p:grpSpPr bwMode="auto">
          <a:xfrm>
            <a:off x="2797175" y="1615189"/>
            <a:ext cx="533400" cy="890563"/>
            <a:chOff x="1152" y="624"/>
            <a:chExt cx="336" cy="576"/>
          </a:xfrm>
        </p:grpSpPr>
        <p:sp>
          <p:nvSpPr>
            <p:cNvPr id="154" name="Line 417"/>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155" name="Line 418"/>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156" name="Line 419"/>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grpSp>
        <p:nvGrpSpPr>
          <p:cNvPr id="71" name="Group 420"/>
          <p:cNvGrpSpPr>
            <a:grpSpLocks/>
          </p:cNvGrpSpPr>
          <p:nvPr/>
        </p:nvGrpSpPr>
        <p:grpSpPr bwMode="auto">
          <a:xfrm>
            <a:off x="3101975" y="2428963"/>
            <a:ext cx="457200" cy="1333626"/>
            <a:chOff x="720" y="912"/>
            <a:chExt cx="288" cy="768"/>
          </a:xfrm>
        </p:grpSpPr>
        <p:sp>
          <p:nvSpPr>
            <p:cNvPr id="125" name="Rectangle 421"/>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72" name="Group 422"/>
            <p:cNvGrpSpPr>
              <a:grpSpLocks/>
            </p:cNvGrpSpPr>
            <p:nvPr/>
          </p:nvGrpSpPr>
          <p:grpSpPr bwMode="auto">
            <a:xfrm>
              <a:off x="816" y="1008"/>
              <a:ext cx="192" cy="576"/>
              <a:chOff x="1488" y="1152"/>
              <a:chExt cx="192" cy="576"/>
            </a:xfrm>
          </p:grpSpPr>
          <p:grpSp>
            <p:nvGrpSpPr>
              <p:cNvPr id="73" name="Group 423"/>
              <p:cNvGrpSpPr>
                <a:grpSpLocks/>
              </p:cNvGrpSpPr>
              <p:nvPr/>
            </p:nvGrpSpPr>
            <p:grpSpPr bwMode="auto">
              <a:xfrm>
                <a:off x="1488" y="1296"/>
                <a:ext cx="192" cy="144"/>
                <a:chOff x="1392" y="3072"/>
                <a:chExt cx="192" cy="144"/>
              </a:xfrm>
            </p:grpSpPr>
            <p:sp>
              <p:nvSpPr>
                <p:cNvPr id="150" name="Line 424"/>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51" name="Oval 42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74" name="Group 426"/>
              <p:cNvGrpSpPr>
                <a:grpSpLocks/>
              </p:cNvGrpSpPr>
              <p:nvPr/>
            </p:nvGrpSpPr>
            <p:grpSpPr bwMode="auto">
              <a:xfrm>
                <a:off x="1488" y="1152"/>
                <a:ext cx="192" cy="144"/>
                <a:chOff x="1392" y="3072"/>
                <a:chExt cx="192" cy="144"/>
              </a:xfrm>
            </p:grpSpPr>
            <p:sp>
              <p:nvSpPr>
                <p:cNvPr id="148" name="Line 42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49" name="Oval 42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75" name="Group 429"/>
              <p:cNvGrpSpPr>
                <a:grpSpLocks/>
              </p:cNvGrpSpPr>
              <p:nvPr/>
            </p:nvGrpSpPr>
            <p:grpSpPr bwMode="auto">
              <a:xfrm flipV="1">
                <a:off x="1488" y="1584"/>
                <a:ext cx="192" cy="144"/>
                <a:chOff x="1392" y="3072"/>
                <a:chExt cx="192" cy="144"/>
              </a:xfrm>
            </p:grpSpPr>
            <p:sp>
              <p:nvSpPr>
                <p:cNvPr id="146" name="Line 43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47" name="Oval 43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76" name="Group 432"/>
              <p:cNvGrpSpPr>
                <a:grpSpLocks/>
              </p:cNvGrpSpPr>
              <p:nvPr/>
            </p:nvGrpSpPr>
            <p:grpSpPr bwMode="auto">
              <a:xfrm flipV="1">
                <a:off x="1488" y="1488"/>
                <a:ext cx="192" cy="144"/>
                <a:chOff x="1392" y="3072"/>
                <a:chExt cx="192" cy="144"/>
              </a:xfrm>
            </p:grpSpPr>
            <p:sp>
              <p:nvSpPr>
                <p:cNvPr id="144" name="Line 43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45" name="Oval 43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77" name="Group 435"/>
            <p:cNvGrpSpPr>
              <a:grpSpLocks/>
            </p:cNvGrpSpPr>
            <p:nvPr/>
          </p:nvGrpSpPr>
          <p:grpSpPr bwMode="auto">
            <a:xfrm>
              <a:off x="720" y="1008"/>
              <a:ext cx="192" cy="576"/>
              <a:chOff x="1296" y="1152"/>
              <a:chExt cx="192" cy="576"/>
            </a:xfrm>
          </p:grpSpPr>
          <p:grpSp>
            <p:nvGrpSpPr>
              <p:cNvPr id="78" name="Group 436"/>
              <p:cNvGrpSpPr>
                <a:grpSpLocks/>
              </p:cNvGrpSpPr>
              <p:nvPr/>
            </p:nvGrpSpPr>
            <p:grpSpPr bwMode="auto">
              <a:xfrm flipH="1">
                <a:off x="1296" y="1296"/>
                <a:ext cx="192" cy="144"/>
                <a:chOff x="1392" y="3072"/>
                <a:chExt cx="192" cy="144"/>
              </a:xfrm>
            </p:grpSpPr>
            <p:sp>
              <p:nvSpPr>
                <p:cNvPr id="138" name="Line 43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39" name="Oval 43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79" name="Group 439"/>
              <p:cNvGrpSpPr>
                <a:grpSpLocks/>
              </p:cNvGrpSpPr>
              <p:nvPr/>
            </p:nvGrpSpPr>
            <p:grpSpPr bwMode="auto">
              <a:xfrm flipH="1">
                <a:off x="1296" y="1152"/>
                <a:ext cx="192" cy="144"/>
                <a:chOff x="1392" y="3072"/>
                <a:chExt cx="192" cy="144"/>
              </a:xfrm>
            </p:grpSpPr>
            <p:sp>
              <p:nvSpPr>
                <p:cNvPr id="136" name="Line 44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37" name="Oval 4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80" name="Group 442"/>
              <p:cNvGrpSpPr>
                <a:grpSpLocks/>
              </p:cNvGrpSpPr>
              <p:nvPr/>
            </p:nvGrpSpPr>
            <p:grpSpPr bwMode="auto">
              <a:xfrm flipH="1" flipV="1">
                <a:off x="1296" y="1584"/>
                <a:ext cx="192" cy="144"/>
                <a:chOff x="1392" y="3072"/>
                <a:chExt cx="192" cy="144"/>
              </a:xfrm>
            </p:grpSpPr>
            <p:sp>
              <p:nvSpPr>
                <p:cNvPr id="134" name="Line 44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35" name="Oval 4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81" name="Group 445"/>
              <p:cNvGrpSpPr>
                <a:grpSpLocks/>
              </p:cNvGrpSpPr>
              <p:nvPr/>
            </p:nvGrpSpPr>
            <p:grpSpPr bwMode="auto">
              <a:xfrm flipH="1" flipV="1">
                <a:off x="1296" y="1488"/>
                <a:ext cx="192" cy="144"/>
                <a:chOff x="1392" y="3072"/>
                <a:chExt cx="192" cy="144"/>
              </a:xfrm>
            </p:grpSpPr>
            <p:sp>
              <p:nvSpPr>
                <p:cNvPr id="132" name="Line 446"/>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133" name="Oval 4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82" name="Group 449"/>
          <p:cNvGrpSpPr>
            <a:grpSpLocks/>
          </p:cNvGrpSpPr>
          <p:nvPr/>
        </p:nvGrpSpPr>
        <p:grpSpPr bwMode="auto">
          <a:xfrm>
            <a:off x="3203575" y="4291026"/>
            <a:ext cx="228600" cy="533400"/>
            <a:chOff x="1392" y="2016"/>
            <a:chExt cx="144" cy="384"/>
          </a:xfrm>
        </p:grpSpPr>
        <p:grpSp>
          <p:nvGrpSpPr>
            <p:cNvPr id="83" name="Group 450"/>
            <p:cNvGrpSpPr>
              <a:grpSpLocks/>
            </p:cNvGrpSpPr>
            <p:nvPr/>
          </p:nvGrpSpPr>
          <p:grpSpPr bwMode="auto">
            <a:xfrm>
              <a:off x="1392" y="2016"/>
              <a:ext cx="144" cy="192"/>
              <a:chOff x="1152" y="2400"/>
              <a:chExt cx="240" cy="288"/>
            </a:xfrm>
          </p:grpSpPr>
          <p:sp>
            <p:nvSpPr>
              <p:cNvPr id="116" name="Oval 451"/>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17" name="Oval 452"/>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18" name="Oval 453"/>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19" name="Oval 454"/>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20" name="Oval 455"/>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84" name="Group 456"/>
            <p:cNvGrpSpPr>
              <a:grpSpLocks/>
            </p:cNvGrpSpPr>
            <p:nvPr/>
          </p:nvGrpSpPr>
          <p:grpSpPr bwMode="auto">
            <a:xfrm>
              <a:off x="1392" y="2208"/>
              <a:ext cx="144" cy="192"/>
              <a:chOff x="1152" y="2400"/>
              <a:chExt cx="240" cy="288"/>
            </a:xfrm>
          </p:grpSpPr>
          <p:sp>
            <p:nvSpPr>
              <p:cNvPr id="111" name="Oval 45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12" name="Oval 45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13" name="Oval 45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14" name="Oval 46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15" name="Oval 46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91" name="Group 477"/>
          <p:cNvGrpSpPr>
            <a:grpSpLocks/>
          </p:cNvGrpSpPr>
          <p:nvPr/>
        </p:nvGrpSpPr>
        <p:grpSpPr bwMode="auto">
          <a:xfrm>
            <a:off x="4897438" y="2014560"/>
            <a:ext cx="609600" cy="914400"/>
            <a:chOff x="1296" y="816"/>
            <a:chExt cx="432" cy="576"/>
          </a:xfrm>
        </p:grpSpPr>
        <p:sp>
          <p:nvSpPr>
            <p:cNvPr id="261" name="Line 478"/>
            <p:cNvSpPr>
              <a:spLocks noChangeShapeType="1"/>
            </p:cNvSpPr>
            <p:nvPr/>
          </p:nvSpPr>
          <p:spPr bwMode="auto">
            <a:xfrm>
              <a:off x="1296" y="816"/>
              <a:ext cx="432" cy="0"/>
            </a:xfrm>
            <a:prstGeom prst="line">
              <a:avLst/>
            </a:prstGeom>
            <a:noFill/>
            <a:ln w="57150">
              <a:solidFill>
                <a:schemeClr val="tx1"/>
              </a:solidFill>
              <a:round/>
              <a:headEnd/>
              <a:tailEnd/>
            </a:ln>
          </p:spPr>
          <p:txBody>
            <a:bodyPr wrap="none" anchor="ctr"/>
            <a:lstStyle/>
            <a:p>
              <a:endParaRPr lang="en-GB"/>
            </a:p>
          </p:txBody>
        </p:sp>
        <p:sp>
          <p:nvSpPr>
            <p:cNvPr id="262" name="Line 479"/>
            <p:cNvSpPr>
              <a:spLocks noChangeShapeType="1"/>
            </p:cNvSpPr>
            <p:nvPr/>
          </p:nvSpPr>
          <p:spPr bwMode="auto">
            <a:xfrm>
              <a:off x="1296" y="816"/>
              <a:ext cx="0" cy="576"/>
            </a:xfrm>
            <a:prstGeom prst="line">
              <a:avLst/>
            </a:prstGeom>
            <a:noFill/>
            <a:ln w="38100">
              <a:solidFill>
                <a:schemeClr val="tx1"/>
              </a:solidFill>
              <a:round/>
              <a:headEnd/>
              <a:tailEnd/>
            </a:ln>
          </p:spPr>
          <p:txBody>
            <a:bodyPr wrap="none" anchor="ctr"/>
            <a:lstStyle/>
            <a:p>
              <a:endParaRPr lang="en-GB"/>
            </a:p>
          </p:txBody>
        </p:sp>
        <p:sp>
          <p:nvSpPr>
            <p:cNvPr id="263" name="Line 480"/>
            <p:cNvSpPr>
              <a:spLocks noChangeShapeType="1"/>
            </p:cNvSpPr>
            <p:nvPr/>
          </p:nvSpPr>
          <p:spPr bwMode="auto">
            <a:xfrm>
              <a:off x="1728" y="816"/>
              <a:ext cx="0" cy="576"/>
            </a:xfrm>
            <a:prstGeom prst="line">
              <a:avLst/>
            </a:prstGeom>
            <a:noFill/>
            <a:ln w="38100">
              <a:solidFill>
                <a:schemeClr val="tx1"/>
              </a:solidFill>
              <a:round/>
              <a:headEnd/>
              <a:tailEnd/>
            </a:ln>
          </p:spPr>
          <p:txBody>
            <a:bodyPr wrap="none" anchor="ctr"/>
            <a:lstStyle/>
            <a:p>
              <a:endParaRPr lang="en-GB"/>
            </a:p>
          </p:txBody>
        </p:sp>
      </p:grpSp>
      <p:grpSp>
        <p:nvGrpSpPr>
          <p:cNvPr id="92" name="Group 481"/>
          <p:cNvGrpSpPr>
            <a:grpSpLocks/>
          </p:cNvGrpSpPr>
          <p:nvPr/>
        </p:nvGrpSpPr>
        <p:grpSpPr bwMode="auto">
          <a:xfrm flipV="1">
            <a:off x="4897438" y="3708422"/>
            <a:ext cx="609600" cy="914400"/>
            <a:chOff x="1296" y="576"/>
            <a:chExt cx="432" cy="576"/>
          </a:xfrm>
        </p:grpSpPr>
        <p:sp>
          <p:nvSpPr>
            <p:cNvPr id="258" name="Line 482"/>
            <p:cNvSpPr>
              <a:spLocks noChangeShapeType="1"/>
            </p:cNvSpPr>
            <p:nvPr/>
          </p:nvSpPr>
          <p:spPr bwMode="auto">
            <a:xfrm>
              <a:off x="1296" y="576"/>
              <a:ext cx="432" cy="0"/>
            </a:xfrm>
            <a:prstGeom prst="line">
              <a:avLst/>
            </a:prstGeom>
            <a:noFill/>
            <a:ln w="57150">
              <a:solidFill>
                <a:schemeClr val="tx1"/>
              </a:solidFill>
              <a:round/>
              <a:headEnd/>
              <a:tailEnd/>
            </a:ln>
          </p:spPr>
          <p:txBody>
            <a:bodyPr wrap="none" anchor="ctr"/>
            <a:lstStyle/>
            <a:p>
              <a:endParaRPr lang="en-GB"/>
            </a:p>
          </p:txBody>
        </p:sp>
        <p:sp>
          <p:nvSpPr>
            <p:cNvPr id="259" name="Line 483"/>
            <p:cNvSpPr>
              <a:spLocks noChangeShapeType="1"/>
            </p:cNvSpPr>
            <p:nvPr/>
          </p:nvSpPr>
          <p:spPr bwMode="auto">
            <a:xfrm>
              <a:off x="1296" y="576"/>
              <a:ext cx="0" cy="576"/>
            </a:xfrm>
            <a:prstGeom prst="line">
              <a:avLst/>
            </a:prstGeom>
            <a:noFill/>
            <a:ln w="38100">
              <a:solidFill>
                <a:schemeClr val="tx1"/>
              </a:solidFill>
              <a:round/>
              <a:headEnd/>
              <a:tailEnd/>
            </a:ln>
          </p:spPr>
          <p:txBody>
            <a:bodyPr wrap="none" anchor="ctr"/>
            <a:lstStyle/>
            <a:p>
              <a:endParaRPr lang="en-GB"/>
            </a:p>
          </p:txBody>
        </p:sp>
        <p:sp>
          <p:nvSpPr>
            <p:cNvPr id="260" name="Line 484"/>
            <p:cNvSpPr>
              <a:spLocks noChangeShapeType="1"/>
            </p:cNvSpPr>
            <p:nvPr/>
          </p:nvSpPr>
          <p:spPr bwMode="auto">
            <a:xfrm>
              <a:off x="1728" y="576"/>
              <a:ext cx="0" cy="576"/>
            </a:xfrm>
            <a:prstGeom prst="line">
              <a:avLst/>
            </a:prstGeom>
            <a:noFill/>
            <a:ln w="38100">
              <a:solidFill>
                <a:schemeClr val="tx1"/>
              </a:solidFill>
              <a:round/>
              <a:headEnd/>
              <a:tailEnd/>
            </a:ln>
          </p:spPr>
          <p:txBody>
            <a:bodyPr wrap="none" anchor="ctr"/>
            <a:lstStyle/>
            <a:p>
              <a:endParaRPr lang="en-GB"/>
            </a:p>
          </p:txBody>
        </p:sp>
      </p:grpSp>
      <p:grpSp>
        <p:nvGrpSpPr>
          <p:cNvPr id="93" name="Group 487"/>
          <p:cNvGrpSpPr>
            <a:grpSpLocks/>
          </p:cNvGrpSpPr>
          <p:nvPr/>
        </p:nvGrpSpPr>
        <p:grpSpPr bwMode="auto">
          <a:xfrm>
            <a:off x="4592638" y="2771401"/>
            <a:ext cx="193676" cy="952416"/>
            <a:chOff x="816" y="1200"/>
            <a:chExt cx="240" cy="528"/>
          </a:xfrm>
        </p:grpSpPr>
        <p:grpSp>
          <p:nvGrpSpPr>
            <p:cNvPr id="94" name="Group 488"/>
            <p:cNvGrpSpPr>
              <a:grpSpLocks/>
            </p:cNvGrpSpPr>
            <p:nvPr/>
          </p:nvGrpSpPr>
          <p:grpSpPr bwMode="auto">
            <a:xfrm>
              <a:off x="816" y="1200"/>
              <a:ext cx="240" cy="288"/>
              <a:chOff x="1152" y="2400"/>
              <a:chExt cx="240" cy="288"/>
            </a:xfrm>
          </p:grpSpPr>
          <p:sp>
            <p:nvSpPr>
              <p:cNvPr id="253" name="Oval 489"/>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54" name="Oval 490"/>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55" name="Oval 491"/>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56" name="Oval 492"/>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57" name="Oval 493"/>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95" name="Group 494"/>
            <p:cNvGrpSpPr>
              <a:grpSpLocks/>
            </p:cNvGrpSpPr>
            <p:nvPr/>
          </p:nvGrpSpPr>
          <p:grpSpPr bwMode="auto">
            <a:xfrm>
              <a:off x="816" y="1440"/>
              <a:ext cx="240" cy="288"/>
              <a:chOff x="1152" y="2400"/>
              <a:chExt cx="240" cy="288"/>
            </a:xfrm>
          </p:grpSpPr>
          <p:sp>
            <p:nvSpPr>
              <p:cNvPr id="248" name="Oval 495"/>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49" name="Oval 496"/>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50" name="Oval 497"/>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51" name="Oval 498"/>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52" name="Oval 499"/>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96" name="Csoportba foglalás 357"/>
          <p:cNvGrpSpPr/>
          <p:nvPr/>
        </p:nvGrpSpPr>
        <p:grpSpPr>
          <a:xfrm>
            <a:off x="4668838" y="3756475"/>
            <a:ext cx="533400" cy="853637"/>
            <a:chOff x="4668838" y="3361181"/>
            <a:chExt cx="533400" cy="1558498"/>
          </a:xfrm>
        </p:grpSpPr>
        <p:sp>
          <p:nvSpPr>
            <p:cNvPr id="244" name="Line 500"/>
            <p:cNvSpPr>
              <a:spLocks noChangeShapeType="1"/>
            </p:cNvSpPr>
            <p:nvPr/>
          </p:nvSpPr>
          <p:spPr bwMode="auto">
            <a:xfrm>
              <a:off x="4668838" y="4919679"/>
              <a:ext cx="533400" cy="0"/>
            </a:xfrm>
            <a:prstGeom prst="line">
              <a:avLst/>
            </a:prstGeom>
            <a:noFill/>
            <a:ln w="9525">
              <a:solidFill>
                <a:schemeClr val="tx1"/>
              </a:solidFill>
              <a:round/>
              <a:headEnd/>
              <a:tailEnd/>
            </a:ln>
          </p:spPr>
          <p:txBody>
            <a:bodyPr wrap="none" anchor="ctr"/>
            <a:lstStyle/>
            <a:p>
              <a:endParaRPr lang="en-GB"/>
            </a:p>
          </p:txBody>
        </p:sp>
        <p:sp>
          <p:nvSpPr>
            <p:cNvPr id="245" name="Line 501"/>
            <p:cNvSpPr>
              <a:spLocks noChangeShapeType="1"/>
            </p:cNvSpPr>
            <p:nvPr/>
          </p:nvSpPr>
          <p:spPr bwMode="auto">
            <a:xfrm>
              <a:off x="4668838" y="3361181"/>
              <a:ext cx="0" cy="1558498"/>
            </a:xfrm>
            <a:prstGeom prst="line">
              <a:avLst/>
            </a:prstGeom>
            <a:noFill/>
            <a:ln w="9525">
              <a:solidFill>
                <a:schemeClr val="tx1"/>
              </a:solidFill>
              <a:round/>
              <a:headEnd/>
              <a:tailEnd/>
            </a:ln>
          </p:spPr>
          <p:txBody>
            <a:bodyPr wrap="none" anchor="ctr"/>
            <a:lstStyle/>
            <a:p>
              <a:endParaRPr lang="en-GB"/>
            </a:p>
          </p:txBody>
        </p:sp>
      </p:grpSp>
      <p:grpSp>
        <p:nvGrpSpPr>
          <p:cNvPr id="97" name="Group 502"/>
          <p:cNvGrpSpPr>
            <a:grpSpLocks/>
          </p:cNvGrpSpPr>
          <p:nvPr/>
        </p:nvGrpSpPr>
        <p:grpSpPr bwMode="auto">
          <a:xfrm>
            <a:off x="4668838" y="1592911"/>
            <a:ext cx="533400" cy="1159813"/>
            <a:chOff x="1152" y="624"/>
            <a:chExt cx="336" cy="576"/>
          </a:xfrm>
        </p:grpSpPr>
        <p:sp>
          <p:nvSpPr>
            <p:cNvPr id="240" name="Line 503"/>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241" name="Line 504"/>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242" name="Line 505"/>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grpSp>
        <p:nvGrpSpPr>
          <p:cNvPr id="98" name="Group 506"/>
          <p:cNvGrpSpPr>
            <a:grpSpLocks/>
          </p:cNvGrpSpPr>
          <p:nvPr/>
        </p:nvGrpSpPr>
        <p:grpSpPr bwMode="auto">
          <a:xfrm>
            <a:off x="4973638" y="2689247"/>
            <a:ext cx="457200" cy="1333500"/>
            <a:chOff x="720" y="912"/>
            <a:chExt cx="288" cy="768"/>
          </a:xfrm>
        </p:grpSpPr>
        <p:sp>
          <p:nvSpPr>
            <p:cNvPr id="211" name="Rectangle 507"/>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99" name="Group 508"/>
            <p:cNvGrpSpPr>
              <a:grpSpLocks/>
            </p:cNvGrpSpPr>
            <p:nvPr/>
          </p:nvGrpSpPr>
          <p:grpSpPr bwMode="auto">
            <a:xfrm>
              <a:off x="816" y="1008"/>
              <a:ext cx="192" cy="576"/>
              <a:chOff x="1488" y="1152"/>
              <a:chExt cx="192" cy="576"/>
            </a:xfrm>
          </p:grpSpPr>
          <p:grpSp>
            <p:nvGrpSpPr>
              <p:cNvPr id="100" name="Group 509"/>
              <p:cNvGrpSpPr>
                <a:grpSpLocks/>
              </p:cNvGrpSpPr>
              <p:nvPr/>
            </p:nvGrpSpPr>
            <p:grpSpPr bwMode="auto">
              <a:xfrm>
                <a:off x="1488" y="1296"/>
                <a:ext cx="192" cy="144"/>
                <a:chOff x="1392" y="3072"/>
                <a:chExt cx="192" cy="144"/>
              </a:xfrm>
            </p:grpSpPr>
            <p:sp>
              <p:nvSpPr>
                <p:cNvPr id="236" name="Line 51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37" name="Oval 51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1" name="Group 512"/>
              <p:cNvGrpSpPr>
                <a:grpSpLocks/>
              </p:cNvGrpSpPr>
              <p:nvPr/>
            </p:nvGrpSpPr>
            <p:grpSpPr bwMode="auto">
              <a:xfrm>
                <a:off x="1488" y="1152"/>
                <a:ext cx="192" cy="144"/>
                <a:chOff x="1392" y="3072"/>
                <a:chExt cx="192" cy="144"/>
              </a:xfrm>
            </p:grpSpPr>
            <p:sp>
              <p:nvSpPr>
                <p:cNvPr id="234" name="Line 51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35" name="Oval 51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2" name="Group 515"/>
              <p:cNvGrpSpPr>
                <a:grpSpLocks/>
              </p:cNvGrpSpPr>
              <p:nvPr/>
            </p:nvGrpSpPr>
            <p:grpSpPr bwMode="auto">
              <a:xfrm flipV="1">
                <a:off x="1488" y="1584"/>
                <a:ext cx="192" cy="144"/>
                <a:chOff x="1392" y="3072"/>
                <a:chExt cx="192" cy="144"/>
              </a:xfrm>
            </p:grpSpPr>
            <p:sp>
              <p:nvSpPr>
                <p:cNvPr id="232" name="Line 516"/>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33" name="Oval 51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3" name="Group 518"/>
              <p:cNvGrpSpPr>
                <a:grpSpLocks/>
              </p:cNvGrpSpPr>
              <p:nvPr/>
            </p:nvGrpSpPr>
            <p:grpSpPr bwMode="auto">
              <a:xfrm flipV="1">
                <a:off x="1488" y="1488"/>
                <a:ext cx="192" cy="144"/>
                <a:chOff x="1392" y="3072"/>
                <a:chExt cx="192" cy="144"/>
              </a:xfrm>
            </p:grpSpPr>
            <p:sp>
              <p:nvSpPr>
                <p:cNvPr id="230" name="Line 519"/>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31" name="Oval 52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104" name="Group 521"/>
            <p:cNvGrpSpPr>
              <a:grpSpLocks/>
            </p:cNvGrpSpPr>
            <p:nvPr/>
          </p:nvGrpSpPr>
          <p:grpSpPr bwMode="auto">
            <a:xfrm>
              <a:off x="720" y="1008"/>
              <a:ext cx="192" cy="576"/>
              <a:chOff x="1296" y="1152"/>
              <a:chExt cx="192" cy="576"/>
            </a:xfrm>
          </p:grpSpPr>
          <p:grpSp>
            <p:nvGrpSpPr>
              <p:cNvPr id="105" name="Group 522"/>
              <p:cNvGrpSpPr>
                <a:grpSpLocks/>
              </p:cNvGrpSpPr>
              <p:nvPr/>
            </p:nvGrpSpPr>
            <p:grpSpPr bwMode="auto">
              <a:xfrm flipH="1">
                <a:off x="1296" y="1296"/>
                <a:ext cx="192" cy="144"/>
                <a:chOff x="1392" y="3072"/>
                <a:chExt cx="192" cy="144"/>
              </a:xfrm>
            </p:grpSpPr>
            <p:sp>
              <p:nvSpPr>
                <p:cNvPr id="224" name="Line 52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25" name="Oval 52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6" name="Group 525"/>
              <p:cNvGrpSpPr>
                <a:grpSpLocks/>
              </p:cNvGrpSpPr>
              <p:nvPr/>
            </p:nvGrpSpPr>
            <p:grpSpPr bwMode="auto">
              <a:xfrm flipH="1">
                <a:off x="1296" y="1152"/>
                <a:ext cx="192" cy="144"/>
                <a:chOff x="1392" y="3072"/>
                <a:chExt cx="192" cy="144"/>
              </a:xfrm>
            </p:grpSpPr>
            <p:sp>
              <p:nvSpPr>
                <p:cNvPr id="222" name="Line 526"/>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23" name="Oval 52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7" name="Group 528"/>
              <p:cNvGrpSpPr>
                <a:grpSpLocks/>
              </p:cNvGrpSpPr>
              <p:nvPr/>
            </p:nvGrpSpPr>
            <p:grpSpPr bwMode="auto">
              <a:xfrm flipH="1" flipV="1">
                <a:off x="1296" y="1584"/>
                <a:ext cx="192" cy="144"/>
                <a:chOff x="1392" y="3072"/>
                <a:chExt cx="192" cy="144"/>
              </a:xfrm>
            </p:grpSpPr>
            <p:sp>
              <p:nvSpPr>
                <p:cNvPr id="220" name="Line 529"/>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21" name="Oval 53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8" name="Group 531"/>
              <p:cNvGrpSpPr>
                <a:grpSpLocks/>
              </p:cNvGrpSpPr>
              <p:nvPr/>
            </p:nvGrpSpPr>
            <p:grpSpPr bwMode="auto">
              <a:xfrm flipH="1" flipV="1">
                <a:off x="1296" y="1488"/>
                <a:ext cx="192" cy="144"/>
                <a:chOff x="1392" y="3072"/>
                <a:chExt cx="192" cy="144"/>
              </a:xfrm>
            </p:grpSpPr>
            <p:sp>
              <p:nvSpPr>
                <p:cNvPr id="218" name="Line 532"/>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219" name="Oval 53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109" name="Group 535"/>
          <p:cNvGrpSpPr>
            <a:grpSpLocks/>
          </p:cNvGrpSpPr>
          <p:nvPr/>
        </p:nvGrpSpPr>
        <p:grpSpPr bwMode="auto">
          <a:xfrm>
            <a:off x="5072066" y="4610112"/>
            <a:ext cx="228600" cy="533400"/>
            <a:chOff x="1392" y="2016"/>
            <a:chExt cx="144" cy="384"/>
          </a:xfrm>
        </p:grpSpPr>
        <p:grpSp>
          <p:nvGrpSpPr>
            <p:cNvPr id="110" name="Group 536"/>
            <p:cNvGrpSpPr>
              <a:grpSpLocks/>
            </p:cNvGrpSpPr>
            <p:nvPr/>
          </p:nvGrpSpPr>
          <p:grpSpPr bwMode="auto">
            <a:xfrm>
              <a:off x="1392" y="2016"/>
              <a:ext cx="144" cy="192"/>
              <a:chOff x="1152" y="2400"/>
              <a:chExt cx="240" cy="288"/>
            </a:xfrm>
          </p:grpSpPr>
          <p:sp>
            <p:nvSpPr>
              <p:cNvPr id="206" name="Oval 53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07" name="Oval 53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08" name="Oval 53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09" name="Oval 54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10" name="Oval 54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21" name="Group 542"/>
            <p:cNvGrpSpPr>
              <a:grpSpLocks/>
            </p:cNvGrpSpPr>
            <p:nvPr/>
          </p:nvGrpSpPr>
          <p:grpSpPr bwMode="auto">
            <a:xfrm>
              <a:off x="1392" y="2208"/>
              <a:ext cx="144" cy="192"/>
              <a:chOff x="1152" y="2400"/>
              <a:chExt cx="240" cy="288"/>
            </a:xfrm>
          </p:grpSpPr>
          <p:sp>
            <p:nvSpPr>
              <p:cNvPr id="201" name="Oval 54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02" name="Oval 54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03" name="Oval 54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04" name="Oval 54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05" name="Oval 54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22" name="Csoportba foglalás 330"/>
          <p:cNvGrpSpPr/>
          <p:nvPr/>
        </p:nvGrpSpPr>
        <p:grpSpPr>
          <a:xfrm>
            <a:off x="676252" y="1626045"/>
            <a:ext cx="609600" cy="2349504"/>
            <a:chOff x="676252" y="1214422"/>
            <a:chExt cx="609600" cy="2349504"/>
          </a:xfrm>
        </p:grpSpPr>
        <p:grpSp>
          <p:nvGrpSpPr>
            <p:cNvPr id="123" name="Group 5"/>
            <p:cNvGrpSpPr>
              <a:grpSpLocks/>
            </p:cNvGrpSpPr>
            <p:nvPr/>
          </p:nvGrpSpPr>
          <p:grpSpPr bwMode="auto">
            <a:xfrm>
              <a:off x="676252" y="2128822"/>
              <a:ext cx="228600" cy="544350"/>
              <a:chOff x="816" y="1200"/>
              <a:chExt cx="240" cy="528"/>
            </a:xfrm>
          </p:grpSpPr>
          <p:grpSp>
            <p:nvGrpSpPr>
              <p:cNvPr id="124" name="Group 6"/>
              <p:cNvGrpSpPr>
                <a:grpSpLocks/>
              </p:cNvGrpSpPr>
              <p:nvPr/>
            </p:nvGrpSpPr>
            <p:grpSpPr bwMode="auto">
              <a:xfrm>
                <a:off x="816" y="1200"/>
                <a:ext cx="240" cy="288"/>
                <a:chOff x="1152" y="2400"/>
                <a:chExt cx="240" cy="288"/>
              </a:xfrm>
            </p:grpSpPr>
            <p:sp>
              <p:nvSpPr>
                <p:cNvPr id="319"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20"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21"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22"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23"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26" name="Group 12"/>
              <p:cNvGrpSpPr>
                <a:grpSpLocks/>
              </p:cNvGrpSpPr>
              <p:nvPr/>
            </p:nvGrpSpPr>
            <p:grpSpPr bwMode="auto">
              <a:xfrm>
                <a:off x="816" y="1440"/>
                <a:ext cx="240" cy="288"/>
                <a:chOff x="1152" y="2400"/>
                <a:chExt cx="240" cy="288"/>
              </a:xfrm>
            </p:grpSpPr>
            <p:sp>
              <p:nvSpPr>
                <p:cNvPr id="314"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15"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16"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17"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18"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27" name="Csoportba foglalás 323"/>
            <p:cNvGrpSpPr/>
            <p:nvPr/>
          </p:nvGrpSpPr>
          <p:grpSpPr>
            <a:xfrm>
              <a:off x="752452" y="2673172"/>
              <a:ext cx="533400" cy="890754"/>
              <a:chOff x="7005654" y="4616292"/>
              <a:chExt cx="533400" cy="890754"/>
            </a:xfrm>
          </p:grpSpPr>
          <p:sp>
            <p:nvSpPr>
              <p:cNvPr id="325" name="Line 18"/>
              <p:cNvSpPr>
                <a:spLocks noChangeShapeType="1"/>
              </p:cNvSpPr>
              <p:nvPr/>
            </p:nvSpPr>
            <p:spPr bwMode="auto">
              <a:xfrm>
                <a:off x="7005654" y="5507046"/>
                <a:ext cx="533400" cy="0"/>
              </a:xfrm>
              <a:prstGeom prst="line">
                <a:avLst/>
              </a:prstGeom>
              <a:noFill/>
              <a:ln w="9525">
                <a:solidFill>
                  <a:schemeClr val="tx1"/>
                </a:solidFill>
                <a:round/>
                <a:headEnd/>
                <a:tailEnd/>
              </a:ln>
            </p:spPr>
            <p:txBody>
              <a:bodyPr wrap="none" anchor="ctr"/>
              <a:lstStyle/>
              <a:p>
                <a:endParaRPr lang="en-GB"/>
              </a:p>
            </p:txBody>
          </p:sp>
          <p:sp>
            <p:nvSpPr>
              <p:cNvPr id="326" name="Line 19"/>
              <p:cNvSpPr>
                <a:spLocks noChangeShapeType="1"/>
              </p:cNvSpPr>
              <p:nvPr/>
            </p:nvSpPr>
            <p:spPr bwMode="auto">
              <a:xfrm>
                <a:off x="7005654" y="4616292"/>
                <a:ext cx="0" cy="890754"/>
              </a:xfrm>
              <a:prstGeom prst="line">
                <a:avLst/>
              </a:prstGeom>
              <a:noFill/>
              <a:ln w="9525">
                <a:solidFill>
                  <a:schemeClr val="tx1"/>
                </a:solidFill>
                <a:round/>
                <a:headEnd/>
                <a:tailEnd/>
              </a:ln>
            </p:spPr>
            <p:txBody>
              <a:bodyPr wrap="none" anchor="ctr"/>
              <a:lstStyle/>
              <a:p>
                <a:endParaRPr lang="en-GB"/>
              </a:p>
            </p:txBody>
          </p:sp>
        </p:grpSp>
        <p:grpSp>
          <p:nvGrpSpPr>
            <p:cNvPr id="128" name="Group 20"/>
            <p:cNvGrpSpPr>
              <a:grpSpLocks/>
            </p:cNvGrpSpPr>
            <p:nvPr/>
          </p:nvGrpSpPr>
          <p:grpSpPr bwMode="auto">
            <a:xfrm>
              <a:off x="752452" y="1214422"/>
              <a:ext cx="533400" cy="914400"/>
              <a:chOff x="1152" y="624"/>
              <a:chExt cx="336" cy="576"/>
            </a:xfrm>
          </p:grpSpPr>
          <p:sp>
            <p:nvSpPr>
              <p:cNvPr id="328" name="Line 21"/>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329" name="Line 22"/>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330" name="Line 23"/>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grpSp>
      <p:sp>
        <p:nvSpPr>
          <p:cNvPr id="385" name="Line 24"/>
          <p:cNvSpPr>
            <a:spLocks noChangeShapeType="1"/>
          </p:cNvSpPr>
          <p:nvPr/>
        </p:nvSpPr>
        <p:spPr bwMode="auto">
          <a:xfrm>
            <a:off x="642910" y="1611544"/>
            <a:ext cx="1600200" cy="0"/>
          </a:xfrm>
          <a:prstGeom prst="line">
            <a:avLst/>
          </a:prstGeom>
          <a:noFill/>
          <a:ln w="57150">
            <a:solidFill>
              <a:schemeClr val="tx1"/>
            </a:solidFill>
            <a:round/>
            <a:headEnd/>
            <a:tailEnd/>
          </a:ln>
        </p:spPr>
        <p:txBody>
          <a:bodyPr wrap="none" anchor="ctr"/>
          <a:lstStyle/>
          <a:p>
            <a:endParaRPr lang="en-GB"/>
          </a:p>
        </p:txBody>
      </p:sp>
      <p:sp>
        <p:nvSpPr>
          <p:cNvPr id="386" name="Line 24"/>
          <p:cNvSpPr>
            <a:spLocks noChangeShapeType="1"/>
          </p:cNvSpPr>
          <p:nvPr/>
        </p:nvSpPr>
        <p:spPr bwMode="auto">
          <a:xfrm>
            <a:off x="2428860" y="1609716"/>
            <a:ext cx="1600200" cy="0"/>
          </a:xfrm>
          <a:prstGeom prst="line">
            <a:avLst/>
          </a:prstGeom>
          <a:noFill/>
          <a:ln w="57150">
            <a:solidFill>
              <a:schemeClr val="tx1"/>
            </a:solidFill>
            <a:round/>
            <a:headEnd/>
            <a:tailEnd/>
          </a:ln>
        </p:spPr>
        <p:txBody>
          <a:bodyPr wrap="none" anchor="ctr"/>
          <a:lstStyle/>
          <a:p>
            <a:endParaRPr lang="en-GB"/>
          </a:p>
        </p:txBody>
      </p:sp>
      <p:sp>
        <p:nvSpPr>
          <p:cNvPr id="387" name="Line 24"/>
          <p:cNvSpPr>
            <a:spLocks noChangeShapeType="1"/>
          </p:cNvSpPr>
          <p:nvPr/>
        </p:nvSpPr>
        <p:spPr bwMode="auto">
          <a:xfrm>
            <a:off x="4400560" y="1609716"/>
            <a:ext cx="1600200" cy="0"/>
          </a:xfrm>
          <a:prstGeom prst="line">
            <a:avLst/>
          </a:prstGeom>
          <a:noFill/>
          <a:ln w="57150">
            <a:solidFill>
              <a:schemeClr val="tx1"/>
            </a:solidFill>
            <a:round/>
            <a:headEnd/>
            <a:tailEnd/>
          </a:ln>
        </p:spPr>
        <p:txBody>
          <a:bodyPr wrap="none" anchor="ctr"/>
          <a:lstStyle/>
          <a:p>
            <a:endParaRPr lang="en-GB"/>
          </a:p>
        </p:txBody>
      </p:sp>
      <p:grpSp>
        <p:nvGrpSpPr>
          <p:cNvPr id="129" name="Group 96"/>
          <p:cNvGrpSpPr>
            <a:grpSpLocks/>
          </p:cNvGrpSpPr>
          <p:nvPr/>
        </p:nvGrpSpPr>
        <p:grpSpPr bwMode="auto">
          <a:xfrm>
            <a:off x="6072198" y="2334979"/>
            <a:ext cx="2752725" cy="2232025"/>
            <a:chOff x="3822" y="890"/>
            <a:chExt cx="1734" cy="1406"/>
          </a:xfrm>
        </p:grpSpPr>
        <p:grpSp>
          <p:nvGrpSpPr>
            <p:cNvPr id="130" name="Group 97"/>
            <p:cNvGrpSpPr>
              <a:grpSpLocks/>
            </p:cNvGrpSpPr>
            <p:nvPr/>
          </p:nvGrpSpPr>
          <p:grpSpPr bwMode="auto">
            <a:xfrm>
              <a:off x="3822" y="890"/>
              <a:ext cx="1734" cy="1270"/>
              <a:chOff x="2688" y="890"/>
              <a:chExt cx="1734" cy="1270"/>
            </a:xfrm>
          </p:grpSpPr>
          <p:sp>
            <p:nvSpPr>
              <p:cNvPr id="405" name="Line 98"/>
              <p:cNvSpPr>
                <a:spLocks noChangeShapeType="1"/>
              </p:cNvSpPr>
              <p:nvPr/>
            </p:nvSpPr>
            <p:spPr bwMode="auto">
              <a:xfrm>
                <a:off x="2688" y="890"/>
                <a:ext cx="0" cy="1270"/>
              </a:xfrm>
              <a:prstGeom prst="line">
                <a:avLst/>
              </a:prstGeom>
              <a:noFill/>
              <a:ln w="38100">
                <a:solidFill>
                  <a:schemeClr val="tx1"/>
                </a:solidFill>
                <a:round/>
                <a:headEnd/>
                <a:tailEnd/>
              </a:ln>
            </p:spPr>
            <p:txBody>
              <a:bodyPr wrap="none"/>
              <a:lstStyle/>
              <a:p>
                <a:endParaRPr lang="en-GB"/>
              </a:p>
            </p:txBody>
          </p:sp>
          <p:sp>
            <p:nvSpPr>
              <p:cNvPr id="406" name="Line 99"/>
              <p:cNvSpPr>
                <a:spLocks noChangeShapeType="1"/>
              </p:cNvSpPr>
              <p:nvPr/>
            </p:nvSpPr>
            <p:spPr bwMode="auto">
              <a:xfrm>
                <a:off x="2688" y="2160"/>
                <a:ext cx="1734" cy="0"/>
              </a:xfrm>
              <a:prstGeom prst="line">
                <a:avLst/>
              </a:prstGeom>
              <a:noFill/>
              <a:ln w="38100">
                <a:solidFill>
                  <a:schemeClr val="tx1"/>
                </a:solidFill>
                <a:round/>
                <a:headEnd/>
                <a:tailEnd/>
              </a:ln>
            </p:spPr>
            <p:txBody>
              <a:bodyPr wrap="none"/>
              <a:lstStyle/>
              <a:p>
                <a:endParaRPr lang="en-GB"/>
              </a:p>
            </p:txBody>
          </p:sp>
        </p:grpSp>
        <p:sp>
          <p:nvSpPr>
            <p:cNvPr id="404" name="Line 100"/>
            <p:cNvSpPr>
              <a:spLocks noChangeShapeType="1"/>
            </p:cNvSpPr>
            <p:nvPr/>
          </p:nvSpPr>
          <p:spPr bwMode="auto">
            <a:xfrm flipV="1">
              <a:off x="4694" y="2160"/>
              <a:ext cx="0" cy="136"/>
            </a:xfrm>
            <a:prstGeom prst="line">
              <a:avLst/>
            </a:prstGeom>
            <a:noFill/>
            <a:ln w="38100">
              <a:solidFill>
                <a:srgbClr val="FF3300"/>
              </a:solidFill>
              <a:round/>
              <a:headEnd/>
              <a:tailEnd/>
            </a:ln>
          </p:spPr>
          <p:txBody>
            <a:bodyPr wrap="none"/>
            <a:lstStyle/>
            <a:p>
              <a:endParaRPr lang="en-GB"/>
            </a:p>
          </p:txBody>
        </p:sp>
      </p:grpSp>
      <p:sp>
        <p:nvSpPr>
          <p:cNvPr id="407" name="Freeform 298"/>
          <p:cNvSpPr>
            <a:spLocks/>
          </p:cNvSpPr>
          <p:nvPr/>
        </p:nvSpPr>
        <p:spPr bwMode="auto">
          <a:xfrm>
            <a:off x="6732588" y="3027358"/>
            <a:ext cx="1584325" cy="1343025"/>
          </a:xfrm>
          <a:custGeom>
            <a:avLst/>
            <a:gdLst>
              <a:gd name="T0" fmla="*/ 0 w 907"/>
              <a:gd name="T1" fmla="*/ 2147483647 h 846"/>
              <a:gd name="T2" fmla="*/ 2147483647 w 907"/>
              <a:gd name="T3" fmla="*/ 2147483647 h 846"/>
              <a:gd name="T4" fmla="*/ 2147483647 w 907"/>
              <a:gd name="T5" fmla="*/ 2147483647 h 846"/>
              <a:gd name="T6" fmla="*/ 2147483647 w 907"/>
              <a:gd name="T7" fmla="*/ 2147483647 h 846"/>
              <a:gd name="T8" fmla="*/ 2147483647 w 907"/>
              <a:gd name="T9" fmla="*/ 2147483647 h 846"/>
              <a:gd name="T10" fmla="*/ 2147483647 w 907"/>
              <a:gd name="T11" fmla="*/ 2147483647 h 846"/>
              <a:gd name="T12" fmla="*/ 2147483647 w 907"/>
              <a:gd name="T13" fmla="*/ 2147483647 h 846"/>
              <a:gd name="T14" fmla="*/ 2147483647 w 907"/>
              <a:gd name="T15" fmla="*/ 2147483647 h 846"/>
              <a:gd name="T16" fmla="*/ 2147483647 w 907"/>
              <a:gd name="T17" fmla="*/ 2147483647 h 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7"/>
              <a:gd name="T28" fmla="*/ 0 h 846"/>
              <a:gd name="T29" fmla="*/ 907 w 907"/>
              <a:gd name="T30" fmla="*/ 846 h 8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7" h="846">
                <a:moveTo>
                  <a:pt x="0" y="302"/>
                </a:moveTo>
                <a:cubicBezTo>
                  <a:pt x="23" y="256"/>
                  <a:pt x="46" y="211"/>
                  <a:pt x="91" y="166"/>
                </a:cubicBezTo>
                <a:cubicBezTo>
                  <a:pt x="136" y="121"/>
                  <a:pt x="212" y="53"/>
                  <a:pt x="272" y="30"/>
                </a:cubicBezTo>
                <a:cubicBezTo>
                  <a:pt x="332" y="7"/>
                  <a:pt x="401" y="0"/>
                  <a:pt x="454" y="30"/>
                </a:cubicBezTo>
                <a:cubicBezTo>
                  <a:pt x="507" y="60"/>
                  <a:pt x="552" y="151"/>
                  <a:pt x="590" y="211"/>
                </a:cubicBezTo>
                <a:cubicBezTo>
                  <a:pt x="628" y="271"/>
                  <a:pt x="658" y="347"/>
                  <a:pt x="681" y="392"/>
                </a:cubicBezTo>
                <a:cubicBezTo>
                  <a:pt x="704" y="437"/>
                  <a:pt x="703" y="438"/>
                  <a:pt x="726" y="483"/>
                </a:cubicBezTo>
                <a:cubicBezTo>
                  <a:pt x="749" y="528"/>
                  <a:pt x="787" y="605"/>
                  <a:pt x="817" y="665"/>
                </a:cubicBezTo>
                <a:cubicBezTo>
                  <a:pt x="847" y="725"/>
                  <a:pt x="892" y="816"/>
                  <a:pt x="907" y="846"/>
                </a:cubicBezTo>
              </a:path>
            </a:pathLst>
          </a:custGeom>
          <a:noFill/>
          <a:ln w="28575">
            <a:solidFill>
              <a:schemeClr val="tx1"/>
            </a:solidFill>
            <a:prstDash val="dash"/>
            <a:round/>
            <a:headEnd/>
            <a:tailEnd/>
          </a:ln>
        </p:spPr>
        <p:txBody>
          <a:bodyPr wrap="none"/>
          <a:lstStyle/>
          <a:p>
            <a:endParaRPr lang="en-GB"/>
          </a:p>
        </p:txBody>
      </p:sp>
      <p:sp>
        <p:nvSpPr>
          <p:cNvPr id="408" name="Freeform 299"/>
          <p:cNvSpPr>
            <a:spLocks/>
          </p:cNvSpPr>
          <p:nvPr/>
        </p:nvSpPr>
        <p:spPr bwMode="auto">
          <a:xfrm>
            <a:off x="7380288" y="2786058"/>
            <a:ext cx="936625" cy="1536700"/>
          </a:xfrm>
          <a:custGeom>
            <a:avLst/>
            <a:gdLst>
              <a:gd name="T0" fmla="*/ 0 w 590"/>
              <a:gd name="T1" fmla="*/ 2147483647 h 968"/>
              <a:gd name="T2" fmla="*/ 2147483647 w 590"/>
              <a:gd name="T3" fmla="*/ 2147483647 h 968"/>
              <a:gd name="T4" fmla="*/ 2147483647 w 590"/>
              <a:gd name="T5" fmla="*/ 2147483647 h 968"/>
              <a:gd name="T6" fmla="*/ 2147483647 w 590"/>
              <a:gd name="T7" fmla="*/ 2147483647 h 968"/>
              <a:gd name="T8" fmla="*/ 2147483647 w 590"/>
              <a:gd name="T9" fmla="*/ 0 h 968"/>
              <a:gd name="T10" fmla="*/ 0 60000 65536"/>
              <a:gd name="T11" fmla="*/ 0 60000 65536"/>
              <a:gd name="T12" fmla="*/ 0 60000 65536"/>
              <a:gd name="T13" fmla="*/ 0 60000 65536"/>
              <a:gd name="T14" fmla="*/ 0 60000 65536"/>
              <a:gd name="T15" fmla="*/ 0 w 590"/>
              <a:gd name="T16" fmla="*/ 0 h 968"/>
              <a:gd name="T17" fmla="*/ 590 w 590"/>
              <a:gd name="T18" fmla="*/ 968 h 968"/>
            </a:gdLst>
            <a:ahLst/>
            <a:cxnLst>
              <a:cxn ang="T10">
                <a:pos x="T0" y="T1"/>
              </a:cxn>
              <a:cxn ang="T11">
                <a:pos x="T2" y="T3"/>
              </a:cxn>
              <a:cxn ang="T12">
                <a:pos x="T4" y="T5"/>
              </a:cxn>
              <a:cxn ang="T13">
                <a:pos x="T6" y="T7"/>
              </a:cxn>
              <a:cxn ang="T14">
                <a:pos x="T8" y="T9"/>
              </a:cxn>
            </a:cxnLst>
            <a:rect l="T15" t="T16" r="T17" b="T18"/>
            <a:pathLst>
              <a:path w="590" h="968">
                <a:moveTo>
                  <a:pt x="0" y="953"/>
                </a:moveTo>
                <a:cubicBezTo>
                  <a:pt x="26" y="960"/>
                  <a:pt x="53" y="968"/>
                  <a:pt x="91" y="953"/>
                </a:cubicBezTo>
                <a:cubicBezTo>
                  <a:pt x="129" y="938"/>
                  <a:pt x="182" y="915"/>
                  <a:pt x="227" y="862"/>
                </a:cubicBezTo>
                <a:cubicBezTo>
                  <a:pt x="272" y="809"/>
                  <a:pt x="302" y="779"/>
                  <a:pt x="363" y="635"/>
                </a:cubicBezTo>
                <a:cubicBezTo>
                  <a:pt x="424" y="491"/>
                  <a:pt x="552" y="106"/>
                  <a:pt x="590" y="0"/>
                </a:cubicBezTo>
              </a:path>
            </a:pathLst>
          </a:custGeom>
          <a:noFill/>
          <a:ln w="28575">
            <a:solidFill>
              <a:schemeClr val="tx1"/>
            </a:solidFill>
            <a:prstDash val="sysDot"/>
            <a:round/>
            <a:headEnd/>
            <a:tailEnd/>
          </a:ln>
        </p:spPr>
        <p:txBody>
          <a:bodyPr wrap="none"/>
          <a:lstStyle/>
          <a:p>
            <a:endParaRPr lang="en-GB"/>
          </a:p>
        </p:txBody>
      </p:sp>
      <p:sp>
        <p:nvSpPr>
          <p:cNvPr id="409" name="Freeform 300"/>
          <p:cNvSpPr>
            <a:spLocks/>
          </p:cNvSpPr>
          <p:nvPr/>
        </p:nvSpPr>
        <p:spPr bwMode="auto">
          <a:xfrm>
            <a:off x="6732588" y="2786058"/>
            <a:ext cx="1584325" cy="720725"/>
          </a:xfrm>
          <a:custGeom>
            <a:avLst/>
            <a:gdLst>
              <a:gd name="T0" fmla="*/ 0 w 998"/>
              <a:gd name="T1" fmla="*/ 2147483647 h 454"/>
              <a:gd name="T2" fmla="*/ 2147483647 w 998"/>
              <a:gd name="T3" fmla="*/ 2147483647 h 454"/>
              <a:gd name="T4" fmla="*/ 2147483647 w 998"/>
              <a:gd name="T5" fmla="*/ 2147483647 h 454"/>
              <a:gd name="T6" fmla="*/ 2147483647 w 998"/>
              <a:gd name="T7" fmla="*/ 2147483647 h 454"/>
              <a:gd name="T8" fmla="*/ 2147483647 w 998"/>
              <a:gd name="T9" fmla="*/ 2147483647 h 454"/>
              <a:gd name="T10" fmla="*/ 2147483647 w 998"/>
              <a:gd name="T11" fmla="*/ 2147483647 h 454"/>
              <a:gd name="T12" fmla="*/ 2147483647 w 998"/>
              <a:gd name="T13" fmla="*/ 2147483647 h 454"/>
              <a:gd name="T14" fmla="*/ 2147483647 w 998"/>
              <a:gd name="T15" fmla="*/ 2147483647 h 454"/>
              <a:gd name="T16" fmla="*/ 2147483647 w 998"/>
              <a:gd name="T17" fmla="*/ 2147483647 h 454"/>
              <a:gd name="T18" fmla="*/ 2147483647 w 998"/>
              <a:gd name="T19" fmla="*/ 0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454"/>
              <a:gd name="T32" fmla="*/ 998 w 99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454">
                <a:moveTo>
                  <a:pt x="0" y="454"/>
                </a:moveTo>
                <a:cubicBezTo>
                  <a:pt x="11" y="423"/>
                  <a:pt x="22" y="393"/>
                  <a:pt x="45" y="363"/>
                </a:cubicBezTo>
                <a:cubicBezTo>
                  <a:pt x="68" y="333"/>
                  <a:pt x="91" y="302"/>
                  <a:pt x="136" y="272"/>
                </a:cubicBezTo>
                <a:cubicBezTo>
                  <a:pt x="181" y="242"/>
                  <a:pt x="264" y="197"/>
                  <a:pt x="317" y="182"/>
                </a:cubicBezTo>
                <a:cubicBezTo>
                  <a:pt x="370" y="167"/>
                  <a:pt x="408" y="175"/>
                  <a:pt x="453" y="182"/>
                </a:cubicBezTo>
                <a:cubicBezTo>
                  <a:pt x="498" y="189"/>
                  <a:pt x="551" y="220"/>
                  <a:pt x="589" y="227"/>
                </a:cubicBezTo>
                <a:cubicBezTo>
                  <a:pt x="627" y="234"/>
                  <a:pt x="650" y="234"/>
                  <a:pt x="680" y="227"/>
                </a:cubicBezTo>
                <a:cubicBezTo>
                  <a:pt x="710" y="220"/>
                  <a:pt x="741" y="197"/>
                  <a:pt x="771" y="182"/>
                </a:cubicBezTo>
                <a:cubicBezTo>
                  <a:pt x="801" y="167"/>
                  <a:pt x="824" y="166"/>
                  <a:pt x="862" y="136"/>
                </a:cubicBezTo>
                <a:cubicBezTo>
                  <a:pt x="900" y="106"/>
                  <a:pt x="975" y="23"/>
                  <a:pt x="998" y="0"/>
                </a:cubicBezTo>
              </a:path>
            </a:pathLst>
          </a:custGeom>
          <a:noFill/>
          <a:ln w="28575" cap="rnd">
            <a:solidFill>
              <a:srgbClr val="FFC000"/>
            </a:solidFill>
            <a:prstDash val="sysDot"/>
            <a:round/>
            <a:headEnd/>
            <a:tailEnd/>
          </a:ln>
        </p:spPr>
        <p:txBody>
          <a:bodyPr wrap="none"/>
          <a:lstStyle/>
          <a:p>
            <a:endParaRPr lang="en-GB"/>
          </a:p>
        </p:txBody>
      </p:sp>
      <p:sp>
        <p:nvSpPr>
          <p:cNvPr id="410" name="Text Box 95"/>
          <p:cNvSpPr txBox="1">
            <a:spLocks noChangeArrowheads="1"/>
          </p:cNvSpPr>
          <p:nvPr/>
        </p:nvSpPr>
        <p:spPr bwMode="auto">
          <a:xfrm>
            <a:off x="7858148" y="4543436"/>
            <a:ext cx="792162" cy="457200"/>
          </a:xfrm>
          <a:prstGeom prst="rect">
            <a:avLst/>
          </a:prstGeom>
          <a:noFill/>
          <a:ln w="9525">
            <a:noFill/>
            <a:miter lim="800000"/>
            <a:headEnd/>
            <a:tailEnd/>
          </a:ln>
        </p:spPr>
        <p:txBody>
          <a:bodyPr>
            <a:spAutoFit/>
          </a:bodyPr>
          <a:lstStyle/>
          <a:p>
            <a:pPr>
              <a:spcBef>
                <a:spcPct val="50000"/>
              </a:spcBef>
            </a:pPr>
            <a:r>
              <a:rPr lang="hu-HU" sz="2400" dirty="0" smtClean="0">
                <a:latin typeface="Times New Roman" pitchFamily="18" charset="0"/>
              </a:rPr>
              <a:t>&lt;L</a:t>
            </a:r>
            <a:r>
              <a:rPr lang="hu-HU" sz="2400" baseline="-25000" dirty="0" smtClean="0">
                <a:latin typeface="Times New Roman" pitchFamily="18" charset="0"/>
              </a:rPr>
              <a:t>0</a:t>
            </a:r>
            <a:endParaRPr lang="hu-HU" sz="2400" baseline="-25000" dirty="0">
              <a:latin typeface="Times New Roman" pitchFamily="18" charset="0"/>
            </a:endParaRPr>
          </a:p>
        </p:txBody>
      </p:sp>
      <p:sp>
        <p:nvSpPr>
          <p:cNvPr id="411" name="Text Box 101"/>
          <p:cNvSpPr txBox="1">
            <a:spLocks noChangeArrowheads="1"/>
          </p:cNvSpPr>
          <p:nvPr/>
        </p:nvSpPr>
        <p:spPr bwMode="auto">
          <a:xfrm>
            <a:off x="7235825" y="4497399"/>
            <a:ext cx="503238" cy="457200"/>
          </a:xfrm>
          <a:prstGeom prst="rect">
            <a:avLst/>
          </a:prstGeom>
          <a:noFill/>
          <a:ln w="9525">
            <a:noFill/>
            <a:miter lim="800000"/>
            <a:headEnd/>
            <a:tailEnd/>
          </a:ln>
        </p:spPr>
        <p:txBody>
          <a:bodyPr>
            <a:spAutoFit/>
          </a:bodyPr>
          <a:lstStyle/>
          <a:p>
            <a:pPr>
              <a:spcBef>
                <a:spcPct val="50000"/>
              </a:spcBef>
            </a:pPr>
            <a:r>
              <a:rPr lang="hu-HU" sz="2400" dirty="0">
                <a:latin typeface="Times New Roman" pitchFamily="18" charset="0"/>
              </a:rPr>
              <a:t>L</a:t>
            </a:r>
            <a:r>
              <a:rPr lang="hu-HU" sz="2400" baseline="-25000" dirty="0">
                <a:latin typeface="Times New Roman" pitchFamily="18" charset="0"/>
              </a:rPr>
              <a:t>0</a:t>
            </a:r>
          </a:p>
        </p:txBody>
      </p:sp>
      <p:sp>
        <p:nvSpPr>
          <p:cNvPr id="412" name="Text Box 102"/>
          <p:cNvSpPr txBox="1">
            <a:spLocks noChangeArrowheads="1"/>
          </p:cNvSpPr>
          <p:nvPr/>
        </p:nvSpPr>
        <p:spPr bwMode="auto">
          <a:xfrm>
            <a:off x="6286512" y="4543436"/>
            <a:ext cx="792163" cy="457200"/>
          </a:xfrm>
          <a:prstGeom prst="rect">
            <a:avLst/>
          </a:prstGeom>
          <a:noFill/>
          <a:ln w="9525">
            <a:noFill/>
            <a:miter lim="800000"/>
            <a:headEnd/>
            <a:tailEnd/>
          </a:ln>
        </p:spPr>
        <p:txBody>
          <a:bodyPr>
            <a:spAutoFit/>
          </a:bodyPr>
          <a:lstStyle/>
          <a:p>
            <a:pPr>
              <a:spcBef>
                <a:spcPct val="50000"/>
              </a:spcBef>
            </a:pPr>
            <a:r>
              <a:rPr lang="hu-HU" sz="2400" dirty="0" smtClean="0">
                <a:latin typeface="Times New Roman" pitchFamily="18" charset="0"/>
              </a:rPr>
              <a:t>&lt;L</a:t>
            </a:r>
            <a:r>
              <a:rPr lang="hu-HU" sz="2400" baseline="-25000" dirty="0" smtClean="0">
                <a:latin typeface="Times New Roman" pitchFamily="18" charset="0"/>
              </a:rPr>
              <a:t>0</a:t>
            </a:r>
            <a:endParaRPr lang="hu-HU" sz="2400" baseline="-25000" dirty="0">
              <a:latin typeface="Times New Roman" pitchFamily="18" charset="0"/>
            </a:endParaRPr>
          </a:p>
        </p:txBody>
      </p:sp>
      <p:sp>
        <p:nvSpPr>
          <p:cNvPr id="416" name="Text Box 101"/>
          <p:cNvSpPr txBox="1">
            <a:spLocks noChangeArrowheads="1"/>
          </p:cNvSpPr>
          <p:nvPr/>
        </p:nvSpPr>
        <p:spPr bwMode="auto">
          <a:xfrm>
            <a:off x="1142976" y="4972064"/>
            <a:ext cx="908744" cy="461665"/>
          </a:xfrm>
          <a:prstGeom prst="rect">
            <a:avLst/>
          </a:prstGeom>
          <a:noFill/>
          <a:ln w="9525">
            <a:noFill/>
            <a:miter lim="800000"/>
            <a:headEnd/>
            <a:tailEnd/>
          </a:ln>
        </p:spPr>
        <p:txBody>
          <a:bodyPr wrap="square">
            <a:spAutoFit/>
          </a:bodyPr>
          <a:lstStyle/>
          <a:p>
            <a:pPr>
              <a:spcBef>
                <a:spcPct val="50000"/>
              </a:spcBef>
            </a:pPr>
            <a:r>
              <a:rPr lang="hu-HU" sz="2400" dirty="0" smtClean="0">
                <a:latin typeface="Times New Roman" pitchFamily="18" charset="0"/>
              </a:rPr>
              <a:t>&lt;L</a:t>
            </a:r>
            <a:r>
              <a:rPr lang="hu-HU" sz="2400" baseline="-25000" dirty="0" smtClean="0">
                <a:latin typeface="Times New Roman" pitchFamily="18" charset="0"/>
              </a:rPr>
              <a:t>0</a:t>
            </a:r>
            <a:endParaRPr lang="hu-HU" sz="2400" baseline="-25000" dirty="0">
              <a:latin typeface="Times New Roman" pitchFamily="18" charset="0"/>
            </a:endParaRPr>
          </a:p>
        </p:txBody>
      </p:sp>
      <p:sp>
        <p:nvSpPr>
          <p:cNvPr id="417" name="Text Box 95"/>
          <p:cNvSpPr txBox="1">
            <a:spLocks noChangeArrowheads="1"/>
          </p:cNvSpPr>
          <p:nvPr/>
        </p:nvSpPr>
        <p:spPr bwMode="auto">
          <a:xfrm>
            <a:off x="2922582" y="5043502"/>
            <a:ext cx="792162" cy="457200"/>
          </a:xfrm>
          <a:prstGeom prst="rect">
            <a:avLst/>
          </a:prstGeom>
          <a:noFill/>
          <a:ln w="9525">
            <a:noFill/>
            <a:miter lim="800000"/>
            <a:headEnd/>
            <a:tailEnd/>
          </a:ln>
        </p:spPr>
        <p:txBody>
          <a:bodyPr>
            <a:spAutoFit/>
          </a:bodyPr>
          <a:lstStyle/>
          <a:p>
            <a:pPr>
              <a:spcBef>
                <a:spcPct val="50000"/>
              </a:spcBef>
            </a:pPr>
            <a:r>
              <a:rPr lang="hu-HU" sz="2400" dirty="0">
                <a:latin typeface="Times New Roman" pitchFamily="18" charset="0"/>
              </a:rPr>
              <a:t>&gt;L</a:t>
            </a:r>
            <a:r>
              <a:rPr lang="hu-HU" sz="2400" baseline="-25000" dirty="0">
                <a:latin typeface="Times New Roman" pitchFamily="18" charset="0"/>
              </a:rPr>
              <a:t>0</a:t>
            </a:r>
          </a:p>
        </p:txBody>
      </p:sp>
      <p:sp>
        <p:nvSpPr>
          <p:cNvPr id="418" name="Text Box 95"/>
          <p:cNvSpPr txBox="1">
            <a:spLocks noChangeArrowheads="1"/>
          </p:cNvSpPr>
          <p:nvPr/>
        </p:nvSpPr>
        <p:spPr bwMode="auto">
          <a:xfrm>
            <a:off x="4779970" y="5072074"/>
            <a:ext cx="792162" cy="457200"/>
          </a:xfrm>
          <a:prstGeom prst="rect">
            <a:avLst/>
          </a:prstGeom>
          <a:noFill/>
          <a:ln w="9525">
            <a:noFill/>
            <a:miter lim="800000"/>
            <a:headEnd/>
            <a:tailEnd/>
          </a:ln>
        </p:spPr>
        <p:txBody>
          <a:bodyPr>
            <a:spAutoFit/>
          </a:bodyPr>
          <a:lstStyle/>
          <a:p>
            <a:pPr>
              <a:spcBef>
                <a:spcPct val="50000"/>
              </a:spcBef>
            </a:pPr>
            <a:r>
              <a:rPr lang="hu-HU" sz="2400" dirty="0">
                <a:latin typeface="Times New Roman" pitchFamily="18" charset="0"/>
              </a:rPr>
              <a:t>&lt;</a:t>
            </a:r>
            <a:r>
              <a:rPr lang="hu-HU" sz="2400" dirty="0" smtClean="0">
                <a:latin typeface="Times New Roman" pitchFamily="18" charset="0"/>
              </a:rPr>
              <a:t>L</a:t>
            </a:r>
            <a:r>
              <a:rPr lang="hu-HU" sz="2400" baseline="-25000" dirty="0" smtClean="0">
                <a:latin typeface="Times New Roman" pitchFamily="18" charset="0"/>
              </a:rPr>
              <a:t>0</a:t>
            </a:r>
            <a:endParaRPr lang="hu-HU" sz="2400" baseline="-25000" dirty="0">
              <a:latin typeface="Times New Roman" pitchFamily="18" charset="0"/>
            </a:endParaRPr>
          </a:p>
        </p:txBody>
      </p:sp>
      <p:sp>
        <p:nvSpPr>
          <p:cNvPr id="419" name="Szövegdoboz 418"/>
          <p:cNvSpPr txBox="1"/>
          <p:nvPr/>
        </p:nvSpPr>
        <p:spPr>
          <a:xfrm>
            <a:off x="5857884" y="2071678"/>
            <a:ext cx="357190" cy="369332"/>
          </a:xfrm>
          <a:prstGeom prst="rect">
            <a:avLst/>
          </a:prstGeom>
          <a:noFill/>
        </p:spPr>
        <p:txBody>
          <a:bodyPr wrap="square" rtlCol="0">
            <a:spAutoFit/>
          </a:bodyPr>
          <a:lstStyle/>
          <a:p>
            <a:pPr algn="ctr"/>
            <a:r>
              <a:rPr lang="hu-HU" dirty="0" smtClean="0"/>
              <a:t>F</a:t>
            </a:r>
            <a:endParaRPr lang="en-GB" dirty="0"/>
          </a:p>
        </p:txBody>
      </p:sp>
      <p:sp>
        <p:nvSpPr>
          <p:cNvPr id="420" name="Szövegdoboz 419"/>
          <p:cNvSpPr txBox="1"/>
          <p:nvPr/>
        </p:nvSpPr>
        <p:spPr>
          <a:xfrm>
            <a:off x="6286512" y="3643314"/>
            <a:ext cx="928694" cy="369332"/>
          </a:xfrm>
          <a:prstGeom prst="rect">
            <a:avLst/>
          </a:prstGeom>
          <a:noFill/>
        </p:spPr>
        <p:txBody>
          <a:bodyPr wrap="square" rtlCol="0">
            <a:spAutoFit/>
          </a:bodyPr>
          <a:lstStyle/>
          <a:p>
            <a:pPr algn="ctr"/>
            <a:r>
              <a:rPr lang="hu-HU" dirty="0" smtClean="0"/>
              <a:t>aktív</a:t>
            </a:r>
            <a:endParaRPr lang="en-GB" dirty="0"/>
          </a:p>
        </p:txBody>
      </p:sp>
      <p:cxnSp>
        <p:nvCxnSpPr>
          <p:cNvPr id="422" name="Egyenes összekötő nyíllal 421"/>
          <p:cNvCxnSpPr>
            <a:stCxn id="420" idx="3"/>
          </p:cNvCxnSpPr>
          <p:nvPr/>
        </p:nvCxnSpPr>
        <p:spPr>
          <a:xfrm flipV="1">
            <a:off x="7215206" y="3571876"/>
            <a:ext cx="571504" cy="25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4" name="Szövegdoboz 423"/>
          <p:cNvSpPr txBox="1"/>
          <p:nvPr/>
        </p:nvSpPr>
        <p:spPr>
          <a:xfrm>
            <a:off x="8215338" y="3643314"/>
            <a:ext cx="928694" cy="369332"/>
          </a:xfrm>
          <a:prstGeom prst="rect">
            <a:avLst/>
          </a:prstGeom>
          <a:noFill/>
        </p:spPr>
        <p:txBody>
          <a:bodyPr wrap="square" rtlCol="0">
            <a:spAutoFit/>
          </a:bodyPr>
          <a:lstStyle/>
          <a:p>
            <a:pPr algn="ctr"/>
            <a:r>
              <a:rPr lang="hu-HU" dirty="0" smtClean="0"/>
              <a:t>passzív</a:t>
            </a:r>
            <a:endParaRPr lang="en-GB" dirty="0"/>
          </a:p>
        </p:txBody>
      </p:sp>
      <p:cxnSp>
        <p:nvCxnSpPr>
          <p:cNvPr id="426" name="Egyenes összekötő nyíllal 425"/>
          <p:cNvCxnSpPr>
            <a:stCxn id="424" idx="0"/>
          </p:cNvCxnSpPr>
          <p:nvPr/>
        </p:nvCxnSpPr>
        <p:spPr>
          <a:xfrm rot="16200000" flipV="1">
            <a:off x="8268917" y="3232545"/>
            <a:ext cx="357190" cy="464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7" name="Szövegdoboz 426"/>
          <p:cNvSpPr txBox="1"/>
          <p:nvPr/>
        </p:nvSpPr>
        <p:spPr>
          <a:xfrm>
            <a:off x="6948264" y="2204864"/>
            <a:ext cx="1214446" cy="646331"/>
          </a:xfrm>
          <a:prstGeom prst="rect">
            <a:avLst/>
          </a:prstGeom>
          <a:noFill/>
        </p:spPr>
        <p:txBody>
          <a:bodyPr wrap="square" rtlCol="0">
            <a:spAutoFit/>
          </a:bodyPr>
          <a:lstStyle/>
          <a:p>
            <a:pPr algn="ctr"/>
            <a:r>
              <a:rPr lang="hu-HU" dirty="0" smtClean="0">
                <a:solidFill>
                  <a:srgbClr val="FFFF00"/>
                </a:solidFill>
              </a:rPr>
              <a:t>A kettő együtt</a:t>
            </a:r>
            <a:endParaRPr lang="en-GB" dirty="0">
              <a:solidFill>
                <a:srgbClr val="FFFF00"/>
              </a:solidFill>
            </a:endParaRPr>
          </a:p>
        </p:txBody>
      </p:sp>
      <p:cxnSp>
        <p:nvCxnSpPr>
          <p:cNvPr id="429" name="Egyenes összekötő nyíllal 428"/>
          <p:cNvCxnSpPr>
            <a:stCxn id="427" idx="2"/>
          </p:cNvCxnSpPr>
          <p:nvPr/>
        </p:nvCxnSpPr>
        <p:spPr>
          <a:xfrm>
            <a:off x="7555487" y="2851195"/>
            <a:ext cx="328881" cy="2177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4" name="Line 159"/>
          <p:cNvSpPr>
            <a:spLocks noChangeShapeType="1"/>
          </p:cNvSpPr>
          <p:nvPr/>
        </p:nvSpPr>
        <p:spPr bwMode="auto">
          <a:xfrm flipV="1">
            <a:off x="4452950" y="2948006"/>
            <a:ext cx="0" cy="3048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35" name="Line 160"/>
          <p:cNvSpPr>
            <a:spLocks noChangeShapeType="1"/>
          </p:cNvSpPr>
          <p:nvPr/>
        </p:nvSpPr>
        <p:spPr bwMode="auto">
          <a:xfrm>
            <a:off x="4452950" y="3329006"/>
            <a:ext cx="0" cy="3810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36" name="Line 161"/>
          <p:cNvSpPr>
            <a:spLocks noChangeShapeType="1"/>
          </p:cNvSpPr>
          <p:nvPr/>
        </p:nvSpPr>
        <p:spPr bwMode="auto">
          <a:xfrm flipV="1">
            <a:off x="5748350" y="2643206"/>
            <a:ext cx="0" cy="3048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37" name="Line 162"/>
          <p:cNvSpPr>
            <a:spLocks noChangeShapeType="1"/>
          </p:cNvSpPr>
          <p:nvPr/>
        </p:nvSpPr>
        <p:spPr bwMode="auto">
          <a:xfrm>
            <a:off x="5748350" y="3481406"/>
            <a:ext cx="0" cy="381000"/>
          </a:xfrm>
          <a:prstGeom prst="line">
            <a:avLst/>
          </a:prstGeom>
          <a:noFill/>
          <a:ln w="28575">
            <a:solidFill>
              <a:schemeClr val="tx1"/>
            </a:solidFill>
            <a:round/>
            <a:headEnd/>
            <a:tailEnd type="triangle" w="med" len="med"/>
          </a:ln>
          <a:effectLst/>
        </p:spPr>
        <p:txBody>
          <a:bodyPr wrap="none" anchor="ctr"/>
          <a:lstStyle/>
          <a:p>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57290" y="285728"/>
            <a:ext cx="600079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Erő-ízületi szög kapcsolat</a:t>
            </a:r>
            <a:endParaRPr lang="en-GB" sz="3200" b="1" i="1" dirty="0">
              <a:latin typeface="Times New Roman" pitchFamily="18" charset="0"/>
              <a:cs typeface="Times New Roman" pitchFamily="18" charset="0"/>
            </a:endParaRPr>
          </a:p>
        </p:txBody>
      </p:sp>
      <p:pic>
        <p:nvPicPr>
          <p:cNvPr id="3" name="Kép 2" descr="elbow force.jpg"/>
          <p:cNvPicPr>
            <a:picLocks noChangeAspect="1"/>
          </p:cNvPicPr>
          <p:nvPr/>
        </p:nvPicPr>
        <p:blipFill>
          <a:blip r:embed="rId3" cstate="print"/>
          <a:stretch>
            <a:fillRect/>
          </a:stretch>
        </p:blipFill>
        <p:spPr>
          <a:xfrm>
            <a:off x="2749550" y="1492250"/>
            <a:ext cx="3644900" cy="38735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75656" y="1484784"/>
          <a:ext cx="6048672"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3" name="Szövegdoboz 2"/>
          <p:cNvSpPr txBox="1"/>
          <p:nvPr/>
        </p:nvSpPr>
        <p:spPr>
          <a:xfrm>
            <a:off x="1187624" y="404664"/>
            <a:ext cx="6192688" cy="830997"/>
          </a:xfrm>
          <a:prstGeom prst="rect">
            <a:avLst/>
          </a:prstGeom>
          <a:noFill/>
        </p:spPr>
        <p:txBody>
          <a:bodyPr wrap="square" rtlCol="0">
            <a:spAutoFit/>
          </a:bodyPr>
          <a:lstStyle/>
          <a:p>
            <a:pPr algn="ctr"/>
            <a:r>
              <a:rPr lang="hu-HU" sz="2400" dirty="0" smtClean="0"/>
              <a:t>A térdhajlítók izometriás forgatónyomaték- ízületi szög görbéje</a:t>
            </a:r>
            <a:endParaRPr lang="en-GB"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87624" y="404664"/>
            <a:ext cx="6192688" cy="830997"/>
          </a:xfrm>
          <a:prstGeom prst="rect">
            <a:avLst/>
          </a:prstGeom>
          <a:noFill/>
        </p:spPr>
        <p:txBody>
          <a:bodyPr wrap="square" rtlCol="0">
            <a:spAutoFit/>
          </a:bodyPr>
          <a:lstStyle/>
          <a:p>
            <a:pPr algn="ctr"/>
            <a:r>
              <a:rPr lang="hu-HU" sz="2400" dirty="0" smtClean="0"/>
              <a:t>A térdfeszítők izometriás forgatónyomaték- ízületi szög, illetve erő-szög görbéje</a:t>
            </a:r>
            <a:endParaRPr lang="en-GB" sz="2400" dirty="0"/>
          </a:p>
        </p:txBody>
      </p:sp>
      <p:graphicFrame>
        <p:nvGraphicFramePr>
          <p:cNvPr id="3" name="Diagram 2"/>
          <p:cNvGraphicFramePr/>
          <p:nvPr/>
        </p:nvGraphicFramePr>
        <p:xfrm>
          <a:off x="1763688" y="2057400"/>
          <a:ext cx="5472608" cy="360384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357290" y="285728"/>
            <a:ext cx="600079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Erő-testhelyzet kapcsolat</a:t>
            </a:r>
            <a:endParaRPr lang="en-GB" sz="3200" b="1" i="1" dirty="0">
              <a:latin typeface="Times New Roman" pitchFamily="18" charset="0"/>
              <a:cs typeface="Times New Roman" pitchFamily="18" charset="0"/>
            </a:endParaRPr>
          </a:p>
        </p:txBody>
      </p:sp>
      <p:graphicFrame>
        <p:nvGraphicFramePr>
          <p:cNvPr id="7" name="Object 6"/>
          <p:cNvGraphicFramePr>
            <a:graphicFrameLocks noChangeAspect="1"/>
          </p:cNvGraphicFramePr>
          <p:nvPr/>
        </p:nvGraphicFramePr>
        <p:xfrm>
          <a:off x="1785918" y="3286124"/>
          <a:ext cx="4800600" cy="31242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8" descr="IM000633"/>
          <p:cNvPicPr>
            <a:picLocks noChangeAspect="1" noChangeArrowheads="1"/>
          </p:cNvPicPr>
          <p:nvPr/>
        </p:nvPicPr>
        <p:blipFill>
          <a:blip r:embed="rId4" cstate="print"/>
          <a:srcRect/>
          <a:stretch>
            <a:fillRect/>
          </a:stretch>
        </p:blipFill>
        <p:spPr bwMode="auto">
          <a:xfrm>
            <a:off x="2500313" y="1557338"/>
            <a:ext cx="1206500" cy="1800225"/>
          </a:xfrm>
          <a:prstGeom prst="rect">
            <a:avLst/>
          </a:prstGeom>
          <a:noFill/>
          <a:ln w="9525">
            <a:noFill/>
            <a:miter lim="800000"/>
            <a:headEnd/>
            <a:tailEnd/>
          </a:ln>
        </p:spPr>
      </p:pic>
      <p:pic>
        <p:nvPicPr>
          <p:cNvPr id="5" name="Picture 9" descr="IM000632"/>
          <p:cNvPicPr>
            <a:picLocks noChangeAspect="1" noChangeArrowheads="1"/>
          </p:cNvPicPr>
          <p:nvPr/>
        </p:nvPicPr>
        <p:blipFill>
          <a:blip r:embed="rId5" cstate="print"/>
          <a:srcRect/>
          <a:stretch>
            <a:fillRect/>
          </a:stretch>
        </p:blipFill>
        <p:spPr bwMode="auto">
          <a:xfrm>
            <a:off x="3892550" y="1590675"/>
            <a:ext cx="1184275" cy="1766888"/>
          </a:xfrm>
          <a:prstGeom prst="rect">
            <a:avLst/>
          </a:prstGeom>
          <a:noFill/>
          <a:ln w="9525">
            <a:noFill/>
            <a:miter lim="800000"/>
            <a:headEnd/>
            <a:tailEnd/>
          </a:ln>
        </p:spPr>
      </p:pic>
      <p:pic>
        <p:nvPicPr>
          <p:cNvPr id="6" name="Picture 10" descr="IM000631"/>
          <p:cNvPicPr>
            <a:picLocks noChangeAspect="1" noChangeArrowheads="1"/>
          </p:cNvPicPr>
          <p:nvPr/>
        </p:nvPicPr>
        <p:blipFill>
          <a:blip r:embed="rId6" cstate="print"/>
          <a:srcRect/>
          <a:stretch>
            <a:fillRect/>
          </a:stretch>
        </p:blipFill>
        <p:spPr bwMode="auto">
          <a:xfrm>
            <a:off x="5322888" y="1557338"/>
            <a:ext cx="1200150" cy="1792287"/>
          </a:xfrm>
          <a:prstGeom prst="rect">
            <a:avLst/>
          </a:prstGeom>
          <a:noFill/>
          <a:ln w="9525">
            <a:noFill/>
            <a:miter lim="800000"/>
            <a:headEnd/>
            <a:tailEnd/>
          </a:ln>
        </p:spPr>
      </p:pic>
      <p:sp>
        <p:nvSpPr>
          <p:cNvPr id="8" name="Szövegdoboz 7"/>
          <p:cNvSpPr txBox="1"/>
          <p:nvPr/>
        </p:nvSpPr>
        <p:spPr>
          <a:xfrm>
            <a:off x="3214678" y="6286520"/>
            <a:ext cx="2428860" cy="369332"/>
          </a:xfrm>
          <a:prstGeom prst="rect">
            <a:avLst/>
          </a:prstGeom>
          <a:noFill/>
        </p:spPr>
        <p:txBody>
          <a:bodyPr wrap="square" rtlCol="0">
            <a:spAutoFit/>
          </a:bodyPr>
          <a:lstStyle/>
          <a:p>
            <a:pPr algn="ctr"/>
            <a:r>
              <a:rPr lang="hu-HU" dirty="0" smtClean="0"/>
              <a:t>Térdízületi szög</a:t>
            </a:r>
            <a:endParaRPr lang="en-GB"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428596" y="181253"/>
            <a:ext cx="8320116" cy="830997"/>
          </a:xfrm>
          <a:prstGeom prst="rect">
            <a:avLst/>
          </a:prstGeom>
          <a:noFill/>
          <a:ln w="9525">
            <a:noFill/>
            <a:miter lim="800000"/>
            <a:headEnd/>
            <a:tailEnd/>
          </a:ln>
        </p:spPr>
        <p:txBody>
          <a:bodyPr wrap="square">
            <a:spAutoFit/>
          </a:bodyPr>
          <a:lstStyle/>
          <a:p>
            <a:pPr algn="ctr">
              <a:spcBef>
                <a:spcPct val="50000"/>
              </a:spcBef>
            </a:pPr>
            <a:r>
              <a:rPr lang="hu-HU" sz="2400" b="1" dirty="0" smtClean="0">
                <a:latin typeface="Times New Roman" pitchFamily="18" charset="0"/>
                <a:cs typeface="Times New Roman" pitchFamily="18" charset="0"/>
              </a:rPr>
              <a:t>Akaratlagos erőkifejtés során regisztrált forgatónyomaték-idő görbe</a:t>
            </a:r>
            <a:endParaRPr lang="en-GB" sz="2400" b="1" dirty="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1428728" y="1000108"/>
          <a:ext cx="6462734" cy="4815848"/>
        </p:xfrm>
        <a:graphic>
          <a:graphicData uri="http://schemas.openxmlformats.org/drawingml/2006/chart">
            <c:chart xmlns:c="http://schemas.openxmlformats.org/drawingml/2006/chart" xmlns:r="http://schemas.openxmlformats.org/officeDocument/2006/relationships" r:id="rId3"/>
          </a:graphicData>
        </a:graphic>
      </p:graphicFrame>
      <p:sp>
        <p:nvSpPr>
          <p:cNvPr id="43012" name="Rectangle 4"/>
          <p:cNvSpPr>
            <a:spLocks noChangeArrowheads="1"/>
          </p:cNvSpPr>
          <p:nvPr/>
        </p:nvSpPr>
        <p:spPr bwMode="auto">
          <a:xfrm>
            <a:off x="5214942" y="2857496"/>
            <a:ext cx="573088" cy="457200"/>
          </a:xfrm>
          <a:prstGeom prst="rect">
            <a:avLst/>
          </a:prstGeom>
          <a:noFill/>
          <a:ln w="9525">
            <a:noFill/>
            <a:miter lim="800000"/>
            <a:headEnd/>
            <a:tailEnd/>
          </a:ln>
        </p:spPr>
        <p:txBody>
          <a:bodyPr wrap="none" lIns="92075" tIns="46038" rIns="92075" bIns="46038">
            <a:spAutoFit/>
          </a:bodyPr>
          <a:lstStyle/>
          <a:p>
            <a:pPr eaLnBrk="0" hangingPunct="0"/>
            <a:r>
              <a:rPr lang="hu-HU" sz="2400" b="1" dirty="0">
                <a:solidFill>
                  <a:srgbClr val="000000"/>
                </a:solidFill>
                <a:latin typeface="Times New Roman" pitchFamily="18" charset="0"/>
              </a:rPr>
              <a:t>M</a:t>
            </a:r>
            <a:r>
              <a:rPr lang="hu-HU" sz="2400" b="1" baseline="-25000" dirty="0">
                <a:solidFill>
                  <a:srgbClr val="000000"/>
                </a:solidFill>
                <a:latin typeface="Times New Roman" pitchFamily="18" charset="0"/>
              </a:rPr>
              <a:t>0</a:t>
            </a:r>
            <a:endParaRPr lang="en-GB" sz="2400" b="1" baseline="-25000" dirty="0">
              <a:solidFill>
                <a:srgbClr val="000000"/>
              </a:solidFill>
              <a:latin typeface="Times New Roman" pitchFamily="18" charset="0"/>
            </a:endParaRPr>
          </a:p>
        </p:txBody>
      </p:sp>
      <p:sp>
        <p:nvSpPr>
          <p:cNvPr id="43014" name="Rectangle 6"/>
          <p:cNvSpPr>
            <a:spLocks noChangeArrowheads="1"/>
          </p:cNvSpPr>
          <p:nvPr/>
        </p:nvSpPr>
        <p:spPr bwMode="auto">
          <a:xfrm>
            <a:off x="2524125" y="949323"/>
            <a:ext cx="828675" cy="457200"/>
          </a:xfrm>
          <a:prstGeom prst="rect">
            <a:avLst/>
          </a:prstGeom>
          <a:noFill/>
          <a:ln w="9525">
            <a:noFill/>
            <a:miter lim="800000"/>
            <a:headEnd/>
            <a:tailEnd/>
          </a:ln>
        </p:spPr>
        <p:txBody>
          <a:bodyPr wrap="none" lIns="92075" tIns="46038" rIns="92075" bIns="46038">
            <a:spAutoFit/>
          </a:bodyPr>
          <a:lstStyle/>
          <a:p>
            <a:pPr eaLnBrk="0" hangingPunct="0"/>
            <a:r>
              <a:rPr lang="en-GB" sz="2400" b="1">
                <a:solidFill>
                  <a:srgbClr val="000080"/>
                </a:solidFill>
                <a:latin typeface="Times New Roman" pitchFamily="18" charset="0"/>
              </a:rPr>
              <a:t>RTD</a:t>
            </a:r>
          </a:p>
        </p:txBody>
      </p:sp>
      <p:sp>
        <p:nvSpPr>
          <p:cNvPr id="43015" name="Freeform 7"/>
          <p:cNvSpPr>
            <a:spLocks/>
          </p:cNvSpPr>
          <p:nvPr/>
        </p:nvSpPr>
        <p:spPr bwMode="auto">
          <a:xfrm>
            <a:off x="2797175" y="3240085"/>
            <a:ext cx="174625" cy="517525"/>
          </a:xfrm>
          <a:custGeom>
            <a:avLst/>
            <a:gdLst>
              <a:gd name="T0" fmla="*/ 0 w 206"/>
              <a:gd name="T1" fmla="*/ 2147483647 h 326"/>
              <a:gd name="T2" fmla="*/ 2147483647 w 206"/>
              <a:gd name="T3" fmla="*/ 2147483647 h 326"/>
              <a:gd name="T4" fmla="*/ 2147483647 w 206"/>
              <a:gd name="T5" fmla="*/ 0 h 326"/>
              <a:gd name="T6" fmla="*/ 2147483647 w 206"/>
              <a:gd name="T7" fmla="*/ 0 h 326"/>
              <a:gd name="T8" fmla="*/ 0 60000 65536"/>
              <a:gd name="T9" fmla="*/ 0 60000 65536"/>
              <a:gd name="T10" fmla="*/ 0 60000 65536"/>
              <a:gd name="T11" fmla="*/ 0 60000 65536"/>
              <a:gd name="T12" fmla="*/ 0 w 206"/>
              <a:gd name="T13" fmla="*/ 0 h 326"/>
              <a:gd name="T14" fmla="*/ 206 w 206"/>
              <a:gd name="T15" fmla="*/ 326 h 326"/>
            </a:gdLst>
            <a:ahLst/>
            <a:cxnLst>
              <a:cxn ang="T8">
                <a:pos x="T0" y="T1"/>
              </a:cxn>
              <a:cxn ang="T9">
                <a:pos x="T2" y="T3"/>
              </a:cxn>
              <a:cxn ang="T10">
                <a:pos x="T4" y="T5"/>
              </a:cxn>
              <a:cxn ang="T11">
                <a:pos x="T6" y="T7"/>
              </a:cxn>
            </a:cxnLst>
            <a:rect l="T12" t="T13" r="T14" b="T15"/>
            <a:pathLst>
              <a:path w="206" h="326">
                <a:moveTo>
                  <a:pt x="0" y="325"/>
                </a:moveTo>
                <a:lnTo>
                  <a:pt x="205" y="325"/>
                </a:lnTo>
                <a:lnTo>
                  <a:pt x="205" y="0"/>
                </a:lnTo>
              </a:path>
            </a:pathLst>
          </a:custGeom>
          <a:noFill/>
          <a:ln w="12700" cap="rnd" cmpd="sng">
            <a:solidFill>
              <a:srgbClr val="000000"/>
            </a:solidFill>
            <a:prstDash val="solid"/>
            <a:round/>
            <a:headEnd type="none" w="sm" len="sm"/>
            <a:tailEnd type="none" w="sm" len="sm"/>
          </a:ln>
        </p:spPr>
        <p:txBody>
          <a:bodyPr/>
          <a:lstStyle/>
          <a:p>
            <a:endParaRPr lang="en-GB"/>
          </a:p>
        </p:txBody>
      </p:sp>
      <p:sp>
        <p:nvSpPr>
          <p:cNvPr id="43016" name="Rectangle 8"/>
          <p:cNvSpPr>
            <a:spLocks noChangeArrowheads="1"/>
          </p:cNvSpPr>
          <p:nvPr/>
        </p:nvSpPr>
        <p:spPr bwMode="auto">
          <a:xfrm>
            <a:off x="3048000" y="3314698"/>
            <a:ext cx="532197" cy="369974"/>
          </a:xfrm>
          <a:prstGeom prst="rect">
            <a:avLst/>
          </a:prstGeom>
          <a:noFill/>
          <a:ln w="9525">
            <a:noFill/>
            <a:miter lim="800000"/>
            <a:headEnd/>
            <a:tailEnd/>
          </a:ln>
        </p:spPr>
        <p:txBody>
          <a:bodyPr wrap="none" lIns="92075" tIns="46038" rIns="92075" bIns="46038">
            <a:spAutoFit/>
          </a:bodyPr>
          <a:lstStyle/>
          <a:p>
            <a:pPr eaLnBrk="0" hangingPunct="0"/>
            <a:r>
              <a:rPr lang="en-GB" b="1" dirty="0" smtClean="0">
                <a:solidFill>
                  <a:srgbClr val="000000"/>
                </a:solidFill>
                <a:latin typeface="Times New Roman" pitchFamily="18" charset="0"/>
              </a:rPr>
              <a:t>d</a:t>
            </a:r>
            <a:r>
              <a:rPr lang="hu-HU" b="1" dirty="0" smtClean="0">
                <a:solidFill>
                  <a:srgbClr val="000000"/>
                </a:solidFill>
                <a:latin typeface="Times New Roman" pitchFamily="18" charset="0"/>
              </a:rPr>
              <a:t>M</a:t>
            </a:r>
            <a:endParaRPr lang="en-GB" b="1" baseline="-25000" dirty="0">
              <a:solidFill>
                <a:srgbClr val="000000"/>
              </a:solidFill>
              <a:latin typeface="Times New Roman" pitchFamily="18" charset="0"/>
            </a:endParaRPr>
          </a:p>
        </p:txBody>
      </p:sp>
      <p:sp>
        <p:nvSpPr>
          <p:cNvPr id="43017" name="Rectangle 9"/>
          <p:cNvSpPr>
            <a:spLocks noChangeArrowheads="1"/>
          </p:cNvSpPr>
          <p:nvPr/>
        </p:nvSpPr>
        <p:spPr bwMode="auto">
          <a:xfrm>
            <a:off x="2668588" y="3757610"/>
            <a:ext cx="409575" cy="396875"/>
          </a:xfrm>
          <a:prstGeom prst="rect">
            <a:avLst/>
          </a:prstGeom>
          <a:noFill/>
          <a:ln w="9525">
            <a:noFill/>
            <a:miter lim="800000"/>
            <a:headEnd/>
            <a:tailEnd/>
          </a:ln>
        </p:spPr>
        <p:txBody>
          <a:bodyPr wrap="none" lIns="92075" tIns="46038" rIns="92075" bIns="46038">
            <a:spAutoFit/>
          </a:bodyPr>
          <a:lstStyle/>
          <a:p>
            <a:pPr eaLnBrk="0" hangingPunct="0"/>
            <a:r>
              <a:rPr lang="en-GB" sz="2000" b="1">
                <a:solidFill>
                  <a:srgbClr val="000000"/>
                </a:solidFill>
                <a:latin typeface="Times New Roman" pitchFamily="18" charset="0"/>
              </a:rPr>
              <a:t>dt</a:t>
            </a:r>
            <a:endParaRPr lang="en-GB" sz="2000" b="1" baseline="-25000">
              <a:solidFill>
                <a:srgbClr val="000000"/>
              </a:solidFill>
              <a:latin typeface="Times New Roman" pitchFamily="18" charset="0"/>
            </a:endParaRPr>
          </a:p>
        </p:txBody>
      </p:sp>
      <p:sp>
        <p:nvSpPr>
          <p:cNvPr id="43018" name="Rectangle 10"/>
          <p:cNvSpPr>
            <a:spLocks noChangeArrowheads="1"/>
          </p:cNvSpPr>
          <p:nvPr/>
        </p:nvSpPr>
        <p:spPr bwMode="auto">
          <a:xfrm>
            <a:off x="3200400" y="938210"/>
            <a:ext cx="1981200" cy="457200"/>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GB" sz="2400" b="1">
                <a:solidFill>
                  <a:srgbClr val="000080"/>
                </a:solidFill>
                <a:latin typeface="Times New Roman" pitchFamily="18" charset="0"/>
              </a:rPr>
              <a:t>= d</a:t>
            </a:r>
            <a:r>
              <a:rPr lang="hu-HU" sz="2400" b="1">
                <a:solidFill>
                  <a:srgbClr val="000080"/>
                </a:solidFill>
                <a:latin typeface="Times New Roman" pitchFamily="18" charset="0"/>
              </a:rPr>
              <a:t>M</a:t>
            </a:r>
            <a:r>
              <a:rPr lang="en-GB" sz="2400" b="1">
                <a:solidFill>
                  <a:srgbClr val="000080"/>
                </a:solidFill>
                <a:latin typeface="Times New Roman" pitchFamily="18" charset="0"/>
              </a:rPr>
              <a:t> / dt</a:t>
            </a:r>
            <a:endParaRPr lang="en-GB" sz="2400" b="1" baseline="-25000">
              <a:solidFill>
                <a:srgbClr val="000080"/>
              </a:solidFill>
              <a:latin typeface="Times New Roman" pitchFamily="18" charset="0"/>
            </a:endParaRPr>
          </a:p>
        </p:txBody>
      </p:sp>
      <p:sp>
        <p:nvSpPr>
          <p:cNvPr id="43019" name="Rectangle 11"/>
          <p:cNvSpPr>
            <a:spLocks noChangeArrowheads="1"/>
          </p:cNvSpPr>
          <p:nvPr/>
        </p:nvSpPr>
        <p:spPr bwMode="auto">
          <a:xfrm>
            <a:off x="6019800" y="2063748"/>
            <a:ext cx="2055813" cy="396875"/>
          </a:xfrm>
          <a:prstGeom prst="rect">
            <a:avLst/>
          </a:prstGeom>
          <a:noFill/>
          <a:ln w="9525">
            <a:noFill/>
            <a:miter lim="800000"/>
            <a:headEnd/>
            <a:tailEnd/>
          </a:ln>
        </p:spPr>
        <p:txBody>
          <a:bodyPr wrap="none" lIns="92075" tIns="46038" rIns="92075" bIns="46038">
            <a:spAutoFit/>
          </a:bodyPr>
          <a:lstStyle/>
          <a:p>
            <a:pPr eaLnBrk="0" hangingPunct="0"/>
            <a:r>
              <a:rPr lang="en-GB" sz="2000" b="1">
                <a:solidFill>
                  <a:srgbClr val="000080"/>
                </a:solidFill>
                <a:latin typeface="Times New Roman" pitchFamily="18" charset="0"/>
              </a:rPr>
              <a:t>R</a:t>
            </a:r>
            <a:r>
              <a:rPr lang="hu-HU" sz="2000" b="1">
                <a:solidFill>
                  <a:srgbClr val="000080"/>
                </a:solidFill>
                <a:latin typeface="Times New Roman" pitchFamily="18" charset="0"/>
              </a:rPr>
              <a:t>TDr</a:t>
            </a:r>
            <a:r>
              <a:rPr lang="en-GB" sz="2000" b="1">
                <a:solidFill>
                  <a:srgbClr val="000080"/>
                </a:solidFill>
                <a:latin typeface="Times New Roman" pitchFamily="18" charset="0"/>
              </a:rPr>
              <a:t> = d</a:t>
            </a:r>
            <a:r>
              <a:rPr lang="hu-HU" sz="2000" b="1">
                <a:solidFill>
                  <a:srgbClr val="000080"/>
                </a:solidFill>
                <a:latin typeface="Times New Roman" pitchFamily="18" charset="0"/>
              </a:rPr>
              <a:t>M</a:t>
            </a:r>
            <a:r>
              <a:rPr lang="en-GB" sz="2000" b="1" baseline="-25000">
                <a:solidFill>
                  <a:srgbClr val="000080"/>
                </a:solidFill>
                <a:latin typeface="Times New Roman" pitchFamily="18" charset="0"/>
              </a:rPr>
              <a:t>r</a:t>
            </a:r>
            <a:r>
              <a:rPr lang="en-GB" sz="2000" b="1">
                <a:solidFill>
                  <a:srgbClr val="000080"/>
                </a:solidFill>
                <a:latin typeface="Times New Roman" pitchFamily="18" charset="0"/>
              </a:rPr>
              <a:t> / dt</a:t>
            </a:r>
            <a:r>
              <a:rPr lang="en-GB" sz="2000" b="1" baseline="-25000">
                <a:solidFill>
                  <a:srgbClr val="000080"/>
                </a:solidFill>
                <a:latin typeface="Times New Roman" pitchFamily="18" charset="0"/>
              </a:rPr>
              <a:t>r</a:t>
            </a:r>
          </a:p>
        </p:txBody>
      </p:sp>
      <p:sp>
        <p:nvSpPr>
          <p:cNvPr id="43020" name="Line 12"/>
          <p:cNvSpPr>
            <a:spLocks noChangeShapeType="1"/>
          </p:cNvSpPr>
          <p:nvPr/>
        </p:nvSpPr>
        <p:spPr bwMode="auto">
          <a:xfrm>
            <a:off x="5867400" y="1952636"/>
            <a:ext cx="0" cy="3048000"/>
          </a:xfrm>
          <a:prstGeom prst="line">
            <a:avLst/>
          </a:prstGeom>
          <a:noFill/>
          <a:ln w="9525">
            <a:solidFill>
              <a:srgbClr val="FF3300"/>
            </a:solidFill>
            <a:round/>
            <a:headEnd/>
            <a:tailEnd/>
          </a:ln>
        </p:spPr>
        <p:txBody>
          <a:bodyPr wrap="none"/>
          <a:lstStyle/>
          <a:p>
            <a:endParaRPr lang="en-GB"/>
          </a:p>
        </p:txBody>
      </p:sp>
      <p:sp>
        <p:nvSpPr>
          <p:cNvPr id="43021" name="Line 13"/>
          <p:cNvSpPr>
            <a:spLocks noChangeShapeType="1"/>
          </p:cNvSpPr>
          <p:nvPr/>
        </p:nvSpPr>
        <p:spPr bwMode="auto">
          <a:xfrm flipV="1">
            <a:off x="2667000" y="2081210"/>
            <a:ext cx="609600" cy="2057400"/>
          </a:xfrm>
          <a:prstGeom prst="line">
            <a:avLst/>
          </a:prstGeom>
          <a:noFill/>
          <a:ln w="9525">
            <a:solidFill>
              <a:srgbClr val="FF3300"/>
            </a:solidFill>
            <a:round/>
            <a:headEnd/>
            <a:tailEnd/>
          </a:ln>
        </p:spPr>
        <p:txBody>
          <a:bodyPr wrap="none"/>
          <a:lstStyle/>
          <a:p>
            <a:endParaRPr lang="en-GB"/>
          </a:p>
        </p:txBody>
      </p:sp>
      <p:sp>
        <p:nvSpPr>
          <p:cNvPr id="43022" name="Line 14"/>
          <p:cNvSpPr>
            <a:spLocks noChangeShapeType="1"/>
          </p:cNvSpPr>
          <p:nvPr/>
        </p:nvSpPr>
        <p:spPr bwMode="auto">
          <a:xfrm>
            <a:off x="5929322" y="1752608"/>
            <a:ext cx="533400" cy="2819400"/>
          </a:xfrm>
          <a:prstGeom prst="line">
            <a:avLst/>
          </a:prstGeom>
          <a:noFill/>
          <a:ln w="9525">
            <a:solidFill>
              <a:srgbClr val="FF3300"/>
            </a:solidFill>
            <a:round/>
            <a:headEnd/>
            <a:tailEnd/>
          </a:ln>
        </p:spPr>
        <p:txBody>
          <a:bodyPr wrap="none"/>
          <a:lstStyle/>
          <a:p>
            <a:endParaRPr lang="en-GB"/>
          </a:p>
        </p:txBody>
      </p:sp>
      <p:sp>
        <p:nvSpPr>
          <p:cNvPr id="16" name="Szövegdoboz 15"/>
          <p:cNvSpPr txBox="1"/>
          <p:nvPr/>
        </p:nvSpPr>
        <p:spPr>
          <a:xfrm>
            <a:off x="714348" y="6000768"/>
            <a:ext cx="7643866" cy="646331"/>
          </a:xfrm>
          <a:prstGeom prst="rect">
            <a:avLst/>
          </a:prstGeom>
          <a:noFill/>
        </p:spPr>
        <p:txBody>
          <a:bodyPr wrap="square" rtlCol="0">
            <a:spAutoFit/>
          </a:bodyPr>
          <a:lstStyle/>
          <a:p>
            <a:r>
              <a:rPr lang="hu-HU" dirty="0" smtClean="0"/>
              <a:t>Minél rövidebb idő alatt fejti ki a személy a forgatónyomatékot, annál nagyobb a görbéhez húzott egyenes meredeksége, illetve az RTD érték.</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legacy.owensboro.kctcs.edu/gcaplan/anat/images/Image286.gif"/>
          <p:cNvPicPr>
            <a:picLocks noChangeAspect="1" noChangeArrowheads="1"/>
          </p:cNvPicPr>
          <p:nvPr/>
        </p:nvPicPr>
        <p:blipFill>
          <a:blip r:embed="rId3" cstate="print"/>
          <a:srcRect/>
          <a:stretch>
            <a:fillRect/>
          </a:stretch>
        </p:blipFill>
        <p:spPr bwMode="auto">
          <a:xfrm>
            <a:off x="1115616" y="846156"/>
            <a:ext cx="5184576" cy="4899188"/>
          </a:xfrm>
          <a:prstGeom prst="rect">
            <a:avLst/>
          </a:prstGeom>
          <a:noFill/>
        </p:spPr>
      </p:pic>
      <p:pic>
        <p:nvPicPr>
          <p:cNvPr id="5" name="Kép 4" descr="M line.jpg"/>
          <p:cNvPicPr>
            <a:picLocks noChangeAspect="1"/>
          </p:cNvPicPr>
          <p:nvPr/>
        </p:nvPicPr>
        <p:blipFill>
          <a:blip r:embed="rId4" cstate="print"/>
          <a:stretch>
            <a:fillRect/>
          </a:stretch>
        </p:blipFill>
        <p:spPr>
          <a:xfrm>
            <a:off x="7020272" y="4437112"/>
            <a:ext cx="1779021" cy="1800200"/>
          </a:xfrm>
          <a:prstGeom prst="rect">
            <a:avLst/>
          </a:prstGeom>
        </p:spPr>
      </p:pic>
      <p:sp>
        <p:nvSpPr>
          <p:cNvPr id="6" name="Szövegdoboz 5"/>
          <p:cNvSpPr txBox="1"/>
          <p:nvPr/>
        </p:nvSpPr>
        <p:spPr>
          <a:xfrm>
            <a:off x="539552" y="332656"/>
            <a:ext cx="7560840" cy="523220"/>
          </a:xfrm>
          <a:prstGeom prst="rect">
            <a:avLst/>
          </a:prstGeom>
          <a:noFill/>
        </p:spPr>
        <p:txBody>
          <a:bodyPr wrap="square" rtlCol="0">
            <a:spAutoFit/>
          </a:bodyPr>
          <a:lstStyle/>
          <a:p>
            <a:pPr algn="ctr"/>
            <a:r>
              <a:rPr lang="hu-HU" sz="2800" b="1" i="1" dirty="0" smtClean="0"/>
              <a:t>Az izomrost és a </a:t>
            </a:r>
            <a:r>
              <a:rPr lang="hu-HU" sz="2800" b="1" i="1" dirty="0" err="1" smtClean="0"/>
              <a:t>miofibrillumok</a:t>
            </a:r>
            <a:r>
              <a:rPr lang="hu-HU" sz="2800" b="1" i="1" dirty="0" smtClean="0"/>
              <a:t> felépítése</a:t>
            </a:r>
            <a:endParaRPr lang="en-GB" sz="2800" b="1" i="1" dirty="0"/>
          </a:p>
        </p:txBody>
      </p:sp>
      <p:sp>
        <p:nvSpPr>
          <p:cNvPr id="7" name="Szövegdoboz 6"/>
          <p:cNvSpPr txBox="1"/>
          <p:nvPr/>
        </p:nvSpPr>
        <p:spPr>
          <a:xfrm>
            <a:off x="6948264" y="3573016"/>
            <a:ext cx="2195736" cy="646331"/>
          </a:xfrm>
          <a:prstGeom prst="rect">
            <a:avLst/>
          </a:prstGeom>
          <a:noFill/>
        </p:spPr>
        <p:txBody>
          <a:bodyPr wrap="square" rtlCol="0">
            <a:spAutoFit/>
          </a:bodyPr>
          <a:lstStyle/>
          <a:p>
            <a:pPr algn="ctr"/>
            <a:r>
              <a:rPr lang="hu-HU" dirty="0" smtClean="0"/>
              <a:t>Az  M vonal keresztmetszeti képe</a:t>
            </a:r>
            <a:endParaRPr lang="en-GB" dirty="0"/>
          </a:p>
        </p:txBody>
      </p:sp>
      <p:sp>
        <p:nvSpPr>
          <p:cNvPr id="8" name="Szövegdoboz 7"/>
          <p:cNvSpPr txBox="1"/>
          <p:nvPr/>
        </p:nvSpPr>
        <p:spPr>
          <a:xfrm>
            <a:off x="1115616" y="3121223"/>
            <a:ext cx="1656184" cy="307777"/>
          </a:xfrm>
          <a:prstGeom prst="rect">
            <a:avLst/>
          </a:prstGeom>
          <a:solidFill>
            <a:schemeClr val="tx1"/>
          </a:solidFill>
        </p:spPr>
        <p:txBody>
          <a:bodyPr wrap="square" rtlCol="0">
            <a:spAutoFit/>
          </a:bodyPr>
          <a:lstStyle/>
          <a:p>
            <a:r>
              <a:rPr lang="hu-HU" sz="1400" dirty="0" smtClean="0">
                <a:solidFill>
                  <a:schemeClr val="bg1"/>
                </a:solidFill>
              </a:rPr>
              <a:t>Vékony filamentum</a:t>
            </a:r>
            <a:endParaRPr lang="en-GB" sz="1400" dirty="0">
              <a:solidFill>
                <a:schemeClr val="bg1"/>
              </a:solidFill>
            </a:endParaRPr>
          </a:p>
        </p:txBody>
      </p:sp>
      <p:sp>
        <p:nvSpPr>
          <p:cNvPr id="9" name="Szövegdoboz 8"/>
          <p:cNvSpPr txBox="1"/>
          <p:nvPr/>
        </p:nvSpPr>
        <p:spPr>
          <a:xfrm>
            <a:off x="1115616" y="3337247"/>
            <a:ext cx="1656184" cy="307777"/>
          </a:xfrm>
          <a:prstGeom prst="rect">
            <a:avLst/>
          </a:prstGeom>
          <a:solidFill>
            <a:schemeClr val="tx1"/>
          </a:solidFill>
        </p:spPr>
        <p:txBody>
          <a:bodyPr wrap="square" rtlCol="0">
            <a:spAutoFit/>
          </a:bodyPr>
          <a:lstStyle/>
          <a:p>
            <a:r>
              <a:rPr lang="hu-HU" sz="1400" dirty="0" smtClean="0">
                <a:solidFill>
                  <a:schemeClr val="bg1"/>
                </a:solidFill>
              </a:rPr>
              <a:t>Vastag filamentum</a:t>
            </a:r>
            <a:endParaRPr lang="en-GB" sz="1400" dirty="0">
              <a:solidFill>
                <a:schemeClr val="bg1"/>
              </a:solidFill>
            </a:endParaRPr>
          </a:p>
        </p:txBody>
      </p:sp>
      <p:sp>
        <p:nvSpPr>
          <p:cNvPr id="10" name="Szövegdoboz 9"/>
          <p:cNvSpPr txBox="1"/>
          <p:nvPr/>
        </p:nvSpPr>
        <p:spPr>
          <a:xfrm>
            <a:off x="323528" y="4330418"/>
            <a:ext cx="2304256" cy="307777"/>
          </a:xfrm>
          <a:prstGeom prst="rect">
            <a:avLst/>
          </a:prstGeom>
          <a:solidFill>
            <a:schemeClr val="tx1"/>
          </a:solidFill>
        </p:spPr>
        <p:txBody>
          <a:bodyPr wrap="square" rtlCol="0">
            <a:spAutoFit/>
          </a:bodyPr>
          <a:lstStyle/>
          <a:p>
            <a:r>
              <a:rPr lang="hu-HU" sz="1400" dirty="0" smtClean="0">
                <a:solidFill>
                  <a:schemeClr val="bg1"/>
                </a:solidFill>
              </a:rPr>
              <a:t>Vékony filamentum (aktin)</a:t>
            </a:r>
            <a:endParaRPr lang="en-GB" sz="1400" dirty="0">
              <a:solidFill>
                <a:schemeClr val="bg1"/>
              </a:solidFill>
            </a:endParaRPr>
          </a:p>
        </p:txBody>
      </p:sp>
      <p:sp>
        <p:nvSpPr>
          <p:cNvPr id="11" name="Szövegdoboz 10"/>
          <p:cNvSpPr txBox="1"/>
          <p:nvPr/>
        </p:nvSpPr>
        <p:spPr>
          <a:xfrm>
            <a:off x="323528" y="5137447"/>
            <a:ext cx="2304256" cy="307777"/>
          </a:xfrm>
          <a:prstGeom prst="rect">
            <a:avLst/>
          </a:prstGeom>
          <a:solidFill>
            <a:schemeClr val="tx1"/>
          </a:solidFill>
        </p:spPr>
        <p:txBody>
          <a:bodyPr wrap="square" rtlCol="0">
            <a:spAutoFit/>
          </a:bodyPr>
          <a:lstStyle/>
          <a:p>
            <a:r>
              <a:rPr lang="hu-HU" sz="1400" dirty="0" smtClean="0">
                <a:solidFill>
                  <a:schemeClr val="bg1"/>
                </a:solidFill>
              </a:rPr>
              <a:t>Vastag filamentum (miozin)</a:t>
            </a:r>
            <a:endParaRPr lang="en-GB" sz="1400" dirty="0">
              <a:solidFill>
                <a:schemeClr val="bg1"/>
              </a:solidFill>
            </a:endParaRPr>
          </a:p>
        </p:txBody>
      </p:sp>
      <p:sp>
        <p:nvSpPr>
          <p:cNvPr id="12" name="Szövegdoboz 11"/>
          <p:cNvSpPr txBox="1"/>
          <p:nvPr/>
        </p:nvSpPr>
        <p:spPr>
          <a:xfrm>
            <a:off x="323528" y="4725144"/>
            <a:ext cx="2304256" cy="307777"/>
          </a:xfrm>
          <a:prstGeom prst="rect">
            <a:avLst/>
          </a:prstGeom>
          <a:solidFill>
            <a:schemeClr val="tx1"/>
          </a:solidFill>
        </p:spPr>
        <p:txBody>
          <a:bodyPr wrap="square" rtlCol="0">
            <a:spAutoFit/>
          </a:bodyPr>
          <a:lstStyle/>
          <a:p>
            <a:r>
              <a:rPr lang="hu-HU" sz="1400" dirty="0" smtClean="0">
                <a:solidFill>
                  <a:schemeClr val="bg1"/>
                </a:solidFill>
              </a:rPr>
              <a:t>Elasztikus filamentum (titin)</a:t>
            </a:r>
            <a:endParaRPr lang="en-GB" sz="1400"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1501641" y="2786058"/>
          <a:ext cx="5213499" cy="3163222"/>
        </p:xfrm>
        <a:graphic>
          <a:graphicData uri="http://schemas.openxmlformats.org/drawingml/2006/chart">
            <c:chart xmlns:c="http://schemas.openxmlformats.org/drawingml/2006/chart" xmlns:r="http://schemas.openxmlformats.org/officeDocument/2006/relationships" r:id="rId3"/>
          </a:graphicData>
        </a:graphic>
      </p:graphicFrame>
      <p:sp>
        <p:nvSpPr>
          <p:cNvPr id="4" name="Szövegdoboz 3"/>
          <p:cNvSpPr txBox="1"/>
          <p:nvPr/>
        </p:nvSpPr>
        <p:spPr>
          <a:xfrm>
            <a:off x="1357290" y="285728"/>
            <a:ext cx="714380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Az </a:t>
            </a:r>
            <a:r>
              <a:rPr lang="hu-HU" sz="3200" b="1" i="1" dirty="0" err="1" smtClean="0">
                <a:latin typeface="Times New Roman" pitchFamily="18" charset="0"/>
                <a:cs typeface="Times New Roman" pitchFamily="18" charset="0"/>
              </a:rPr>
              <a:t>RTD-t</a:t>
            </a:r>
            <a:r>
              <a:rPr lang="hu-HU" sz="3200" b="1" i="1" dirty="0" smtClean="0">
                <a:latin typeface="Times New Roman" pitchFamily="18" charset="0"/>
                <a:cs typeface="Times New Roman" pitchFamily="18" charset="0"/>
              </a:rPr>
              <a:t> befolyásoló tényezők </a:t>
            </a:r>
            <a:endParaRPr lang="en-GB" sz="3200" b="1" i="1" dirty="0">
              <a:latin typeface="Times New Roman" pitchFamily="18" charset="0"/>
              <a:cs typeface="Times New Roman" pitchFamily="18" charset="0"/>
            </a:endParaRPr>
          </a:p>
        </p:txBody>
      </p:sp>
      <p:sp>
        <p:nvSpPr>
          <p:cNvPr id="5" name="Szövegdoboz 4"/>
          <p:cNvSpPr txBox="1"/>
          <p:nvPr/>
        </p:nvSpPr>
        <p:spPr>
          <a:xfrm>
            <a:off x="1000100" y="1214422"/>
            <a:ext cx="7643866" cy="1200329"/>
          </a:xfrm>
          <a:prstGeom prst="rect">
            <a:avLst/>
          </a:prstGeom>
          <a:noFill/>
        </p:spPr>
        <p:txBody>
          <a:bodyPr wrap="square" rtlCol="0">
            <a:spAutoFit/>
          </a:bodyPr>
          <a:lstStyle/>
          <a:p>
            <a:pPr algn="ctr">
              <a:buFont typeface="Arial" pitchFamily="34" charset="0"/>
              <a:buChar char="•"/>
            </a:pPr>
            <a:r>
              <a:rPr lang="hu-HU" b="1" dirty="0" smtClean="0"/>
              <a:t>A mozgósítási képesség</a:t>
            </a:r>
          </a:p>
          <a:p>
            <a:pPr algn="ctr">
              <a:buFont typeface="Arial" pitchFamily="34" charset="0"/>
              <a:buChar char="•"/>
            </a:pPr>
            <a:r>
              <a:rPr lang="hu-HU" dirty="0" smtClean="0"/>
              <a:t> Az izom rostösszetétele</a:t>
            </a:r>
          </a:p>
          <a:p>
            <a:pPr algn="ctr">
              <a:buFont typeface="Arial" pitchFamily="34" charset="0"/>
              <a:buChar char="•"/>
            </a:pPr>
            <a:r>
              <a:rPr lang="hu-HU" dirty="0" smtClean="0"/>
              <a:t> A gyors izomrostok keresztmetszeti területe</a:t>
            </a:r>
          </a:p>
          <a:p>
            <a:pPr algn="ct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20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fade">
                                      <p:cBhvr>
                                        <p:cTn id="12" dur="2000"/>
                                        <p:tgtEl>
                                          <p:spTgt spid="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fade">
                                      <p:cBhvr>
                                        <p:cTn id="17" dur="2000"/>
                                        <p:tgtEl>
                                          <p:spTgt spid="3">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fade">
                                      <p:cBhvr>
                                        <p:cTn id="22" dur="2000"/>
                                        <p:tgtEl>
                                          <p:spTgt spid="3">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073150" y="2798763"/>
          <a:ext cx="3354388" cy="2043112"/>
        </p:xfrm>
        <a:graphic>
          <a:graphicData uri="http://schemas.openxmlformats.org/presentationml/2006/ole">
            <mc:AlternateContent xmlns:mc="http://schemas.openxmlformats.org/markup-compatibility/2006">
              <mc:Choice xmlns:v="urn:schemas-microsoft-com:vml" Requires="v">
                <p:oleObj spid="_x0000_s164878" name="Worksheet" r:id="rId4" imgW="3581272" imgH="2181362" progId="Excel.Sheet.8">
                  <p:embed/>
                </p:oleObj>
              </mc:Choice>
              <mc:Fallback>
                <p:oleObj name="Worksheet" r:id="rId4" imgW="3581272" imgH="2181362"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2798763"/>
                        <a:ext cx="3354388" cy="2043112"/>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5003800" y="2801938"/>
          <a:ext cx="3384550" cy="2062162"/>
        </p:xfrm>
        <a:graphic>
          <a:graphicData uri="http://schemas.openxmlformats.org/presentationml/2006/ole">
            <mc:AlternateContent xmlns:mc="http://schemas.openxmlformats.org/markup-compatibility/2006">
              <mc:Choice xmlns:v="urn:schemas-microsoft-com:vml" Requires="v">
                <p:oleObj spid="_x0000_s164879" name="Worksheet" r:id="rId6" imgW="3581272" imgH="2181362" progId="Excel.Sheet.8">
                  <p:embed/>
                </p:oleObj>
              </mc:Choice>
              <mc:Fallback>
                <p:oleObj name="Worksheet" r:id="rId6" imgW="3581272" imgH="2181362" progId="Excel.Sheet.8">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2801938"/>
                        <a:ext cx="3384550" cy="2062162"/>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073150" y="885825"/>
          <a:ext cx="3354388" cy="2043113"/>
        </p:xfrm>
        <a:graphic>
          <a:graphicData uri="http://schemas.openxmlformats.org/presentationml/2006/ole">
            <mc:AlternateContent xmlns:mc="http://schemas.openxmlformats.org/markup-compatibility/2006">
              <mc:Choice xmlns:v="urn:schemas-microsoft-com:vml" Requires="v">
                <p:oleObj spid="_x0000_s164880" name="Worksheet" r:id="rId8" imgW="3581272" imgH="2181362" progId="Excel.Sheet.8">
                  <p:embed/>
                </p:oleObj>
              </mc:Choice>
              <mc:Fallback>
                <p:oleObj name="Worksheet" r:id="rId8" imgW="3581272" imgH="2181362" progId="Excel.Sheet.8">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150" y="885825"/>
                        <a:ext cx="3354388" cy="2043113"/>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5003800" y="877888"/>
          <a:ext cx="3384550" cy="2041525"/>
        </p:xfrm>
        <a:graphic>
          <a:graphicData uri="http://schemas.openxmlformats.org/presentationml/2006/ole">
            <mc:AlternateContent xmlns:mc="http://schemas.openxmlformats.org/markup-compatibility/2006">
              <mc:Choice xmlns:v="urn:schemas-microsoft-com:vml" Requires="v">
                <p:oleObj spid="_x0000_s164881" name="Worksheet" r:id="rId10" imgW="3581272" imgH="2162132" progId="Excel.Sheet.8">
                  <p:embed/>
                </p:oleObj>
              </mc:Choice>
              <mc:Fallback>
                <p:oleObj name="Worksheet" r:id="rId10" imgW="3581272" imgH="2162132" progId="Excel.Sheet.8">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877888"/>
                        <a:ext cx="3384550" cy="2041525"/>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1073150" y="4792663"/>
          <a:ext cx="3354388" cy="2043112"/>
        </p:xfrm>
        <a:graphic>
          <a:graphicData uri="http://schemas.openxmlformats.org/presentationml/2006/ole">
            <mc:AlternateContent xmlns:mc="http://schemas.openxmlformats.org/markup-compatibility/2006">
              <mc:Choice xmlns:v="urn:schemas-microsoft-com:vml" Requires="v">
                <p:oleObj spid="_x0000_s164882" name="Worksheet" r:id="rId12" imgW="3581272" imgH="2181362" progId="Excel.Sheet.8">
                  <p:embed/>
                </p:oleObj>
              </mc:Choice>
              <mc:Fallback>
                <p:oleObj name="Worksheet" r:id="rId12" imgW="3581272" imgH="2181362" progId="Excel.Sheet.8">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3150" y="4792663"/>
                        <a:ext cx="3354388" cy="2043112"/>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graphicFrame>
        <p:nvGraphicFramePr>
          <p:cNvPr id="1031" name="Object 7"/>
          <p:cNvGraphicFramePr>
            <a:graphicFrameLocks noChangeAspect="1"/>
          </p:cNvGraphicFramePr>
          <p:nvPr/>
        </p:nvGraphicFramePr>
        <p:xfrm>
          <a:off x="5003800" y="4791075"/>
          <a:ext cx="3384550" cy="2063750"/>
        </p:xfrm>
        <a:graphic>
          <a:graphicData uri="http://schemas.openxmlformats.org/presentationml/2006/ole">
            <mc:AlternateContent xmlns:mc="http://schemas.openxmlformats.org/markup-compatibility/2006">
              <mc:Choice xmlns:v="urn:schemas-microsoft-com:vml" Requires="v">
                <p:oleObj spid="_x0000_s164883" name="Worksheet" r:id="rId14" imgW="3581272" imgH="2181362" progId="Excel.Sheet.8">
                  <p:embed/>
                </p:oleObj>
              </mc:Choice>
              <mc:Fallback>
                <p:oleObj name="Worksheet" r:id="rId14" imgW="3581272" imgH="2181362" progId="Excel.Sheet.8">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03800" y="4791075"/>
                        <a:ext cx="3384550" cy="2063750"/>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sp>
        <p:nvSpPr>
          <p:cNvPr id="10" name="Téglalap 9"/>
          <p:cNvSpPr/>
          <p:nvPr/>
        </p:nvSpPr>
        <p:spPr>
          <a:xfrm>
            <a:off x="6300192" y="1268761"/>
            <a:ext cx="360040" cy="1368152"/>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églalap 10"/>
          <p:cNvSpPr/>
          <p:nvPr/>
        </p:nvSpPr>
        <p:spPr>
          <a:xfrm>
            <a:off x="6300192" y="3140968"/>
            <a:ext cx="365266" cy="1368152"/>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églalap 11"/>
          <p:cNvSpPr/>
          <p:nvPr/>
        </p:nvSpPr>
        <p:spPr>
          <a:xfrm>
            <a:off x="6324770" y="5229200"/>
            <a:ext cx="191446" cy="1368152"/>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zövegdoboz 12"/>
          <p:cNvSpPr txBox="1"/>
          <p:nvPr/>
        </p:nvSpPr>
        <p:spPr>
          <a:xfrm>
            <a:off x="251520" y="1556792"/>
            <a:ext cx="576064" cy="369332"/>
          </a:xfrm>
          <a:prstGeom prst="rect">
            <a:avLst/>
          </a:prstGeom>
          <a:noFill/>
        </p:spPr>
        <p:txBody>
          <a:bodyPr wrap="square" rtlCol="0">
            <a:spAutoFit/>
          </a:bodyPr>
          <a:lstStyle/>
          <a:p>
            <a:pPr algn="ctr"/>
            <a:r>
              <a:rPr lang="hu-HU" dirty="0" smtClean="0"/>
              <a:t>A</a:t>
            </a:r>
            <a:endParaRPr lang="en-GB" dirty="0"/>
          </a:p>
        </p:txBody>
      </p:sp>
      <p:sp>
        <p:nvSpPr>
          <p:cNvPr id="14" name="Szövegdoboz 13"/>
          <p:cNvSpPr txBox="1"/>
          <p:nvPr/>
        </p:nvSpPr>
        <p:spPr>
          <a:xfrm>
            <a:off x="251520" y="3429000"/>
            <a:ext cx="576064" cy="369332"/>
          </a:xfrm>
          <a:prstGeom prst="rect">
            <a:avLst/>
          </a:prstGeom>
          <a:noFill/>
        </p:spPr>
        <p:txBody>
          <a:bodyPr wrap="square" rtlCol="0">
            <a:spAutoFit/>
          </a:bodyPr>
          <a:lstStyle/>
          <a:p>
            <a:pPr algn="ctr"/>
            <a:r>
              <a:rPr lang="hu-HU" dirty="0"/>
              <a:t>B</a:t>
            </a:r>
            <a:endParaRPr lang="en-GB" dirty="0"/>
          </a:p>
        </p:txBody>
      </p:sp>
      <p:sp>
        <p:nvSpPr>
          <p:cNvPr id="15" name="Szövegdoboz 14"/>
          <p:cNvSpPr txBox="1"/>
          <p:nvPr/>
        </p:nvSpPr>
        <p:spPr>
          <a:xfrm>
            <a:off x="251520" y="5435932"/>
            <a:ext cx="576064" cy="369332"/>
          </a:xfrm>
          <a:prstGeom prst="rect">
            <a:avLst/>
          </a:prstGeom>
          <a:noFill/>
        </p:spPr>
        <p:txBody>
          <a:bodyPr wrap="square" rtlCol="0">
            <a:spAutoFit/>
          </a:bodyPr>
          <a:lstStyle/>
          <a:p>
            <a:pPr algn="ctr"/>
            <a:r>
              <a:rPr lang="hu-HU" dirty="0"/>
              <a:t>C</a:t>
            </a:r>
            <a:endParaRPr lang="en-GB" dirty="0"/>
          </a:p>
        </p:txBody>
      </p:sp>
      <p:sp>
        <p:nvSpPr>
          <p:cNvPr id="16" name="Szövegdoboz 15"/>
          <p:cNvSpPr txBox="1"/>
          <p:nvPr/>
        </p:nvSpPr>
        <p:spPr>
          <a:xfrm>
            <a:off x="1979712" y="476672"/>
            <a:ext cx="1512168" cy="369332"/>
          </a:xfrm>
          <a:prstGeom prst="rect">
            <a:avLst/>
          </a:prstGeom>
          <a:noFill/>
        </p:spPr>
        <p:txBody>
          <a:bodyPr wrap="square" rtlCol="0">
            <a:spAutoFit/>
          </a:bodyPr>
          <a:lstStyle/>
          <a:p>
            <a:pPr algn="ctr"/>
            <a:r>
              <a:rPr lang="hu-HU" b="1" i="1" dirty="0" smtClean="0"/>
              <a:t>M – t </a:t>
            </a:r>
            <a:endParaRPr lang="en-GB" b="1" i="1" dirty="0"/>
          </a:p>
        </p:txBody>
      </p:sp>
      <p:sp>
        <p:nvSpPr>
          <p:cNvPr id="17" name="Szövegdoboz 16"/>
          <p:cNvSpPr txBox="1"/>
          <p:nvPr/>
        </p:nvSpPr>
        <p:spPr>
          <a:xfrm>
            <a:off x="6012160" y="476672"/>
            <a:ext cx="1512168" cy="369332"/>
          </a:xfrm>
          <a:prstGeom prst="rect">
            <a:avLst/>
          </a:prstGeom>
          <a:noFill/>
        </p:spPr>
        <p:txBody>
          <a:bodyPr wrap="square" rtlCol="0">
            <a:spAutoFit/>
          </a:bodyPr>
          <a:lstStyle/>
          <a:p>
            <a:pPr algn="ctr"/>
            <a:r>
              <a:rPr lang="hu-HU" b="1" i="1" dirty="0" smtClean="0"/>
              <a:t>EMG </a:t>
            </a:r>
            <a:endParaRPr lang="en-GB" b="1" i="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2000"/>
                                        <p:tgtEl>
                                          <p:spTgt spid="102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2000"/>
                                        <p:tgtEl>
                                          <p:spTgt spid="1026"/>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20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2000"/>
                                        <p:tgtEl>
                                          <p:spTgt spid="10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fade">
                                      <p:cBhvr>
                                        <p:cTn id="34" dur="2000"/>
                                        <p:tgtEl>
                                          <p:spTgt spid="10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fade">
                                      <p:cBhvr>
                                        <p:cTn id="39" dur="2000"/>
                                        <p:tgtEl>
                                          <p:spTgt spid="1027"/>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028"/>
                                        </p:tgtEl>
                                        <p:attrNameLst>
                                          <p:attrName>style.visibility</p:attrName>
                                        </p:attrNameLst>
                                      </p:cBhvr>
                                      <p:to>
                                        <p:strVal val="visible"/>
                                      </p:to>
                                    </p:set>
                                    <p:animEffect transition="in" filter="fade">
                                      <p:cBhvr>
                                        <p:cTn id="43" dur="2000"/>
                                        <p:tgtEl>
                                          <p:spTgt spid="1028"/>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fade">
                                      <p:cBhvr>
                                        <p:cTn id="47" dur="2000"/>
                                        <p:tgtEl>
                                          <p:spTgt spid="1028"/>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fade">
                                      <p:cBhvr>
                                        <p:cTn id="51" dur="2000"/>
                                        <p:tgtEl>
                                          <p:spTgt spid="1028"/>
                                        </p:tgtEl>
                                      </p:cBhvr>
                                    </p:animEffect>
                                  </p:childTnLst>
                                </p:cTn>
                              </p:par>
                            </p:childTnLst>
                          </p:cTn>
                        </p:par>
                        <p:par>
                          <p:cTn id="52" fill="hold">
                            <p:stCondLst>
                              <p:cond delay="8000"/>
                            </p:stCondLst>
                            <p:childTnLst>
                              <p:par>
                                <p:cTn id="53" presetID="10" presetClass="entr" presetSubtype="0" fill="hold" grpId="0"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2000"/>
                                        <p:tgtEl>
                                          <p:spTgt spid="10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29"/>
                                        </p:tgtEl>
                                        <p:attrNameLst>
                                          <p:attrName>style.visibility</p:attrName>
                                        </p:attrNameLst>
                                      </p:cBhvr>
                                      <p:to>
                                        <p:strVal val="visible"/>
                                      </p:to>
                                    </p:set>
                                    <p:animEffect transition="in" filter="fade">
                                      <p:cBhvr>
                                        <p:cTn id="60" dur="2000"/>
                                        <p:tgtEl>
                                          <p:spTgt spid="10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29"/>
                                        </p:tgtEl>
                                        <p:attrNameLst>
                                          <p:attrName>style.visibility</p:attrName>
                                        </p:attrNameLst>
                                      </p:cBhvr>
                                      <p:to>
                                        <p:strVal val="visible"/>
                                      </p:to>
                                    </p:set>
                                    <p:animEffect transition="in" filter="fade">
                                      <p:cBhvr>
                                        <p:cTn id="65" dur="2000"/>
                                        <p:tgtEl>
                                          <p:spTgt spid="10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9"/>
                                        </p:tgtEl>
                                        <p:attrNameLst>
                                          <p:attrName>style.visibility</p:attrName>
                                        </p:attrNameLst>
                                      </p:cBhvr>
                                      <p:to>
                                        <p:strVal val="visible"/>
                                      </p:to>
                                    </p:set>
                                    <p:animEffect transition="in" filter="fade">
                                      <p:cBhvr>
                                        <p:cTn id="70" dur="2000"/>
                                        <p:tgtEl>
                                          <p:spTgt spid="10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29"/>
                                        </p:tgtEl>
                                        <p:attrNameLst>
                                          <p:attrName>style.visibility</p:attrName>
                                        </p:attrNameLst>
                                      </p:cBhvr>
                                      <p:to>
                                        <p:strVal val="visible"/>
                                      </p:to>
                                    </p:set>
                                    <p:animEffect transition="in" filter="fade">
                                      <p:cBhvr>
                                        <p:cTn id="75" dur="2000"/>
                                        <p:tgtEl>
                                          <p:spTgt spid="1029"/>
                                        </p:tgtEl>
                                      </p:cBhvr>
                                    </p:animEffec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1030"/>
                                        </p:tgtEl>
                                        <p:attrNameLst>
                                          <p:attrName>style.visibility</p:attrName>
                                        </p:attrNameLst>
                                      </p:cBhvr>
                                      <p:to>
                                        <p:strVal val="visible"/>
                                      </p:to>
                                    </p:set>
                                    <p:animEffect transition="in" filter="fade">
                                      <p:cBhvr>
                                        <p:cTn id="79" dur="2000"/>
                                        <p:tgtEl>
                                          <p:spTgt spid="1030"/>
                                        </p:tgtEl>
                                      </p:cBhvr>
                                    </p:animEffect>
                                  </p:childTnLst>
                                </p:cTn>
                              </p:par>
                            </p:childTnLst>
                          </p:cTn>
                        </p:par>
                        <p:par>
                          <p:cTn id="80" fill="hold">
                            <p:stCondLst>
                              <p:cond delay="4000"/>
                            </p:stCondLst>
                            <p:childTnLst>
                              <p:par>
                                <p:cTn id="81" presetID="10" presetClass="entr" presetSubtype="0" fill="hold" grpId="0" nodeType="afterEffect">
                                  <p:stCondLst>
                                    <p:cond delay="0"/>
                                  </p:stCondLst>
                                  <p:childTnLst>
                                    <p:set>
                                      <p:cBhvr>
                                        <p:cTn id="82" dur="1" fill="hold">
                                          <p:stCondLst>
                                            <p:cond delay="0"/>
                                          </p:stCondLst>
                                        </p:cTn>
                                        <p:tgtEl>
                                          <p:spTgt spid="1030"/>
                                        </p:tgtEl>
                                        <p:attrNameLst>
                                          <p:attrName>style.visibility</p:attrName>
                                        </p:attrNameLst>
                                      </p:cBhvr>
                                      <p:to>
                                        <p:strVal val="visible"/>
                                      </p:to>
                                    </p:set>
                                    <p:animEffect transition="in" filter="fade">
                                      <p:cBhvr>
                                        <p:cTn id="83" dur="2000"/>
                                        <p:tgtEl>
                                          <p:spTgt spid="1030"/>
                                        </p:tgtEl>
                                      </p:cBhvr>
                                    </p:animEffect>
                                  </p:childTnLst>
                                </p:cTn>
                              </p:par>
                            </p:childTnLst>
                          </p:cTn>
                        </p:par>
                        <p:par>
                          <p:cTn id="84" fill="hold">
                            <p:stCondLst>
                              <p:cond delay="6000"/>
                            </p:stCondLst>
                            <p:childTnLst>
                              <p:par>
                                <p:cTn id="85" presetID="10" presetClass="entr" presetSubtype="0" fill="hold" grpId="0" nodeType="afterEffect">
                                  <p:stCondLst>
                                    <p:cond delay="0"/>
                                  </p:stCondLst>
                                  <p:childTnLst>
                                    <p:set>
                                      <p:cBhvr>
                                        <p:cTn id="86" dur="1" fill="hold">
                                          <p:stCondLst>
                                            <p:cond delay="0"/>
                                          </p:stCondLst>
                                        </p:cTn>
                                        <p:tgtEl>
                                          <p:spTgt spid="1030"/>
                                        </p:tgtEl>
                                        <p:attrNameLst>
                                          <p:attrName>style.visibility</p:attrName>
                                        </p:attrNameLst>
                                      </p:cBhvr>
                                      <p:to>
                                        <p:strVal val="visible"/>
                                      </p:to>
                                    </p:set>
                                    <p:animEffect transition="in" filter="fade">
                                      <p:cBhvr>
                                        <p:cTn id="87" dur="2000"/>
                                        <p:tgtEl>
                                          <p:spTgt spid="1030"/>
                                        </p:tgtEl>
                                      </p:cBhvr>
                                    </p:animEffect>
                                  </p:childTnLst>
                                </p:cTn>
                              </p:par>
                            </p:childTnLst>
                          </p:cTn>
                        </p:par>
                        <p:par>
                          <p:cTn id="88" fill="hold">
                            <p:stCondLst>
                              <p:cond delay="8000"/>
                            </p:stCondLst>
                            <p:childTnLst>
                              <p:par>
                                <p:cTn id="89" presetID="10" presetClass="entr" presetSubtype="0" fill="hold" grpId="0" nodeType="afterEffect">
                                  <p:stCondLst>
                                    <p:cond delay="0"/>
                                  </p:stCondLst>
                                  <p:childTnLst>
                                    <p:set>
                                      <p:cBhvr>
                                        <p:cTn id="90" dur="1" fill="hold">
                                          <p:stCondLst>
                                            <p:cond delay="0"/>
                                          </p:stCondLst>
                                        </p:cTn>
                                        <p:tgtEl>
                                          <p:spTgt spid="1030"/>
                                        </p:tgtEl>
                                        <p:attrNameLst>
                                          <p:attrName>style.visibility</p:attrName>
                                        </p:attrNameLst>
                                      </p:cBhvr>
                                      <p:to>
                                        <p:strVal val="visible"/>
                                      </p:to>
                                    </p:set>
                                    <p:animEffect transition="in" filter="fade">
                                      <p:cBhvr>
                                        <p:cTn id="91" dur="2000"/>
                                        <p:tgtEl>
                                          <p:spTgt spid="103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031"/>
                                        </p:tgtEl>
                                        <p:attrNameLst>
                                          <p:attrName>style.visibility</p:attrName>
                                        </p:attrNameLst>
                                      </p:cBhvr>
                                      <p:to>
                                        <p:strVal val="visible"/>
                                      </p:to>
                                    </p:set>
                                    <p:animEffect transition="in" filter="fade">
                                      <p:cBhvr>
                                        <p:cTn id="96" dur="2000"/>
                                        <p:tgtEl>
                                          <p:spTgt spid="103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31"/>
                                        </p:tgtEl>
                                        <p:attrNameLst>
                                          <p:attrName>style.visibility</p:attrName>
                                        </p:attrNameLst>
                                      </p:cBhvr>
                                      <p:to>
                                        <p:strVal val="visible"/>
                                      </p:to>
                                    </p:set>
                                    <p:animEffect transition="in" filter="fade">
                                      <p:cBhvr>
                                        <p:cTn id="101" dur="2000"/>
                                        <p:tgtEl>
                                          <p:spTgt spid="103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031"/>
                                        </p:tgtEl>
                                        <p:attrNameLst>
                                          <p:attrName>style.visibility</p:attrName>
                                        </p:attrNameLst>
                                      </p:cBhvr>
                                      <p:to>
                                        <p:strVal val="visible"/>
                                      </p:to>
                                    </p:set>
                                    <p:animEffect transition="in" filter="fade">
                                      <p:cBhvr>
                                        <p:cTn id="106" dur="2000"/>
                                        <p:tgtEl>
                                          <p:spTgt spid="103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031"/>
                                        </p:tgtEl>
                                        <p:attrNameLst>
                                          <p:attrName>style.visibility</p:attrName>
                                        </p:attrNameLst>
                                      </p:cBhvr>
                                      <p:to>
                                        <p:strVal val="visible"/>
                                      </p:to>
                                    </p:set>
                                    <p:animEffect transition="in" filter="fade">
                                      <p:cBhvr>
                                        <p:cTn id="111"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026" grpId="0" bld="series"/>
      <p:bldOleChart spid="1027" grpId="0" bld="series"/>
      <p:bldOleChart spid="1028" grpId="0" bld="series"/>
      <p:bldOleChart spid="1029" grpId="0" bld="series"/>
      <p:bldOleChart spid="1030" grpId="0" bld="series"/>
      <p:bldOleChart spid="1031" grpId="0" bld="series"/>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051720" y="2348880"/>
            <a:ext cx="5616624" cy="707886"/>
          </a:xfrm>
          <a:prstGeom prst="rect">
            <a:avLst/>
          </a:prstGeom>
          <a:noFill/>
        </p:spPr>
        <p:txBody>
          <a:bodyPr wrap="square" rtlCol="0">
            <a:spAutoFit/>
          </a:bodyPr>
          <a:lstStyle/>
          <a:p>
            <a:pPr algn="ctr"/>
            <a:r>
              <a:rPr lang="hu-HU" sz="4000" b="1" i="1" dirty="0" smtClean="0">
                <a:latin typeface="Times New Roman" pitchFamily="18" charset="0"/>
                <a:cs typeface="Times New Roman" pitchFamily="18" charset="0"/>
              </a:rPr>
              <a:t>Koncentrikus kontrakció</a:t>
            </a:r>
            <a:endParaRPr lang="en-GB" sz="40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500166" y="357166"/>
            <a:ext cx="600079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Koncentrikus kontrakció</a:t>
            </a:r>
            <a:endParaRPr lang="en-GB" sz="3200" b="1" i="1" dirty="0">
              <a:latin typeface="Times New Roman" pitchFamily="18" charset="0"/>
              <a:cs typeface="Times New Roman" pitchFamily="18" charset="0"/>
            </a:endParaRPr>
          </a:p>
        </p:txBody>
      </p:sp>
      <p:sp>
        <p:nvSpPr>
          <p:cNvPr id="5" name="Szövegdoboz 4"/>
          <p:cNvSpPr txBox="1"/>
          <p:nvPr/>
        </p:nvSpPr>
        <p:spPr>
          <a:xfrm>
            <a:off x="4572000" y="3857628"/>
            <a:ext cx="4572000" cy="923330"/>
          </a:xfrm>
          <a:prstGeom prst="rect">
            <a:avLst/>
          </a:prstGeom>
          <a:noFill/>
        </p:spPr>
        <p:txBody>
          <a:bodyPr wrap="square" rtlCol="0">
            <a:spAutoFit/>
          </a:bodyPr>
          <a:lstStyle/>
          <a:p>
            <a:pPr algn="ctr"/>
            <a:r>
              <a:rPr lang="hu-HU" dirty="0" smtClean="0"/>
              <a:t>A térdfeszítő izom koncentrikus kontrakciója, térdnyújtás állandó sebességgel, állandó gyorsulással, változó gyorsulással</a:t>
            </a:r>
            <a:endParaRPr lang="en-GB" dirty="0"/>
          </a:p>
        </p:txBody>
      </p:sp>
      <p:sp>
        <p:nvSpPr>
          <p:cNvPr id="6" name="Szövegdoboz 5"/>
          <p:cNvSpPr txBox="1"/>
          <p:nvPr/>
        </p:nvSpPr>
        <p:spPr>
          <a:xfrm>
            <a:off x="500034" y="5000636"/>
            <a:ext cx="7858180" cy="1200329"/>
          </a:xfrm>
          <a:prstGeom prst="rect">
            <a:avLst/>
          </a:prstGeom>
          <a:noFill/>
        </p:spPr>
        <p:txBody>
          <a:bodyPr wrap="square" rtlCol="0">
            <a:spAutoFit/>
          </a:bodyPr>
          <a:lstStyle/>
          <a:p>
            <a:pPr algn="ctr"/>
            <a:r>
              <a:rPr lang="hu-HU" b="1" i="1" dirty="0" smtClean="0">
                <a:latin typeface="Times New Roman" pitchFamily="18" charset="0"/>
                <a:cs typeface="Times New Roman" pitchFamily="18" charset="0"/>
              </a:rPr>
              <a:t>A mennyiben a külső erő (pl. súly, a gép ellenállása) kisebb, mint amelyet az izom adott izomhosszon (ízületi szögben) ki tud fejteni, akkor  az izom rövidül, az ízületben elmozdulás jön létre. Mechanikai értelemben az izom végez munkát a külső környezeten. </a:t>
            </a:r>
            <a:endParaRPr lang="en-GB" b="1" i="1" dirty="0">
              <a:latin typeface="Times New Roman" pitchFamily="18" charset="0"/>
              <a:cs typeface="Times New Roman" pitchFamily="18" charset="0"/>
            </a:endParaRPr>
          </a:p>
        </p:txBody>
      </p:sp>
      <p:sp>
        <p:nvSpPr>
          <p:cNvPr id="7" name="Szövegdoboz 6"/>
          <p:cNvSpPr txBox="1"/>
          <p:nvPr/>
        </p:nvSpPr>
        <p:spPr>
          <a:xfrm>
            <a:off x="857224" y="3857628"/>
            <a:ext cx="3000396" cy="646331"/>
          </a:xfrm>
          <a:prstGeom prst="rect">
            <a:avLst/>
          </a:prstGeom>
          <a:noFill/>
        </p:spPr>
        <p:txBody>
          <a:bodyPr wrap="square" rtlCol="0">
            <a:spAutoFit/>
          </a:bodyPr>
          <a:lstStyle/>
          <a:p>
            <a:pPr algn="ctr"/>
            <a:r>
              <a:rPr lang="hu-HU" dirty="0" smtClean="0"/>
              <a:t>Koncentrikus kontrakció (izomrövidülés)</a:t>
            </a:r>
            <a:endParaRPr lang="en-GB" dirty="0"/>
          </a:p>
        </p:txBody>
      </p:sp>
      <p:pic>
        <p:nvPicPr>
          <p:cNvPr id="8" name="CCmus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395536" y="1268760"/>
            <a:ext cx="3352800" cy="2362200"/>
          </a:xfrm>
          <a:prstGeom prst="rect">
            <a:avLst/>
          </a:prstGeom>
        </p:spPr>
      </p:pic>
      <p:pic>
        <p:nvPicPr>
          <p:cNvPr id="9" name="concentric.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4283968" y="1268760"/>
            <a:ext cx="3505200"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74" fill="hold"/>
                                        <p:tgtEl>
                                          <p:spTgt spid="8"/>
                                        </p:tgtEl>
                                      </p:cBhvr>
                                    </p:cmd>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0"/>
                            </p:stCondLst>
                            <p:childTnLst>
                              <p:par>
                                <p:cTn id="17" presetID="1" presetClass="mediacall" presetSubtype="0" fill="hold" nodeType="afterEffect">
                                  <p:stCondLst>
                                    <p:cond delay="0"/>
                                  </p:stCondLst>
                                  <p:childTnLst>
                                    <p:cmd type="call" cmd="playFrom(0.0)">
                                      <p:cBhvr>
                                        <p:cTn id="18" dur="39833" fill="hold"/>
                                        <p:tgtEl>
                                          <p:spTgt spid="9"/>
                                        </p:tgtEl>
                                      </p:cBhvr>
                                    </p:cmd>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1" repeatCount="indefinite" fill="hold" display="0">
                  <p:stCondLst>
                    <p:cond delay="indefinite"/>
                  </p:stCondLst>
                  <p:endCondLst>
                    <p:cond evt="onPrev" delay="0">
                      <p:tgtEl>
                        <p:sldTgt/>
                      </p:tgtEl>
                    </p:cond>
                  </p:end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p:cTn id="27" fill="hold" display="0">
                  <p:stCondLst>
                    <p:cond delay="indefinite"/>
                  </p:stCondLst>
                  <p:endCondLst>
                    <p:cond evt="onNext" delay="0">
                      <p:tgtEl>
                        <p:sldTgt/>
                      </p:tgtEl>
                    </p:cond>
                    <p:cond evt="onPrev" delay="0">
                      <p:tgtEl>
                        <p:sldTgt/>
                      </p:tgtEl>
                    </p:cond>
                  </p:end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219200" y="533400"/>
            <a:ext cx="6858000" cy="523220"/>
          </a:xfrm>
          <a:prstGeom prst="rect">
            <a:avLst/>
          </a:prstGeom>
          <a:noFill/>
          <a:ln w="9525">
            <a:noFill/>
            <a:miter lim="800000"/>
            <a:headEnd/>
            <a:tailEnd/>
          </a:ln>
          <a:effectLst/>
        </p:spPr>
        <p:txBody>
          <a:bodyPr>
            <a:spAutoFit/>
          </a:bodyPr>
          <a:lstStyle/>
          <a:p>
            <a:pPr algn="ctr">
              <a:spcBef>
                <a:spcPct val="50000"/>
              </a:spcBef>
            </a:pPr>
            <a:r>
              <a:rPr lang="hu-HU" sz="2800" b="1" dirty="0" smtClean="0">
                <a:latin typeface="Times New Roman" pitchFamily="18" charset="0"/>
                <a:cs typeface="Times New Roman" pitchFamily="18" charset="0"/>
              </a:rPr>
              <a:t>A koncentrikus kontrakció történhet</a:t>
            </a:r>
            <a:endParaRPr lang="en-US" sz="2800" b="1" dirty="0">
              <a:latin typeface="Times New Roman" pitchFamily="18" charset="0"/>
              <a:cs typeface="Times New Roman" pitchFamily="18" charset="0"/>
            </a:endParaRPr>
          </a:p>
        </p:txBody>
      </p:sp>
      <p:sp>
        <p:nvSpPr>
          <p:cNvPr id="41987" name="Text Box 3"/>
          <p:cNvSpPr txBox="1">
            <a:spLocks noChangeArrowheads="1"/>
          </p:cNvSpPr>
          <p:nvPr/>
        </p:nvSpPr>
        <p:spPr bwMode="auto">
          <a:xfrm>
            <a:off x="1600200" y="1828800"/>
            <a:ext cx="5486400" cy="1384995"/>
          </a:xfrm>
          <a:prstGeom prst="rect">
            <a:avLst/>
          </a:prstGeom>
          <a:noFill/>
          <a:ln w="9525">
            <a:noFill/>
            <a:miter lim="800000"/>
            <a:headEnd/>
            <a:tailEnd/>
          </a:ln>
          <a:effectLst/>
        </p:spPr>
        <p:txBody>
          <a:bodyPr>
            <a:spAutoFit/>
          </a:bodyPr>
          <a:lstStyle/>
          <a:p>
            <a:pPr>
              <a:spcBef>
                <a:spcPct val="50000"/>
              </a:spcBef>
              <a:buFontTx/>
              <a:buChar char="•"/>
            </a:pPr>
            <a:r>
              <a:rPr lang="hu-HU" sz="2400" dirty="0">
                <a:latin typeface="Times New Roman" pitchFamily="18" charset="0"/>
                <a:cs typeface="Times New Roman" pitchFamily="18" charset="0"/>
              </a:rPr>
              <a:t> </a:t>
            </a:r>
            <a:r>
              <a:rPr lang="hu-HU" sz="2400" dirty="0" smtClean="0">
                <a:latin typeface="Times New Roman" pitchFamily="18" charset="0"/>
                <a:cs typeface="Times New Roman" pitchFamily="18" charset="0"/>
              </a:rPr>
              <a:t>állandó nagyságú teherrel szemben (izotóniás kontrakció, állandó gyorsulás))</a:t>
            </a:r>
            <a:endParaRPr lang="hu-HU" sz="2400" dirty="0">
              <a:latin typeface="Times New Roman" pitchFamily="18" charset="0"/>
              <a:cs typeface="Times New Roman" pitchFamily="18" charset="0"/>
            </a:endParaRPr>
          </a:p>
          <a:p>
            <a:pPr>
              <a:spcBef>
                <a:spcPct val="50000"/>
              </a:spcBef>
              <a:buFontTx/>
              <a:buChar char="•"/>
            </a:pPr>
            <a:r>
              <a:rPr lang="hu-HU" sz="2400" dirty="0">
                <a:latin typeface="Times New Roman" pitchFamily="18" charset="0"/>
                <a:cs typeface="Times New Roman" pitchFamily="18" charset="0"/>
              </a:rPr>
              <a:t> </a:t>
            </a:r>
            <a:r>
              <a:rPr lang="hu-HU" sz="2400" dirty="0" smtClean="0">
                <a:latin typeface="Times New Roman" pitchFamily="18" charset="0"/>
                <a:cs typeface="Times New Roman" pitchFamily="18" charset="0"/>
              </a:rPr>
              <a:t>Gép által kontrollált sebességgel</a:t>
            </a:r>
            <a:endParaRPr lang="en-US" sz="2400" dirty="0">
              <a:latin typeface="Times New Roman" pitchFamily="18" charset="0"/>
              <a:cs typeface="Times New Roman" pitchFamily="18" charset="0"/>
            </a:endParaRPr>
          </a:p>
        </p:txBody>
      </p:sp>
      <p:sp>
        <p:nvSpPr>
          <p:cNvPr id="41988" name="Text Box 4"/>
          <p:cNvSpPr txBox="1">
            <a:spLocks noChangeArrowheads="1"/>
          </p:cNvSpPr>
          <p:nvPr/>
        </p:nvSpPr>
        <p:spPr bwMode="auto">
          <a:xfrm>
            <a:off x="2667000" y="3124200"/>
            <a:ext cx="5119710" cy="2123658"/>
          </a:xfrm>
          <a:prstGeom prst="rect">
            <a:avLst/>
          </a:prstGeom>
          <a:noFill/>
          <a:ln w="9525">
            <a:noFill/>
            <a:miter lim="800000"/>
            <a:headEnd/>
            <a:tailEnd/>
          </a:ln>
          <a:effectLst/>
        </p:spPr>
        <p:txBody>
          <a:bodyPr wrap="square">
            <a:spAutoFit/>
          </a:bodyPr>
          <a:lstStyle/>
          <a:p>
            <a:pPr>
              <a:spcBef>
                <a:spcPct val="50000"/>
              </a:spcBef>
              <a:buFontTx/>
              <a:buChar char="•"/>
            </a:pPr>
            <a:r>
              <a:rPr lang="hu-HU" sz="2400" dirty="0">
                <a:latin typeface="Times New Roman" pitchFamily="18" charset="0"/>
                <a:cs typeface="Times New Roman" pitchFamily="18" charset="0"/>
              </a:rPr>
              <a:t> </a:t>
            </a:r>
            <a:r>
              <a:rPr lang="hu-HU" sz="2400" dirty="0" smtClean="0">
                <a:latin typeface="Times New Roman" pitchFamily="18" charset="0"/>
                <a:cs typeface="Times New Roman" pitchFamily="18" charset="0"/>
              </a:rPr>
              <a:t>állandó sebességgel (</a:t>
            </a:r>
            <a:r>
              <a:rPr lang="hu-HU" sz="2400" dirty="0" err="1" smtClean="0">
                <a:latin typeface="Times New Roman" pitchFamily="18" charset="0"/>
                <a:cs typeface="Times New Roman" pitchFamily="18" charset="0"/>
              </a:rPr>
              <a:t>izokinetikus</a:t>
            </a:r>
            <a:r>
              <a:rPr lang="hu-HU" sz="2400" dirty="0" smtClean="0">
                <a:latin typeface="Times New Roman" pitchFamily="18" charset="0"/>
                <a:cs typeface="Times New Roman" pitchFamily="18" charset="0"/>
              </a:rPr>
              <a:t> kontrakció)</a:t>
            </a:r>
            <a:endParaRPr lang="hu-HU" sz="2400" dirty="0">
              <a:latin typeface="Times New Roman" pitchFamily="18" charset="0"/>
              <a:cs typeface="Times New Roman" pitchFamily="18" charset="0"/>
            </a:endParaRPr>
          </a:p>
          <a:p>
            <a:pPr>
              <a:spcBef>
                <a:spcPct val="50000"/>
              </a:spcBef>
              <a:buFontTx/>
              <a:buChar char="•"/>
            </a:pPr>
            <a:r>
              <a:rPr lang="hu-HU" sz="2400" dirty="0">
                <a:latin typeface="Times New Roman" pitchFamily="18" charset="0"/>
                <a:cs typeface="Times New Roman" pitchFamily="18" charset="0"/>
              </a:rPr>
              <a:t> </a:t>
            </a:r>
            <a:r>
              <a:rPr lang="hu-HU" sz="2400" dirty="0" smtClean="0">
                <a:latin typeface="Times New Roman" pitchFamily="18" charset="0"/>
                <a:cs typeface="Times New Roman" pitchFamily="18" charset="0"/>
              </a:rPr>
              <a:t>lineárisan növekvő sebességgel, azaz állandó gyorsulással (izotóniás kontrakció)</a:t>
            </a:r>
            <a:endParaRPr lang="hu-HU"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wipe(up)">
                                      <p:cBhvr>
                                        <p:cTn id="7" dur="75"/>
                                        <p:tgtEl>
                                          <p:spTgt spid="4198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8" fill="hold">
                            <p:stCondLst>
                              <p:cond delay="24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41987">
                                            <p:txEl>
                                              <p:pRg st="0" end="0"/>
                                            </p:txEl>
                                          </p:spTgt>
                                        </p:tgtEl>
                                        <p:attrNameLst>
                                          <p:attrName>style.visibility</p:attrName>
                                        </p:attrNameLst>
                                      </p:cBhvr>
                                      <p:to>
                                        <p:strVal val="visible"/>
                                      </p:to>
                                    </p:set>
                                    <p:animEffect transition="in" filter="wipe(up)">
                                      <p:cBhvr>
                                        <p:cTn id="11" dur="75"/>
                                        <p:tgtEl>
                                          <p:spTgt spid="41987">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childTnLst>
                          </p:cTn>
                        </p:par>
                        <p:par>
                          <p:cTn id="12" fill="hold">
                            <p:stCondLst>
                              <p:cond delay="7575"/>
                            </p:stCondLst>
                            <p:childTnLst>
                              <p:par>
                                <p:cTn id="13" presetID="22" presetClass="entr" presetSubtype="1" fill="hold" grpId="0" nodeType="afterEffect">
                                  <p:stCondLst>
                                    <p:cond delay="0"/>
                                  </p:stCondLst>
                                  <p:iterate type="lt">
                                    <p:tmPct val="100000"/>
                                  </p:iterate>
                                  <p:childTnLst>
                                    <p:set>
                                      <p:cBhvr>
                                        <p:cTn id="14" dur="1" fill="hold">
                                          <p:stCondLst>
                                            <p:cond delay="0"/>
                                          </p:stCondLst>
                                        </p:cTn>
                                        <p:tgtEl>
                                          <p:spTgt spid="41987">
                                            <p:txEl>
                                              <p:pRg st="1" end="1"/>
                                            </p:txEl>
                                          </p:spTgt>
                                        </p:tgtEl>
                                        <p:attrNameLst>
                                          <p:attrName>style.visibility</p:attrName>
                                        </p:attrNameLst>
                                      </p:cBhvr>
                                      <p:to>
                                        <p:strVal val="visible"/>
                                      </p:to>
                                    </p:set>
                                    <p:animEffect transition="in" filter="wipe(up)">
                                      <p:cBhvr>
                                        <p:cTn id="15" dur="75"/>
                                        <p:tgtEl>
                                          <p:spTgt spid="41987">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41988">
                                            <p:txEl>
                                              <p:pRg st="0" end="0"/>
                                            </p:txEl>
                                          </p:spTgt>
                                        </p:tgtEl>
                                        <p:attrNameLst>
                                          <p:attrName>style.visibility</p:attrName>
                                        </p:attrNameLst>
                                      </p:cBhvr>
                                      <p:to>
                                        <p:strVal val="visible"/>
                                      </p:to>
                                    </p:set>
                                    <p:animEffect transition="in" filter="wipe(up)">
                                      <p:cBhvr>
                                        <p:cTn id="20" dur="75"/>
                                        <p:tgtEl>
                                          <p:spTgt spid="41988">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TYPE.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41988">
                                            <p:txEl>
                                              <p:pRg st="1" end="1"/>
                                            </p:txEl>
                                          </p:spTgt>
                                        </p:tgtEl>
                                        <p:attrNameLst>
                                          <p:attrName>style.visibility</p:attrName>
                                        </p:attrNameLst>
                                      </p:cBhvr>
                                      <p:to>
                                        <p:strVal val="visible"/>
                                      </p:to>
                                    </p:set>
                                    <p:animEffect transition="in" filter="wipe(up)">
                                      <p:cBhvr>
                                        <p:cTn id="25" dur="75"/>
                                        <p:tgtEl>
                                          <p:spTgt spid="41988">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utoUpdateAnimBg="0" advAuto="0"/>
      <p:bldP spid="41987" grpId="0" build="p" autoUpdateAnimBg="0" advAuto="0"/>
      <p:bldP spid="4198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349" name="Line 5"/>
          <p:cNvSpPr>
            <a:spLocks noChangeShapeType="1"/>
          </p:cNvSpPr>
          <p:nvPr/>
        </p:nvSpPr>
        <p:spPr bwMode="auto">
          <a:xfrm>
            <a:off x="4800600" y="1219200"/>
            <a:ext cx="3581400" cy="3352800"/>
          </a:xfrm>
          <a:prstGeom prst="line">
            <a:avLst/>
          </a:prstGeom>
          <a:noFill/>
          <a:ln w="9525">
            <a:solidFill>
              <a:schemeClr val="bg1"/>
            </a:solidFill>
            <a:round/>
            <a:headEnd/>
            <a:tailEnd/>
          </a:ln>
        </p:spPr>
        <p:txBody>
          <a:bodyPr wrap="none"/>
          <a:lstStyle/>
          <a:p>
            <a:endParaRPr lang="en-GB"/>
          </a:p>
        </p:txBody>
      </p:sp>
      <p:pic>
        <p:nvPicPr>
          <p:cNvPr id="57351" name="Picture 7" descr="fvp1ppt"/>
          <p:cNvPicPr>
            <a:picLocks noChangeAspect="1" noChangeArrowheads="1"/>
          </p:cNvPicPr>
          <p:nvPr/>
        </p:nvPicPr>
        <p:blipFill>
          <a:blip r:embed="rId7" cstate="print"/>
          <a:srcRect/>
          <a:stretch>
            <a:fillRect/>
          </a:stretch>
        </p:blipFill>
        <p:spPr bwMode="auto">
          <a:xfrm>
            <a:off x="4586318" y="1071546"/>
            <a:ext cx="3914772" cy="3640051"/>
          </a:xfrm>
          <a:prstGeom prst="rect">
            <a:avLst/>
          </a:prstGeom>
          <a:noFill/>
          <a:ln w="9525">
            <a:noFill/>
            <a:miter lim="800000"/>
            <a:headEnd/>
            <a:tailEnd/>
          </a:ln>
        </p:spPr>
      </p:pic>
      <p:sp>
        <p:nvSpPr>
          <p:cNvPr id="57352" name="Oval 8"/>
          <p:cNvSpPr>
            <a:spLocks noChangeArrowheads="1"/>
          </p:cNvSpPr>
          <p:nvPr/>
        </p:nvSpPr>
        <p:spPr bwMode="auto">
          <a:xfrm>
            <a:off x="8143900" y="4429132"/>
            <a:ext cx="152400" cy="152400"/>
          </a:xfrm>
          <a:prstGeom prst="ellipse">
            <a:avLst/>
          </a:prstGeom>
          <a:solidFill>
            <a:srgbClr val="FF3300"/>
          </a:solidFill>
          <a:ln w="9525">
            <a:solidFill>
              <a:srgbClr val="FF3300"/>
            </a:solidFill>
            <a:round/>
            <a:headEnd/>
            <a:tailEnd/>
          </a:ln>
        </p:spPr>
        <p:txBody>
          <a:bodyPr wrap="none" anchor="ctr"/>
          <a:lstStyle/>
          <a:p>
            <a:endParaRPr lang="hu-HU"/>
          </a:p>
        </p:txBody>
      </p:sp>
      <p:sp>
        <p:nvSpPr>
          <p:cNvPr id="57353" name="Oval 9"/>
          <p:cNvSpPr>
            <a:spLocks noChangeArrowheads="1"/>
          </p:cNvSpPr>
          <p:nvPr/>
        </p:nvSpPr>
        <p:spPr bwMode="auto">
          <a:xfrm>
            <a:off x="4787900" y="1193800"/>
            <a:ext cx="152400" cy="152400"/>
          </a:xfrm>
          <a:prstGeom prst="ellipse">
            <a:avLst/>
          </a:prstGeom>
          <a:solidFill>
            <a:srgbClr val="FF3300"/>
          </a:solidFill>
          <a:ln w="9525">
            <a:solidFill>
              <a:srgbClr val="FF3300"/>
            </a:solidFill>
            <a:round/>
            <a:headEnd/>
            <a:tailEnd/>
          </a:ln>
        </p:spPr>
        <p:txBody>
          <a:bodyPr wrap="none" anchor="ctr"/>
          <a:lstStyle/>
          <a:p>
            <a:endParaRPr lang="hu-HU"/>
          </a:p>
        </p:txBody>
      </p:sp>
      <p:sp>
        <p:nvSpPr>
          <p:cNvPr id="57354" name="Oval 10"/>
          <p:cNvSpPr>
            <a:spLocks noChangeArrowheads="1"/>
          </p:cNvSpPr>
          <p:nvPr/>
        </p:nvSpPr>
        <p:spPr bwMode="auto">
          <a:xfrm>
            <a:off x="6000760" y="3857628"/>
            <a:ext cx="152400" cy="152400"/>
          </a:xfrm>
          <a:prstGeom prst="ellipse">
            <a:avLst/>
          </a:prstGeom>
          <a:solidFill>
            <a:srgbClr val="00CC66"/>
          </a:solidFill>
          <a:ln w="9525">
            <a:solidFill>
              <a:srgbClr val="00CC66"/>
            </a:solidFill>
            <a:round/>
            <a:headEnd/>
            <a:tailEnd/>
          </a:ln>
        </p:spPr>
        <p:txBody>
          <a:bodyPr wrap="none" anchor="ctr"/>
          <a:lstStyle/>
          <a:p>
            <a:endParaRPr lang="hu-HU"/>
          </a:p>
        </p:txBody>
      </p:sp>
      <p:sp>
        <p:nvSpPr>
          <p:cNvPr id="57355" name="Oval 11"/>
          <p:cNvSpPr>
            <a:spLocks noChangeArrowheads="1"/>
          </p:cNvSpPr>
          <p:nvPr/>
        </p:nvSpPr>
        <p:spPr bwMode="auto">
          <a:xfrm>
            <a:off x="5105400" y="2743200"/>
            <a:ext cx="152400" cy="152400"/>
          </a:xfrm>
          <a:prstGeom prst="ellipse">
            <a:avLst/>
          </a:prstGeom>
          <a:solidFill>
            <a:srgbClr val="00CC66"/>
          </a:solidFill>
          <a:ln w="9525">
            <a:solidFill>
              <a:srgbClr val="00CC66"/>
            </a:solidFill>
            <a:round/>
            <a:headEnd/>
            <a:tailEnd/>
          </a:ln>
        </p:spPr>
        <p:txBody>
          <a:bodyPr wrap="none" anchor="ctr"/>
          <a:lstStyle/>
          <a:p>
            <a:endParaRPr lang="hu-HU"/>
          </a:p>
        </p:txBody>
      </p:sp>
      <p:sp>
        <p:nvSpPr>
          <p:cNvPr id="12" name="Szövegdoboz 11"/>
          <p:cNvSpPr txBox="1"/>
          <p:nvPr/>
        </p:nvSpPr>
        <p:spPr>
          <a:xfrm>
            <a:off x="1500166" y="357166"/>
            <a:ext cx="6000792"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Erő-sebesség kapcsolat</a:t>
            </a:r>
            <a:endParaRPr lang="en-GB" sz="3200" b="1" i="1" dirty="0">
              <a:latin typeface="Times New Roman" pitchFamily="18" charset="0"/>
              <a:cs typeface="Times New Roman" pitchFamily="18" charset="0"/>
            </a:endParaRPr>
          </a:p>
        </p:txBody>
      </p:sp>
      <p:sp>
        <p:nvSpPr>
          <p:cNvPr id="14" name="Szövegdoboz 13"/>
          <p:cNvSpPr txBox="1"/>
          <p:nvPr/>
        </p:nvSpPr>
        <p:spPr>
          <a:xfrm>
            <a:off x="785786" y="4929198"/>
            <a:ext cx="8143932" cy="1200329"/>
          </a:xfrm>
          <a:prstGeom prst="rect">
            <a:avLst/>
          </a:prstGeom>
          <a:noFill/>
        </p:spPr>
        <p:txBody>
          <a:bodyPr wrap="square" rtlCol="0">
            <a:spAutoFit/>
          </a:bodyPr>
          <a:lstStyle/>
          <a:p>
            <a:r>
              <a:rPr lang="hu-HU" dirty="0" err="1" smtClean="0"/>
              <a:t>Unloaded</a:t>
            </a:r>
            <a:r>
              <a:rPr lang="hu-HU" dirty="0" smtClean="0"/>
              <a:t> </a:t>
            </a:r>
            <a:r>
              <a:rPr lang="hu-HU" dirty="0" err="1" smtClean="0"/>
              <a:t>muscles</a:t>
            </a:r>
            <a:r>
              <a:rPr lang="hu-HU" dirty="0" smtClean="0"/>
              <a:t> </a:t>
            </a:r>
            <a:r>
              <a:rPr lang="hu-HU" dirty="0" err="1" smtClean="0"/>
              <a:t>can</a:t>
            </a:r>
            <a:r>
              <a:rPr lang="hu-HU" dirty="0" smtClean="0"/>
              <a:t> </a:t>
            </a:r>
            <a:r>
              <a:rPr lang="hu-HU" dirty="0" err="1" smtClean="0"/>
              <a:t>shorten</a:t>
            </a:r>
            <a:r>
              <a:rPr lang="hu-HU" dirty="0" smtClean="0"/>
              <a:t> </a:t>
            </a:r>
            <a:r>
              <a:rPr lang="hu-HU" dirty="0" err="1" smtClean="0"/>
              <a:t>with</a:t>
            </a:r>
            <a:r>
              <a:rPr lang="hu-HU" dirty="0" smtClean="0"/>
              <a:t> </a:t>
            </a:r>
            <a:r>
              <a:rPr lang="hu-HU" dirty="0" err="1" smtClean="0"/>
              <a:t>the</a:t>
            </a:r>
            <a:r>
              <a:rPr lang="hu-HU" dirty="0" smtClean="0"/>
              <a:t> </a:t>
            </a:r>
            <a:r>
              <a:rPr lang="hu-HU" dirty="0" err="1" smtClean="0"/>
              <a:t>highest</a:t>
            </a:r>
            <a:r>
              <a:rPr lang="hu-HU" dirty="0" smtClean="0"/>
              <a:t> </a:t>
            </a:r>
            <a:r>
              <a:rPr lang="hu-HU" dirty="0" err="1" smtClean="0"/>
              <a:t>velocity</a:t>
            </a:r>
            <a:r>
              <a:rPr lang="hu-HU" dirty="0" smtClean="0"/>
              <a:t>. </a:t>
            </a:r>
            <a:r>
              <a:rPr lang="hu-HU" dirty="0" err="1" smtClean="0"/>
              <a:t>Increasing</a:t>
            </a:r>
            <a:r>
              <a:rPr lang="hu-HU" dirty="0" smtClean="0"/>
              <a:t> </a:t>
            </a:r>
            <a:r>
              <a:rPr lang="hu-HU" dirty="0" err="1" smtClean="0"/>
              <a:t>the</a:t>
            </a:r>
            <a:r>
              <a:rPr lang="hu-HU" dirty="0" smtClean="0"/>
              <a:t> </a:t>
            </a:r>
            <a:r>
              <a:rPr lang="hu-HU" dirty="0" err="1" smtClean="0"/>
              <a:t>load</a:t>
            </a:r>
            <a:r>
              <a:rPr lang="hu-HU" dirty="0" smtClean="0"/>
              <a:t> (</a:t>
            </a:r>
            <a:r>
              <a:rPr lang="hu-HU" dirty="0" err="1" smtClean="0"/>
              <a:t>weight</a:t>
            </a:r>
            <a:r>
              <a:rPr lang="hu-HU" dirty="0" smtClean="0"/>
              <a:t>) </a:t>
            </a:r>
            <a:r>
              <a:rPr lang="hu-HU" dirty="0" err="1" smtClean="0"/>
              <a:t>the</a:t>
            </a:r>
            <a:r>
              <a:rPr lang="hu-HU" dirty="0" smtClean="0"/>
              <a:t> </a:t>
            </a:r>
            <a:r>
              <a:rPr lang="hu-HU" dirty="0" err="1" smtClean="0"/>
              <a:t>shortening</a:t>
            </a:r>
            <a:r>
              <a:rPr lang="hu-HU" dirty="0" smtClean="0"/>
              <a:t> </a:t>
            </a:r>
            <a:r>
              <a:rPr lang="hu-HU" dirty="0" err="1" smtClean="0"/>
              <a:t>velocity</a:t>
            </a:r>
            <a:r>
              <a:rPr lang="hu-HU" dirty="0" smtClean="0"/>
              <a:t> </a:t>
            </a:r>
            <a:r>
              <a:rPr lang="hu-HU" dirty="0" err="1" smtClean="0"/>
              <a:t>decreases</a:t>
            </a:r>
            <a:r>
              <a:rPr lang="hu-HU" dirty="0" smtClean="0"/>
              <a:t>. The </a:t>
            </a:r>
            <a:r>
              <a:rPr lang="hu-HU" dirty="0" err="1" smtClean="0"/>
              <a:t>relationship</a:t>
            </a:r>
            <a:r>
              <a:rPr lang="hu-HU" dirty="0" smtClean="0"/>
              <a:t> </a:t>
            </a:r>
            <a:r>
              <a:rPr lang="hu-HU" dirty="0" err="1" smtClean="0"/>
              <a:t>between</a:t>
            </a:r>
            <a:r>
              <a:rPr lang="hu-HU" dirty="0" smtClean="0"/>
              <a:t> </a:t>
            </a:r>
            <a:r>
              <a:rPr lang="hu-HU" dirty="0" err="1" smtClean="0"/>
              <a:t>force</a:t>
            </a:r>
            <a:r>
              <a:rPr lang="hu-HU" dirty="0" smtClean="0"/>
              <a:t> and </a:t>
            </a:r>
            <a:r>
              <a:rPr lang="hu-HU" dirty="0" err="1" smtClean="0"/>
              <a:t>velocity</a:t>
            </a:r>
            <a:r>
              <a:rPr lang="hu-HU" dirty="0" smtClean="0"/>
              <a:t> is </a:t>
            </a:r>
            <a:r>
              <a:rPr lang="hu-HU" dirty="0" err="1" smtClean="0"/>
              <a:t>not</a:t>
            </a:r>
            <a:r>
              <a:rPr lang="hu-HU" dirty="0" smtClean="0"/>
              <a:t> </a:t>
            </a:r>
            <a:r>
              <a:rPr lang="hu-HU" dirty="0" err="1" smtClean="0"/>
              <a:t>linear</a:t>
            </a:r>
            <a:r>
              <a:rPr lang="hu-HU" dirty="0" smtClean="0"/>
              <a:t>, </a:t>
            </a:r>
            <a:r>
              <a:rPr lang="hu-HU" dirty="0" err="1" smtClean="0"/>
              <a:t>but</a:t>
            </a:r>
            <a:r>
              <a:rPr lang="hu-HU" dirty="0" smtClean="0"/>
              <a:t> </a:t>
            </a:r>
            <a:r>
              <a:rPr lang="hu-HU" dirty="0" err="1" smtClean="0"/>
              <a:t>curvylinear</a:t>
            </a:r>
            <a:r>
              <a:rPr lang="hu-HU" dirty="0" smtClean="0"/>
              <a:t>, i.e. </a:t>
            </a:r>
            <a:r>
              <a:rPr lang="hu-HU" dirty="0" err="1" smtClean="0"/>
              <a:t>hyperbolic</a:t>
            </a:r>
            <a:r>
              <a:rPr lang="hu-HU" dirty="0" smtClean="0"/>
              <a:t>. </a:t>
            </a:r>
            <a:r>
              <a:rPr lang="hu-HU" dirty="0" err="1" smtClean="0"/>
              <a:t>When</a:t>
            </a:r>
            <a:r>
              <a:rPr lang="hu-HU" dirty="0" smtClean="0"/>
              <a:t> </a:t>
            </a:r>
            <a:r>
              <a:rPr lang="hu-HU" dirty="0" err="1" smtClean="0"/>
              <a:t>the</a:t>
            </a:r>
            <a:r>
              <a:rPr lang="hu-HU" dirty="0" smtClean="0"/>
              <a:t> </a:t>
            </a:r>
            <a:r>
              <a:rPr lang="hu-HU" dirty="0" err="1" smtClean="0"/>
              <a:t>load</a:t>
            </a:r>
            <a:r>
              <a:rPr lang="hu-HU" dirty="0" smtClean="0"/>
              <a:t> </a:t>
            </a:r>
            <a:r>
              <a:rPr lang="hu-HU" dirty="0" err="1" smtClean="0"/>
              <a:t>becomes</a:t>
            </a:r>
            <a:r>
              <a:rPr lang="hu-HU" dirty="0" smtClean="0"/>
              <a:t> </a:t>
            </a:r>
            <a:r>
              <a:rPr lang="hu-HU" dirty="0" err="1" smtClean="0"/>
              <a:t>equal</a:t>
            </a:r>
            <a:r>
              <a:rPr lang="hu-HU" dirty="0" smtClean="0"/>
              <a:t> </a:t>
            </a:r>
            <a:r>
              <a:rPr lang="hu-HU" dirty="0" err="1" smtClean="0"/>
              <a:t>with</a:t>
            </a:r>
            <a:r>
              <a:rPr lang="hu-HU" dirty="0" smtClean="0"/>
              <a:t> </a:t>
            </a:r>
            <a:r>
              <a:rPr lang="hu-HU" dirty="0" err="1" smtClean="0"/>
              <a:t>the</a:t>
            </a:r>
            <a:r>
              <a:rPr lang="hu-HU" dirty="0" smtClean="0"/>
              <a:t> </a:t>
            </a:r>
            <a:r>
              <a:rPr lang="hu-HU" dirty="0" err="1" smtClean="0"/>
              <a:t>muscle</a:t>
            </a:r>
            <a:r>
              <a:rPr lang="hu-HU" dirty="0" smtClean="0"/>
              <a:t> </a:t>
            </a:r>
            <a:r>
              <a:rPr lang="hu-HU" dirty="0" err="1" smtClean="0"/>
              <a:t>force</a:t>
            </a:r>
            <a:r>
              <a:rPr lang="hu-HU" dirty="0" smtClean="0"/>
              <a:t> </a:t>
            </a:r>
            <a:r>
              <a:rPr lang="hu-HU" dirty="0" err="1" smtClean="0"/>
              <a:t>the</a:t>
            </a:r>
            <a:r>
              <a:rPr lang="hu-HU" dirty="0" smtClean="0"/>
              <a:t> </a:t>
            </a:r>
            <a:r>
              <a:rPr lang="hu-HU" dirty="0" err="1" smtClean="0"/>
              <a:t>muscle</a:t>
            </a:r>
            <a:r>
              <a:rPr lang="hu-HU" dirty="0" smtClean="0"/>
              <a:t> </a:t>
            </a:r>
            <a:r>
              <a:rPr lang="hu-HU" dirty="0" err="1" smtClean="0"/>
              <a:t>cannot</a:t>
            </a:r>
            <a:r>
              <a:rPr lang="hu-HU" dirty="0" smtClean="0"/>
              <a:t> </a:t>
            </a:r>
            <a:r>
              <a:rPr lang="hu-HU" dirty="0" err="1" smtClean="0"/>
              <a:t>shorten</a:t>
            </a:r>
            <a:r>
              <a:rPr lang="hu-HU" dirty="0" smtClean="0"/>
              <a:t>, i.e. </a:t>
            </a:r>
            <a:r>
              <a:rPr lang="hu-HU" dirty="0" err="1" smtClean="0"/>
              <a:t>it</a:t>
            </a:r>
            <a:r>
              <a:rPr lang="hu-HU" dirty="0" smtClean="0"/>
              <a:t> </a:t>
            </a:r>
            <a:r>
              <a:rPr lang="hu-HU" dirty="0" err="1" smtClean="0"/>
              <a:t>contracts</a:t>
            </a:r>
            <a:r>
              <a:rPr lang="hu-HU" dirty="0" smtClean="0"/>
              <a:t> </a:t>
            </a:r>
            <a:r>
              <a:rPr lang="hu-HU" dirty="0" err="1" smtClean="0"/>
              <a:t>isometricaly</a:t>
            </a:r>
            <a:endParaRPr lang="en-GB" dirty="0"/>
          </a:p>
        </p:txBody>
      </p:sp>
      <p:graphicFrame>
        <p:nvGraphicFramePr>
          <p:cNvPr id="6146" name="Object 2"/>
          <p:cNvGraphicFramePr>
            <a:graphicFrameLocks noChangeAspect="1"/>
          </p:cNvGraphicFramePr>
          <p:nvPr/>
        </p:nvGraphicFramePr>
        <p:xfrm>
          <a:off x="5715008" y="1714488"/>
          <a:ext cx="2928958" cy="428628"/>
        </p:xfrm>
        <a:graphic>
          <a:graphicData uri="http://schemas.openxmlformats.org/presentationml/2006/ole">
            <mc:AlternateContent xmlns:mc="http://schemas.openxmlformats.org/markup-compatibility/2006">
              <mc:Choice xmlns:v="urn:schemas-microsoft-com:vml" Requires="v">
                <p:oleObj spid="_x0000_s49156" name="Equation" r:id="rId8" imgW="1562040" imgH="228600" progId="Equation.3">
                  <p:embed/>
                </p:oleObj>
              </mc:Choice>
              <mc:Fallback>
                <p:oleObj name="Equation" r:id="rId8" imgW="1562040" imgH="22860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8" y="1714488"/>
                        <a:ext cx="2928958" cy="428628"/>
                      </a:xfrm>
                      <a:prstGeom prst="rect">
                        <a:avLst/>
                      </a:prstGeom>
                      <a:noFill/>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oleObj>
              </mc:Fallback>
            </mc:AlternateContent>
          </a:graphicData>
        </a:graphic>
      </p:graphicFrame>
      <p:sp>
        <p:nvSpPr>
          <p:cNvPr id="18" name="Szövegdoboz 17"/>
          <p:cNvSpPr txBox="1"/>
          <p:nvPr/>
        </p:nvSpPr>
        <p:spPr>
          <a:xfrm>
            <a:off x="5429256" y="1214422"/>
            <a:ext cx="3286148" cy="369332"/>
          </a:xfrm>
          <a:prstGeom prst="rect">
            <a:avLst/>
          </a:prstGeom>
          <a:noFill/>
        </p:spPr>
        <p:txBody>
          <a:bodyPr wrap="square" rtlCol="0">
            <a:spAutoFit/>
          </a:bodyPr>
          <a:lstStyle/>
          <a:p>
            <a:pPr algn="ctr"/>
            <a:r>
              <a:rPr lang="hu-HU" dirty="0" smtClean="0"/>
              <a:t>Hill karakterisztikus egyenlet</a:t>
            </a:r>
            <a:endParaRPr lang="en-GB" dirty="0"/>
          </a:p>
        </p:txBody>
      </p:sp>
      <p:pic>
        <p:nvPicPr>
          <p:cNvPr id="16" name="F-Vsarc.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0" cstate="print"/>
          <a:stretch>
            <a:fillRect/>
          </a:stretch>
        </p:blipFill>
        <p:spPr>
          <a:xfrm>
            <a:off x="467544" y="1484784"/>
            <a:ext cx="3883786" cy="273630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249" fill="hold"/>
                                        <p:tgtEl>
                                          <p:spTgt spid="16"/>
                                        </p:tgtEl>
                                      </p:cBhvr>
                                    </p:cmd>
                                  </p:childTnLst>
                                </p:cTn>
                              </p:par>
                            </p:childTnLst>
                          </p:cTn>
                        </p:par>
                        <p:par>
                          <p:cTn id="10" fill="hold">
                            <p:stCondLst>
                              <p:cond delay="10249"/>
                            </p:stCondLst>
                            <p:childTnLst>
                              <p:par>
                                <p:cTn id="11" presetID="4" presetClass="entr" presetSubtype="32" fill="hold" grpId="0" nodeType="afterEffect">
                                  <p:stCondLst>
                                    <p:cond delay="0"/>
                                  </p:stCondLst>
                                  <p:childTnLst>
                                    <p:set>
                                      <p:cBhvr>
                                        <p:cTn id="12" dur="1" fill="hold">
                                          <p:stCondLst>
                                            <p:cond delay="0"/>
                                          </p:stCondLst>
                                        </p:cTn>
                                        <p:tgtEl>
                                          <p:spTgt spid="57349"/>
                                        </p:tgtEl>
                                        <p:attrNameLst>
                                          <p:attrName>style.visibility</p:attrName>
                                        </p:attrNameLst>
                                      </p:cBhvr>
                                      <p:to>
                                        <p:strVal val="visible"/>
                                      </p:to>
                                    </p:set>
                                    <p:animEffect transition="in" filter="box(out)">
                                      <p:cBhvr>
                                        <p:cTn id="13" dur="500"/>
                                        <p:tgtEl>
                                          <p:spTgt spid="57349"/>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57351"/>
                                        </p:tgtEl>
                                        <p:attrNameLst>
                                          <p:attrName>style.visibility</p:attrName>
                                        </p:attrNameLst>
                                      </p:cBhvr>
                                      <p:to>
                                        <p:strVal val="visible"/>
                                      </p:to>
                                    </p:set>
                                    <p:animEffect transition="in" filter="box(out)">
                                      <p:cBhvr>
                                        <p:cTn id="18" dur="500"/>
                                        <p:tgtEl>
                                          <p:spTgt spid="57351"/>
                                        </p:tgtEl>
                                      </p:cBhvr>
                                    </p:animEffect>
                                  </p:childTnLst>
                                  <p:subTnLst>
                                    <p:audio>
                                      <p:cMediaNode>
                                        <p:cTn display="0" masterRel="sameClick">
                                          <p:stCondLst>
                                            <p:cond evt="begin" delay="0">
                                              <p:tn val="16"/>
                                            </p:cond>
                                          </p:stCondLst>
                                          <p:endCondLst>
                                            <p:cond evt="onStopAudio" delay="0">
                                              <p:tgtEl>
                                                <p:sldTgt/>
                                              </p:tgtEl>
                                            </p:cond>
                                          </p:endCondLst>
                                        </p:cTn>
                                        <p:tgtEl>
                                          <p:sndTgt r:embed="rId6" name="camera.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7352"/>
                                        </p:tgtEl>
                                        <p:attrNameLst>
                                          <p:attrName>style.visibility</p:attrName>
                                        </p:attrNameLst>
                                      </p:cBhvr>
                                      <p:to>
                                        <p:strVal val="visible"/>
                                      </p:to>
                                    </p:set>
                                    <p:animEffect transition="in" filter="box(out)">
                                      <p:cBhvr>
                                        <p:cTn id="23" dur="500"/>
                                        <p:tgtEl>
                                          <p:spTgt spid="57352"/>
                                        </p:tgtEl>
                                      </p:cBhvr>
                                    </p:animEffect>
                                  </p:childTnLst>
                                  <p:subTnLst>
                                    <p:audio>
                                      <p:cMediaNode>
                                        <p:cTn display="0" masterRel="sameClick">
                                          <p:stCondLst>
                                            <p:cond evt="begin" delay="0">
                                              <p:tn val="21"/>
                                            </p:cond>
                                          </p:stCondLst>
                                          <p:endCondLst>
                                            <p:cond evt="onStopAudio" delay="0">
                                              <p:tgtEl>
                                                <p:sldTgt/>
                                              </p:tgtEl>
                                            </p:cond>
                                          </p:endCondLst>
                                        </p:cTn>
                                        <p:tgtEl>
                                          <p:sndTgt r:embed="rId6" name="camera.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7354"/>
                                        </p:tgtEl>
                                        <p:attrNameLst>
                                          <p:attrName>style.visibility</p:attrName>
                                        </p:attrNameLst>
                                      </p:cBhvr>
                                      <p:to>
                                        <p:strVal val="visible"/>
                                      </p:to>
                                    </p:set>
                                    <p:animEffect transition="in" filter="box(out)">
                                      <p:cBhvr>
                                        <p:cTn id="28" dur="500"/>
                                        <p:tgtEl>
                                          <p:spTgt spid="57354"/>
                                        </p:tgtEl>
                                      </p:cBhvr>
                                    </p:animEffect>
                                  </p:childTnLst>
                                  <p:subTnLst>
                                    <p:audio>
                                      <p:cMediaNode>
                                        <p:cTn display="0" masterRel="sameClick">
                                          <p:stCondLst>
                                            <p:cond evt="begin" delay="0">
                                              <p:tn val="26"/>
                                            </p:cond>
                                          </p:stCondLst>
                                          <p:endCondLst>
                                            <p:cond evt="onStopAudio" delay="0">
                                              <p:tgtEl>
                                                <p:sldTgt/>
                                              </p:tgtEl>
                                            </p:cond>
                                          </p:endCondLst>
                                        </p:cTn>
                                        <p:tgtEl>
                                          <p:sndTgt r:embed="rId6" name="camera.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57355"/>
                                        </p:tgtEl>
                                        <p:attrNameLst>
                                          <p:attrName>style.visibility</p:attrName>
                                        </p:attrNameLst>
                                      </p:cBhvr>
                                      <p:to>
                                        <p:strVal val="visible"/>
                                      </p:to>
                                    </p:set>
                                    <p:animEffect transition="in" filter="box(out)">
                                      <p:cBhvr>
                                        <p:cTn id="33" dur="500"/>
                                        <p:tgtEl>
                                          <p:spTgt spid="57355"/>
                                        </p:tgtEl>
                                      </p:cBhvr>
                                    </p:animEffec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57353"/>
                                        </p:tgtEl>
                                        <p:attrNameLst>
                                          <p:attrName>style.visibility</p:attrName>
                                        </p:attrNameLst>
                                      </p:cBhvr>
                                      <p:to>
                                        <p:strVal val="visible"/>
                                      </p:to>
                                    </p:set>
                                    <p:animEffect transition="in" filter="box(out)">
                                      <p:cBhvr>
                                        <p:cTn id="38" dur="500"/>
                                        <p:tgtEl>
                                          <p:spTgt spid="57353"/>
                                        </p:tgtEl>
                                      </p:cBhvr>
                                    </p:animEffect>
                                  </p:childTnLst>
                                  <p:subTnLst>
                                    <p:audio>
                                      <p:cMediaNode>
                                        <p:cTn display="0" masterRel="sameClick">
                                          <p:stCondLst>
                                            <p:cond evt="begin" delay="0">
                                              <p:tn val="36"/>
                                            </p:cond>
                                          </p:stCondLst>
                                          <p:endCondLst>
                                            <p:cond evt="onStopAudio" delay="0">
                                              <p:tgtEl>
                                                <p:sldTgt/>
                                              </p:tgtEl>
                                            </p:cond>
                                          </p:endCondLst>
                                        </p:cTn>
                                        <p:tgtEl>
                                          <p:sndTgt r:embed="rId6" name="camera.wav"/>
                                        </p:tgtEl>
                                      </p:cMediaNode>
                                    </p:audio>
                                  </p:sub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44" repeatCount="10000" fill="hold" display="0">
                  <p:stCondLst>
                    <p:cond delay="indefinite"/>
                  </p:stCondLst>
                  <p:endCondLst>
                    <p:cond evt="onPrev" delay="0">
                      <p:tgtEl>
                        <p:sldTgt/>
                      </p:tgtEl>
                    </p:cond>
                  </p:endCondLst>
                </p:cTn>
                <p:tgtEl>
                  <p:spTgt spid="16"/>
                </p:tgtEl>
              </p:cMediaNode>
            </p:video>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6"/>
                                        </p:tgtEl>
                                      </p:cBhvr>
                                    </p:cmd>
                                  </p:childTnLst>
                                </p:cTn>
                              </p:par>
                            </p:childTnLst>
                          </p:cTn>
                        </p:par>
                      </p:childTnLst>
                    </p:cTn>
                  </p:par>
                </p:childTnLst>
              </p:cTn>
              <p:nextCondLst>
                <p:cond evt="onClick" delay="0">
                  <p:tgtEl>
                    <p:spTgt spid="16"/>
                  </p:tgtEl>
                </p:cond>
              </p:nextCondLst>
            </p:seq>
          </p:childTnLst>
        </p:cTn>
      </p:par>
    </p:tnLst>
    <p:bldLst>
      <p:bldP spid="57349" grpId="0" animBg="1"/>
      <p:bldP spid="57352" grpId="0" animBg="1"/>
      <p:bldP spid="57353" grpId="0" animBg="1"/>
      <p:bldP spid="57354" grpId="0" animBg="1"/>
      <p:bldP spid="57355" grpId="0" animBg="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57158" y="357166"/>
            <a:ext cx="8429684"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Erő (F)</a:t>
            </a:r>
            <a:r>
              <a:rPr lang="hu-HU" sz="3200" b="1" i="1" dirty="0" err="1" smtClean="0">
                <a:latin typeface="Times New Roman" pitchFamily="18" charset="0"/>
                <a:cs typeface="Times New Roman" pitchFamily="18" charset="0"/>
              </a:rPr>
              <a:t>-sebesség</a:t>
            </a:r>
            <a:r>
              <a:rPr lang="hu-HU" sz="3200" b="1" i="1" dirty="0" smtClean="0">
                <a:latin typeface="Times New Roman" pitchFamily="18" charset="0"/>
                <a:cs typeface="Times New Roman" pitchFamily="18" charset="0"/>
              </a:rPr>
              <a:t> (v)- teljesítmény (P) kapcsolat</a:t>
            </a:r>
            <a:endParaRPr lang="en-GB" sz="3200" b="1" i="1"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4" cstate="print"/>
          <a:srcRect/>
          <a:stretch>
            <a:fillRect/>
          </a:stretch>
        </p:blipFill>
        <p:spPr bwMode="auto">
          <a:xfrm>
            <a:off x="4648200" y="1238263"/>
            <a:ext cx="4352925" cy="4048125"/>
          </a:xfrm>
          <a:prstGeom prst="rect">
            <a:avLst/>
          </a:prstGeom>
          <a:noFill/>
          <a:ln w="12700">
            <a:noFill/>
            <a:miter lim="800000"/>
            <a:headEnd type="none" w="sm" len="sm"/>
            <a:tailEnd type="none" w="sm" len="sm"/>
          </a:ln>
        </p:spPr>
      </p:pic>
      <p:sp>
        <p:nvSpPr>
          <p:cNvPr id="4" name="Oval 3"/>
          <p:cNvSpPr>
            <a:spLocks noChangeArrowheads="1"/>
          </p:cNvSpPr>
          <p:nvPr/>
        </p:nvSpPr>
        <p:spPr bwMode="auto">
          <a:xfrm>
            <a:off x="4876800" y="13906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5" name="Oval 4"/>
          <p:cNvSpPr>
            <a:spLocks noChangeArrowheads="1"/>
          </p:cNvSpPr>
          <p:nvPr/>
        </p:nvSpPr>
        <p:spPr bwMode="auto">
          <a:xfrm>
            <a:off x="7010400" y="2038363"/>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6" name="Oval 5"/>
          <p:cNvSpPr>
            <a:spLocks noChangeArrowheads="1"/>
          </p:cNvSpPr>
          <p:nvPr/>
        </p:nvSpPr>
        <p:spPr bwMode="auto">
          <a:xfrm>
            <a:off x="6832600" y="1809763"/>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7" name="Oval 6"/>
          <p:cNvSpPr>
            <a:spLocks noChangeArrowheads="1"/>
          </p:cNvSpPr>
          <p:nvPr/>
        </p:nvSpPr>
        <p:spPr bwMode="auto">
          <a:xfrm>
            <a:off x="6705600" y="1670063"/>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8" name="Oval 7"/>
          <p:cNvSpPr>
            <a:spLocks noChangeArrowheads="1"/>
          </p:cNvSpPr>
          <p:nvPr/>
        </p:nvSpPr>
        <p:spPr bwMode="auto">
          <a:xfrm>
            <a:off x="6527800" y="1530363"/>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9" name="Oval 8"/>
          <p:cNvSpPr>
            <a:spLocks noChangeArrowheads="1"/>
          </p:cNvSpPr>
          <p:nvPr/>
        </p:nvSpPr>
        <p:spPr bwMode="auto">
          <a:xfrm>
            <a:off x="6362700" y="1454163"/>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10" name="Oval 9"/>
          <p:cNvSpPr>
            <a:spLocks noChangeArrowheads="1"/>
          </p:cNvSpPr>
          <p:nvPr/>
        </p:nvSpPr>
        <p:spPr bwMode="auto">
          <a:xfrm>
            <a:off x="6159500" y="1390663"/>
            <a:ext cx="76200" cy="76200"/>
          </a:xfrm>
          <a:prstGeom prst="ellipse">
            <a:avLst/>
          </a:prstGeom>
          <a:solidFill>
            <a:srgbClr val="FF0000"/>
          </a:solidFill>
          <a:ln w="12700">
            <a:solidFill>
              <a:schemeClr val="bg1"/>
            </a:solidFill>
            <a:round/>
            <a:headEnd type="none" w="sm" len="sm"/>
            <a:tailEnd type="none" w="sm" len="sm"/>
          </a:ln>
        </p:spPr>
        <p:txBody>
          <a:bodyPr wrap="none" anchor="ctr"/>
          <a:lstStyle/>
          <a:p>
            <a:endParaRPr lang="hu-HU"/>
          </a:p>
        </p:txBody>
      </p:sp>
      <p:sp>
        <p:nvSpPr>
          <p:cNvPr id="11" name="Oval 10"/>
          <p:cNvSpPr>
            <a:spLocks noChangeArrowheads="1"/>
          </p:cNvSpPr>
          <p:nvPr/>
        </p:nvSpPr>
        <p:spPr bwMode="auto">
          <a:xfrm>
            <a:off x="6172200" y="35369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12" name="Oval 11"/>
          <p:cNvSpPr>
            <a:spLocks noChangeArrowheads="1"/>
          </p:cNvSpPr>
          <p:nvPr/>
        </p:nvSpPr>
        <p:spPr bwMode="auto">
          <a:xfrm>
            <a:off x="7010400" y="41338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13" name="Oval 12"/>
          <p:cNvSpPr>
            <a:spLocks noChangeArrowheads="1"/>
          </p:cNvSpPr>
          <p:nvPr/>
        </p:nvSpPr>
        <p:spPr bwMode="auto">
          <a:xfrm>
            <a:off x="6845300" y="40322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14" name="Oval 13"/>
          <p:cNvSpPr>
            <a:spLocks noChangeArrowheads="1"/>
          </p:cNvSpPr>
          <p:nvPr/>
        </p:nvSpPr>
        <p:spPr bwMode="auto">
          <a:xfrm>
            <a:off x="6705600" y="39433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15" name="Oval 14"/>
          <p:cNvSpPr>
            <a:spLocks noChangeArrowheads="1"/>
          </p:cNvSpPr>
          <p:nvPr/>
        </p:nvSpPr>
        <p:spPr bwMode="auto">
          <a:xfrm>
            <a:off x="6515100" y="38290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16" name="Oval 15"/>
          <p:cNvSpPr>
            <a:spLocks noChangeArrowheads="1"/>
          </p:cNvSpPr>
          <p:nvPr/>
        </p:nvSpPr>
        <p:spPr bwMode="auto">
          <a:xfrm>
            <a:off x="6350000" y="3702063"/>
            <a:ext cx="76200" cy="76200"/>
          </a:xfrm>
          <a:prstGeom prst="ellipse">
            <a:avLst/>
          </a:prstGeom>
          <a:solidFill>
            <a:schemeClr val="accent1"/>
          </a:solidFill>
          <a:ln w="12700">
            <a:solidFill>
              <a:schemeClr val="bg1"/>
            </a:solidFill>
            <a:round/>
            <a:headEnd type="none" w="sm" len="sm"/>
            <a:tailEnd type="none" w="sm" len="sm"/>
          </a:ln>
        </p:spPr>
        <p:txBody>
          <a:bodyPr wrap="none" anchor="ctr"/>
          <a:lstStyle/>
          <a:p>
            <a:endParaRPr lang="hu-HU"/>
          </a:p>
        </p:txBody>
      </p:sp>
      <p:sp>
        <p:nvSpPr>
          <p:cNvPr id="18" name="Text Box 17"/>
          <p:cNvSpPr txBox="1">
            <a:spLocks noChangeArrowheads="1"/>
          </p:cNvSpPr>
          <p:nvPr/>
        </p:nvSpPr>
        <p:spPr bwMode="auto">
          <a:xfrm>
            <a:off x="747714" y="2971823"/>
            <a:ext cx="2971800" cy="457200"/>
          </a:xfrm>
          <a:prstGeom prst="rect">
            <a:avLst/>
          </a:prstGeom>
          <a:noFill/>
          <a:ln w="9525">
            <a:noFill/>
            <a:miter lim="800000"/>
            <a:headEnd/>
            <a:tailEnd/>
          </a:ln>
        </p:spPr>
        <p:txBody>
          <a:bodyPr>
            <a:spAutoFit/>
          </a:bodyPr>
          <a:lstStyle/>
          <a:p>
            <a:pPr>
              <a:spcBef>
                <a:spcPct val="50000"/>
              </a:spcBef>
            </a:pPr>
            <a:r>
              <a:rPr lang="hu-HU" sz="2400">
                <a:latin typeface="Times New Roman" pitchFamily="18" charset="0"/>
              </a:rPr>
              <a:t>P = F </a:t>
            </a:r>
            <a:r>
              <a:rPr lang="en-US" sz="2400">
                <a:latin typeface="Times New Roman" pitchFamily="18" charset="0"/>
                <a:cs typeface="Times New Roman" pitchFamily="18" charset="0"/>
              </a:rPr>
              <a:t>·</a:t>
            </a:r>
            <a:r>
              <a:rPr lang="hu-HU" sz="2400">
                <a:latin typeface="Times New Roman" pitchFamily="18" charset="0"/>
              </a:rPr>
              <a:t> v (Nm/s, Watt)</a:t>
            </a:r>
            <a:endParaRPr lang="en-US" sz="2400">
              <a:latin typeface="Times New Roman" pitchFamily="18" charset="0"/>
            </a:endParaRPr>
          </a:p>
        </p:txBody>
      </p:sp>
      <p:sp>
        <p:nvSpPr>
          <p:cNvPr id="19" name="Text Box 18"/>
          <p:cNvSpPr txBox="1">
            <a:spLocks noChangeArrowheads="1"/>
          </p:cNvSpPr>
          <p:nvPr/>
        </p:nvSpPr>
        <p:spPr bwMode="auto">
          <a:xfrm>
            <a:off x="747714" y="3810023"/>
            <a:ext cx="3657600" cy="457200"/>
          </a:xfrm>
          <a:prstGeom prst="rect">
            <a:avLst/>
          </a:prstGeom>
          <a:noFill/>
          <a:ln w="9525">
            <a:noFill/>
            <a:miter lim="800000"/>
            <a:headEnd/>
            <a:tailEnd/>
          </a:ln>
        </p:spPr>
        <p:txBody>
          <a:bodyPr>
            <a:spAutoFit/>
          </a:bodyPr>
          <a:lstStyle/>
          <a:p>
            <a:pPr>
              <a:spcBef>
                <a:spcPct val="50000"/>
              </a:spcBef>
            </a:pPr>
            <a:r>
              <a:rPr lang="hu-HU" sz="2400">
                <a:latin typeface="Times New Roman" pitchFamily="18" charset="0"/>
              </a:rPr>
              <a:t>P = M </a:t>
            </a:r>
            <a:r>
              <a:rPr lang="en-US" sz="2400">
                <a:latin typeface="Times New Roman" pitchFamily="18" charset="0"/>
                <a:cs typeface="Times New Roman" pitchFamily="18" charset="0"/>
              </a:rPr>
              <a:t>·</a:t>
            </a:r>
            <a:r>
              <a:rPr lang="hu-HU" sz="2400">
                <a:latin typeface="Times New Roman" pitchFamily="18" charset="0"/>
              </a:rPr>
              <a:t> </a:t>
            </a:r>
            <a:r>
              <a:rPr lang="hu-HU" sz="2400">
                <a:latin typeface="Times New Roman" pitchFamily="18" charset="0"/>
                <a:cs typeface="Times New Roman" pitchFamily="18" charset="0"/>
              </a:rPr>
              <a:t>ω </a:t>
            </a:r>
            <a:r>
              <a:rPr lang="hu-HU" sz="2400">
                <a:latin typeface="Times New Roman" pitchFamily="18" charset="0"/>
              </a:rPr>
              <a:t>(Nm rad/s, Watt</a:t>
            </a:r>
            <a:r>
              <a:rPr lang="en-US" sz="2400">
                <a:latin typeface="Times New Roman" pitchFamily="18" charset="0"/>
              </a:rPr>
              <a:t>)</a:t>
            </a:r>
          </a:p>
        </p:txBody>
      </p:sp>
      <p:grpSp>
        <p:nvGrpSpPr>
          <p:cNvPr id="17" name="Group 19"/>
          <p:cNvGrpSpPr>
            <a:grpSpLocks/>
          </p:cNvGrpSpPr>
          <p:nvPr/>
        </p:nvGrpSpPr>
        <p:grpSpPr bwMode="auto">
          <a:xfrm>
            <a:off x="4851400" y="3575063"/>
            <a:ext cx="1371600" cy="1168400"/>
            <a:chOff x="3056" y="2144"/>
            <a:chExt cx="864" cy="736"/>
          </a:xfrm>
        </p:grpSpPr>
        <p:sp>
          <p:nvSpPr>
            <p:cNvPr id="21" name="Line 20"/>
            <p:cNvSpPr>
              <a:spLocks noChangeShapeType="1"/>
            </p:cNvSpPr>
            <p:nvPr/>
          </p:nvSpPr>
          <p:spPr bwMode="auto">
            <a:xfrm>
              <a:off x="3056" y="2144"/>
              <a:ext cx="864" cy="0"/>
            </a:xfrm>
            <a:prstGeom prst="line">
              <a:avLst/>
            </a:prstGeom>
            <a:noFill/>
            <a:ln w="12700" cap="rnd">
              <a:solidFill>
                <a:schemeClr val="tx1"/>
              </a:solidFill>
              <a:prstDash val="sysDot"/>
              <a:round/>
              <a:headEnd type="none" w="sm" len="sm"/>
              <a:tailEnd type="none" w="sm" len="sm"/>
            </a:ln>
          </p:spPr>
          <p:txBody>
            <a:bodyPr/>
            <a:lstStyle/>
            <a:p>
              <a:endParaRPr lang="en-GB"/>
            </a:p>
          </p:txBody>
        </p:sp>
        <p:sp>
          <p:nvSpPr>
            <p:cNvPr id="22" name="Line 21"/>
            <p:cNvSpPr>
              <a:spLocks noChangeShapeType="1"/>
            </p:cNvSpPr>
            <p:nvPr/>
          </p:nvSpPr>
          <p:spPr bwMode="auto">
            <a:xfrm>
              <a:off x="3912" y="2160"/>
              <a:ext cx="0" cy="720"/>
            </a:xfrm>
            <a:prstGeom prst="line">
              <a:avLst/>
            </a:prstGeom>
            <a:noFill/>
            <a:ln w="9525">
              <a:solidFill>
                <a:schemeClr val="tx1"/>
              </a:solidFill>
              <a:prstDash val="sysDot"/>
              <a:round/>
              <a:headEnd/>
              <a:tailEnd/>
            </a:ln>
          </p:spPr>
          <p:txBody>
            <a:bodyPr wrap="none"/>
            <a:lstStyle/>
            <a:p>
              <a:endParaRPr lang="en-GB"/>
            </a:p>
          </p:txBody>
        </p:sp>
      </p:grpSp>
      <p:grpSp>
        <p:nvGrpSpPr>
          <p:cNvPr id="20" name="Group 22"/>
          <p:cNvGrpSpPr>
            <a:grpSpLocks/>
          </p:cNvGrpSpPr>
          <p:nvPr/>
        </p:nvGrpSpPr>
        <p:grpSpPr bwMode="auto">
          <a:xfrm>
            <a:off x="4953000" y="3740163"/>
            <a:ext cx="1435100" cy="927100"/>
            <a:chOff x="3120" y="2248"/>
            <a:chExt cx="904" cy="584"/>
          </a:xfrm>
        </p:grpSpPr>
        <p:sp>
          <p:nvSpPr>
            <p:cNvPr id="24" name="Line 23"/>
            <p:cNvSpPr>
              <a:spLocks noChangeShapeType="1"/>
            </p:cNvSpPr>
            <p:nvPr/>
          </p:nvSpPr>
          <p:spPr bwMode="auto">
            <a:xfrm flipV="1">
              <a:off x="3120" y="2248"/>
              <a:ext cx="896" cy="8"/>
            </a:xfrm>
            <a:prstGeom prst="line">
              <a:avLst/>
            </a:prstGeom>
            <a:noFill/>
            <a:ln w="12700" cap="rnd">
              <a:solidFill>
                <a:schemeClr val="tx1"/>
              </a:solidFill>
              <a:prstDash val="sysDot"/>
              <a:round/>
              <a:headEnd type="none" w="sm" len="sm"/>
              <a:tailEnd type="none" w="sm" len="sm"/>
            </a:ln>
          </p:spPr>
          <p:txBody>
            <a:bodyPr/>
            <a:lstStyle/>
            <a:p>
              <a:endParaRPr lang="en-GB"/>
            </a:p>
          </p:txBody>
        </p:sp>
        <p:sp>
          <p:nvSpPr>
            <p:cNvPr id="25" name="Line 24"/>
            <p:cNvSpPr>
              <a:spLocks noChangeShapeType="1"/>
            </p:cNvSpPr>
            <p:nvPr/>
          </p:nvSpPr>
          <p:spPr bwMode="auto">
            <a:xfrm>
              <a:off x="4024" y="2256"/>
              <a:ext cx="0" cy="576"/>
            </a:xfrm>
            <a:prstGeom prst="line">
              <a:avLst/>
            </a:prstGeom>
            <a:noFill/>
            <a:ln w="9525">
              <a:solidFill>
                <a:schemeClr val="tx1"/>
              </a:solidFill>
              <a:prstDash val="sysDot"/>
              <a:round/>
              <a:headEnd/>
              <a:tailEnd/>
            </a:ln>
          </p:spPr>
          <p:txBody>
            <a:bodyPr wrap="none"/>
            <a:lstStyle/>
            <a:p>
              <a:endParaRPr lang="en-GB"/>
            </a:p>
          </p:txBody>
        </p:sp>
      </p:grpSp>
      <p:grpSp>
        <p:nvGrpSpPr>
          <p:cNvPr id="23" name="Group 25"/>
          <p:cNvGrpSpPr>
            <a:grpSpLocks/>
          </p:cNvGrpSpPr>
          <p:nvPr/>
        </p:nvGrpSpPr>
        <p:grpSpPr bwMode="auto">
          <a:xfrm>
            <a:off x="4876800" y="3867163"/>
            <a:ext cx="1676400" cy="800100"/>
            <a:chOff x="3072" y="2328"/>
            <a:chExt cx="1056" cy="504"/>
          </a:xfrm>
        </p:grpSpPr>
        <p:sp>
          <p:nvSpPr>
            <p:cNvPr id="27" name="Line 26"/>
            <p:cNvSpPr>
              <a:spLocks noChangeShapeType="1"/>
            </p:cNvSpPr>
            <p:nvPr/>
          </p:nvSpPr>
          <p:spPr bwMode="auto">
            <a:xfrm flipV="1">
              <a:off x="3072" y="2328"/>
              <a:ext cx="1040" cy="8"/>
            </a:xfrm>
            <a:prstGeom prst="line">
              <a:avLst/>
            </a:prstGeom>
            <a:noFill/>
            <a:ln w="12700" cap="rnd">
              <a:solidFill>
                <a:schemeClr val="accent2"/>
              </a:solidFill>
              <a:prstDash val="sysDot"/>
              <a:round/>
              <a:headEnd type="none" w="sm" len="sm"/>
              <a:tailEnd type="none" w="sm" len="sm"/>
            </a:ln>
          </p:spPr>
          <p:txBody>
            <a:bodyPr/>
            <a:lstStyle/>
            <a:p>
              <a:endParaRPr lang="en-GB"/>
            </a:p>
          </p:txBody>
        </p:sp>
        <p:sp>
          <p:nvSpPr>
            <p:cNvPr id="28" name="Line 27"/>
            <p:cNvSpPr>
              <a:spLocks noChangeShapeType="1"/>
            </p:cNvSpPr>
            <p:nvPr/>
          </p:nvSpPr>
          <p:spPr bwMode="auto">
            <a:xfrm>
              <a:off x="4128" y="2352"/>
              <a:ext cx="0" cy="480"/>
            </a:xfrm>
            <a:prstGeom prst="line">
              <a:avLst/>
            </a:prstGeom>
            <a:noFill/>
            <a:ln w="9525">
              <a:solidFill>
                <a:schemeClr val="accent2"/>
              </a:solidFill>
              <a:prstDash val="sysDot"/>
              <a:round/>
              <a:headEnd/>
              <a:tailEnd/>
            </a:ln>
          </p:spPr>
          <p:txBody>
            <a:bodyPr wrap="none"/>
            <a:lstStyle/>
            <a:p>
              <a:endParaRPr lang="en-GB"/>
            </a:p>
          </p:txBody>
        </p:sp>
      </p:grpSp>
      <p:grpSp>
        <p:nvGrpSpPr>
          <p:cNvPr id="26" name="Group 28"/>
          <p:cNvGrpSpPr>
            <a:grpSpLocks/>
          </p:cNvGrpSpPr>
          <p:nvPr/>
        </p:nvGrpSpPr>
        <p:grpSpPr bwMode="auto">
          <a:xfrm>
            <a:off x="4876800" y="3981463"/>
            <a:ext cx="1866900" cy="762000"/>
            <a:chOff x="3072" y="2400"/>
            <a:chExt cx="1176" cy="480"/>
          </a:xfrm>
        </p:grpSpPr>
        <p:sp>
          <p:nvSpPr>
            <p:cNvPr id="30" name="Line 29"/>
            <p:cNvSpPr>
              <a:spLocks noChangeShapeType="1"/>
            </p:cNvSpPr>
            <p:nvPr/>
          </p:nvSpPr>
          <p:spPr bwMode="auto">
            <a:xfrm>
              <a:off x="3072" y="2400"/>
              <a:ext cx="1136" cy="0"/>
            </a:xfrm>
            <a:prstGeom prst="line">
              <a:avLst/>
            </a:prstGeom>
            <a:noFill/>
            <a:ln w="12700" cap="rnd">
              <a:solidFill>
                <a:schemeClr val="tx1"/>
              </a:solidFill>
              <a:prstDash val="sysDot"/>
              <a:round/>
              <a:headEnd type="none" w="sm" len="sm"/>
              <a:tailEnd type="none" w="sm" len="sm"/>
            </a:ln>
          </p:spPr>
          <p:txBody>
            <a:bodyPr/>
            <a:lstStyle/>
            <a:p>
              <a:endParaRPr lang="en-GB"/>
            </a:p>
          </p:txBody>
        </p:sp>
        <p:sp>
          <p:nvSpPr>
            <p:cNvPr id="31" name="Line 30"/>
            <p:cNvSpPr>
              <a:spLocks noChangeShapeType="1"/>
            </p:cNvSpPr>
            <p:nvPr/>
          </p:nvSpPr>
          <p:spPr bwMode="auto">
            <a:xfrm>
              <a:off x="4248" y="2400"/>
              <a:ext cx="0" cy="480"/>
            </a:xfrm>
            <a:prstGeom prst="line">
              <a:avLst/>
            </a:prstGeom>
            <a:noFill/>
            <a:ln w="9525">
              <a:solidFill>
                <a:schemeClr val="tx1"/>
              </a:solidFill>
              <a:prstDash val="sysDot"/>
              <a:round/>
              <a:headEnd/>
              <a:tailEnd/>
            </a:ln>
          </p:spPr>
          <p:txBody>
            <a:bodyPr wrap="none"/>
            <a:lstStyle/>
            <a:p>
              <a:endParaRPr lang="en-GB"/>
            </a:p>
          </p:txBody>
        </p:sp>
      </p:grpSp>
      <p:grpSp>
        <p:nvGrpSpPr>
          <p:cNvPr id="29" name="Group 31"/>
          <p:cNvGrpSpPr>
            <a:grpSpLocks/>
          </p:cNvGrpSpPr>
          <p:nvPr/>
        </p:nvGrpSpPr>
        <p:grpSpPr bwMode="auto">
          <a:xfrm>
            <a:off x="4953000" y="4083063"/>
            <a:ext cx="1930400" cy="584200"/>
            <a:chOff x="3120" y="2464"/>
            <a:chExt cx="1216" cy="368"/>
          </a:xfrm>
        </p:grpSpPr>
        <p:sp>
          <p:nvSpPr>
            <p:cNvPr id="33" name="Line 32"/>
            <p:cNvSpPr>
              <a:spLocks noChangeShapeType="1"/>
            </p:cNvSpPr>
            <p:nvPr/>
          </p:nvSpPr>
          <p:spPr bwMode="auto">
            <a:xfrm>
              <a:off x="3120" y="2464"/>
              <a:ext cx="1184" cy="8"/>
            </a:xfrm>
            <a:prstGeom prst="line">
              <a:avLst/>
            </a:prstGeom>
            <a:noFill/>
            <a:ln w="12700" cap="rnd">
              <a:solidFill>
                <a:schemeClr val="tx1"/>
              </a:solidFill>
              <a:prstDash val="sysDot"/>
              <a:round/>
              <a:headEnd type="none" w="sm" len="sm"/>
              <a:tailEnd type="none" w="sm" len="sm"/>
            </a:ln>
          </p:spPr>
          <p:txBody>
            <a:bodyPr/>
            <a:lstStyle/>
            <a:p>
              <a:endParaRPr lang="en-GB"/>
            </a:p>
          </p:txBody>
        </p:sp>
        <p:sp>
          <p:nvSpPr>
            <p:cNvPr id="34" name="Line 33"/>
            <p:cNvSpPr>
              <a:spLocks noChangeShapeType="1"/>
            </p:cNvSpPr>
            <p:nvPr/>
          </p:nvSpPr>
          <p:spPr bwMode="auto">
            <a:xfrm>
              <a:off x="4336" y="2496"/>
              <a:ext cx="0" cy="336"/>
            </a:xfrm>
            <a:prstGeom prst="line">
              <a:avLst/>
            </a:prstGeom>
            <a:noFill/>
            <a:ln w="9525">
              <a:solidFill>
                <a:schemeClr val="tx1"/>
              </a:solidFill>
              <a:prstDash val="sysDot"/>
              <a:round/>
              <a:headEnd/>
              <a:tailEnd/>
            </a:ln>
          </p:spPr>
          <p:txBody>
            <a:bodyPr wrap="none"/>
            <a:lstStyle/>
            <a:p>
              <a:endParaRPr lang="en-GB"/>
            </a:p>
          </p:txBody>
        </p:sp>
      </p:grpSp>
      <p:grpSp>
        <p:nvGrpSpPr>
          <p:cNvPr id="32" name="Group 34"/>
          <p:cNvGrpSpPr>
            <a:grpSpLocks/>
          </p:cNvGrpSpPr>
          <p:nvPr/>
        </p:nvGrpSpPr>
        <p:grpSpPr bwMode="auto">
          <a:xfrm>
            <a:off x="4876800" y="4171963"/>
            <a:ext cx="2171700" cy="571500"/>
            <a:chOff x="3072" y="2520"/>
            <a:chExt cx="1368" cy="360"/>
          </a:xfrm>
        </p:grpSpPr>
        <p:sp>
          <p:nvSpPr>
            <p:cNvPr id="36" name="Line 35"/>
            <p:cNvSpPr>
              <a:spLocks noChangeShapeType="1"/>
            </p:cNvSpPr>
            <p:nvPr/>
          </p:nvSpPr>
          <p:spPr bwMode="auto">
            <a:xfrm>
              <a:off x="3072" y="2520"/>
              <a:ext cx="1328" cy="0"/>
            </a:xfrm>
            <a:prstGeom prst="line">
              <a:avLst/>
            </a:prstGeom>
            <a:noFill/>
            <a:ln w="12700" cap="rnd">
              <a:solidFill>
                <a:schemeClr val="tx1"/>
              </a:solidFill>
              <a:prstDash val="sysDot"/>
              <a:round/>
              <a:headEnd type="none" w="sm" len="sm"/>
              <a:tailEnd type="none" w="sm" len="sm"/>
            </a:ln>
          </p:spPr>
          <p:txBody>
            <a:bodyPr/>
            <a:lstStyle/>
            <a:p>
              <a:endParaRPr lang="en-GB"/>
            </a:p>
          </p:txBody>
        </p:sp>
        <p:sp>
          <p:nvSpPr>
            <p:cNvPr id="37" name="Line 36"/>
            <p:cNvSpPr>
              <a:spLocks noChangeShapeType="1"/>
            </p:cNvSpPr>
            <p:nvPr/>
          </p:nvSpPr>
          <p:spPr bwMode="auto">
            <a:xfrm>
              <a:off x="4440" y="2544"/>
              <a:ext cx="0" cy="336"/>
            </a:xfrm>
            <a:prstGeom prst="line">
              <a:avLst/>
            </a:prstGeom>
            <a:noFill/>
            <a:ln w="9525">
              <a:solidFill>
                <a:schemeClr val="tx1"/>
              </a:solidFill>
              <a:prstDash val="sysDot"/>
              <a:round/>
              <a:headEnd/>
              <a:tailEnd/>
            </a:ln>
          </p:spPr>
          <p:txBody>
            <a:bodyPr wrap="none"/>
            <a:lstStyle/>
            <a:p>
              <a:endParaRPr lang="en-GB"/>
            </a:p>
          </p:txBody>
        </p:sp>
      </p:grpSp>
      <p:sp>
        <p:nvSpPr>
          <p:cNvPr id="38" name="Szövegdoboz 37"/>
          <p:cNvSpPr txBox="1"/>
          <p:nvPr/>
        </p:nvSpPr>
        <p:spPr>
          <a:xfrm>
            <a:off x="642910" y="2571744"/>
            <a:ext cx="3214710" cy="400110"/>
          </a:xfrm>
          <a:prstGeom prst="rect">
            <a:avLst/>
          </a:prstGeom>
          <a:noFill/>
        </p:spPr>
        <p:txBody>
          <a:bodyPr wrap="square" rtlCol="0">
            <a:spAutoFit/>
          </a:bodyPr>
          <a:lstStyle/>
          <a:p>
            <a:pPr algn="ctr"/>
            <a:r>
              <a:rPr lang="hu-HU" sz="2000" dirty="0" smtClean="0">
                <a:latin typeface="Times New Roman" pitchFamily="18" charset="0"/>
                <a:cs typeface="Times New Roman" pitchFamily="18" charset="0"/>
              </a:rPr>
              <a:t>Haladó mozgás</a:t>
            </a:r>
            <a:endParaRPr lang="en-GB" sz="2000" dirty="0">
              <a:latin typeface="Times New Roman" pitchFamily="18" charset="0"/>
              <a:cs typeface="Times New Roman" pitchFamily="18" charset="0"/>
            </a:endParaRPr>
          </a:p>
        </p:txBody>
      </p:sp>
      <p:sp>
        <p:nvSpPr>
          <p:cNvPr id="39" name="Szövegdoboz 38"/>
          <p:cNvSpPr txBox="1"/>
          <p:nvPr/>
        </p:nvSpPr>
        <p:spPr>
          <a:xfrm>
            <a:off x="642910" y="3386080"/>
            <a:ext cx="3214710" cy="400110"/>
          </a:xfrm>
          <a:prstGeom prst="rect">
            <a:avLst/>
          </a:prstGeom>
          <a:noFill/>
        </p:spPr>
        <p:txBody>
          <a:bodyPr wrap="square" rtlCol="0">
            <a:spAutoFit/>
          </a:bodyPr>
          <a:lstStyle/>
          <a:p>
            <a:pPr algn="ctr"/>
            <a:r>
              <a:rPr lang="hu-HU" sz="2000" dirty="0" smtClean="0">
                <a:latin typeface="Times New Roman" pitchFamily="18" charset="0"/>
                <a:cs typeface="Times New Roman" pitchFamily="18" charset="0"/>
              </a:rPr>
              <a:t>Forgó mozgás</a:t>
            </a:r>
            <a:endParaRPr lang="en-GB" sz="2000" dirty="0">
              <a:latin typeface="Times New Roman" pitchFamily="18" charset="0"/>
              <a:cs typeface="Times New Roman" pitchFamily="18" charset="0"/>
            </a:endParaRPr>
          </a:p>
        </p:txBody>
      </p:sp>
      <p:sp>
        <p:nvSpPr>
          <p:cNvPr id="40" name="Szövegdoboz 39"/>
          <p:cNvSpPr txBox="1"/>
          <p:nvPr/>
        </p:nvSpPr>
        <p:spPr>
          <a:xfrm>
            <a:off x="500034" y="1357298"/>
            <a:ext cx="3639918" cy="830997"/>
          </a:xfrm>
          <a:prstGeom prst="rect">
            <a:avLst/>
          </a:prstGeom>
          <a:noFill/>
        </p:spPr>
        <p:txBody>
          <a:bodyPr wrap="square" rtlCol="0">
            <a:spAutoFit/>
          </a:bodyPr>
          <a:lstStyle/>
          <a:p>
            <a:pPr algn="ctr"/>
            <a:r>
              <a:rPr lang="en-GB" sz="2400" dirty="0" err="1" smtClean="0">
                <a:latin typeface="Times New Roman" pitchFamily="18" charset="0"/>
                <a:cs typeface="Times New Roman" pitchFamily="18" charset="0"/>
              </a:rPr>
              <a:t>Mecha</a:t>
            </a:r>
            <a:r>
              <a:rPr lang="hu-HU" sz="2400" dirty="0" err="1" smtClean="0">
                <a:latin typeface="Times New Roman" pitchFamily="18" charset="0"/>
                <a:cs typeface="Times New Roman" pitchFamily="18" charset="0"/>
              </a:rPr>
              <a:t>nikai</a:t>
            </a:r>
            <a:r>
              <a:rPr lang="hu-HU" sz="2400" dirty="0" smtClean="0">
                <a:latin typeface="Times New Roman" pitchFamily="18" charset="0"/>
                <a:cs typeface="Times New Roman" pitchFamily="18" charset="0"/>
              </a:rPr>
              <a:t> teljesítmény az erő és a sebesség szorzata</a:t>
            </a:r>
            <a:endParaRPr lang="en-GB" sz="2400" dirty="0">
              <a:latin typeface="Times New Roman" pitchFamily="18" charset="0"/>
              <a:cs typeface="Times New Roman" pitchFamily="18" charset="0"/>
            </a:endParaRPr>
          </a:p>
        </p:txBody>
      </p:sp>
      <p:sp>
        <p:nvSpPr>
          <p:cNvPr id="42" name="Szövegdoboz 41"/>
          <p:cNvSpPr txBox="1"/>
          <p:nvPr/>
        </p:nvSpPr>
        <p:spPr>
          <a:xfrm>
            <a:off x="5857884" y="2357430"/>
            <a:ext cx="1214446" cy="923330"/>
          </a:xfrm>
          <a:prstGeom prst="rect">
            <a:avLst/>
          </a:prstGeom>
          <a:noFill/>
        </p:spPr>
        <p:txBody>
          <a:bodyPr wrap="square" rtlCol="0">
            <a:spAutoFit/>
          </a:bodyPr>
          <a:lstStyle/>
          <a:p>
            <a:pPr algn="ctr"/>
            <a:r>
              <a:rPr lang="hu-HU" dirty="0" err="1" smtClean="0">
                <a:solidFill>
                  <a:schemeClr val="bg1"/>
                </a:solidFill>
              </a:rPr>
              <a:t>F-v</a:t>
            </a:r>
            <a:r>
              <a:rPr lang="hu-HU" dirty="0" smtClean="0">
                <a:solidFill>
                  <a:schemeClr val="bg1"/>
                </a:solidFill>
              </a:rPr>
              <a:t> függvény (hiperbola)</a:t>
            </a:r>
            <a:endParaRPr lang="en-GB" dirty="0">
              <a:solidFill>
                <a:schemeClr val="bg1"/>
              </a:solidFill>
            </a:endParaRPr>
          </a:p>
        </p:txBody>
      </p:sp>
      <p:sp>
        <p:nvSpPr>
          <p:cNvPr id="44" name="Szövegdoboz 43"/>
          <p:cNvSpPr txBox="1"/>
          <p:nvPr/>
        </p:nvSpPr>
        <p:spPr>
          <a:xfrm>
            <a:off x="7143768" y="1428736"/>
            <a:ext cx="1214446" cy="923330"/>
          </a:xfrm>
          <a:prstGeom prst="rect">
            <a:avLst/>
          </a:prstGeom>
          <a:noFill/>
        </p:spPr>
        <p:txBody>
          <a:bodyPr wrap="square" rtlCol="0">
            <a:spAutoFit/>
          </a:bodyPr>
          <a:lstStyle/>
          <a:p>
            <a:pPr algn="ctr"/>
            <a:r>
              <a:rPr lang="hu-HU" dirty="0" err="1" smtClean="0">
                <a:solidFill>
                  <a:schemeClr val="bg1"/>
                </a:solidFill>
              </a:rPr>
              <a:t>P-v</a:t>
            </a:r>
            <a:r>
              <a:rPr lang="hu-HU" dirty="0" smtClean="0">
                <a:solidFill>
                  <a:schemeClr val="bg1"/>
                </a:solidFill>
              </a:rPr>
              <a:t> függvény (parabola)</a:t>
            </a:r>
            <a:endParaRPr lang="en-GB"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out)">
                                      <p:cBhvr>
                                        <p:cTn id="10" dur="500"/>
                                        <p:tgtEl>
                                          <p:spTgt spid="1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ox(out)">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ox(out)">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3" name="CAMERA.WAV"/>
                                        </p:tgtEl>
                                      </p:cMediaNode>
                                    </p:audio>
                                  </p:sub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ox(out)">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4" presetClass="entr" presetSubtype="32"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out)">
                                      <p:cBhvr>
                                        <p:cTn id="32" dur="500"/>
                                        <p:tgtEl>
                                          <p:spTgt spid="6"/>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WAV"/>
                                        </p:tgtEl>
                                      </p:cMediaNode>
                                    </p:audio>
                                  </p:subTnLst>
                                </p:cTn>
                              </p:par>
                            </p:childTnLst>
                          </p:cTn>
                        </p:par>
                        <p:par>
                          <p:cTn id="33" fill="hold">
                            <p:stCondLst>
                              <p:cond delay="1000"/>
                            </p:stCondLst>
                            <p:childTnLst>
                              <p:par>
                                <p:cTn id="34" presetID="4" presetClass="entr" presetSubtype="32"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out)">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out)">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amera.wav"/>
                                        </p:tgtEl>
                                      </p:cMediaNode>
                                    </p:audio>
                                  </p:subTnLst>
                                </p:cTn>
                              </p:par>
                            </p:childTnLst>
                          </p:cTn>
                        </p:par>
                        <p:par>
                          <p:cTn id="42" fill="hold">
                            <p:stCondLst>
                              <p:cond delay="500"/>
                            </p:stCondLst>
                            <p:childTnLst>
                              <p:par>
                                <p:cTn id="43" presetID="4" presetClass="entr" presetSubtype="32"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ox(out)">
                                      <p:cBhvr>
                                        <p:cTn id="45" dur="5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childTnLst>
                          </p:cTn>
                        </p:par>
                        <p:par>
                          <p:cTn id="46" fill="hold">
                            <p:stCondLst>
                              <p:cond delay="1000"/>
                            </p:stCondLst>
                            <p:childTnLst>
                              <p:par>
                                <p:cTn id="47" presetID="4" presetClass="entr" presetSubtype="3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out)">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childTnLst>
                    </p:cTn>
                  </p:par>
                  <p:par>
                    <p:cTn id="50" fill="hold">
                      <p:stCondLst>
                        <p:cond delay="indefinite"/>
                      </p:stCondLst>
                      <p:childTnLst>
                        <p:par>
                          <p:cTn id="51" fill="hold">
                            <p:stCondLst>
                              <p:cond delay="0"/>
                            </p:stCondLst>
                            <p:childTnLst>
                              <p:par>
                                <p:cTn id="52" presetID="4" presetClass="entr" presetSubtype="32"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ox(out)">
                                      <p:cBhvr>
                                        <p:cTn id="54" dur="500"/>
                                        <p:tgtEl>
                                          <p:spTgt spid="23"/>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p:stCondLst>
                              <p:cond delay="500"/>
                            </p:stCondLst>
                            <p:childTnLst>
                              <p:par>
                                <p:cTn id="56" presetID="4" presetClass="entr" presetSubtype="32"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ox(out)">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1000"/>
                            </p:stCondLst>
                            <p:childTnLst>
                              <p:par>
                                <p:cTn id="60" presetID="4" presetClass="entr" presetSubtype="32"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ox(out)">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CAMERA.WAV"/>
                                        </p:tgtEl>
                                      </p:cMediaNode>
                                    </p:audio>
                                  </p:subTnLst>
                                </p:cTn>
                              </p:par>
                            </p:childTnLst>
                          </p:cTn>
                        </p:par>
                      </p:childTnLst>
                    </p:cTn>
                  </p:par>
                  <p:par>
                    <p:cTn id="63" fill="hold">
                      <p:stCondLst>
                        <p:cond delay="indefinite"/>
                      </p:stCondLst>
                      <p:childTnLst>
                        <p:par>
                          <p:cTn id="64" fill="hold">
                            <p:stCondLst>
                              <p:cond delay="0"/>
                            </p:stCondLst>
                            <p:childTnLst>
                              <p:par>
                                <p:cTn id="65" presetID="4" presetClass="entr" presetSubtype="32"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ox(out)">
                                      <p:cBhvr>
                                        <p:cTn id="67" dur="500"/>
                                        <p:tgtEl>
                                          <p:spTgt spid="20"/>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wav"/>
                                        </p:tgtEl>
                                      </p:cMediaNode>
                                    </p:audio>
                                  </p:subTnLst>
                                </p:cTn>
                              </p:par>
                            </p:childTnLst>
                          </p:cTn>
                        </p:par>
                        <p:par>
                          <p:cTn id="68" fill="hold">
                            <p:stCondLst>
                              <p:cond delay="500"/>
                            </p:stCondLst>
                            <p:childTnLst>
                              <p:par>
                                <p:cTn id="69" presetID="4" presetClass="entr" presetSubtype="32" fill="hold" grpId="0"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box(out)">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CAMERA.WAV"/>
                                        </p:tgtEl>
                                      </p:cMediaNode>
                                    </p:audio>
                                  </p:subTnLst>
                                </p:cTn>
                              </p:par>
                            </p:childTnLst>
                          </p:cTn>
                        </p:par>
                        <p:par>
                          <p:cTn id="72" fill="hold">
                            <p:stCondLst>
                              <p:cond delay="1000"/>
                            </p:stCondLst>
                            <p:childTnLst>
                              <p:par>
                                <p:cTn id="73" presetID="4" presetClass="entr" presetSubtype="32"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box(out)">
                                      <p:cBhvr>
                                        <p:cTn id="75" dur="500"/>
                                        <p:tgtEl>
                                          <p:spTgt spid="11"/>
                                        </p:tgtEl>
                                      </p:cBhvr>
                                    </p:animEffect>
                                  </p:childTnLst>
                                  <p:subTnLst>
                                    <p:audio>
                                      <p:cMediaNode>
                                        <p:cTn display="0" masterRel="sameClick">
                                          <p:stCondLst>
                                            <p:cond evt="begin" delay="0">
                                              <p:tn val="73"/>
                                            </p:cond>
                                          </p:stCondLst>
                                          <p:endCondLst>
                                            <p:cond evt="onStopAudio" delay="0">
                                              <p:tgtEl>
                                                <p:sldTgt/>
                                              </p:tgtEl>
                                            </p:cond>
                                          </p:endCondLst>
                                        </p:cTn>
                                        <p:tgtEl>
                                          <p:sndTgt r:embed="rId3" name="CAMERA.WAV"/>
                                        </p:tgtEl>
                                      </p:cMediaNode>
                                    </p:audio>
                                  </p:subTnLst>
                                </p:cTn>
                              </p:par>
                            </p:childTnLst>
                          </p:cTn>
                        </p:par>
                        <p:par>
                          <p:cTn id="76" fill="hold">
                            <p:stCondLst>
                              <p:cond delay="1500"/>
                            </p:stCondLst>
                            <p:childTnLst>
                              <p:par>
                                <p:cTn id="77" presetID="4" presetClass="entr" presetSubtype="32" fill="hold" grpId="0"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box(out)">
                                      <p:cBhvr>
                                        <p:cTn id="79" dur="500"/>
                                        <p:tgtEl>
                                          <p:spTgt spid="10"/>
                                        </p:tgtEl>
                                      </p:cBhvr>
                                    </p:animEffect>
                                  </p:childTnLst>
                                  <p:subTnLst>
                                    <p:audio>
                                      <p:cMediaNode>
                                        <p:cTn display="0" masterRel="sameClick">
                                          <p:stCondLst>
                                            <p:cond evt="begin" delay="0">
                                              <p:tn val="77"/>
                                            </p:cond>
                                          </p:stCondLst>
                                          <p:endCondLst>
                                            <p:cond evt="onStopAudio" delay="0">
                                              <p:tgtEl>
                                                <p:sldTgt/>
                                              </p:tgtEl>
                                            </p:cond>
                                          </p:endCondLst>
                                        </p:cTn>
                                        <p:tgtEl>
                                          <p:sndTgt r:embed="rId3" name="CAMERA.WAV"/>
                                        </p:tgtEl>
                                      </p:cMediaNode>
                                    </p:audio>
                                  </p:subTnLst>
                                </p:cTn>
                              </p:par>
                            </p:childTnLst>
                          </p:cTn>
                        </p:par>
                      </p:childTnLst>
                    </p:cTn>
                  </p:par>
                  <p:par>
                    <p:cTn id="80" fill="hold">
                      <p:stCondLst>
                        <p:cond delay="indefinite"/>
                      </p:stCondLst>
                      <p:childTnLst>
                        <p:par>
                          <p:cTn id="81" fill="hold">
                            <p:stCondLst>
                              <p:cond delay="0"/>
                            </p:stCondLst>
                            <p:childTnLst>
                              <p:par>
                                <p:cTn id="82" presetID="4" presetClass="entr" presetSubtype="32"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ox(out)">
                                      <p:cBhvr>
                                        <p:cTn id="84" dur="500"/>
                                        <p:tgtEl>
                                          <p:spTgt spid="1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p:stCondLst>
                              <p:cond delay="500"/>
                            </p:stCondLst>
                            <p:childTnLst>
                              <p:par>
                                <p:cTn id="86" presetID="4" presetClass="entr" presetSubtype="32" fill="hold" grpId="0"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box(out)">
                                      <p:cBhvr>
                                        <p:cTn id="88" dur="500"/>
                                        <p:tgtEl>
                                          <p:spTgt spid="4"/>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6" cstate="print"/>
          <a:srcRect/>
          <a:stretch>
            <a:fillRect/>
          </a:stretch>
        </p:blipFill>
        <p:spPr bwMode="auto">
          <a:xfrm>
            <a:off x="5419725" y="1889141"/>
            <a:ext cx="3724275" cy="3733800"/>
          </a:xfrm>
          <a:prstGeom prst="rect">
            <a:avLst/>
          </a:prstGeom>
          <a:noFill/>
          <a:ln w="12700">
            <a:noFill/>
            <a:miter lim="800000"/>
            <a:headEnd type="none" w="sm" len="sm"/>
            <a:tailEnd type="none" w="sm" len="sm"/>
          </a:ln>
          <a:effectLst/>
        </p:spPr>
      </p:pic>
      <p:sp>
        <p:nvSpPr>
          <p:cNvPr id="7174" name="Text Box 6"/>
          <p:cNvSpPr txBox="1">
            <a:spLocks noChangeArrowheads="1"/>
          </p:cNvSpPr>
          <p:nvPr/>
        </p:nvSpPr>
        <p:spPr bwMode="auto">
          <a:xfrm>
            <a:off x="5334000" y="1584341"/>
            <a:ext cx="609600" cy="396875"/>
          </a:xfrm>
          <a:prstGeom prst="rect">
            <a:avLst/>
          </a:prstGeom>
          <a:noFill/>
          <a:ln w="9525">
            <a:noFill/>
            <a:miter lim="800000"/>
            <a:headEnd/>
            <a:tailEnd/>
          </a:ln>
          <a:effectLst/>
        </p:spPr>
        <p:txBody>
          <a:bodyPr>
            <a:spAutoFit/>
          </a:bodyPr>
          <a:lstStyle/>
          <a:p>
            <a:pPr algn="ctr">
              <a:spcBef>
                <a:spcPct val="50000"/>
              </a:spcBef>
            </a:pPr>
            <a:r>
              <a:rPr lang="hu-HU" sz="2000" b="1" i="1" dirty="0" smtClean="0">
                <a:latin typeface="Times New Roman" pitchFamily="18" charset="0"/>
                <a:cs typeface="Times New Roman" pitchFamily="18" charset="0"/>
              </a:rPr>
              <a:t>F</a:t>
            </a:r>
            <a:r>
              <a:rPr lang="hu-HU" sz="2000" b="1" i="1" baseline="-25000" dirty="0" smtClean="0">
                <a:latin typeface="Times New Roman" pitchFamily="18" charset="0"/>
                <a:cs typeface="Times New Roman" pitchFamily="18" charset="0"/>
              </a:rPr>
              <a:t>0</a:t>
            </a:r>
            <a:endParaRPr lang="en-US" sz="2000" b="1" i="1" baseline="-25000" dirty="0">
              <a:latin typeface="Times New Roman" pitchFamily="18" charset="0"/>
              <a:cs typeface="Times New Roman" pitchFamily="18" charset="0"/>
            </a:endParaRPr>
          </a:p>
        </p:txBody>
      </p:sp>
      <p:sp>
        <p:nvSpPr>
          <p:cNvPr id="7175" name="Text Box 7"/>
          <p:cNvSpPr txBox="1">
            <a:spLocks noChangeArrowheads="1"/>
          </p:cNvSpPr>
          <p:nvPr/>
        </p:nvSpPr>
        <p:spPr bwMode="auto">
          <a:xfrm>
            <a:off x="8534400" y="5318141"/>
            <a:ext cx="609600" cy="396875"/>
          </a:xfrm>
          <a:prstGeom prst="rect">
            <a:avLst/>
          </a:prstGeom>
          <a:noFill/>
          <a:ln w="9525">
            <a:noFill/>
            <a:miter lim="800000"/>
            <a:headEnd/>
            <a:tailEnd/>
          </a:ln>
          <a:effectLst/>
        </p:spPr>
        <p:txBody>
          <a:bodyPr>
            <a:spAutoFit/>
          </a:bodyPr>
          <a:lstStyle/>
          <a:p>
            <a:pPr algn="ctr">
              <a:spcBef>
                <a:spcPct val="50000"/>
              </a:spcBef>
            </a:pPr>
            <a:r>
              <a:rPr lang="hu-HU" sz="2000" b="1" i="1" dirty="0" smtClean="0">
                <a:latin typeface="Times New Roman" pitchFamily="18" charset="0"/>
                <a:cs typeface="Times New Roman" pitchFamily="18" charset="0"/>
              </a:rPr>
              <a:t>V</a:t>
            </a:r>
            <a:r>
              <a:rPr lang="hu-HU" sz="2000" b="1" i="1" baseline="-25000" dirty="0" smtClean="0">
                <a:latin typeface="Times New Roman" pitchFamily="18" charset="0"/>
                <a:cs typeface="Times New Roman" pitchFamily="18" charset="0"/>
              </a:rPr>
              <a:t>0</a:t>
            </a:r>
            <a:endParaRPr lang="en-US" sz="2000" b="1" i="1" baseline="-25000" dirty="0">
              <a:latin typeface="Times New Roman" pitchFamily="18" charset="0"/>
              <a:cs typeface="Times New Roman" pitchFamily="18" charset="0"/>
            </a:endParaRPr>
          </a:p>
        </p:txBody>
      </p:sp>
      <p:sp>
        <p:nvSpPr>
          <p:cNvPr id="7176" name="AutoShape 8"/>
          <p:cNvSpPr>
            <a:spLocks noChangeArrowheads="1"/>
          </p:cNvSpPr>
          <p:nvPr/>
        </p:nvSpPr>
        <p:spPr bwMode="auto">
          <a:xfrm>
            <a:off x="6215742" y="2117741"/>
            <a:ext cx="228600" cy="609600"/>
          </a:xfrm>
          <a:prstGeom prst="upArrow">
            <a:avLst>
              <a:gd name="adj1" fmla="val 50000"/>
              <a:gd name="adj2" fmla="val 66667"/>
            </a:avLst>
          </a:prstGeom>
          <a:solidFill>
            <a:schemeClr val="bg1"/>
          </a:solidFill>
          <a:ln w="12700">
            <a:solidFill>
              <a:schemeClr val="tx1"/>
            </a:solidFill>
            <a:miter lim="800000"/>
            <a:headEnd type="none" w="sm" len="sm"/>
            <a:tailEnd type="none" w="sm" len="sm"/>
          </a:ln>
          <a:effectLst/>
        </p:spPr>
        <p:txBody>
          <a:bodyPr wrap="none" anchor="ctr"/>
          <a:lstStyle/>
          <a:p>
            <a:endParaRPr lang="en-GB"/>
          </a:p>
        </p:txBody>
      </p:sp>
      <p:sp>
        <p:nvSpPr>
          <p:cNvPr id="7177" name="Text Box 9"/>
          <p:cNvSpPr txBox="1">
            <a:spLocks noChangeArrowheads="1"/>
          </p:cNvSpPr>
          <p:nvPr/>
        </p:nvSpPr>
        <p:spPr bwMode="auto">
          <a:xfrm>
            <a:off x="6705600" y="1736741"/>
            <a:ext cx="609600" cy="396875"/>
          </a:xfrm>
          <a:prstGeom prst="rect">
            <a:avLst/>
          </a:prstGeom>
          <a:noFill/>
          <a:ln w="9525">
            <a:noFill/>
            <a:miter lim="800000"/>
            <a:headEnd/>
            <a:tailEnd/>
          </a:ln>
          <a:effectLst/>
        </p:spPr>
        <p:txBody>
          <a:bodyPr>
            <a:spAutoFit/>
          </a:bodyPr>
          <a:lstStyle/>
          <a:p>
            <a:pPr algn="ctr">
              <a:spcBef>
                <a:spcPct val="50000"/>
              </a:spcBef>
            </a:pPr>
            <a:r>
              <a:rPr lang="hu-HU" sz="2000" b="1" i="1" dirty="0" smtClean="0">
                <a:latin typeface="Times New Roman" pitchFamily="18" charset="0"/>
                <a:cs typeface="Times New Roman" pitchFamily="18" charset="0"/>
              </a:rPr>
              <a:t>P</a:t>
            </a:r>
            <a:r>
              <a:rPr lang="hu-HU" sz="2000" b="1" i="1" baseline="-25000" dirty="0" smtClean="0">
                <a:latin typeface="Times New Roman" pitchFamily="18" charset="0"/>
                <a:cs typeface="Times New Roman" pitchFamily="18" charset="0"/>
              </a:rPr>
              <a:t>0</a:t>
            </a:r>
            <a:endParaRPr lang="en-US" sz="2000" b="1" i="1" baseline="-25000" dirty="0">
              <a:latin typeface="Times New Roman" pitchFamily="18" charset="0"/>
              <a:cs typeface="Times New Roman" pitchFamily="18" charset="0"/>
            </a:endParaRPr>
          </a:p>
        </p:txBody>
      </p:sp>
      <p:sp>
        <p:nvSpPr>
          <p:cNvPr id="7178" name="Line 10"/>
          <p:cNvSpPr>
            <a:spLocks noChangeShapeType="1"/>
          </p:cNvSpPr>
          <p:nvPr/>
        </p:nvSpPr>
        <p:spPr bwMode="auto">
          <a:xfrm flipH="1">
            <a:off x="6362700" y="2041541"/>
            <a:ext cx="0" cy="2362200"/>
          </a:xfrm>
          <a:prstGeom prst="line">
            <a:avLst/>
          </a:prstGeom>
          <a:noFill/>
          <a:ln w="12700" cap="rnd">
            <a:solidFill>
              <a:schemeClr val="bg1"/>
            </a:solidFill>
            <a:prstDash val="sysDot"/>
            <a:round/>
            <a:headEnd type="none" w="sm" len="sm"/>
            <a:tailEnd type="none" w="sm" len="sm"/>
          </a:ln>
          <a:effectLst/>
        </p:spPr>
        <p:txBody>
          <a:bodyPr wrap="none" anchor="ctr"/>
          <a:lstStyle/>
          <a:p>
            <a:endParaRPr lang="en-GB"/>
          </a:p>
        </p:txBody>
      </p:sp>
      <p:sp>
        <p:nvSpPr>
          <p:cNvPr id="7179" name="Line 11"/>
          <p:cNvSpPr>
            <a:spLocks noChangeShapeType="1"/>
          </p:cNvSpPr>
          <p:nvPr/>
        </p:nvSpPr>
        <p:spPr bwMode="auto">
          <a:xfrm flipH="1">
            <a:off x="5638800" y="4403741"/>
            <a:ext cx="762000" cy="0"/>
          </a:xfrm>
          <a:prstGeom prst="line">
            <a:avLst/>
          </a:prstGeom>
          <a:noFill/>
          <a:ln w="9525">
            <a:solidFill>
              <a:schemeClr val="bg2"/>
            </a:solidFill>
            <a:prstDash val="sysDot"/>
            <a:round/>
            <a:headEnd/>
            <a:tailEnd/>
          </a:ln>
          <a:effectLst/>
        </p:spPr>
        <p:txBody>
          <a:bodyPr wrap="none"/>
          <a:lstStyle/>
          <a:p>
            <a:endParaRPr lang="en-GB"/>
          </a:p>
        </p:txBody>
      </p:sp>
      <p:sp>
        <p:nvSpPr>
          <p:cNvPr id="7180" name="AutoShape 12"/>
          <p:cNvSpPr>
            <a:spLocks noChangeArrowheads="1"/>
          </p:cNvSpPr>
          <p:nvPr/>
        </p:nvSpPr>
        <p:spPr bwMode="auto">
          <a:xfrm>
            <a:off x="5715000" y="4327541"/>
            <a:ext cx="533400" cy="152400"/>
          </a:xfrm>
          <a:prstGeom prst="leftArrow">
            <a:avLst>
              <a:gd name="adj1" fmla="val 50000"/>
              <a:gd name="adj2" fmla="val 87500"/>
            </a:avLst>
          </a:prstGeom>
          <a:solidFill>
            <a:schemeClr val="accent1"/>
          </a:solidFill>
          <a:ln w="12700">
            <a:solidFill>
              <a:schemeClr val="bg1"/>
            </a:solidFill>
            <a:miter lim="800000"/>
            <a:headEnd type="none" w="sm" len="sm"/>
            <a:tailEnd type="none" w="sm" len="sm"/>
          </a:ln>
          <a:effectLst/>
        </p:spPr>
        <p:txBody>
          <a:bodyPr wrap="none" anchor="ctr"/>
          <a:lstStyle/>
          <a:p>
            <a:endParaRPr lang="en-GB"/>
          </a:p>
        </p:txBody>
      </p:sp>
      <p:sp>
        <p:nvSpPr>
          <p:cNvPr id="7181" name="Text Box 13"/>
          <p:cNvSpPr txBox="1">
            <a:spLocks noChangeArrowheads="1"/>
          </p:cNvSpPr>
          <p:nvPr/>
        </p:nvSpPr>
        <p:spPr bwMode="auto">
          <a:xfrm>
            <a:off x="4643438" y="4143380"/>
            <a:ext cx="914400" cy="396875"/>
          </a:xfrm>
          <a:prstGeom prst="rect">
            <a:avLst/>
          </a:prstGeom>
          <a:noFill/>
          <a:ln w="9525">
            <a:noFill/>
            <a:miter lim="800000"/>
            <a:headEnd/>
            <a:tailEnd/>
          </a:ln>
          <a:effectLst/>
        </p:spPr>
        <p:txBody>
          <a:bodyPr>
            <a:spAutoFit/>
          </a:bodyPr>
          <a:lstStyle/>
          <a:p>
            <a:pPr algn="ctr">
              <a:spcBef>
                <a:spcPct val="50000"/>
              </a:spcBef>
            </a:pPr>
            <a:r>
              <a:rPr lang="hu-HU" sz="2000" b="1" i="1" dirty="0">
                <a:latin typeface="Times New Roman" pitchFamily="18" charset="0"/>
                <a:cs typeface="Times New Roman" pitchFamily="18" charset="0"/>
              </a:rPr>
              <a:t>F, F%</a:t>
            </a:r>
            <a:endParaRPr lang="en-US" sz="2000" b="1" i="1" dirty="0">
              <a:latin typeface="Times New Roman" pitchFamily="18" charset="0"/>
              <a:cs typeface="Times New Roman" pitchFamily="18" charset="0"/>
            </a:endParaRPr>
          </a:p>
        </p:txBody>
      </p:sp>
      <p:sp>
        <p:nvSpPr>
          <p:cNvPr id="7182" name="Text Box 14"/>
          <p:cNvSpPr txBox="1">
            <a:spLocks noChangeArrowheads="1"/>
          </p:cNvSpPr>
          <p:nvPr/>
        </p:nvSpPr>
        <p:spPr bwMode="auto">
          <a:xfrm>
            <a:off x="6629400" y="3641741"/>
            <a:ext cx="762000" cy="396875"/>
          </a:xfrm>
          <a:prstGeom prst="rect">
            <a:avLst/>
          </a:prstGeom>
          <a:noFill/>
          <a:ln w="9525">
            <a:noFill/>
            <a:miter lim="800000"/>
            <a:headEnd/>
            <a:tailEnd/>
          </a:ln>
          <a:effectLst/>
        </p:spPr>
        <p:txBody>
          <a:bodyPr>
            <a:spAutoFit/>
          </a:bodyPr>
          <a:lstStyle/>
          <a:p>
            <a:pPr algn="ctr">
              <a:spcBef>
                <a:spcPct val="50000"/>
              </a:spcBef>
            </a:pPr>
            <a:r>
              <a:rPr lang="hu-HU" sz="2000" b="1" i="1" dirty="0" smtClean="0">
                <a:latin typeface="Times New Roman" pitchFamily="18" charset="0"/>
                <a:cs typeface="Times New Roman" pitchFamily="18" charset="0"/>
              </a:rPr>
              <a:t>a/F</a:t>
            </a:r>
            <a:r>
              <a:rPr lang="hu-HU" sz="2000" b="1" i="1" baseline="-25000" dirty="0" smtClean="0">
                <a:latin typeface="Times New Roman" pitchFamily="18" charset="0"/>
                <a:cs typeface="Times New Roman" pitchFamily="18" charset="0"/>
              </a:rPr>
              <a:t>0</a:t>
            </a:r>
            <a:endParaRPr lang="en-US" sz="2000" b="1" i="1" baseline="-25000" dirty="0">
              <a:latin typeface="Times New Roman" pitchFamily="18" charset="0"/>
              <a:cs typeface="Times New Roman" pitchFamily="18" charset="0"/>
            </a:endParaRPr>
          </a:p>
        </p:txBody>
      </p:sp>
      <p:sp>
        <p:nvSpPr>
          <p:cNvPr id="7183" name="Text Box 15"/>
          <p:cNvSpPr txBox="1">
            <a:spLocks noChangeArrowheads="1"/>
          </p:cNvSpPr>
          <p:nvPr/>
        </p:nvSpPr>
        <p:spPr bwMode="auto">
          <a:xfrm>
            <a:off x="685800" y="1965341"/>
            <a:ext cx="3314696" cy="313997"/>
          </a:xfrm>
          <a:prstGeom prst="rect">
            <a:avLst/>
          </a:prstGeom>
          <a:noFill/>
          <a:ln w="9525">
            <a:noFill/>
            <a:miter lim="800000"/>
            <a:headEnd/>
            <a:tailEnd/>
          </a:ln>
          <a:effectLst/>
        </p:spPr>
        <p:txBody>
          <a:bodyPr wrap="square">
            <a:spAutoFit/>
          </a:bodyPr>
          <a:lstStyle/>
          <a:p>
            <a:pPr eaLnBrk="0" hangingPunct="0">
              <a:lnSpc>
                <a:spcPct val="70000"/>
              </a:lnSpc>
              <a:spcBef>
                <a:spcPct val="50000"/>
              </a:spcBef>
            </a:pPr>
            <a:r>
              <a:rPr lang="en-GB" sz="2000" b="1" i="1" dirty="0" smtClean="0">
                <a:latin typeface="Times New Roman" pitchFamily="18" charset="0"/>
                <a:cs typeface="Times New Roman" pitchFamily="18" charset="0"/>
              </a:rPr>
              <a:t>F</a:t>
            </a:r>
            <a:r>
              <a:rPr lang="en-GB" sz="2000" b="1" i="1" baseline="-25000" dirty="0" smtClean="0">
                <a:latin typeface="Times New Roman" pitchFamily="18" charset="0"/>
                <a:cs typeface="Times New Roman" pitchFamily="18" charset="0"/>
              </a:rPr>
              <a:t>0</a:t>
            </a:r>
            <a:r>
              <a:rPr lang="en-GB" sz="2000" i="1" dirty="0" smtClean="0">
                <a:latin typeface="Times New Roman" pitchFamily="18" charset="0"/>
                <a:cs typeface="Times New Roman" pitchFamily="18" charset="0"/>
              </a:rPr>
              <a:t>– maxim</a:t>
            </a:r>
            <a:r>
              <a:rPr lang="hu-HU" sz="2000" i="1" dirty="0" err="1" smtClean="0">
                <a:latin typeface="Times New Roman" pitchFamily="18" charset="0"/>
                <a:cs typeface="Times New Roman" pitchFamily="18" charset="0"/>
              </a:rPr>
              <a:t>ális</a:t>
            </a:r>
            <a:r>
              <a:rPr lang="hu-HU" sz="2000" i="1" dirty="0" smtClean="0">
                <a:latin typeface="Times New Roman" pitchFamily="18" charset="0"/>
                <a:cs typeface="Times New Roman" pitchFamily="18" charset="0"/>
              </a:rPr>
              <a:t> izometriás erő</a:t>
            </a:r>
            <a:endParaRPr lang="en-GB" sz="2000" i="1" dirty="0">
              <a:latin typeface="Times New Roman" pitchFamily="18" charset="0"/>
              <a:cs typeface="Times New Roman" pitchFamily="18" charset="0"/>
            </a:endParaRPr>
          </a:p>
        </p:txBody>
      </p:sp>
      <p:sp>
        <p:nvSpPr>
          <p:cNvPr id="7184" name="Text Box 16"/>
          <p:cNvSpPr txBox="1">
            <a:spLocks noChangeArrowheads="1"/>
          </p:cNvSpPr>
          <p:nvPr/>
        </p:nvSpPr>
        <p:spPr bwMode="auto">
          <a:xfrm>
            <a:off x="685800" y="2313004"/>
            <a:ext cx="4114800" cy="400110"/>
          </a:xfrm>
          <a:prstGeom prst="rect">
            <a:avLst/>
          </a:prstGeom>
          <a:noFill/>
          <a:ln w="9525">
            <a:noFill/>
            <a:miter lim="800000"/>
            <a:headEnd/>
            <a:tailEnd/>
          </a:ln>
          <a:effectLst/>
        </p:spPr>
        <p:txBody>
          <a:bodyPr>
            <a:spAutoFit/>
          </a:bodyPr>
          <a:lstStyle/>
          <a:p>
            <a:pPr>
              <a:spcBef>
                <a:spcPct val="50000"/>
              </a:spcBef>
            </a:pPr>
            <a:r>
              <a:rPr lang="en-GB" sz="2000" b="1" i="1" dirty="0" smtClean="0">
                <a:latin typeface="Times New Roman" pitchFamily="18" charset="0"/>
                <a:cs typeface="Times New Roman" pitchFamily="18" charset="0"/>
              </a:rPr>
              <a:t>v</a:t>
            </a:r>
            <a:r>
              <a:rPr lang="en-GB" sz="2000" b="1" i="1" baseline="-25000" dirty="0" smtClean="0">
                <a:latin typeface="Times New Roman" pitchFamily="18" charset="0"/>
                <a:cs typeface="Times New Roman" pitchFamily="18" charset="0"/>
              </a:rPr>
              <a:t>0</a:t>
            </a:r>
            <a:r>
              <a:rPr lang="en-GB" sz="2000" b="1" i="1" dirty="0" smtClean="0">
                <a:latin typeface="Times New Roman" pitchFamily="18" charset="0"/>
                <a:cs typeface="Times New Roman" pitchFamily="18" charset="0"/>
              </a:rPr>
              <a:t> </a:t>
            </a:r>
            <a:r>
              <a:rPr lang="en-GB" sz="2000" i="1" dirty="0" smtClean="0">
                <a:latin typeface="Times New Roman" pitchFamily="18" charset="0"/>
                <a:cs typeface="Times New Roman" pitchFamily="18" charset="0"/>
              </a:rPr>
              <a:t>– maxim</a:t>
            </a:r>
            <a:r>
              <a:rPr lang="hu-HU" sz="2000" i="1" dirty="0" err="1" smtClean="0">
                <a:latin typeface="Times New Roman" pitchFamily="18" charset="0"/>
                <a:cs typeface="Times New Roman" pitchFamily="18" charset="0"/>
              </a:rPr>
              <a:t>ális</a:t>
            </a:r>
            <a:r>
              <a:rPr lang="hu-HU" sz="2000" i="1" dirty="0" smtClean="0">
                <a:latin typeface="Times New Roman" pitchFamily="18" charset="0"/>
                <a:cs typeface="Times New Roman" pitchFamily="18" charset="0"/>
              </a:rPr>
              <a:t> sebesség</a:t>
            </a:r>
            <a:endParaRPr lang="en-GB" sz="2000" i="1" dirty="0">
              <a:latin typeface="Times New Roman" pitchFamily="18" charset="0"/>
              <a:cs typeface="Times New Roman" pitchFamily="18" charset="0"/>
            </a:endParaRPr>
          </a:p>
        </p:txBody>
      </p:sp>
      <p:sp>
        <p:nvSpPr>
          <p:cNvPr id="7185" name="Text Box 17"/>
          <p:cNvSpPr txBox="1">
            <a:spLocks noChangeArrowheads="1"/>
          </p:cNvSpPr>
          <p:nvPr/>
        </p:nvSpPr>
        <p:spPr bwMode="auto">
          <a:xfrm>
            <a:off x="685800" y="2770204"/>
            <a:ext cx="2590800" cy="400110"/>
          </a:xfrm>
          <a:prstGeom prst="rect">
            <a:avLst/>
          </a:prstGeom>
          <a:noFill/>
          <a:ln w="9525">
            <a:noFill/>
            <a:miter lim="800000"/>
            <a:headEnd/>
            <a:tailEnd/>
          </a:ln>
          <a:effectLst/>
        </p:spPr>
        <p:txBody>
          <a:bodyPr>
            <a:spAutoFit/>
          </a:bodyPr>
          <a:lstStyle/>
          <a:p>
            <a:pPr>
              <a:spcBef>
                <a:spcPct val="50000"/>
              </a:spcBef>
            </a:pPr>
            <a:r>
              <a:rPr lang="en-GB" sz="2000" b="1" i="1" dirty="0" smtClean="0">
                <a:latin typeface="Times New Roman" pitchFamily="18" charset="0"/>
                <a:cs typeface="Times New Roman" pitchFamily="18" charset="0"/>
              </a:rPr>
              <a:t>P</a:t>
            </a:r>
            <a:r>
              <a:rPr lang="en-GB" sz="2000" b="1" i="1" baseline="-25000" dirty="0" smtClean="0">
                <a:latin typeface="Times New Roman" pitchFamily="18" charset="0"/>
                <a:cs typeface="Times New Roman" pitchFamily="18" charset="0"/>
              </a:rPr>
              <a:t>0</a:t>
            </a:r>
            <a:r>
              <a:rPr lang="en-GB" sz="2000" i="1" dirty="0" smtClean="0">
                <a:latin typeface="Times New Roman" pitchFamily="18" charset="0"/>
                <a:cs typeface="Times New Roman" pitchFamily="18" charset="0"/>
              </a:rPr>
              <a:t>- </a:t>
            </a:r>
            <a:r>
              <a:rPr lang="hu-HU" sz="2000" i="1" dirty="0" smtClean="0">
                <a:latin typeface="Times New Roman" pitchFamily="18" charset="0"/>
                <a:cs typeface="Times New Roman" pitchFamily="18" charset="0"/>
              </a:rPr>
              <a:t>teljesítménycsúcs</a:t>
            </a:r>
            <a:endParaRPr lang="en-GB" sz="2000" i="1" dirty="0">
              <a:latin typeface="Times New Roman" pitchFamily="18" charset="0"/>
              <a:cs typeface="Times New Roman" pitchFamily="18" charset="0"/>
            </a:endParaRPr>
          </a:p>
        </p:txBody>
      </p:sp>
      <p:sp>
        <p:nvSpPr>
          <p:cNvPr id="7186" name="Text Box 18"/>
          <p:cNvSpPr txBox="1">
            <a:spLocks noChangeArrowheads="1"/>
          </p:cNvSpPr>
          <p:nvPr/>
        </p:nvSpPr>
        <p:spPr bwMode="auto">
          <a:xfrm>
            <a:off x="685800" y="3413141"/>
            <a:ext cx="3743324" cy="523220"/>
          </a:xfrm>
          <a:prstGeom prst="rect">
            <a:avLst/>
          </a:prstGeom>
          <a:noFill/>
          <a:ln w="9525">
            <a:noFill/>
            <a:miter lim="800000"/>
            <a:headEnd/>
            <a:tailEnd/>
          </a:ln>
          <a:effectLst/>
        </p:spPr>
        <p:txBody>
          <a:bodyPr wrap="square">
            <a:spAutoFit/>
          </a:bodyPr>
          <a:lstStyle/>
          <a:p>
            <a:pPr eaLnBrk="0" hangingPunct="0">
              <a:lnSpc>
                <a:spcPct val="70000"/>
              </a:lnSpc>
              <a:spcBef>
                <a:spcPct val="50000"/>
              </a:spcBef>
            </a:pPr>
            <a:r>
              <a:rPr lang="en-GB" sz="2000" b="1" i="1" dirty="0" smtClean="0">
                <a:latin typeface="Times New Roman" pitchFamily="18" charset="0"/>
                <a:cs typeface="Times New Roman" pitchFamily="18" charset="0"/>
              </a:rPr>
              <a:t>F at P</a:t>
            </a:r>
            <a:r>
              <a:rPr lang="en-GB" sz="2000" b="1" i="1" baseline="-25000" dirty="0" smtClean="0">
                <a:latin typeface="Times New Roman" pitchFamily="18" charset="0"/>
                <a:cs typeface="Times New Roman" pitchFamily="18" charset="0"/>
              </a:rPr>
              <a:t>0</a:t>
            </a:r>
            <a:r>
              <a:rPr lang="en-GB" sz="2000" b="1" i="1" dirty="0" smtClean="0">
                <a:latin typeface="Times New Roman" pitchFamily="18" charset="0"/>
                <a:cs typeface="Times New Roman" pitchFamily="18" charset="0"/>
              </a:rPr>
              <a:t> </a:t>
            </a:r>
            <a:r>
              <a:rPr lang="en-GB" sz="2000" i="1" dirty="0" smtClean="0">
                <a:latin typeface="Times New Roman" pitchFamily="18" charset="0"/>
                <a:cs typeface="Times New Roman" pitchFamily="18" charset="0"/>
              </a:rPr>
              <a:t>– </a:t>
            </a:r>
            <a:r>
              <a:rPr lang="hu-HU" sz="2000" i="1" dirty="0" smtClean="0">
                <a:latin typeface="Times New Roman" pitchFamily="18" charset="0"/>
                <a:cs typeface="Times New Roman" pitchFamily="18" charset="0"/>
              </a:rPr>
              <a:t>súly, amellyel a teljesítménycsúcs elérésre került</a:t>
            </a:r>
            <a:endParaRPr lang="en-GB" sz="2000" i="1" dirty="0">
              <a:latin typeface="Times New Roman" pitchFamily="18" charset="0"/>
              <a:cs typeface="Times New Roman" pitchFamily="18" charset="0"/>
            </a:endParaRPr>
          </a:p>
        </p:txBody>
      </p:sp>
      <p:sp>
        <p:nvSpPr>
          <p:cNvPr id="7187" name="Text Box 19"/>
          <p:cNvSpPr txBox="1">
            <a:spLocks noChangeArrowheads="1"/>
          </p:cNvSpPr>
          <p:nvPr/>
        </p:nvSpPr>
        <p:spPr bwMode="auto">
          <a:xfrm>
            <a:off x="685800" y="3946541"/>
            <a:ext cx="3743324" cy="400110"/>
          </a:xfrm>
          <a:prstGeom prst="rect">
            <a:avLst/>
          </a:prstGeom>
          <a:noFill/>
          <a:ln w="9525">
            <a:noFill/>
            <a:miter lim="800000"/>
            <a:headEnd/>
            <a:tailEnd/>
          </a:ln>
          <a:effectLst/>
        </p:spPr>
        <p:txBody>
          <a:bodyPr wrap="square">
            <a:spAutoFit/>
          </a:bodyPr>
          <a:lstStyle/>
          <a:p>
            <a:pPr>
              <a:spcBef>
                <a:spcPct val="50000"/>
              </a:spcBef>
            </a:pPr>
            <a:r>
              <a:rPr lang="en-GB" sz="2000" b="1" i="1" dirty="0" smtClean="0">
                <a:latin typeface="Times New Roman" pitchFamily="18" charset="0"/>
                <a:cs typeface="Times New Roman" pitchFamily="18" charset="0"/>
              </a:rPr>
              <a:t>F% at P</a:t>
            </a:r>
            <a:r>
              <a:rPr lang="en-GB" sz="2000" b="1" i="1" baseline="-25000" dirty="0" smtClean="0">
                <a:latin typeface="Times New Roman" pitchFamily="18" charset="0"/>
                <a:cs typeface="Times New Roman" pitchFamily="18" charset="0"/>
              </a:rPr>
              <a:t>0</a:t>
            </a:r>
            <a:r>
              <a:rPr lang="en-GB" sz="2000" i="1" dirty="0" smtClean="0">
                <a:latin typeface="Times New Roman" pitchFamily="18" charset="0"/>
                <a:cs typeface="Times New Roman" pitchFamily="18" charset="0"/>
              </a:rPr>
              <a:t>- </a:t>
            </a:r>
            <a:r>
              <a:rPr lang="hu-HU" sz="2000" i="1" dirty="0" smtClean="0">
                <a:latin typeface="Times New Roman" pitchFamily="18" charset="0"/>
                <a:cs typeface="Times New Roman" pitchFamily="18" charset="0"/>
              </a:rPr>
              <a:t>súly az </a:t>
            </a:r>
            <a:r>
              <a:rPr lang="en-GB" sz="2000" i="1" dirty="0" smtClean="0">
                <a:latin typeface="Times New Roman" pitchFamily="18" charset="0"/>
                <a:cs typeface="Times New Roman" pitchFamily="18" charset="0"/>
              </a:rPr>
              <a:t>F</a:t>
            </a:r>
            <a:r>
              <a:rPr lang="en-GB" sz="2000" i="1" baseline="-25000" dirty="0" smtClean="0">
                <a:latin typeface="Times New Roman" pitchFamily="18" charset="0"/>
                <a:cs typeface="Times New Roman" pitchFamily="18" charset="0"/>
              </a:rPr>
              <a:t>0</a:t>
            </a:r>
            <a:r>
              <a:rPr lang="hu-HU" sz="2000" i="1" baseline="-25000" dirty="0" smtClean="0">
                <a:latin typeface="Times New Roman" pitchFamily="18" charset="0"/>
                <a:cs typeface="Times New Roman" pitchFamily="18" charset="0"/>
              </a:rPr>
              <a:t> </a:t>
            </a:r>
            <a:r>
              <a:rPr lang="hu-HU" sz="2000" i="1" dirty="0" smtClean="0">
                <a:latin typeface="Times New Roman" pitchFamily="18" charset="0"/>
                <a:cs typeface="Times New Roman" pitchFamily="18" charset="0"/>
              </a:rPr>
              <a:t>százalékában</a:t>
            </a:r>
            <a:endParaRPr lang="en-GB" sz="2000" i="1" baseline="-25000" dirty="0">
              <a:latin typeface="Times New Roman" pitchFamily="18" charset="0"/>
              <a:cs typeface="Times New Roman" pitchFamily="18" charset="0"/>
            </a:endParaRPr>
          </a:p>
        </p:txBody>
      </p:sp>
      <p:sp>
        <p:nvSpPr>
          <p:cNvPr id="7188" name="Text Box 20"/>
          <p:cNvSpPr txBox="1">
            <a:spLocks noChangeArrowheads="1"/>
          </p:cNvSpPr>
          <p:nvPr/>
        </p:nvSpPr>
        <p:spPr bwMode="auto">
          <a:xfrm>
            <a:off x="685800" y="4556141"/>
            <a:ext cx="3314696" cy="529440"/>
          </a:xfrm>
          <a:prstGeom prst="rect">
            <a:avLst/>
          </a:prstGeom>
          <a:noFill/>
          <a:ln w="9525">
            <a:noFill/>
            <a:miter lim="800000"/>
            <a:headEnd/>
            <a:tailEnd/>
          </a:ln>
          <a:effectLst/>
        </p:spPr>
        <p:txBody>
          <a:bodyPr wrap="square">
            <a:spAutoFit/>
          </a:bodyPr>
          <a:lstStyle/>
          <a:p>
            <a:pPr eaLnBrk="0" hangingPunct="0">
              <a:lnSpc>
                <a:spcPct val="70000"/>
              </a:lnSpc>
              <a:spcBef>
                <a:spcPct val="50000"/>
              </a:spcBef>
            </a:pPr>
            <a:r>
              <a:rPr lang="en-GB" sz="2000" b="1" i="1" dirty="0" smtClean="0">
                <a:latin typeface="Times New Roman" pitchFamily="18" charset="0"/>
                <a:cs typeface="Times New Roman" pitchFamily="18" charset="0"/>
              </a:rPr>
              <a:t>a/F</a:t>
            </a:r>
            <a:r>
              <a:rPr lang="en-GB" sz="2000" b="1" i="1" baseline="-25000" dirty="0" smtClean="0">
                <a:latin typeface="Times New Roman" pitchFamily="18" charset="0"/>
                <a:cs typeface="Times New Roman" pitchFamily="18" charset="0"/>
              </a:rPr>
              <a:t>0 </a:t>
            </a:r>
            <a:r>
              <a:rPr lang="en-GB" sz="2000" b="1" i="1" dirty="0" smtClean="0">
                <a:latin typeface="Times New Roman" pitchFamily="18" charset="0"/>
                <a:cs typeface="Times New Roman" pitchFamily="18" charset="0"/>
              </a:rPr>
              <a:t> (= b/v</a:t>
            </a:r>
            <a:r>
              <a:rPr lang="en-GB" sz="2000" b="1" i="1" baseline="-25000" dirty="0" smtClean="0">
                <a:latin typeface="Times New Roman" pitchFamily="18" charset="0"/>
                <a:cs typeface="Times New Roman" pitchFamily="18" charset="0"/>
              </a:rPr>
              <a:t>0</a:t>
            </a:r>
            <a:r>
              <a:rPr lang="en-GB" sz="2000" i="1" dirty="0" smtClean="0">
                <a:latin typeface="Times New Roman" pitchFamily="18" charset="0"/>
                <a:cs typeface="Times New Roman" pitchFamily="18" charset="0"/>
              </a:rPr>
              <a:t>) – F -v </a:t>
            </a:r>
            <a:r>
              <a:rPr lang="hu-HU" sz="2000" i="1" dirty="0" smtClean="0">
                <a:latin typeface="Times New Roman" pitchFamily="18" charset="0"/>
                <a:cs typeface="Times New Roman" pitchFamily="18" charset="0"/>
              </a:rPr>
              <a:t>görbe alakját jellemző értékek</a:t>
            </a:r>
            <a:endParaRPr lang="en-GB" sz="2000" i="1" dirty="0">
              <a:latin typeface="Times New Roman" pitchFamily="18" charset="0"/>
              <a:cs typeface="Times New Roman" pitchFamily="18" charset="0"/>
            </a:endParaRPr>
          </a:p>
        </p:txBody>
      </p:sp>
      <p:sp>
        <p:nvSpPr>
          <p:cNvPr id="7189" name="Line 21"/>
          <p:cNvSpPr>
            <a:spLocks noChangeShapeType="1"/>
          </p:cNvSpPr>
          <p:nvPr/>
        </p:nvSpPr>
        <p:spPr bwMode="auto">
          <a:xfrm flipV="1">
            <a:off x="5638800" y="4403741"/>
            <a:ext cx="762000" cy="685800"/>
          </a:xfrm>
          <a:prstGeom prst="line">
            <a:avLst/>
          </a:prstGeom>
          <a:noFill/>
          <a:ln w="19050">
            <a:solidFill>
              <a:schemeClr val="bg1"/>
            </a:solidFill>
            <a:prstDash val="sysDot"/>
            <a:round/>
            <a:headEnd/>
            <a:tailEnd/>
          </a:ln>
          <a:effectLst/>
        </p:spPr>
        <p:txBody>
          <a:bodyPr wrap="none"/>
          <a:lstStyle/>
          <a:p>
            <a:endParaRPr lang="en-GB"/>
          </a:p>
        </p:txBody>
      </p:sp>
      <p:sp>
        <p:nvSpPr>
          <p:cNvPr id="22" name="Szövegdoboz 21"/>
          <p:cNvSpPr txBox="1"/>
          <p:nvPr/>
        </p:nvSpPr>
        <p:spPr>
          <a:xfrm>
            <a:off x="357158" y="357166"/>
            <a:ext cx="8215370" cy="584775"/>
          </a:xfrm>
          <a:prstGeom prst="rect">
            <a:avLst/>
          </a:prstGeom>
          <a:noFill/>
        </p:spPr>
        <p:txBody>
          <a:bodyPr wrap="square" rtlCol="0">
            <a:spAutoFit/>
          </a:bodyPr>
          <a:lstStyle/>
          <a:p>
            <a:pPr algn="ctr"/>
            <a:r>
              <a:rPr lang="en-GB" sz="3200" b="1" i="1" dirty="0" smtClean="0">
                <a:latin typeface="Times New Roman" pitchFamily="18" charset="0"/>
                <a:cs typeface="Times New Roman" pitchFamily="18" charset="0"/>
              </a:rPr>
              <a:t> F-v-P </a:t>
            </a:r>
            <a:r>
              <a:rPr lang="hu-HU" sz="3200" b="1" i="1" dirty="0" smtClean="0">
                <a:latin typeface="Times New Roman" pitchFamily="18" charset="0"/>
                <a:cs typeface="Times New Roman" pitchFamily="18" charset="0"/>
              </a:rPr>
              <a:t>görbék jellemzői</a:t>
            </a:r>
            <a:endParaRPr lang="en-GB" sz="3200" b="1" i="1" dirty="0">
              <a:latin typeface="Times New Roman" pitchFamily="18" charset="0"/>
              <a:cs typeface="Times New Roman" pitchFamily="18" charset="0"/>
            </a:endParaRPr>
          </a:p>
        </p:txBody>
      </p:sp>
      <p:cxnSp>
        <p:nvCxnSpPr>
          <p:cNvPr id="26" name="Egyenes összekötő 25"/>
          <p:cNvCxnSpPr/>
          <p:nvPr/>
        </p:nvCxnSpPr>
        <p:spPr>
          <a:xfrm rot="16200000" flipH="1">
            <a:off x="5153262" y="3201992"/>
            <a:ext cx="2387591" cy="66688"/>
          </a:xfrm>
          <a:prstGeom prst="line">
            <a:avLst/>
          </a:prstGeom>
        </p:spPr>
        <p:style>
          <a:lnRef idx="1">
            <a:schemeClr val="accent1"/>
          </a:lnRef>
          <a:fillRef idx="0">
            <a:schemeClr val="accent1"/>
          </a:fillRef>
          <a:effectRef idx="0">
            <a:schemeClr val="accent1"/>
          </a:effectRef>
          <a:fontRef idx="minor">
            <a:schemeClr val="tx1"/>
          </a:fontRef>
        </p:style>
      </p:cxnSp>
      <p:sp>
        <p:nvSpPr>
          <p:cNvPr id="27" name="Szövegdoboz 26"/>
          <p:cNvSpPr txBox="1"/>
          <p:nvPr/>
        </p:nvSpPr>
        <p:spPr>
          <a:xfrm>
            <a:off x="928662" y="6357958"/>
            <a:ext cx="21431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mtClean="0"/>
              <a:t>Use animation mode</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7183">
                                            <p:txEl>
                                              <p:pRg st="0" end="0"/>
                                            </p:txEl>
                                          </p:spTgt>
                                        </p:tgtEl>
                                        <p:attrNameLst>
                                          <p:attrName>style.visibility</p:attrName>
                                        </p:attrNameLst>
                                      </p:cBhvr>
                                      <p:to>
                                        <p:strVal val="visible"/>
                                      </p:to>
                                    </p:set>
                                    <p:animEffect transition="in" filter="wipe(up)">
                                      <p:cBhvr>
                                        <p:cTn id="7" dur="75"/>
                                        <p:tgtEl>
                                          <p:spTgt spid="71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par>
                          <p:cTn id="8" fill="hold">
                            <p:stCondLst>
                              <p:cond delay="1875"/>
                            </p:stCondLst>
                            <p:childTnLst>
                              <p:par>
                                <p:cTn id="9" presetID="4" presetClass="entr" presetSubtype="32" fill="hold" grpId="0"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box(out)">
                                      <p:cBhvr>
                                        <p:cTn id="11" dur="500"/>
                                        <p:tgtEl>
                                          <p:spTgt spid="7174"/>
                                        </p:tgtEl>
                                      </p:cBhvr>
                                    </p:animEffect>
                                  </p:childTnLst>
                                  <p:subTnLst>
                                    <p:audio>
                                      <p:cMediaNode>
                                        <p:cTn display="0" masterRel="sameClick">
                                          <p:stCondLst>
                                            <p:cond evt="begin" delay="0">
                                              <p:tn val="9"/>
                                            </p:cond>
                                          </p:stCondLst>
                                          <p:endCondLst>
                                            <p:cond evt="onStopAudio" delay="0">
                                              <p:tgtEl>
                                                <p:sldTgt/>
                                              </p:tgtEl>
                                            </p:cond>
                                          </p:endCondLst>
                                        </p:cTn>
                                        <p:tgtEl>
                                          <p:sndTgt r:embed="rId4" name="camera.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100000"/>
                                  </p:iterate>
                                  <p:childTnLst>
                                    <p:set>
                                      <p:cBhvr>
                                        <p:cTn id="15" dur="1" fill="hold">
                                          <p:stCondLst>
                                            <p:cond delay="0"/>
                                          </p:stCondLst>
                                        </p:cTn>
                                        <p:tgtEl>
                                          <p:spTgt spid="7184">
                                            <p:txEl>
                                              <p:pRg st="0" end="0"/>
                                            </p:txEl>
                                          </p:spTgt>
                                        </p:tgtEl>
                                        <p:attrNameLst>
                                          <p:attrName>style.visibility</p:attrName>
                                        </p:attrNameLst>
                                      </p:cBhvr>
                                      <p:to>
                                        <p:strVal val="visible"/>
                                      </p:to>
                                    </p:set>
                                    <p:animEffect transition="in" filter="wipe(up)">
                                      <p:cBhvr>
                                        <p:cTn id="16" dur="75"/>
                                        <p:tgtEl>
                                          <p:spTgt spid="7184">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par>
                          <p:cTn id="17" fill="hold">
                            <p:stCondLst>
                              <p:cond delay="1500"/>
                            </p:stCondLst>
                            <p:childTnLst>
                              <p:par>
                                <p:cTn id="18" presetID="4" presetClass="entr" presetSubtype="32" fill="hold" grpId="0" nodeType="afterEffect">
                                  <p:stCondLst>
                                    <p:cond delay="0"/>
                                  </p:stCondLst>
                                  <p:childTnLst>
                                    <p:set>
                                      <p:cBhvr>
                                        <p:cTn id="19" dur="1" fill="hold">
                                          <p:stCondLst>
                                            <p:cond delay="0"/>
                                          </p:stCondLst>
                                        </p:cTn>
                                        <p:tgtEl>
                                          <p:spTgt spid="7175"/>
                                        </p:tgtEl>
                                        <p:attrNameLst>
                                          <p:attrName>style.visibility</p:attrName>
                                        </p:attrNameLst>
                                      </p:cBhvr>
                                      <p:to>
                                        <p:strVal val="visible"/>
                                      </p:to>
                                    </p:set>
                                    <p:animEffect transition="in" filter="box(out)">
                                      <p:cBhvr>
                                        <p:cTn id="20" dur="500"/>
                                        <p:tgtEl>
                                          <p:spTgt spid="7175"/>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7185">
                                            <p:txEl>
                                              <p:pRg st="0" end="0"/>
                                            </p:txEl>
                                          </p:spTgt>
                                        </p:tgtEl>
                                        <p:attrNameLst>
                                          <p:attrName>style.visibility</p:attrName>
                                        </p:attrNameLst>
                                      </p:cBhvr>
                                      <p:to>
                                        <p:strVal val="visible"/>
                                      </p:to>
                                    </p:set>
                                    <p:animEffect transition="in" filter="wipe(up)">
                                      <p:cBhvr>
                                        <p:cTn id="25" dur="75"/>
                                        <p:tgtEl>
                                          <p:spTgt spid="718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par>
                          <p:cTn id="26" fill="hold">
                            <p:stCondLst>
                              <p:cond delay="1500"/>
                            </p:stCondLst>
                            <p:childTnLst>
                              <p:par>
                                <p:cTn id="27" presetID="2" presetClass="entr" presetSubtype="8" fill="hold" grpId="0" nodeType="afterEffect">
                                  <p:stCondLst>
                                    <p:cond delay="2000"/>
                                  </p:stCondLst>
                                  <p:childTnLst>
                                    <p:set>
                                      <p:cBhvr>
                                        <p:cTn id="28" dur="1" fill="hold">
                                          <p:stCondLst>
                                            <p:cond delay="0"/>
                                          </p:stCondLst>
                                        </p:cTn>
                                        <p:tgtEl>
                                          <p:spTgt spid="7176"/>
                                        </p:tgtEl>
                                        <p:attrNameLst>
                                          <p:attrName>style.visibility</p:attrName>
                                        </p:attrNameLst>
                                      </p:cBhvr>
                                      <p:to>
                                        <p:strVal val="visible"/>
                                      </p:to>
                                    </p:set>
                                    <p:anim calcmode="lin" valueType="num">
                                      <p:cBhvr additive="base">
                                        <p:cTn id="29" dur="500" fill="hold"/>
                                        <p:tgtEl>
                                          <p:spTgt spid="7176"/>
                                        </p:tgtEl>
                                        <p:attrNameLst>
                                          <p:attrName>ppt_x</p:attrName>
                                        </p:attrNameLst>
                                      </p:cBhvr>
                                      <p:tavLst>
                                        <p:tav tm="0">
                                          <p:val>
                                            <p:strVal val="0-#ppt_w/2"/>
                                          </p:val>
                                        </p:tav>
                                        <p:tav tm="100000">
                                          <p:val>
                                            <p:strVal val="#ppt_x"/>
                                          </p:val>
                                        </p:tav>
                                      </p:tavLst>
                                    </p:anim>
                                    <p:anim calcmode="lin" valueType="num">
                                      <p:cBhvr additive="base">
                                        <p:cTn id="30" dur="500" fill="hold"/>
                                        <p:tgtEl>
                                          <p:spTgt spid="71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WHOOSH.WAV"/>
                                        </p:tgtEl>
                                      </p:cMediaNode>
                                    </p:audio>
                                  </p:subTnLst>
                                </p:cTn>
                              </p:par>
                            </p:childTnLst>
                          </p:cTn>
                        </p:par>
                        <p:par>
                          <p:cTn id="31" fill="hold">
                            <p:stCondLst>
                              <p:cond delay="4000"/>
                            </p:stCondLst>
                            <p:childTnLst>
                              <p:par>
                                <p:cTn id="32" presetID="4" presetClass="entr" presetSubtype="32" fill="hold" grpId="0" nodeType="afterEffect">
                                  <p:stCondLst>
                                    <p:cond delay="2000"/>
                                  </p:stCondLst>
                                  <p:childTnLst>
                                    <p:set>
                                      <p:cBhvr>
                                        <p:cTn id="33" dur="1" fill="hold">
                                          <p:stCondLst>
                                            <p:cond delay="0"/>
                                          </p:stCondLst>
                                        </p:cTn>
                                        <p:tgtEl>
                                          <p:spTgt spid="7177"/>
                                        </p:tgtEl>
                                        <p:attrNameLst>
                                          <p:attrName>style.visibility</p:attrName>
                                        </p:attrNameLst>
                                      </p:cBhvr>
                                      <p:to>
                                        <p:strVal val="visible"/>
                                      </p:to>
                                    </p:set>
                                    <p:animEffect transition="in" filter="box(out)">
                                      <p:cBhvr>
                                        <p:cTn id="34" dur="500"/>
                                        <p:tgtEl>
                                          <p:spTgt spid="7177"/>
                                        </p:tgtEl>
                                      </p:cBhvr>
                                    </p:animEffect>
                                  </p:childTnLst>
                                  <p:subTnLst>
                                    <p:audio>
                                      <p:cMediaNode>
                                        <p:cTn display="0" masterRel="sameClick">
                                          <p:stCondLst>
                                            <p:cond evt="begin" delay="0">
                                              <p:tn val="32"/>
                                            </p:cond>
                                          </p:stCondLst>
                                          <p:endCondLst>
                                            <p:cond evt="onStopAudio" delay="0">
                                              <p:tgtEl>
                                                <p:sldTgt/>
                                              </p:tgtEl>
                                            </p:cond>
                                          </p:endCondLst>
                                        </p:cTn>
                                        <p:tgtEl>
                                          <p:sndTgt r:embed="rId4" name="camera.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iterate type="lt">
                                    <p:tmPct val="100000"/>
                                  </p:iterate>
                                  <p:childTnLst>
                                    <p:set>
                                      <p:cBhvr>
                                        <p:cTn id="38" dur="1" fill="hold">
                                          <p:stCondLst>
                                            <p:cond delay="0"/>
                                          </p:stCondLst>
                                        </p:cTn>
                                        <p:tgtEl>
                                          <p:spTgt spid="7186">
                                            <p:txEl>
                                              <p:pRg st="0" end="0"/>
                                            </p:txEl>
                                          </p:spTgt>
                                        </p:tgtEl>
                                        <p:attrNameLst>
                                          <p:attrName>style.visibility</p:attrName>
                                        </p:attrNameLst>
                                      </p:cBhvr>
                                      <p:to>
                                        <p:strVal val="visible"/>
                                      </p:to>
                                    </p:set>
                                    <p:animEffect transition="in" filter="wipe(up)">
                                      <p:cBhvr>
                                        <p:cTn id="39" dur="75"/>
                                        <p:tgtEl>
                                          <p:spTgt spid="7186">
                                            <p:txEl>
                                              <p:pRg st="0" end="0"/>
                                            </p:txEl>
                                          </p:spTgt>
                                        </p:tgtEl>
                                      </p:cBhvr>
                                    </p:animEffect>
                                  </p:childTnLst>
                                  <p:subTnLst>
                                    <p:audio>
                                      <p:cMediaNode>
                                        <p:cTn display="0" masterRel="sameClick">
                                          <p:stCondLst>
                                            <p:cond evt="begin" delay="0">
                                              <p:tn val="37"/>
                                            </p:cond>
                                          </p:stCondLst>
                                          <p:endCondLst>
                                            <p:cond evt="onStopAudio" delay="0">
                                              <p:tgtEl>
                                                <p:sldTgt/>
                                              </p:tgtEl>
                                            </p:cond>
                                          </p:endCondLst>
                                        </p:cTn>
                                        <p:tgtEl>
                                          <p:sndTgt r:embed="rId3" name="TYPE.WAV"/>
                                        </p:tgtEl>
                                      </p:cMediaNode>
                                    </p:audio>
                                  </p:subTnLst>
                                </p:cTn>
                              </p:par>
                            </p:childTnLst>
                          </p:cTn>
                        </p:par>
                        <p:par>
                          <p:cTn id="40" fill="hold">
                            <p:stCondLst>
                              <p:cond delay="3825"/>
                            </p:stCondLst>
                            <p:childTnLst>
                              <p:par>
                                <p:cTn id="41" presetID="1"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par>
                          <p:cTn id="43" fill="hold">
                            <p:stCondLst>
                              <p:cond delay="3825"/>
                            </p:stCondLst>
                            <p:childTnLst>
                              <p:par>
                                <p:cTn id="44" presetID="22" presetClass="entr" presetSubtype="1" fill="hold" grpId="0" nodeType="afterEffect">
                                  <p:stCondLst>
                                    <p:cond delay="0"/>
                                  </p:stCondLst>
                                  <p:iterate type="lt">
                                    <p:tmPct val="100000"/>
                                  </p:iterate>
                                  <p:childTnLst>
                                    <p:set>
                                      <p:cBhvr>
                                        <p:cTn id="45" dur="1" fill="hold">
                                          <p:stCondLst>
                                            <p:cond delay="0"/>
                                          </p:stCondLst>
                                        </p:cTn>
                                        <p:tgtEl>
                                          <p:spTgt spid="7187">
                                            <p:txEl>
                                              <p:pRg st="0" end="0"/>
                                            </p:txEl>
                                          </p:spTgt>
                                        </p:tgtEl>
                                        <p:attrNameLst>
                                          <p:attrName>style.visibility</p:attrName>
                                        </p:attrNameLst>
                                      </p:cBhvr>
                                      <p:to>
                                        <p:strVal val="visible"/>
                                      </p:to>
                                    </p:set>
                                    <p:animEffect transition="in" filter="wipe(up)">
                                      <p:cBhvr>
                                        <p:cTn id="46" dur="75"/>
                                        <p:tgtEl>
                                          <p:spTgt spid="7187">
                                            <p:txEl>
                                              <p:pRg st="0" end="0"/>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3" name="TYPE.WAV"/>
                                        </p:tgtEl>
                                      </p:cMediaNode>
                                    </p:audio>
                                  </p:subTnLst>
                                </p:cTn>
                              </p:par>
                            </p:childTnLst>
                          </p:cTn>
                        </p:par>
                        <p:par>
                          <p:cTn id="47" fill="hold">
                            <p:stCondLst>
                              <p:cond delay="5850"/>
                            </p:stCondLst>
                            <p:childTnLst>
                              <p:par>
                                <p:cTn id="48" presetID="2" presetClass="entr" presetSubtype="8" fill="hold" grpId="0" nodeType="afterEffect">
                                  <p:stCondLst>
                                    <p:cond delay="0"/>
                                  </p:stCondLst>
                                  <p:childTnLst>
                                    <p:set>
                                      <p:cBhvr>
                                        <p:cTn id="49" dur="1" fill="hold">
                                          <p:stCondLst>
                                            <p:cond delay="0"/>
                                          </p:stCondLst>
                                        </p:cTn>
                                        <p:tgtEl>
                                          <p:spTgt spid="7178"/>
                                        </p:tgtEl>
                                        <p:attrNameLst>
                                          <p:attrName>style.visibility</p:attrName>
                                        </p:attrNameLst>
                                      </p:cBhvr>
                                      <p:to>
                                        <p:strVal val="visible"/>
                                      </p:to>
                                    </p:set>
                                    <p:anim calcmode="lin" valueType="num">
                                      <p:cBhvr additive="base">
                                        <p:cTn id="50" dur="500" fill="hold"/>
                                        <p:tgtEl>
                                          <p:spTgt spid="7178"/>
                                        </p:tgtEl>
                                        <p:attrNameLst>
                                          <p:attrName>ppt_x</p:attrName>
                                        </p:attrNameLst>
                                      </p:cBhvr>
                                      <p:tavLst>
                                        <p:tav tm="0">
                                          <p:val>
                                            <p:strVal val="0-#ppt_w/2"/>
                                          </p:val>
                                        </p:tav>
                                        <p:tav tm="100000">
                                          <p:val>
                                            <p:strVal val="#ppt_x"/>
                                          </p:val>
                                        </p:tav>
                                      </p:tavLst>
                                    </p:anim>
                                    <p:anim calcmode="lin" valueType="num">
                                      <p:cBhvr additive="base">
                                        <p:cTn id="51" dur="500" fill="hold"/>
                                        <p:tgtEl>
                                          <p:spTgt spid="71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5" name="WHOOSH.WAV"/>
                                        </p:tgtEl>
                                      </p:cMediaNode>
                                    </p:audio>
                                  </p:subTnLst>
                                </p:cTn>
                              </p:par>
                            </p:childTnLst>
                          </p:cTn>
                        </p:par>
                        <p:par>
                          <p:cTn id="52" fill="hold">
                            <p:stCondLst>
                              <p:cond delay="6350"/>
                            </p:stCondLst>
                            <p:childTnLst>
                              <p:par>
                                <p:cTn id="53" presetID="4" presetClass="entr" presetSubtype="32" fill="hold" grpId="0" nodeType="afterEffect">
                                  <p:stCondLst>
                                    <p:cond delay="0"/>
                                  </p:stCondLst>
                                  <p:childTnLst>
                                    <p:set>
                                      <p:cBhvr>
                                        <p:cTn id="54" dur="1" fill="hold">
                                          <p:stCondLst>
                                            <p:cond delay="0"/>
                                          </p:stCondLst>
                                        </p:cTn>
                                        <p:tgtEl>
                                          <p:spTgt spid="7179"/>
                                        </p:tgtEl>
                                        <p:attrNameLst>
                                          <p:attrName>style.visibility</p:attrName>
                                        </p:attrNameLst>
                                      </p:cBhvr>
                                      <p:to>
                                        <p:strVal val="visible"/>
                                      </p:to>
                                    </p:set>
                                    <p:animEffect transition="in" filter="box(out)">
                                      <p:cBhvr>
                                        <p:cTn id="55" dur="500"/>
                                        <p:tgtEl>
                                          <p:spTgt spid="7179"/>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p:stCondLst>
                              <p:cond delay="6850"/>
                            </p:stCondLst>
                            <p:childTnLst>
                              <p:par>
                                <p:cTn id="57" presetID="2" presetClass="entr" presetSubtype="8" fill="hold" grpId="0" nodeType="afterEffect">
                                  <p:stCondLst>
                                    <p:cond delay="0"/>
                                  </p:stCondLst>
                                  <p:childTnLst>
                                    <p:set>
                                      <p:cBhvr>
                                        <p:cTn id="58" dur="1" fill="hold">
                                          <p:stCondLst>
                                            <p:cond delay="0"/>
                                          </p:stCondLst>
                                        </p:cTn>
                                        <p:tgtEl>
                                          <p:spTgt spid="7180"/>
                                        </p:tgtEl>
                                        <p:attrNameLst>
                                          <p:attrName>style.visibility</p:attrName>
                                        </p:attrNameLst>
                                      </p:cBhvr>
                                      <p:to>
                                        <p:strVal val="visible"/>
                                      </p:to>
                                    </p:set>
                                    <p:anim calcmode="lin" valueType="num">
                                      <p:cBhvr additive="base">
                                        <p:cTn id="59" dur="500" fill="hold"/>
                                        <p:tgtEl>
                                          <p:spTgt spid="7180"/>
                                        </p:tgtEl>
                                        <p:attrNameLst>
                                          <p:attrName>ppt_x</p:attrName>
                                        </p:attrNameLst>
                                      </p:cBhvr>
                                      <p:tavLst>
                                        <p:tav tm="0">
                                          <p:val>
                                            <p:strVal val="0-#ppt_w/2"/>
                                          </p:val>
                                        </p:tav>
                                        <p:tav tm="100000">
                                          <p:val>
                                            <p:strVal val="#ppt_x"/>
                                          </p:val>
                                        </p:tav>
                                      </p:tavLst>
                                    </p:anim>
                                    <p:anim calcmode="lin" valueType="num">
                                      <p:cBhvr additive="base">
                                        <p:cTn id="60" dur="500" fill="hold"/>
                                        <p:tgtEl>
                                          <p:spTgt spid="71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5" name="WHOOSH.WAV"/>
                                        </p:tgtEl>
                                      </p:cMediaNode>
                                    </p:audio>
                                  </p:subTnLst>
                                </p:cTn>
                              </p:par>
                            </p:childTnLst>
                          </p:cTn>
                        </p:par>
                        <p:par>
                          <p:cTn id="61" fill="hold">
                            <p:stCondLst>
                              <p:cond delay="7350"/>
                            </p:stCondLst>
                            <p:childTnLst>
                              <p:par>
                                <p:cTn id="62" presetID="4" presetClass="entr" presetSubtype="32" fill="hold" grpId="0" nodeType="afterEffect">
                                  <p:stCondLst>
                                    <p:cond delay="2000"/>
                                  </p:stCondLst>
                                  <p:childTnLst>
                                    <p:set>
                                      <p:cBhvr>
                                        <p:cTn id="63" dur="1" fill="hold">
                                          <p:stCondLst>
                                            <p:cond delay="0"/>
                                          </p:stCondLst>
                                        </p:cTn>
                                        <p:tgtEl>
                                          <p:spTgt spid="7181"/>
                                        </p:tgtEl>
                                        <p:attrNameLst>
                                          <p:attrName>style.visibility</p:attrName>
                                        </p:attrNameLst>
                                      </p:cBhvr>
                                      <p:to>
                                        <p:strVal val="visible"/>
                                      </p:to>
                                    </p:set>
                                    <p:animEffect transition="in" filter="box(out)">
                                      <p:cBhvr>
                                        <p:cTn id="64" dur="500"/>
                                        <p:tgtEl>
                                          <p:spTgt spid="7181"/>
                                        </p:tgtEl>
                                      </p:cBhvr>
                                    </p:animEffect>
                                  </p:childTnLst>
                                  <p:subTnLst>
                                    <p:audio>
                                      <p:cMediaNode>
                                        <p:cTn display="0" masterRel="sameClick">
                                          <p:stCondLst>
                                            <p:cond evt="begin" delay="0">
                                              <p:tn val="62"/>
                                            </p:cond>
                                          </p:stCondLst>
                                          <p:endCondLst>
                                            <p:cond evt="onStopAudio" delay="0">
                                              <p:tgtEl>
                                                <p:sldTgt/>
                                              </p:tgtEl>
                                            </p:cond>
                                          </p:endCondLst>
                                        </p:cTn>
                                        <p:tgtEl>
                                          <p:sndTgt r:embed="rId4" name="camera.wav"/>
                                        </p:tgtEl>
                                      </p:cMediaNode>
                                    </p:audio>
                                  </p:sub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iterate type="lt">
                                    <p:tmPct val="100000"/>
                                  </p:iterate>
                                  <p:childTnLst>
                                    <p:set>
                                      <p:cBhvr>
                                        <p:cTn id="68" dur="1" fill="hold">
                                          <p:stCondLst>
                                            <p:cond delay="0"/>
                                          </p:stCondLst>
                                        </p:cTn>
                                        <p:tgtEl>
                                          <p:spTgt spid="7188">
                                            <p:txEl>
                                              <p:pRg st="0" end="0"/>
                                            </p:txEl>
                                          </p:spTgt>
                                        </p:tgtEl>
                                        <p:attrNameLst>
                                          <p:attrName>style.visibility</p:attrName>
                                        </p:attrNameLst>
                                      </p:cBhvr>
                                      <p:to>
                                        <p:strVal val="visible"/>
                                      </p:to>
                                    </p:set>
                                    <p:animEffect transition="in" filter="wipe(up)">
                                      <p:cBhvr>
                                        <p:cTn id="69" dur="75"/>
                                        <p:tgtEl>
                                          <p:spTgt spid="7188">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3" name="TYPE.WAV"/>
                                        </p:tgtEl>
                                      </p:cMediaNode>
                                    </p:audio>
                                  </p:subTnLst>
                                </p:cTn>
                              </p:par>
                            </p:childTnLst>
                          </p:cTn>
                        </p:par>
                        <p:par>
                          <p:cTn id="70" fill="hold">
                            <p:stCondLst>
                              <p:cond delay="3150"/>
                            </p:stCondLst>
                            <p:childTnLst>
                              <p:par>
                                <p:cTn id="71" presetID="4" presetClass="entr" presetSubtype="32" fill="hold" grpId="0" nodeType="afterEffect">
                                  <p:stCondLst>
                                    <p:cond delay="2000"/>
                                  </p:stCondLst>
                                  <p:childTnLst>
                                    <p:set>
                                      <p:cBhvr>
                                        <p:cTn id="72" dur="1" fill="hold">
                                          <p:stCondLst>
                                            <p:cond delay="0"/>
                                          </p:stCondLst>
                                        </p:cTn>
                                        <p:tgtEl>
                                          <p:spTgt spid="7182"/>
                                        </p:tgtEl>
                                        <p:attrNameLst>
                                          <p:attrName>style.visibility</p:attrName>
                                        </p:attrNameLst>
                                      </p:cBhvr>
                                      <p:to>
                                        <p:strVal val="visible"/>
                                      </p:to>
                                    </p:set>
                                    <p:animEffect transition="in" filter="box(out)">
                                      <p:cBhvr>
                                        <p:cTn id="73" dur="500"/>
                                        <p:tgtEl>
                                          <p:spTgt spid="7182"/>
                                        </p:tgtEl>
                                      </p:cBhvr>
                                    </p:animEffect>
                                  </p:childTnLst>
                                  <p:subTnLst>
                                    <p:audio>
                                      <p:cMediaNode>
                                        <p:cTn display="0" masterRel="sameClick">
                                          <p:stCondLst>
                                            <p:cond evt="begin" delay="0">
                                              <p:tn val="71"/>
                                            </p:cond>
                                          </p:stCondLst>
                                          <p:endCondLst>
                                            <p:cond evt="onStopAudio" delay="0">
                                              <p:tgtEl>
                                                <p:sldTgt/>
                                              </p:tgtEl>
                                            </p:cond>
                                          </p:endCondLst>
                                        </p:cTn>
                                        <p:tgtEl>
                                          <p:sndTgt r:embed="rId4" name="camera.wav"/>
                                        </p:tgtEl>
                                      </p:cMediaNode>
                                    </p:audio>
                                  </p:subTnLst>
                                </p:cTn>
                              </p:par>
                            </p:childTnLst>
                          </p:cTn>
                        </p:par>
                        <p:par>
                          <p:cTn id="74" fill="hold">
                            <p:stCondLst>
                              <p:cond delay="5650"/>
                            </p:stCondLst>
                            <p:childTnLst>
                              <p:par>
                                <p:cTn id="75" presetID="4" presetClass="entr" presetSubtype="32" fill="hold" grpId="0" nodeType="afterEffect">
                                  <p:stCondLst>
                                    <p:cond delay="2000"/>
                                  </p:stCondLst>
                                  <p:childTnLst>
                                    <p:set>
                                      <p:cBhvr>
                                        <p:cTn id="76" dur="1" fill="hold">
                                          <p:stCondLst>
                                            <p:cond delay="0"/>
                                          </p:stCondLst>
                                        </p:cTn>
                                        <p:tgtEl>
                                          <p:spTgt spid="7189"/>
                                        </p:tgtEl>
                                        <p:attrNameLst>
                                          <p:attrName>style.visibility</p:attrName>
                                        </p:attrNameLst>
                                      </p:cBhvr>
                                      <p:to>
                                        <p:strVal val="visible"/>
                                      </p:to>
                                    </p:set>
                                    <p:animEffect transition="in" filter="box(out)">
                                      <p:cBhvr>
                                        <p:cTn id="77" dur="500"/>
                                        <p:tgtEl>
                                          <p:spTgt spid="7189"/>
                                        </p:tgtEl>
                                      </p:cBhvr>
                                    </p:animEffect>
                                  </p:childTnLst>
                                  <p:subTnLst>
                                    <p:audio>
                                      <p:cMediaNode>
                                        <p:cTn display="0" masterRel="sameClick">
                                          <p:stCondLst>
                                            <p:cond evt="begin" delay="0">
                                              <p:tn val="7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P spid="7176" grpId="0" animBg="1"/>
      <p:bldP spid="7177" grpId="0"/>
      <p:bldP spid="7178" grpId="0" animBg="1"/>
      <p:bldP spid="7179" grpId="0" animBg="1"/>
      <p:bldP spid="7180" grpId="0" animBg="1"/>
      <p:bldP spid="7181" grpId="0"/>
      <p:bldP spid="7182" grpId="0"/>
      <p:bldP spid="7183" grpId="0" build="p" autoUpdateAnimBg="0"/>
      <p:bldP spid="7184" grpId="0" build="p" autoUpdateAnimBg="0"/>
      <p:bldP spid="7185" grpId="0" build="p" autoUpdateAnimBg="0"/>
      <p:bldP spid="7186" grpId="0" build="p" autoUpdateAnimBg="0"/>
      <p:bldP spid="7187" grpId="0" build="p" autoUpdateAnimBg="0" advAuto="0"/>
      <p:bldP spid="7188" grpId="0" build="p" autoUpdateAnimBg="0"/>
      <p:bldP spid="718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descr="FVP1.jpg"/>
          <p:cNvPicPr>
            <a:picLocks noChangeAspect="1"/>
          </p:cNvPicPr>
          <p:nvPr/>
        </p:nvPicPr>
        <p:blipFill>
          <a:blip r:embed="rId3" cstate="print"/>
          <a:stretch>
            <a:fillRect/>
          </a:stretch>
        </p:blipFill>
        <p:spPr>
          <a:xfrm>
            <a:off x="785786" y="1928802"/>
            <a:ext cx="3230426" cy="3000396"/>
          </a:xfrm>
          <a:prstGeom prst="rect">
            <a:avLst/>
          </a:prstGeom>
        </p:spPr>
      </p:pic>
      <p:pic>
        <p:nvPicPr>
          <p:cNvPr id="3" name="Kép 2" descr="FVP2.jpg"/>
          <p:cNvPicPr>
            <a:picLocks noChangeAspect="1"/>
          </p:cNvPicPr>
          <p:nvPr/>
        </p:nvPicPr>
        <p:blipFill>
          <a:blip r:embed="rId4" cstate="print"/>
          <a:stretch>
            <a:fillRect/>
          </a:stretch>
        </p:blipFill>
        <p:spPr>
          <a:xfrm>
            <a:off x="4500562" y="2071678"/>
            <a:ext cx="3013660" cy="2814644"/>
          </a:xfrm>
          <a:prstGeom prst="rect">
            <a:avLst/>
          </a:prstGeom>
        </p:spPr>
      </p:pic>
      <p:sp>
        <p:nvSpPr>
          <p:cNvPr id="4" name="Szövegdoboz 3"/>
          <p:cNvSpPr txBox="1"/>
          <p:nvPr/>
        </p:nvSpPr>
        <p:spPr>
          <a:xfrm>
            <a:off x="357158" y="357166"/>
            <a:ext cx="821537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 </a:t>
            </a:r>
            <a:r>
              <a:rPr lang="hu-HU" sz="3200" b="1" i="1" dirty="0" err="1" smtClean="0">
                <a:latin typeface="Times New Roman" pitchFamily="18" charset="0"/>
                <a:cs typeface="Times New Roman" pitchFamily="18" charset="0"/>
              </a:rPr>
              <a:t>F-v-P</a:t>
            </a:r>
            <a:r>
              <a:rPr lang="hu-HU" sz="3200" b="1" i="1" dirty="0" smtClean="0">
                <a:latin typeface="Times New Roman" pitchFamily="18" charset="0"/>
                <a:cs typeface="Times New Roman" pitchFamily="18" charset="0"/>
              </a:rPr>
              <a:t> görbék alakja</a:t>
            </a:r>
            <a:endParaRPr lang="en-GB" sz="3200" b="1" i="1" dirty="0">
              <a:latin typeface="Times New Roman" pitchFamily="18" charset="0"/>
              <a:cs typeface="Times New Roman" pitchFamily="18" charset="0"/>
            </a:endParaRPr>
          </a:p>
        </p:txBody>
      </p:sp>
      <p:sp>
        <p:nvSpPr>
          <p:cNvPr id="5" name="Szövegdoboz 4"/>
          <p:cNvSpPr txBox="1"/>
          <p:nvPr/>
        </p:nvSpPr>
        <p:spPr>
          <a:xfrm>
            <a:off x="1214414" y="1142984"/>
            <a:ext cx="6072230" cy="369332"/>
          </a:xfrm>
          <a:prstGeom prst="rect">
            <a:avLst/>
          </a:prstGeom>
          <a:noFill/>
        </p:spPr>
        <p:txBody>
          <a:bodyPr wrap="square" rtlCol="0">
            <a:spAutoFit/>
          </a:bodyPr>
          <a:lstStyle/>
          <a:p>
            <a:pPr algn="ctr"/>
            <a:r>
              <a:rPr lang="en-GB" dirty="0" smtClean="0"/>
              <a:t>a/F</a:t>
            </a:r>
            <a:r>
              <a:rPr lang="en-GB" baseline="-25000" dirty="0" smtClean="0"/>
              <a:t>0</a:t>
            </a:r>
            <a:r>
              <a:rPr lang="hu-HU" baseline="-25000" dirty="0" smtClean="0"/>
              <a:t> </a:t>
            </a:r>
            <a:r>
              <a:rPr lang="hu-HU" dirty="0" smtClean="0"/>
              <a:t>hányados jellemzi a görbe alakját </a:t>
            </a:r>
            <a:endParaRPr lang="en-GB" dirty="0"/>
          </a:p>
        </p:txBody>
      </p:sp>
      <p:sp>
        <p:nvSpPr>
          <p:cNvPr id="6" name="Text Box 139"/>
          <p:cNvSpPr txBox="1">
            <a:spLocks noChangeArrowheads="1"/>
          </p:cNvSpPr>
          <p:nvPr/>
        </p:nvSpPr>
        <p:spPr bwMode="auto">
          <a:xfrm>
            <a:off x="2357422" y="2225670"/>
            <a:ext cx="1143000" cy="336550"/>
          </a:xfrm>
          <a:prstGeom prst="rect">
            <a:avLst/>
          </a:prstGeom>
          <a:noFill/>
          <a:ln w="9525">
            <a:noFill/>
            <a:miter lim="800000"/>
            <a:headEnd/>
            <a:tailEnd/>
          </a:ln>
          <a:effectLst/>
        </p:spPr>
        <p:txBody>
          <a:bodyPr>
            <a:spAutoFit/>
          </a:bodyPr>
          <a:lstStyle/>
          <a:p>
            <a:pPr algn="ctr">
              <a:spcBef>
                <a:spcPct val="50000"/>
              </a:spcBef>
            </a:pPr>
            <a:r>
              <a:rPr lang="hu-HU" sz="1600" b="1" dirty="0" smtClean="0">
                <a:solidFill>
                  <a:srgbClr val="FF0000"/>
                </a:solidFill>
              </a:rPr>
              <a:t>a/F</a:t>
            </a:r>
            <a:r>
              <a:rPr lang="hu-HU" sz="1600" b="1" baseline="-25000" dirty="0" smtClean="0">
                <a:solidFill>
                  <a:srgbClr val="FF0000"/>
                </a:solidFill>
              </a:rPr>
              <a:t>0</a:t>
            </a:r>
            <a:r>
              <a:rPr lang="hu-HU" sz="1600" b="1" dirty="0" smtClean="0">
                <a:solidFill>
                  <a:srgbClr val="FF0000"/>
                </a:solidFill>
              </a:rPr>
              <a:t>= </a:t>
            </a:r>
            <a:r>
              <a:rPr lang="hu-HU" sz="1600" b="1" dirty="0">
                <a:solidFill>
                  <a:srgbClr val="FF0000"/>
                </a:solidFill>
              </a:rPr>
              <a:t>0.26</a:t>
            </a:r>
            <a:endParaRPr lang="en-US" sz="1600" b="1" dirty="0">
              <a:solidFill>
                <a:srgbClr val="FF0000"/>
              </a:solidFill>
            </a:endParaRPr>
          </a:p>
        </p:txBody>
      </p:sp>
      <p:sp>
        <p:nvSpPr>
          <p:cNvPr id="7" name="Text Box 140"/>
          <p:cNvSpPr txBox="1">
            <a:spLocks noChangeArrowheads="1"/>
          </p:cNvSpPr>
          <p:nvPr/>
        </p:nvSpPr>
        <p:spPr bwMode="auto">
          <a:xfrm>
            <a:off x="5938822" y="2378070"/>
            <a:ext cx="1143000" cy="336550"/>
          </a:xfrm>
          <a:prstGeom prst="rect">
            <a:avLst/>
          </a:prstGeom>
          <a:noFill/>
          <a:ln w="9525">
            <a:noFill/>
            <a:miter lim="800000"/>
            <a:headEnd/>
            <a:tailEnd/>
          </a:ln>
          <a:effectLst/>
        </p:spPr>
        <p:txBody>
          <a:bodyPr>
            <a:spAutoFit/>
          </a:bodyPr>
          <a:lstStyle/>
          <a:p>
            <a:pPr algn="ctr">
              <a:spcBef>
                <a:spcPct val="50000"/>
              </a:spcBef>
            </a:pPr>
            <a:r>
              <a:rPr lang="hu-HU" sz="1600" b="1" dirty="0" smtClean="0">
                <a:solidFill>
                  <a:srgbClr val="FF0000"/>
                </a:solidFill>
              </a:rPr>
              <a:t>a/F</a:t>
            </a:r>
            <a:r>
              <a:rPr lang="hu-HU" sz="1600" b="1" baseline="-25000" dirty="0" smtClean="0">
                <a:solidFill>
                  <a:srgbClr val="FF0000"/>
                </a:solidFill>
              </a:rPr>
              <a:t>0</a:t>
            </a:r>
            <a:r>
              <a:rPr lang="hu-HU" sz="1600" b="1" dirty="0" smtClean="0">
                <a:solidFill>
                  <a:srgbClr val="FF0000"/>
                </a:solidFill>
              </a:rPr>
              <a:t>= </a:t>
            </a:r>
            <a:r>
              <a:rPr lang="hu-HU" sz="1600" b="1" dirty="0">
                <a:solidFill>
                  <a:srgbClr val="FF0000"/>
                </a:solidFill>
              </a:rPr>
              <a:t>0.35</a:t>
            </a:r>
            <a:endParaRPr lang="en-US" sz="1600" b="1"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57158" y="357166"/>
            <a:ext cx="8215370" cy="1077218"/>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 Az izometriás és koncentrikus kontrakció összehasonlítása szarkomer szinten</a:t>
            </a:r>
            <a:endParaRPr lang="en-GB" sz="3200" b="1" i="1" dirty="0">
              <a:latin typeface="Times New Roman" pitchFamily="18" charset="0"/>
              <a:cs typeface="Times New Roman" pitchFamily="18" charset="0"/>
            </a:endParaRPr>
          </a:p>
        </p:txBody>
      </p:sp>
      <p:pic>
        <p:nvPicPr>
          <p:cNvPr id="4" name="ICsactmy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2987824" y="1628800"/>
            <a:ext cx="3352800" cy="2362200"/>
          </a:xfrm>
          <a:prstGeom prst="rect">
            <a:avLst/>
          </a:prstGeom>
        </p:spPr>
      </p:pic>
      <p:sp>
        <p:nvSpPr>
          <p:cNvPr id="5" name="Szövegdoboz 4"/>
          <p:cNvSpPr txBox="1"/>
          <p:nvPr/>
        </p:nvSpPr>
        <p:spPr>
          <a:xfrm>
            <a:off x="323528" y="2420888"/>
            <a:ext cx="2592288" cy="400110"/>
          </a:xfrm>
          <a:prstGeom prst="rect">
            <a:avLst/>
          </a:prstGeom>
          <a:noFill/>
        </p:spPr>
        <p:txBody>
          <a:bodyPr wrap="square" rtlCol="0">
            <a:spAutoFit/>
          </a:bodyPr>
          <a:lstStyle/>
          <a:p>
            <a:r>
              <a:rPr lang="hu-HU" sz="2000" b="1" i="1" dirty="0" smtClean="0"/>
              <a:t>Izometriás kontrakció</a:t>
            </a:r>
            <a:endParaRPr lang="en-GB" sz="2000" b="1" i="1" dirty="0"/>
          </a:p>
        </p:txBody>
      </p:sp>
      <p:sp>
        <p:nvSpPr>
          <p:cNvPr id="6" name="Szövegdoboz 5"/>
          <p:cNvSpPr txBox="1"/>
          <p:nvPr/>
        </p:nvSpPr>
        <p:spPr>
          <a:xfrm>
            <a:off x="0" y="4829090"/>
            <a:ext cx="2915816" cy="400110"/>
          </a:xfrm>
          <a:prstGeom prst="rect">
            <a:avLst/>
          </a:prstGeom>
          <a:noFill/>
        </p:spPr>
        <p:txBody>
          <a:bodyPr wrap="square" rtlCol="0">
            <a:spAutoFit/>
          </a:bodyPr>
          <a:lstStyle/>
          <a:p>
            <a:r>
              <a:rPr lang="hu-HU" sz="2000" b="1" i="1" dirty="0" smtClean="0"/>
              <a:t>Koncentrikus kontrakció</a:t>
            </a:r>
            <a:endParaRPr lang="en-GB" sz="2000" b="1" i="1" dirty="0"/>
          </a:p>
        </p:txBody>
      </p:sp>
      <p:sp>
        <p:nvSpPr>
          <p:cNvPr id="7" name="Szövegdoboz 6"/>
          <p:cNvSpPr txBox="1"/>
          <p:nvPr/>
        </p:nvSpPr>
        <p:spPr>
          <a:xfrm>
            <a:off x="6516216" y="2348880"/>
            <a:ext cx="2304256" cy="923330"/>
          </a:xfrm>
          <a:prstGeom prst="rect">
            <a:avLst/>
          </a:prstGeom>
          <a:noFill/>
        </p:spPr>
        <p:txBody>
          <a:bodyPr wrap="square" rtlCol="0">
            <a:spAutoFit/>
          </a:bodyPr>
          <a:lstStyle/>
          <a:p>
            <a:pPr algn="ctr"/>
            <a:r>
              <a:rPr lang="hu-HU" dirty="0" smtClean="0"/>
              <a:t>A kereszthidak egy időben kapcsolódnak az </a:t>
            </a:r>
            <a:r>
              <a:rPr lang="hu-HU" dirty="0" err="1" smtClean="0"/>
              <a:t>aktinhoz</a:t>
            </a:r>
            <a:endParaRPr lang="en-GB" dirty="0"/>
          </a:p>
        </p:txBody>
      </p:sp>
      <p:pic>
        <p:nvPicPr>
          <p:cNvPr id="8" name="CCactmyo.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2987824" y="4149080"/>
            <a:ext cx="3352800" cy="2362200"/>
          </a:xfrm>
          <a:prstGeom prst="rect">
            <a:avLst/>
          </a:prstGeom>
        </p:spPr>
      </p:pic>
      <p:sp>
        <p:nvSpPr>
          <p:cNvPr id="9" name="Szövegdoboz 8"/>
          <p:cNvSpPr txBox="1"/>
          <p:nvPr/>
        </p:nvSpPr>
        <p:spPr>
          <a:xfrm>
            <a:off x="6588224" y="4653136"/>
            <a:ext cx="2555776" cy="923330"/>
          </a:xfrm>
          <a:prstGeom prst="rect">
            <a:avLst/>
          </a:prstGeom>
          <a:noFill/>
        </p:spPr>
        <p:txBody>
          <a:bodyPr wrap="square" rtlCol="0">
            <a:spAutoFit/>
          </a:bodyPr>
          <a:lstStyle/>
          <a:p>
            <a:pPr algn="ctr"/>
            <a:r>
              <a:rPr lang="hu-HU" dirty="0" smtClean="0"/>
              <a:t>A kereszthidak csak egy része végez munkát azonos időben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5291"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0-#ppt_w/2"/>
                                          </p:val>
                                        </p:tav>
                                        <p:tav tm="100000">
                                          <p:val>
                                            <p:strVal val="#ppt_x"/>
                                          </p:val>
                                        </p:tav>
                                      </p:tavLst>
                                    </p:anim>
                                    <p:anim calcmode="lin" valueType="num">
                                      <p:cBhvr additive="base">
                                        <p:cTn id="20" dur="20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3124"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200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34" repeatCount="3000" fill="hold" display="0">
                  <p:stCondLst>
                    <p:cond delay="indefinite"/>
                  </p:stCondLst>
                  <p:endCondLst>
                    <p:cond evt="onPrev" delay="0">
                      <p:tgtEl>
                        <p:sldTgt/>
                      </p:tgtEl>
                    </p:cond>
                  </p:endCondLst>
                </p:cTn>
                <p:tgtEl>
                  <p:spTgt spid="4"/>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4"/>
                                        </p:tgtEl>
                                      </p:cBhvr>
                                    </p:cmd>
                                  </p:childTnLst>
                                </p:cTn>
                              </p:par>
                            </p:childTnLst>
                          </p:cTn>
                        </p:par>
                      </p:childTnLst>
                    </p:cTn>
                  </p:par>
                </p:childTnLst>
              </p:cTn>
              <p:nextCondLst>
                <p:cond evt="onClick" delay="0">
                  <p:tgtEl>
                    <p:spTgt spid="4"/>
                  </p:tgtEl>
                </p:cond>
              </p:nextCondLst>
            </p:seq>
            <p:video>
              <p:cMediaNode>
                <p:cTn id="40" repeatCount="indefinite" fill="hold" display="0">
                  <p:stCondLst>
                    <p:cond delay="indefinite"/>
                  </p:stCondLst>
                  <p:endCondLst>
                    <p:cond evt="onPrev" delay="0">
                      <p:tgtEl>
                        <p:sldTgt/>
                      </p:tgtEl>
                    </p:cond>
                  </p:endCondLst>
                </p:cTn>
                <p:tgtEl>
                  <p:spTgt spid="8"/>
                </p:tgtEl>
              </p:cMediaNode>
            </p:video>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8"/>
                                        </p:tgtEl>
                                      </p:cBhvr>
                                    </p:cmd>
                                  </p:childTnLst>
                                </p:cTn>
                              </p:par>
                            </p:childTnLst>
                          </p:cTn>
                        </p:par>
                      </p:childTnLst>
                    </p:cTn>
                  </p:par>
                </p:childTnLst>
              </p:cTn>
              <p:nextCondLst>
                <p:cond evt="onClick" delay="0">
                  <p:tgtEl>
                    <p:spTgt spid="8"/>
                  </p:tgtEl>
                </p:cond>
              </p:nextCondLst>
            </p:seq>
          </p:childTnLst>
        </p:cTn>
      </p:par>
    </p:tnLst>
    <p:bldLst>
      <p:bldP spid="5" grpId="0"/>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62100" y="1341438"/>
            <a:ext cx="6019800" cy="584200"/>
          </a:xfrm>
          <a:prstGeom prst="rect">
            <a:avLst/>
          </a:prstGeom>
          <a:noFill/>
          <a:ln w="9525">
            <a:noFill/>
            <a:miter lim="800000"/>
            <a:headEnd/>
            <a:tailEnd/>
          </a:ln>
        </p:spPr>
        <p:txBody>
          <a:bodyPr>
            <a:spAutoFit/>
          </a:bodyPr>
          <a:lstStyle/>
          <a:p>
            <a:pPr algn="ctr" eaLnBrk="0" hangingPunct="0">
              <a:spcBef>
                <a:spcPct val="50000"/>
              </a:spcBef>
            </a:pPr>
            <a:r>
              <a:rPr lang="hu-HU" sz="3200" b="1" dirty="0">
                <a:latin typeface="Times New Roman" pitchFamily="18" charset="0"/>
              </a:rPr>
              <a:t>Az izomkontrakció alapegysége</a:t>
            </a:r>
            <a:endParaRPr lang="en-GB" sz="3200" b="1" dirty="0">
              <a:latin typeface="Times New Roman" pitchFamily="18" charset="0"/>
            </a:endParaRPr>
          </a:p>
        </p:txBody>
      </p:sp>
      <p:sp>
        <p:nvSpPr>
          <p:cNvPr id="3" name="Szövegdoboz 2"/>
          <p:cNvSpPr txBox="1"/>
          <p:nvPr/>
        </p:nvSpPr>
        <p:spPr>
          <a:xfrm>
            <a:off x="2051720" y="404664"/>
            <a:ext cx="4824412" cy="5842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hu-HU" sz="3200" b="1" i="1" dirty="0"/>
              <a:t>A</a:t>
            </a:r>
            <a:r>
              <a:rPr lang="hu-HU" sz="2800" b="1" i="1" dirty="0" smtClean="0"/>
              <a:t> </a:t>
            </a:r>
            <a:r>
              <a:rPr lang="hu-HU" sz="3200" b="1" i="1" dirty="0"/>
              <a:t>szarkomér</a:t>
            </a:r>
            <a:endParaRPr lang="en-US" sz="2800" b="1" i="1" dirty="0"/>
          </a:p>
        </p:txBody>
      </p:sp>
      <p:grpSp>
        <p:nvGrpSpPr>
          <p:cNvPr id="2" name="Group 2"/>
          <p:cNvGrpSpPr>
            <a:grpSpLocks/>
          </p:cNvGrpSpPr>
          <p:nvPr/>
        </p:nvGrpSpPr>
        <p:grpSpPr bwMode="auto">
          <a:xfrm>
            <a:off x="4787900" y="4670425"/>
            <a:ext cx="2590800" cy="990600"/>
            <a:chOff x="2928" y="816"/>
            <a:chExt cx="1632" cy="624"/>
          </a:xfrm>
        </p:grpSpPr>
        <p:grpSp>
          <p:nvGrpSpPr>
            <p:cNvPr id="4" name="Group 3"/>
            <p:cNvGrpSpPr>
              <a:grpSpLocks/>
            </p:cNvGrpSpPr>
            <p:nvPr/>
          </p:nvGrpSpPr>
          <p:grpSpPr bwMode="auto">
            <a:xfrm>
              <a:off x="2928" y="809"/>
              <a:ext cx="1632" cy="143"/>
              <a:chOff x="240" y="2736"/>
              <a:chExt cx="5280" cy="442"/>
            </a:xfrm>
          </p:grpSpPr>
          <p:grpSp>
            <p:nvGrpSpPr>
              <p:cNvPr id="5" name="Group 4"/>
              <p:cNvGrpSpPr>
                <a:grpSpLocks/>
              </p:cNvGrpSpPr>
              <p:nvPr/>
            </p:nvGrpSpPr>
            <p:grpSpPr bwMode="auto">
              <a:xfrm>
                <a:off x="336" y="2832"/>
                <a:ext cx="1152" cy="336"/>
                <a:chOff x="336" y="2640"/>
                <a:chExt cx="1152" cy="336"/>
              </a:xfrm>
            </p:grpSpPr>
            <p:grpSp>
              <p:nvGrpSpPr>
                <p:cNvPr id="6" name="Group 5"/>
                <p:cNvGrpSpPr>
                  <a:grpSpLocks/>
                </p:cNvGrpSpPr>
                <p:nvPr/>
              </p:nvGrpSpPr>
              <p:grpSpPr bwMode="auto">
                <a:xfrm>
                  <a:off x="720" y="2640"/>
                  <a:ext cx="768" cy="336"/>
                  <a:chOff x="432" y="2640"/>
                  <a:chExt cx="768" cy="336"/>
                </a:xfrm>
              </p:grpSpPr>
              <p:sp>
                <p:nvSpPr>
                  <p:cNvPr id="18852" name="Oval 6"/>
                  <p:cNvSpPr>
                    <a:spLocks noChangeArrowheads="1"/>
                  </p:cNvSpPr>
                  <p:nvPr/>
                </p:nvSpPr>
                <p:spPr bwMode="auto">
                  <a:xfrm flipV="1">
                    <a:off x="1008"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53" name="Oval 7"/>
                  <p:cNvSpPr>
                    <a:spLocks noChangeArrowheads="1"/>
                  </p:cNvSpPr>
                  <p:nvPr/>
                </p:nvSpPr>
                <p:spPr bwMode="auto">
                  <a:xfrm flipV="1">
                    <a:off x="816"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54" name="Oval 8"/>
                  <p:cNvSpPr>
                    <a:spLocks noChangeArrowheads="1"/>
                  </p:cNvSpPr>
                  <p:nvPr/>
                </p:nvSpPr>
                <p:spPr bwMode="auto">
                  <a:xfrm flipV="1">
                    <a:off x="62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55" name="Oval 9"/>
                  <p:cNvSpPr>
                    <a:spLocks noChangeArrowheads="1"/>
                  </p:cNvSpPr>
                  <p:nvPr/>
                </p:nvSpPr>
                <p:spPr bwMode="auto">
                  <a:xfrm flipV="1">
                    <a:off x="43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sp>
              <p:nvSpPr>
                <p:cNvPr id="18850" name="Oval 10"/>
                <p:cNvSpPr>
                  <a:spLocks noChangeArrowheads="1"/>
                </p:cNvSpPr>
                <p:nvPr/>
              </p:nvSpPr>
              <p:spPr bwMode="auto">
                <a:xfrm>
                  <a:off x="336"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sp>
              <p:nvSpPr>
                <p:cNvPr id="18851" name="Oval 11"/>
                <p:cNvSpPr>
                  <a:spLocks noChangeArrowheads="1"/>
                </p:cNvSpPr>
                <p:nvPr/>
              </p:nvSpPr>
              <p:spPr bwMode="auto">
                <a:xfrm>
                  <a:off x="528"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grpSp>
          <p:grpSp>
            <p:nvGrpSpPr>
              <p:cNvPr id="7" name="Group 12"/>
              <p:cNvGrpSpPr>
                <a:grpSpLocks/>
              </p:cNvGrpSpPr>
              <p:nvPr/>
            </p:nvGrpSpPr>
            <p:grpSpPr bwMode="auto">
              <a:xfrm>
                <a:off x="3024" y="2832"/>
                <a:ext cx="768" cy="336"/>
                <a:chOff x="2736" y="2640"/>
                <a:chExt cx="768" cy="336"/>
              </a:xfrm>
            </p:grpSpPr>
            <p:sp>
              <p:nvSpPr>
                <p:cNvPr id="18845" name="Oval 13"/>
                <p:cNvSpPr>
                  <a:spLocks noChangeArrowheads="1"/>
                </p:cNvSpPr>
                <p:nvPr/>
              </p:nvSpPr>
              <p:spPr bwMode="auto">
                <a:xfrm flipV="1">
                  <a:off x="273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46" name="Oval 14"/>
                <p:cNvSpPr>
                  <a:spLocks noChangeArrowheads="1"/>
                </p:cNvSpPr>
                <p:nvPr/>
              </p:nvSpPr>
              <p:spPr bwMode="auto">
                <a:xfrm flipV="1">
                  <a:off x="2928"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47" name="Oval 15"/>
                <p:cNvSpPr>
                  <a:spLocks noChangeArrowheads="1"/>
                </p:cNvSpPr>
                <p:nvPr/>
              </p:nvSpPr>
              <p:spPr bwMode="auto">
                <a:xfrm flipV="1">
                  <a:off x="3120"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48" name="Oval 16"/>
                <p:cNvSpPr>
                  <a:spLocks noChangeArrowheads="1"/>
                </p:cNvSpPr>
                <p:nvPr/>
              </p:nvSpPr>
              <p:spPr bwMode="auto">
                <a:xfrm flipV="1">
                  <a:off x="3312"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8" name="Group 17"/>
              <p:cNvGrpSpPr>
                <a:grpSpLocks/>
              </p:cNvGrpSpPr>
              <p:nvPr/>
            </p:nvGrpSpPr>
            <p:grpSpPr bwMode="auto">
              <a:xfrm>
                <a:off x="240" y="2785"/>
                <a:ext cx="5183" cy="383"/>
                <a:chOff x="240" y="2593"/>
                <a:chExt cx="5183" cy="383"/>
              </a:xfrm>
            </p:grpSpPr>
            <p:sp>
              <p:nvSpPr>
                <p:cNvPr id="121" name="Oval 18"/>
                <p:cNvSpPr>
                  <a:spLocks noChangeArrowheads="1"/>
                </p:cNvSpPr>
                <p:nvPr/>
              </p:nvSpPr>
              <p:spPr bwMode="auto">
                <a:xfrm>
                  <a:off x="24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22" name="Oval 19"/>
                <p:cNvSpPr>
                  <a:spLocks noChangeArrowheads="1"/>
                </p:cNvSpPr>
                <p:nvPr/>
              </p:nvSpPr>
              <p:spPr bwMode="auto">
                <a:xfrm>
                  <a:off x="431"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nvGrpSpPr>
                <p:cNvPr id="9" name="Group 20"/>
                <p:cNvGrpSpPr>
                  <a:grpSpLocks/>
                </p:cNvGrpSpPr>
                <p:nvPr/>
              </p:nvGrpSpPr>
              <p:grpSpPr bwMode="auto">
                <a:xfrm>
                  <a:off x="625" y="2593"/>
                  <a:ext cx="4798" cy="383"/>
                  <a:chOff x="337" y="2593"/>
                  <a:chExt cx="4798" cy="383"/>
                </a:xfrm>
              </p:grpSpPr>
              <p:sp>
                <p:nvSpPr>
                  <p:cNvPr id="124" name="Oval 21"/>
                  <p:cNvSpPr>
                    <a:spLocks noChangeArrowheads="1"/>
                  </p:cNvSpPr>
                  <p:nvPr/>
                </p:nvSpPr>
                <p:spPr bwMode="auto">
                  <a:xfrm>
                    <a:off x="1298"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25" name="Oval 22"/>
                  <p:cNvSpPr>
                    <a:spLocks noChangeArrowheads="1"/>
                  </p:cNvSpPr>
                  <p:nvPr/>
                </p:nvSpPr>
                <p:spPr bwMode="auto">
                  <a:xfrm>
                    <a:off x="1489"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26" name="Oval 23"/>
                  <p:cNvSpPr>
                    <a:spLocks noChangeArrowheads="1"/>
                  </p:cNvSpPr>
                  <p:nvPr/>
                </p:nvSpPr>
                <p:spPr bwMode="auto">
                  <a:xfrm>
                    <a:off x="1680" y="2739"/>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27" name="Oval 24"/>
                  <p:cNvSpPr>
                    <a:spLocks noChangeArrowheads="1"/>
                  </p:cNvSpPr>
                  <p:nvPr/>
                </p:nvSpPr>
                <p:spPr bwMode="auto">
                  <a:xfrm>
                    <a:off x="1874"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28" name="Oval 25"/>
                  <p:cNvSpPr>
                    <a:spLocks noChangeArrowheads="1"/>
                  </p:cNvSpPr>
                  <p:nvPr/>
                </p:nvSpPr>
                <p:spPr bwMode="auto">
                  <a:xfrm>
                    <a:off x="2065"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29" name="Oval 26"/>
                  <p:cNvSpPr>
                    <a:spLocks noChangeArrowheads="1"/>
                  </p:cNvSpPr>
                  <p:nvPr/>
                </p:nvSpPr>
                <p:spPr bwMode="auto">
                  <a:xfrm>
                    <a:off x="2256"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0" name="Oval 27"/>
                  <p:cNvSpPr>
                    <a:spLocks noChangeArrowheads="1"/>
                  </p:cNvSpPr>
                  <p:nvPr/>
                </p:nvSpPr>
                <p:spPr bwMode="auto">
                  <a:xfrm>
                    <a:off x="245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1" name="Oval 28"/>
                  <p:cNvSpPr>
                    <a:spLocks noChangeArrowheads="1"/>
                  </p:cNvSpPr>
                  <p:nvPr/>
                </p:nvSpPr>
                <p:spPr bwMode="auto">
                  <a:xfrm>
                    <a:off x="2641"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2" name="Oval 29"/>
                  <p:cNvSpPr>
                    <a:spLocks noChangeArrowheads="1"/>
                  </p:cNvSpPr>
                  <p:nvPr/>
                </p:nvSpPr>
                <p:spPr bwMode="auto">
                  <a:xfrm>
                    <a:off x="2831"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3" name="Oval 30"/>
                  <p:cNvSpPr>
                    <a:spLocks noChangeArrowheads="1"/>
                  </p:cNvSpPr>
                  <p:nvPr/>
                </p:nvSpPr>
                <p:spPr bwMode="auto">
                  <a:xfrm>
                    <a:off x="3022"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4" name="Oval 31"/>
                  <p:cNvSpPr>
                    <a:spLocks noChangeArrowheads="1"/>
                  </p:cNvSpPr>
                  <p:nvPr/>
                </p:nvSpPr>
                <p:spPr bwMode="auto">
                  <a:xfrm>
                    <a:off x="3216"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5" name="Oval 32"/>
                  <p:cNvSpPr>
                    <a:spLocks noChangeArrowheads="1"/>
                  </p:cNvSpPr>
                  <p:nvPr/>
                </p:nvSpPr>
                <p:spPr bwMode="auto">
                  <a:xfrm>
                    <a:off x="3407"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6" name="Oval 33"/>
                  <p:cNvSpPr>
                    <a:spLocks noChangeArrowheads="1"/>
                  </p:cNvSpPr>
                  <p:nvPr/>
                </p:nvSpPr>
                <p:spPr bwMode="auto">
                  <a:xfrm>
                    <a:off x="3598"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7" name="Oval 34"/>
                  <p:cNvSpPr>
                    <a:spLocks noChangeArrowheads="1"/>
                  </p:cNvSpPr>
                  <p:nvPr/>
                </p:nvSpPr>
                <p:spPr bwMode="auto">
                  <a:xfrm>
                    <a:off x="3792"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8" name="Oval 35"/>
                  <p:cNvSpPr>
                    <a:spLocks noChangeArrowheads="1"/>
                  </p:cNvSpPr>
                  <p:nvPr/>
                </p:nvSpPr>
                <p:spPr bwMode="auto">
                  <a:xfrm>
                    <a:off x="398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39" name="Oval 36"/>
                  <p:cNvSpPr>
                    <a:spLocks noChangeArrowheads="1"/>
                  </p:cNvSpPr>
                  <p:nvPr/>
                </p:nvSpPr>
                <p:spPr bwMode="auto">
                  <a:xfrm>
                    <a:off x="4174"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0" name="Oval 37"/>
                  <p:cNvSpPr>
                    <a:spLocks noChangeArrowheads="1"/>
                  </p:cNvSpPr>
                  <p:nvPr/>
                </p:nvSpPr>
                <p:spPr bwMode="auto">
                  <a:xfrm>
                    <a:off x="1104"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1" name="Oval 38"/>
                  <p:cNvSpPr>
                    <a:spLocks noChangeArrowheads="1"/>
                  </p:cNvSpPr>
                  <p:nvPr/>
                </p:nvSpPr>
                <p:spPr bwMode="auto">
                  <a:xfrm>
                    <a:off x="4368"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2" name="Oval 39"/>
                  <p:cNvSpPr>
                    <a:spLocks noChangeArrowheads="1"/>
                  </p:cNvSpPr>
                  <p:nvPr/>
                </p:nvSpPr>
                <p:spPr bwMode="auto">
                  <a:xfrm>
                    <a:off x="4559"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3" name="Oval 40"/>
                  <p:cNvSpPr>
                    <a:spLocks noChangeArrowheads="1"/>
                  </p:cNvSpPr>
                  <p:nvPr/>
                </p:nvSpPr>
                <p:spPr bwMode="auto">
                  <a:xfrm>
                    <a:off x="4750"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4" name="Oval 41"/>
                  <p:cNvSpPr>
                    <a:spLocks noChangeArrowheads="1"/>
                  </p:cNvSpPr>
                  <p:nvPr/>
                </p:nvSpPr>
                <p:spPr bwMode="auto">
                  <a:xfrm>
                    <a:off x="4944"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5" name="Oval 42"/>
                  <p:cNvSpPr>
                    <a:spLocks noChangeArrowheads="1"/>
                  </p:cNvSpPr>
                  <p:nvPr/>
                </p:nvSpPr>
                <p:spPr bwMode="auto">
                  <a:xfrm>
                    <a:off x="91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6" name="Oval 43"/>
                  <p:cNvSpPr>
                    <a:spLocks noChangeArrowheads="1"/>
                  </p:cNvSpPr>
                  <p:nvPr/>
                </p:nvSpPr>
                <p:spPr bwMode="auto">
                  <a:xfrm>
                    <a:off x="722"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7" name="Oval 44"/>
                  <p:cNvSpPr>
                    <a:spLocks noChangeArrowheads="1"/>
                  </p:cNvSpPr>
                  <p:nvPr/>
                </p:nvSpPr>
                <p:spPr bwMode="auto">
                  <a:xfrm>
                    <a:off x="528" y="2643"/>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148" name="Oval 45"/>
                  <p:cNvSpPr>
                    <a:spLocks noChangeArrowheads="1"/>
                  </p:cNvSpPr>
                  <p:nvPr/>
                </p:nvSpPr>
                <p:spPr bwMode="auto">
                  <a:xfrm>
                    <a:off x="337"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grpSp>
          <p:grpSp>
            <p:nvGrpSpPr>
              <p:cNvPr id="10" name="Group 46"/>
              <p:cNvGrpSpPr>
                <a:grpSpLocks/>
              </p:cNvGrpSpPr>
              <p:nvPr/>
            </p:nvGrpSpPr>
            <p:grpSpPr bwMode="auto">
              <a:xfrm>
                <a:off x="1488" y="2784"/>
                <a:ext cx="1536" cy="384"/>
                <a:chOff x="1200" y="2592"/>
                <a:chExt cx="1536" cy="384"/>
              </a:xfrm>
            </p:grpSpPr>
            <p:sp>
              <p:nvSpPr>
                <p:cNvPr id="18809" name="Oval 47"/>
                <p:cNvSpPr>
                  <a:spLocks noChangeArrowheads="1"/>
                </p:cNvSpPr>
                <p:nvPr/>
              </p:nvSpPr>
              <p:spPr bwMode="auto">
                <a:xfrm flipV="1">
                  <a:off x="1392"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0" name="Oval 48"/>
                <p:cNvSpPr>
                  <a:spLocks noChangeArrowheads="1"/>
                </p:cNvSpPr>
                <p:nvPr/>
              </p:nvSpPr>
              <p:spPr bwMode="auto">
                <a:xfrm flipV="1">
                  <a:off x="158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1" name="Oval 49"/>
                <p:cNvSpPr>
                  <a:spLocks noChangeArrowheads="1"/>
                </p:cNvSpPr>
                <p:nvPr/>
              </p:nvSpPr>
              <p:spPr bwMode="auto">
                <a:xfrm flipV="1">
                  <a:off x="1776"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2" name="Oval 50"/>
                <p:cNvSpPr>
                  <a:spLocks noChangeArrowheads="1"/>
                </p:cNvSpPr>
                <p:nvPr/>
              </p:nvSpPr>
              <p:spPr bwMode="auto">
                <a:xfrm flipV="1">
                  <a:off x="1968"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3" name="Oval 51"/>
                <p:cNvSpPr>
                  <a:spLocks noChangeArrowheads="1"/>
                </p:cNvSpPr>
                <p:nvPr/>
              </p:nvSpPr>
              <p:spPr bwMode="auto">
                <a:xfrm flipV="1">
                  <a:off x="2160"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4" name="Oval 52"/>
                <p:cNvSpPr>
                  <a:spLocks noChangeArrowheads="1"/>
                </p:cNvSpPr>
                <p:nvPr/>
              </p:nvSpPr>
              <p:spPr bwMode="auto">
                <a:xfrm flipV="1">
                  <a:off x="235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5" name="Oval 53"/>
                <p:cNvSpPr>
                  <a:spLocks noChangeArrowheads="1"/>
                </p:cNvSpPr>
                <p:nvPr/>
              </p:nvSpPr>
              <p:spPr bwMode="auto">
                <a:xfrm flipV="1">
                  <a:off x="2544"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16" name="Oval 54"/>
                <p:cNvSpPr>
                  <a:spLocks noChangeArrowheads="1"/>
                </p:cNvSpPr>
                <p:nvPr/>
              </p:nvSpPr>
              <p:spPr bwMode="auto">
                <a:xfrm flipV="1">
                  <a:off x="1200"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11" name="Group 55"/>
              <p:cNvGrpSpPr>
                <a:grpSpLocks/>
              </p:cNvGrpSpPr>
              <p:nvPr/>
            </p:nvGrpSpPr>
            <p:grpSpPr bwMode="auto">
              <a:xfrm>
                <a:off x="3792" y="2784"/>
                <a:ext cx="1728" cy="384"/>
                <a:chOff x="3504" y="2592"/>
                <a:chExt cx="1728" cy="384"/>
              </a:xfrm>
            </p:grpSpPr>
            <p:sp>
              <p:nvSpPr>
                <p:cNvPr id="18800" name="Oval 56"/>
                <p:cNvSpPr>
                  <a:spLocks noChangeArrowheads="1"/>
                </p:cNvSpPr>
                <p:nvPr/>
              </p:nvSpPr>
              <p:spPr bwMode="auto">
                <a:xfrm flipV="1">
                  <a:off x="350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1" name="Oval 57"/>
                <p:cNvSpPr>
                  <a:spLocks noChangeArrowheads="1"/>
                </p:cNvSpPr>
                <p:nvPr/>
              </p:nvSpPr>
              <p:spPr bwMode="auto">
                <a:xfrm flipV="1">
                  <a:off x="3696"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2" name="Oval 58"/>
                <p:cNvSpPr>
                  <a:spLocks noChangeArrowheads="1"/>
                </p:cNvSpPr>
                <p:nvPr/>
              </p:nvSpPr>
              <p:spPr bwMode="auto">
                <a:xfrm flipV="1">
                  <a:off x="3888"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3" name="Oval 59"/>
                <p:cNvSpPr>
                  <a:spLocks noChangeArrowheads="1"/>
                </p:cNvSpPr>
                <p:nvPr/>
              </p:nvSpPr>
              <p:spPr bwMode="auto">
                <a:xfrm flipV="1">
                  <a:off x="4080"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4" name="Oval 60"/>
                <p:cNvSpPr>
                  <a:spLocks noChangeArrowheads="1"/>
                </p:cNvSpPr>
                <p:nvPr/>
              </p:nvSpPr>
              <p:spPr bwMode="auto">
                <a:xfrm flipV="1">
                  <a:off x="4272"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5" name="Oval 61"/>
                <p:cNvSpPr>
                  <a:spLocks noChangeArrowheads="1"/>
                </p:cNvSpPr>
                <p:nvPr/>
              </p:nvSpPr>
              <p:spPr bwMode="auto">
                <a:xfrm flipV="1">
                  <a:off x="446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6" name="Oval 62"/>
                <p:cNvSpPr>
                  <a:spLocks noChangeArrowheads="1"/>
                </p:cNvSpPr>
                <p:nvPr/>
              </p:nvSpPr>
              <p:spPr bwMode="auto">
                <a:xfrm flipV="1">
                  <a:off x="465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7" name="Oval 63"/>
                <p:cNvSpPr>
                  <a:spLocks noChangeArrowheads="1"/>
                </p:cNvSpPr>
                <p:nvPr/>
              </p:nvSpPr>
              <p:spPr bwMode="auto">
                <a:xfrm flipV="1">
                  <a:off x="4848"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808" name="Oval 64"/>
                <p:cNvSpPr>
                  <a:spLocks noChangeArrowheads="1"/>
                </p:cNvSpPr>
                <p:nvPr/>
              </p:nvSpPr>
              <p:spPr bwMode="auto">
                <a:xfrm flipV="1">
                  <a:off x="5040"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12" name="Group 65"/>
              <p:cNvGrpSpPr>
                <a:grpSpLocks/>
              </p:cNvGrpSpPr>
              <p:nvPr/>
            </p:nvGrpSpPr>
            <p:grpSpPr bwMode="auto">
              <a:xfrm>
                <a:off x="240" y="2736"/>
                <a:ext cx="5040" cy="442"/>
                <a:chOff x="240" y="2736"/>
                <a:chExt cx="5040" cy="442"/>
              </a:xfrm>
            </p:grpSpPr>
            <p:sp>
              <p:nvSpPr>
                <p:cNvPr id="18786" name="Freeform 66"/>
                <p:cNvSpPr>
                  <a:spLocks/>
                </p:cNvSpPr>
                <p:nvPr/>
              </p:nvSpPr>
              <p:spPr bwMode="auto">
                <a:xfrm flipH="1">
                  <a:off x="2640"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87" name="Freeform 67"/>
                <p:cNvSpPr>
                  <a:spLocks/>
                </p:cNvSpPr>
                <p:nvPr/>
              </p:nvSpPr>
              <p:spPr bwMode="auto">
                <a:xfrm flipH="1">
                  <a:off x="3888"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88" name="Freeform 68"/>
                <p:cNvSpPr>
                  <a:spLocks/>
                </p:cNvSpPr>
                <p:nvPr/>
              </p:nvSpPr>
              <p:spPr bwMode="auto">
                <a:xfrm flipH="1">
                  <a:off x="1584"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89" name="Freeform 69"/>
                <p:cNvSpPr>
                  <a:spLocks/>
                </p:cNvSpPr>
                <p:nvPr/>
              </p:nvSpPr>
              <p:spPr bwMode="auto">
                <a:xfrm flipH="1">
                  <a:off x="336"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90" name="Oval 7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1" name="Oval 7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2" name="Oval 7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3" name="Oval 7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4" name="Oval 7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5" name="Oval 7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6" name="Oval 7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7" name="Oval 7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8" name="Oval 7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99" name="Oval 7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grpSp>
        </p:grpSp>
        <p:grpSp>
          <p:nvGrpSpPr>
            <p:cNvPr id="13" name="Group 80"/>
            <p:cNvGrpSpPr>
              <a:grpSpLocks/>
            </p:cNvGrpSpPr>
            <p:nvPr/>
          </p:nvGrpSpPr>
          <p:grpSpPr bwMode="auto">
            <a:xfrm>
              <a:off x="2928" y="1289"/>
              <a:ext cx="1632" cy="143"/>
              <a:chOff x="240" y="2736"/>
              <a:chExt cx="5280" cy="442"/>
            </a:xfrm>
          </p:grpSpPr>
          <p:grpSp>
            <p:nvGrpSpPr>
              <p:cNvPr id="14" name="Group 81"/>
              <p:cNvGrpSpPr>
                <a:grpSpLocks/>
              </p:cNvGrpSpPr>
              <p:nvPr/>
            </p:nvGrpSpPr>
            <p:grpSpPr bwMode="auto">
              <a:xfrm>
                <a:off x="336" y="2832"/>
                <a:ext cx="1152" cy="336"/>
                <a:chOff x="336" y="2640"/>
                <a:chExt cx="1152" cy="336"/>
              </a:xfrm>
            </p:grpSpPr>
            <p:grpSp>
              <p:nvGrpSpPr>
                <p:cNvPr id="15" name="Group 82"/>
                <p:cNvGrpSpPr>
                  <a:grpSpLocks/>
                </p:cNvGrpSpPr>
                <p:nvPr/>
              </p:nvGrpSpPr>
              <p:grpSpPr bwMode="auto">
                <a:xfrm>
                  <a:off x="720" y="2640"/>
                  <a:ext cx="768" cy="336"/>
                  <a:chOff x="432" y="2640"/>
                  <a:chExt cx="768" cy="336"/>
                </a:xfrm>
              </p:grpSpPr>
              <p:sp>
                <p:nvSpPr>
                  <p:cNvPr id="18776" name="Oval 83"/>
                  <p:cNvSpPr>
                    <a:spLocks noChangeArrowheads="1"/>
                  </p:cNvSpPr>
                  <p:nvPr/>
                </p:nvSpPr>
                <p:spPr bwMode="auto">
                  <a:xfrm flipV="1">
                    <a:off x="1008"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77" name="Oval 84"/>
                  <p:cNvSpPr>
                    <a:spLocks noChangeArrowheads="1"/>
                  </p:cNvSpPr>
                  <p:nvPr/>
                </p:nvSpPr>
                <p:spPr bwMode="auto">
                  <a:xfrm flipV="1">
                    <a:off x="816"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78" name="Oval 85"/>
                  <p:cNvSpPr>
                    <a:spLocks noChangeArrowheads="1"/>
                  </p:cNvSpPr>
                  <p:nvPr/>
                </p:nvSpPr>
                <p:spPr bwMode="auto">
                  <a:xfrm flipV="1">
                    <a:off x="62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79" name="Oval 86"/>
                  <p:cNvSpPr>
                    <a:spLocks noChangeArrowheads="1"/>
                  </p:cNvSpPr>
                  <p:nvPr/>
                </p:nvSpPr>
                <p:spPr bwMode="auto">
                  <a:xfrm flipV="1">
                    <a:off x="43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sp>
              <p:nvSpPr>
                <p:cNvPr id="18774" name="Oval 87"/>
                <p:cNvSpPr>
                  <a:spLocks noChangeArrowheads="1"/>
                </p:cNvSpPr>
                <p:nvPr/>
              </p:nvSpPr>
              <p:spPr bwMode="auto">
                <a:xfrm>
                  <a:off x="336"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sp>
              <p:nvSpPr>
                <p:cNvPr id="18775" name="Oval 88"/>
                <p:cNvSpPr>
                  <a:spLocks noChangeArrowheads="1"/>
                </p:cNvSpPr>
                <p:nvPr/>
              </p:nvSpPr>
              <p:spPr bwMode="auto">
                <a:xfrm>
                  <a:off x="528"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grpSp>
          <p:grpSp>
            <p:nvGrpSpPr>
              <p:cNvPr id="16" name="Group 89"/>
              <p:cNvGrpSpPr>
                <a:grpSpLocks/>
              </p:cNvGrpSpPr>
              <p:nvPr/>
            </p:nvGrpSpPr>
            <p:grpSpPr bwMode="auto">
              <a:xfrm>
                <a:off x="3024" y="2832"/>
                <a:ext cx="768" cy="336"/>
                <a:chOff x="2736" y="2640"/>
                <a:chExt cx="768" cy="336"/>
              </a:xfrm>
            </p:grpSpPr>
            <p:sp>
              <p:nvSpPr>
                <p:cNvPr id="18769" name="Oval 90"/>
                <p:cNvSpPr>
                  <a:spLocks noChangeArrowheads="1"/>
                </p:cNvSpPr>
                <p:nvPr/>
              </p:nvSpPr>
              <p:spPr bwMode="auto">
                <a:xfrm flipV="1">
                  <a:off x="273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70" name="Oval 91"/>
                <p:cNvSpPr>
                  <a:spLocks noChangeArrowheads="1"/>
                </p:cNvSpPr>
                <p:nvPr/>
              </p:nvSpPr>
              <p:spPr bwMode="auto">
                <a:xfrm flipV="1">
                  <a:off x="2928"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71" name="Oval 92"/>
                <p:cNvSpPr>
                  <a:spLocks noChangeArrowheads="1"/>
                </p:cNvSpPr>
                <p:nvPr/>
              </p:nvSpPr>
              <p:spPr bwMode="auto">
                <a:xfrm flipV="1">
                  <a:off x="3120"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72" name="Oval 93"/>
                <p:cNvSpPr>
                  <a:spLocks noChangeArrowheads="1"/>
                </p:cNvSpPr>
                <p:nvPr/>
              </p:nvSpPr>
              <p:spPr bwMode="auto">
                <a:xfrm flipV="1">
                  <a:off x="3312"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17" name="Group 94"/>
              <p:cNvGrpSpPr>
                <a:grpSpLocks/>
              </p:cNvGrpSpPr>
              <p:nvPr/>
            </p:nvGrpSpPr>
            <p:grpSpPr bwMode="auto">
              <a:xfrm>
                <a:off x="240" y="2785"/>
                <a:ext cx="5183" cy="383"/>
                <a:chOff x="240" y="2593"/>
                <a:chExt cx="5183" cy="383"/>
              </a:xfrm>
            </p:grpSpPr>
            <p:sp>
              <p:nvSpPr>
                <p:cNvPr id="45" name="Oval 95"/>
                <p:cNvSpPr>
                  <a:spLocks noChangeArrowheads="1"/>
                </p:cNvSpPr>
                <p:nvPr/>
              </p:nvSpPr>
              <p:spPr bwMode="auto">
                <a:xfrm>
                  <a:off x="24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46" name="Oval 96"/>
                <p:cNvSpPr>
                  <a:spLocks noChangeArrowheads="1"/>
                </p:cNvSpPr>
                <p:nvPr/>
              </p:nvSpPr>
              <p:spPr bwMode="auto">
                <a:xfrm>
                  <a:off x="431"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nvGrpSpPr>
                <p:cNvPr id="18" name="Group 97"/>
                <p:cNvGrpSpPr>
                  <a:grpSpLocks/>
                </p:cNvGrpSpPr>
                <p:nvPr/>
              </p:nvGrpSpPr>
              <p:grpSpPr bwMode="auto">
                <a:xfrm>
                  <a:off x="625" y="2593"/>
                  <a:ext cx="4798" cy="383"/>
                  <a:chOff x="337" y="2593"/>
                  <a:chExt cx="4798" cy="383"/>
                </a:xfrm>
              </p:grpSpPr>
              <p:sp>
                <p:nvSpPr>
                  <p:cNvPr id="48" name="Oval 98"/>
                  <p:cNvSpPr>
                    <a:spLocks noChangeArrowheads="1"/>
                  </p:cNvSpPr>
                  <p:nvPr/>
                </p:nvSpPr>
                <p:spPr bwMode="auto">
                  <a:xfrm>
                    <a:off x="1298"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49" name="Oval 99"/>
                  <p:cNvSpPr>
                    <a:spLocks noChangeArrowheads="1"/>
                  </p:cNvSpPr>
                  <p:nvPr/>
                </p:nvSpPr>
                <p:spPr bwMode="auto">
                  <a:xfrm>
                    <a:off x="1489"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0" name="Oval 100"/>
                  <p:cNvSpPr>
                    <a:spLocks noChangeArrowheads="1"/>
                  </p:cNvSpPr>
                  <p:nvPr/>
                </p:nvSpPr>
                <p:spPr bwMode="auto">
                  <a:xfrm>
                    <a:off x="1680" y="2739"/>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1" name="Oval 101"/>
                  <p:cNvSpPr>
                    <a:spLocks noChangeArrowheads="1"/>
                  </p:cNvSpPr>
                  <p:nvPr/>
                </p:nvSpPr>
                <p:spPr bwMode="auto">
                  <a:xfrm>
                    <a:off x="1874"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2" name="Oval 102"/>
                  <p:cNvSpPr>
                    <a:spLocks noChangeArrowheads="1"/>
                  </p:cNvSpPr>
                  <p:nvPr/>
                </p:nvSpPr>
                <p:spPr bwMode="auto">
                  <a:xfrm>
                    <a:off x="2065"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3" name="Oval 103"/>
                  <p:cNvSpPr>
                    <a:spLocks noChangeArrowheads="1"/>
                  </p:cNvSpPr>
                  <p:nvPr/>
                </p:nvSpPr>
                <p:spPr bwMode="auto">
                  <a:xfrm>
                    <a:off x="2256"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4" name="Oval 104"/>
                  <p:cNvSpPr>
                    <a:spLocks noChangeArrowheads="1"/>
                  </p:cNvSpPr>
                  <p:nvPr/>
                </p:nvSpPr>
                <p:spPr bwMode="auto">
                  <a:xfrm>
                    <a:off x="245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5" name="Oval 105"/>
                  <p:cNvSpPr>
                    <a:spLocks noChangeArrowheads="1"/>
                  </p:cNvSpPr>
                  <p:nvPr/>
                </p:nvSpPr>
                <p:spPr bwMode="auto">
                  <a:xfrm>
                    <a:off x="2641"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6" name="Oval 106"/>
                  <p:cNvSpPr>
                    <a:spLocks noChangeArrowheads="1"/>
                  </p:cNvSpPr>
                  <p:nvPr/>
                </p:nvSpPr>
                <p:spPr bwMode="auto">
                  <a:xfrm>
                    <a:off x="2831"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7" name="Oval 107"/>
                  <p:cNvSpPr>
                    <a:spLocks noChangeArrowheads="1"/>
                  </p:cNvSpPr>
                  <p:nvPr/>
                </p:nvSpPr>
                <p:spPr bwMode="auto">
                  <a:xfrm>
                    <a:off x="3022"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8" name="Oval 108"/>
                  <p:cNvSpPr>
                    <a:spLocks noChangeArrowheads="1"/>
                  </p:cNvSpPr>
                  <p:nvPr/>
                </p:nvSpPr>
                <p:spPr bwMode="auto">
                  <a:xfrm>
                    <a:off x="3216"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59" name="Oval 109"/>
                  <p:cNvSpPr>
                    <a:spLocks noChangeArrowheads="1"/>
                  </p:cNvSpPr>
                  <p:nvPr/>
                </p:nvSpPr>
                <p:spPr bwMode="auto">
                  <a:xfrm>
                    <a:off x="3407"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0" name="Oval 110"/>
                  <p:cNvSpPr>
                    <a:spLocks noChangeArrowheads="1"/>
                  </p:cNvSpPr>
                  <p:nvPr/>
                </p:nvSpPr>
                <p:spPr bwMode="auto">
                  <a:xfrm>
                    <a:off x="3598"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1" name="Oval 111"/>
                  <p:cNvSpPr>
                    <a:spLocks noChangeArrowheads="1"/>
                  </p:cNvSpPr>
                  <p:nvPr/>
                </p:nvSpPr>
                <p:spPr bwMode="auto">
                  <a:xfrm>
                    <a:off x="3792"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2" name="Oval 112"/>
                  <p:cNvSpPr>
                    <a:spLocks noChangeArrowheads="1"/>
                  </p:cNvSpPr>
                  <p:nvPr/>
                </p:nvSpPr>
                <p:spPr bwMode="auto">
                  <a:xfrm>
                    <a:off x="398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3" name="Oval 113"/>
                  <p:cNvSpPr>
                    <a:spLocks noChangeArrowheads="1"/>
                  </p:cNvSpPr>
                  <p:nvPr/>
                </p:nvSpPr>
                <p:spPr bwMode="auto">
                  <a:xfrm>
                    <a:off x="4174"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4" name="Oval 114"/>
                  <p:cNvSpPr>
                    <a:spLocks noChangeArrowheads="1"/>
                  </p:cNvSpPr>
                  <p:nvPr/>
                </p:nvSpPr>
                <p:spPr bwMode="auto">
                  <a:xfrm>
                    <a:off x="1104"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5" name="Oval 115"/>
                  <p:cNvSpPr>
                    <a:spLocks noChangeArrowheads="1"/>
                  </p:cNvSpPr>
                  <p:nvPr/>
                </p:nvSpPr>
                <p:spPr bwMode="auto">
                  <a:xfrm>
                    <a:off x="4368"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6" name="Oval 116"/>
                  <p:cNvSpPr>
                    <a:spLocks noChangeArrowheads="1"/>
                  </p:cNvSpPr>
                  <p:nvPr/>
                </p:nvSpPr>
                <p:spPr bwMode="auto">
                  <a:xfrm>
                    <a:off x="4559"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7" name="Oval 117"/>
                  <p:cNvSpPr>
                    <a:spLocks noChangeArrowheads="1"/>
                  </p:cNvSpPr>
                  <p:nvPr/>
                </p:nvSpPr>
                <p:spPr bwMode="auto">
                  <a:xfrm>
                    <a:off x="4750"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8" name="Oval 118"/>
                  <p:cNvSpPr>
                    <a:spLocks noChangeArrowheads="1"/>
                  </p:cNvSpPr>
                  <p:nvPr/>
                </p:nvSpPr>
                <p:spPr bwMode="auto">
                  <a:xfrm>
                    <a:off x="4944"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69" name="Oval 119"/>
                  <p:cNvSpPr>
                    <a:spLocks noChangeArrowheads="1"/>
                  </p:cNvSpPr>
                  <p:nvPr/>
                </p:nvSpPr>
                <p:spPr bwMode="auto">
                  <a:xfrm>
                    <a:off x="91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70" name="Oval 120"/>
                  <p:cNvSpPr>
                    <a:spLocks noChangeArrowheads="1"/>
                  </p:cNvSpPr>
                  <p:nvPr/>
                </p:nvSpPr>
                <p:spPr bwMode="auto">
                  <a:xfrm>
                    <a:off x="722"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71" name="Oval 121"/>
                  <p:cNvSpPr>
                    <a:spLocks noChangeArrowheads="1"/>
                  </p:cNvSpPr>
                  <p:nvPr/>
                </p:nvSpPr>
                <p:spPr bwMode="auto">
                  <a:xfrm>
                    <a:off x="528" y="2643"/>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72" name="Oval 122"/>
                  <p:cNvSpPr>
                    <a:spLocks noChangeArrowheads="1"/>
                  </p:cNvSpPr>
                  <p:nvPr/>
                </p:nvSpPr>
                <p:spPr bwMode="auto">
                  <a:xfrm>
                    <a:off x="337"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grpSp>
          <p:grpSp>
            <p:nvGrpSpPr>
              <p:cNvPr id="19" name="Group 123"/>
              <p:cNvGrpSpPr>
                <a:grpSpLocks/>
              </p:cNvGrpSpPr>
              <p:nvPr/>
            </p:nvGrpSpPr>
            <p:grpSpPr bwMode="auto">
              <a:xfrm>
                <a:off x="1488" y="2784"/>
                <a:ext cx="1536" cy="384"/>
                <a:chOff x="1200" y="2592"/>
                <a:chExt cx="1536" cy="384"/>
              </a:xfrm>
            </p:grpSpPr>
            <p:sp>
              <p:nvSpPr>
                <p:cNvPr id="18733" name="Oval 124"/>
                <p:cNvSpPr>
                  <a:spLocks noChangeArrowheads="1"/>
                </p:cNvSpPr>
                <p:nvPr/>
              </p:nvSpPr>
              <p:spPr bwMode="auto">
                <a:xfrm flipV="1">
                  <a:off x="1392"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4" name="Oval 125"/>
                <p:cNvSpPr>
                  <a:spLocks noChangeArrowheads="1"/>
                </p:cNvSpPr>
                <p:nvPr/>
              </p:nvSpPr>
              <p:spPr bwMode="auto">
                <a:xfrm flipV="1">
                  <a:off x="158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5" name="Oval 126"/>
                <p:cNvSpPr>
                  <a:spLocks noChangeArrowheads="1"/>
                </p:cNvSpPr>
                <p:nvPr/>
              </p:nvSpPr>
              <p:spPr bwMode="auto">
                <a:xfrm flipV="1">
                  <a:off x="1776"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6" name="Oval 127"/>
                <p:cNvSpPr>
                  <a:spLocks noChangeArrowheads="1"/>
                </p:cNvSpPr>
                <p:nvPr/>
              </p:nvSpPr>
              <p:spPr bwMode="auto">
                <a:xfrm flipV="1">
                  <a:off x="1968"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7" name="Oval 128"/>
                <p:cNvSpPr>
                  <a:spLocks noChangeArrowheads="1"/>
                </p:cNvSpPr>
                <p:nvPr/>
              </p:nvSpPr>
              <p:spPr bwMode="auto">
                <a:xfrm flipV="1">
                  <a:off x="2160"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8" name="Oval 129"/>
                <p:cNvSpPr>
                  <a:spLocks noChangeArrowheads="1"/>
                </p:cNvSpPr>
                <p:nvPr/>
              </p:nvSpPr>
              <p:spPr bwMode="auto">
                <a:xfrm flipV="1">
                  <a:off x="235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9" name="Oval 130"/>
                <p:cNvSpPr>
                  <a:spLocks noChangeArrowheads="1"/>
                </p:cNvSpPr>
                <p:nvPr/>
              </p:nvSpPr>
              <p:spPr bwMode="auto">
                <a:xfrm flipV="1">
                  <a:off x="2544"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40" name="Oval 131"/>
                <p:cNvSpPr>
                  <a:spLocks noChangeArrowheads="1"/>
                </p:cNvSpPr>
                <p:nvPr/>
              </p:nvSpPr>
              <p:spPr bwMode="auto">
                <a:xfrm flipV="1">
                  <a:off x="1200"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20" name="Group 132"/>
              <p:cNvGrpSpPr>
                <a:grpSpLocks/>
              </p:cNvGrpSpPr>
              <p:nvPr/>
            </p:nvGrpSpPr>
            <p:grpSpPr bwMode="auto">
              <a:xfrm>
                <a:off x="3792" y="2784"/>
                <a:ext cx="1728" cy="384"/>
                <a:chOff x="3504" y="2592"/>
                <a:chExt cx="1728" cy="384"/>
              </a:xfrm>
            </p:grpSpPr>
            <p:sp>
              <p:nvSpPr>
                <p:cNvPr id="18724" name="Oval 133"/>
                <p:cNvSpPr>
                  <a:spLocks noChangeArrowheads="1"/>
                </p:cNvSpPr>
                <p:nvPr/>
              </p:nvSpPr>
              <p:spPr bwMode="auto">
                <a:xfrm flipV="1">
                  <a:off x="350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25" name="Oval 134"/>
                <p:cNvSpPr>
                  <a:spLocks noChangeArrowheads="1"/>
                </p:cNvSpPr>
                <p:nvPr/>
              </p:nvSpPr>
              <p:spPr bwMode="auto">
                <a:xfrm flipV="1">
                  <a:off x="3696"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26" name="Oval 135"/>
                <p:cNvSpPr>
                  <a:spLocks noChangeArrowheads="1"/>
                </p:cNvSpPr>
                <p:nvPr/>
              </p:nvSpPr>
              <p:spPr bwMode="auto">
                <a:xfrm flipV="1">
                  <a:off x="3888"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27" name="Oval 136"/>
                <p:cNvSpPr>
                  <a:spLocks noChangeArrowheads="1"/>
                </p:cNvSpPr>
                <p:nvPr/>
              </p:nvSpPr>
              <p:spPr bwMode="auto">
                <a:xfrm flipV="1">
                  <a:off x="4080"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28" name="Oval 137"/>
                <p:cNvSpPr>
                  <a:spLocks noChangeArrowheads="1"/>
                </p:cNvSpPr>
                <p:nvPr/>
              </p:nvSpPr>
              <p:spPr bwMode="auto">
                <a:xfrm flipV="1">
                  <a:off x="4272"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29" name="Oval 138"/>
                <p:cNvSpPr>
                  <a:spLocks noChangeArrowheads="1"/>
                </p:cNvSpPr>
                <p:nvPr/>
              </p:nvSpPr>
              <p:spPr bwMode="auto">
                <a:xfrm flipV="1">
                  <a:off x="446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0" name="Oval 139"/>
                <p:cNvSpPr>
                  <a:spLocks noChangeArrowheads="1"/>
                </p:cNvSpPr>
                <p:nvPr/>
              </p:nvSpPr>
              <p:spPr bwMode="auto">
                <a:xfrm flipV="1">
                  <a:off x="465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1" name="Oval 140"/>
                <p:cNvSpPr>
                  <a:spLocks noChangeArrowheads="1"/>
                </p:cNvSpPr>
                <p:nvPr/>
              </p:nvSpPr>
              <p:spPr bwMode="auto">
                <a:xfrm flipV="1">
                  <a:off x="4848"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32" name="Oval 141"/>
                <p:cNvSpPr>
                  <a:spLocks noChangeArrowheads="1"/>
                </p:cNvSpPr>
                <p:nvPr/>
              </p:nvSpPr>
              <p:spPr bwMode="auto">
                <a:xfrm flipV="1">
                  <a:off x="5040"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21" name="Group 142"/>
              <p:cNvGrpSpPr>
                <a:grpSpLocks/>
              </p:cNvGrpSpPr>
              <p:nvPr/>
            </p:nvGrpSpPr>
            <p:grpSpPr bwMode="auto">
              <a:xfrm>
                <a:off x="240" y="2736"/>
                <a:ext cx="5040" cy="442"/>
                <a:chOff x="240" y="2736"/>
                <a:chExt cx="5040" cy="442"/>
              </a:xfrm>
            </p:grpSpPr>
            <p:sp>
              <p:nvSpPr>
                <p:cNvPr id="18710" name="Freeform 143"/>
                <p:cNvSpPr>
                  <a:spLocks/>
                </p:cNvSpPr>
                <p:nvPr/>
              </p:nvSpPr>
              <p:spPr bwMode="auto">
                <a:xfrm flipH="1">
                  <a:off x="2640"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11" name="Freeform 144"/>
                <p:cNvSpPr>
                  <a:spLocks/>
                </p:cNvSpPr>
                <p:nvPr/>
              </p:nvSpPr>
              <p:spPr bwMode="auto">
                <a:xfrm flipH="1">
                  <a:off x="3888"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12" name="Freeform 145"/>
                <p:cNvSpPr>
                  <a:spLocks/>
                </p:cNvSpPr>
                <p:nvPr/>
              </p:nvSpPr>
              <p:spPr bwMode="auto">
                <a:xfrm flipH="1">
                  <a:off x="1584"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13" name="Freeform 146"/>
                <p:cNvSpPr>
                  <a:spLocks/>
                </p:cNvSpPr>
                <p:nvPr/>
              </p:nvSpPr>
              <p:spPr bwMode="auto">
                <a:xfrm flipH="1">
                  <a:off x="336"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714" name="Oval 14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15" name="Oval 14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16" name="Oval 14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17" name="Oval 15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18" name="Oval 15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19" name="Oval 15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20" name="Oval 15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21" name="Oval 15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22" name="Oval 15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723" name="Oval 15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grpSp>
        </p:grpSp>
        <p:sp>
          <p:nvSpPr>
            <p:cNvPr id="18703" name="Line 157"/>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p:spPr>
          <p:txBody>
            <a:bodyPr/>
            <a:lstStyle/>
            <a:p>
              <a:endParaRPr lang="en-US" dirty="0"/>
            </a:p>
          </p:txBody>
        </p:sp>
      </p:grpSp>
      <p:grpSp>
        <p:nvGrpSpPr>
          <p:cNvPr id="22" name="Group 158"/>
          <p:cNvGrpSpPr>
            <a:grpSpLocks/>
          </p:cNvGrpSpPr>
          <p:nvPr/>
        </p:nvGrpSpPr>
        <p:grpSpPr bwMode="auto">
          <a:xfrm>
            <a:off x="1765300" y="4670425"/>
            <a:ext cx="2590800" cy="990600"/>
            <a:chOff x="912" y="816"/>
            <a:chExt cx="1632" cy="624"/>
          </a:xfrm>
        </p:grpSpPr>
        <p:grpSp>
          <p:nvGrpSpPr>
            <p:cNvPr id="23" name="Group 159"/>
            <p:cNvGrpSpPr>
              <a:grpSpLocks/>
            </p:cNvGrpSpPr>
            <p:nvPr/>
          </p:nvGrpSpPr>
          <p:grpSpPr bwMode="auto">
            <a:xfrm>
              <a:off x="912" y="809"/>
              <a:ext cx="1632" cy="143"/>
              <a:chOff x="240" y="2736"/>
              <a:chExt cx="5280" cy="442"/>
            </a:xfrm>
          </p:grpSpPr>
          <p:grpSp>
            <p:nvGrpSpPr>
              <p:cNvPr id="24" name="Group 160"/>
              <p:cNvGrpSpPr>
                <a:grpSpLocks/>
              </p:cNvGrpSpPr>
              <p:nvPr/>
            </p:nvGrpSpPr>
            <p:grpSpPr bwMode="auto">
              <a:xfrm>
                <a:off x="336" y="2832"/>
                <a:ext cx="1152" cy="336"/>
                <a:chOff x="336" y="2640"/>
                <a:chExt cx="1152" cy="336"/>
              </a:xfrm>
            </p:grpSpPr>
            <p:grpSp>
              <p:nvGrpSpPr>
                <p:cNvPr id="25" name="Group 161"/>
                <p:cNvGrpSpPr>
                  <a:grpSpLocks/>
                </p:cNvGrpSpPr>
                <p:nvPr/>
              </p:nvGrpSpPr>
              <p:grpSpPr bwMode="auto">
                <a:xfrm>
                  <a:off x="720" y="2640"/>
                  <a:ext cx="768" cy="336"/>
                  <a:chOff x="432" y="2640"/>
                  <a:chExt cx="768" cy="336"/>
                </a:xfrm>
              </p:grpSpPr>
              <p:sp>
                <p:nvSpPr>
                  <p:cNvPr id="18697" name="Oval 162"/>
                  <p:cNvSpPr>
                    <a:spLocks noChangeArrowheads="1"/>
                  </p:cNvSpPr>
                  <p:nvPr/>
                </p:nvSpPr>
                <p:spPr bwMode="auto">
                  <a:xfrm flipV="1">
                    <a:off x="1008"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98" name="Oval 163"/>
                  <p:cNvSpPr>
                    <a:spLocks noChangeArrowheads="1"/>
                  </p:cNvSpPr>
                  <p:nvPr/>
                </p:nvSpPr>
                <p:spPr bwMode="auto">
                  <a:xfrm flipV="1">
                    <a:off x="816"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99" name="Oval 164"/>
                  <p:cNvSpPr>
                    <a:spLocks noChangeArrowheads="1"/>
                  </p:cNvSpPr>
                  <p:nvPr/>
                </p:nvSpPr>
                <p:spPr bwMode="auto">
                  <a:xfrm flipV="1">
                    <a:off x="62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700" name="Oval 165"/>
                  <p:cNvSpPr>
                    <a:spLocks noChangeArrowheads="1"/>
                  </p:cNvSpPr>
                  <p:nvPr/>
                </p:nvSpPr>
                <p:spPr bwMode="auto">
                  <a:xfrm flipV="1">
                    <a:off x="43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sp>
              <p:nvSpPr>
                <p:cNvPr id="18695" name="Oval 166"/>
                <p:cNvSpPr>
                  <a:spLocks noChangeArrowheads="1"/>
                </p:cNvSpPr>
                <p:nvPr/>
              </p:nvSpPr>
              <p:spPr bwMode="auto">
                <a:xfrm>
                  <a:off x="336"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sp>
              <p:nvSpPr>
                <p:cNvPr id="18696" name="Oval 167"/>
                <p:cNvSpPr>
                  <a:spLocks noChangeArrowheads="1"/>
                </p:cNvSpPr>
                <p:nvPr/>
              </p:nvSpPr>
              <p:spPr bwMode="auto">
                <a:xfrm>
                  <a:off x="528"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grpSp>
          <p:grpSp>
            <p:nvGrpSpPr>
              <p:cNvPr id="26" name="Group 168"/>
              <p:cNvGrpSpPr>
                <a:grpSpLocks/>
              </p:cNvGrpSpPr>
              <p:nvPr/>
            </p:nvGrpSpPr>
            <p:grpSpPr bwMode="auto">
              <a:xfrm>
                <a:off x="3024" y="2832"/>
                <a:ext cx="768" cy="336"/>
                <a:chOff x="2736" y="2640"/>
                <a:chExt cx="768" cy="336"/>
              </a:xfrm>
            </p:grpSpPr>
            <p:sp>
              <p:nvSpPr>
                <p:cNvPr id="18690" name="Oval 169"/>
                <p:cNvSpPr>
                  <a:spLocks noChangeArrowheads="1"/>
                </p:cNvSpPr>
                <p:nvPr/>
              </p:nvSpPr>
              <p:spPr bwMode="auto">
                <a:xfrm flipV="1">
                  <a:off x="273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91" name="Oval 170"/>
                <p:cNvSpPr>
                  <a:spLocks noChangeArrowheads="1"/>
                </p:cNvSpPr>
                <p:nvPr/>
              </p:nvSpPr>
              <p:spPr bwMode="auto">
                <a:xfrm flipV="1">
                  <a:off x="2928"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92" name="Oval 171"/>
                <p:cNvSpPr>
                  <a:spLocks noChangeArrowheads="1"/>
                </p:cNvSpPr>
                <p:nvPr/>
              </p:nvSpPr>
              <p:spPr bwMode="auto">
                <a:xfrm flipV="1">
                  <a:off x="3120"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93" name="Oval 172"/>
                <p:cNvSpPr>
                  <a:spLocks noChangeArrowheads="1"/>
                </p:cNvSpPr>
                <p:nvPr/>
              </p:nvSpPr>
              <p:spPr bwMode="auto">
                <a:xfrm flipV="1">
                  <a:off x="3312"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27" name="Group 173"/>
              <p:cNvGrpSpPr>
                <a:grpSpLocks/>
              </p:cNvGrpSpPr>
              <p:nvPr/>
            </p:nvGrpSpPr>
            <p:grpSpPr bwMode="auto">
              <a:xfrm>
                <a:off x="240" y="2785"/>
                <a:ext cx="5183" cy="383"/>
                <a:chOff x="240" y="2593"/>
                <a:chExt cx="5183" cy="383"/>
              </a:xfrm>
            </p:grpSpPr>
            <p:sp>
              <p:nvSpPr>
                <p:cNvPr id="277" name="Oval 174"/>
                <p:cNvSpPr>
                  <a:spLocks noChangeArrowheads="1"/>
                </p:cNvSpPr>
                <p:nvPr/>
              </p:nvSpPr>
              <p:spPr bwMode="auto">
                <a:xfrm>
                  <a:off x="24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78" name="Oval 175"/>
                <p:cNvSpPr>
                  <a:spLocks noChangeArrowheads="1"/>
                </p:cNvSpPr>
                <p:nvPr/>
              </p:nvSpPr>
              <p:spPr bwMode="auto">
                <a:xfrm>
                  <a:off x="431"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nvGrpSpPr>
                <p:cNvPr id="28" name="Group 176"/>
                <p:cNvGrpSpPr>
                  <a:grpSpLocks/>
                </p:cNvGrpSpPr>
                <p:nvPr/>
              </p:nvGrpSpPr>
              <p:grpSpPr bwMode="auto">
                <a:xfrm>
                  <a:off x="625" y="2593"/>
                  <a:ext cx="4798" cy="383"/>
                  <a:chOff x="337" y="2593"/>
                  <a:chExt cx="4798" cy="383"/>
                </a:xfrm>
              </p:grpSpPr>
              <p:sp>
                <p:nvSpPr>
                  <p:cNvPr id="280" name="Oval 177"/>
                  <p:cNvSpPr>
                    <a:spLocks noChangeArrowheads="1"/>
                  </p:cNvSpPr>
                  <p:nvPr/>
                </p:nvSpPr>
                <p:spPr bwMode="auto">
                  <a:xfrm>
                    <a:off x="1298"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1" name="Oval 178"/>
                  <p:cNvSpPr>
                    <a:spLocks noChangeArrowheads="1"/>
                  </p:cNvSpPr>
                  <p:nvPr/>
                </p:nvSpPr>
                <p:spPr bwMode="auto">
                  <a:xfrm>
                    <a:off x="1489"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2" name="Oval 179"/>
                  <p:cNvSpPr>
                    <a:spLocks noChangeArrowheads="1"/>
                  </p:cNvSpPr>
                  <p:nvPr/>
                </p:nvSpPr>
                <p:spPr bwMode="auto">
                  <a:xfrm>
                    <a:off x="1680" y="2739"/>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3" name="Oval 180"/>
                  <p:cNvSpPr>
                    <a:spLocks noChangeArrowheads="1"/>
                  </p:cNvSpPr>
                  <p:nvPr/>
                </p:nvSpPr>
                <p:spPr bwMode="auto">
                  <a:xfrm>
                    <a:off x="1874"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4" name="Oval 181"/>
                  <p:cNvSpPr>
                    <a:spLocks noChangeArrowheads="1"/>
                  </p:cNvSpPr>
                  <p:nvPr/>
                </p:nvSpPr>
                <p:spPr bwMode="auto">
                  <a:xfrm>
                    <a:off x="2065"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5" name="Oval 182"/>
                  <p:cNvSpPr>
                    <a:spLocks noChangeArrowheads="1"/>
                  </p:cNvSpPr>
                  <p:nvPr/>
                </p:nvSpPr>
                <p:spPr bwMode="auto">
                  <a:xfrm>
                    <a:off x="2256"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6" name="Oval 183"/>
                  <p:cNvSpPr>
                    <a:spLocks noChangeArrowheads="1"/>
                  </p:cNvSpPr>
                  <p:nvPr/>
                </p:nvSpPr>
                <p:spPr bwMode="auto">
                  <a:xfrm>
                    <a:off x="245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7" name="Oval 184"/>
                  <p:cNvSpPr>
                    <a:spLocks noChangeArrowheads="1"/>
                  </p:cNvSpPr>
                  <p:nvPr/>
                </p:nvSpPr>
                <p:spPr bwMode="auto">
                  <a:xfrm>
                    <a:off x="2641"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8" name="Oval 185"/>
                  <p:cNvSpPr>
                    <a:spLocks noChangeArrowheads="1"/>
                  </p:cNvSpPr>
                  <p:nvPr/>
                </p:nvSpPr>
                <p:spPr bwMode="auto">
                  <a:xfrm>
                    <a:off x="2831"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89" name="Oval 186"/>
                  <p:cNvSpPr>
                    <a:spLocks noChangeArrowheads="1"/>
                  </p:cNvSpPr>
                  <p:nvPr/>
                </p:nvSpPr>
                <p:spPr bwMode="auto">
                  <a:xfrm>
                    <a:off x="3022"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0" name="Oval 187"/>
                  <p:cNvSpPr>
                    <a:spLocks noChangeArrowheads="1"/>
                  </p:cNvSpPr>
                  <p:nvPr/>
                </p:nvSpPr>
                <p:spPr bwMode="auto">
                  <a:xfrm>
                    <a:off x="3216"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1" name="Oval 188"/>
                  <p:cNvSpPr>
                    <a:spLocks noChangeArrowheads="1"/>
                  </p:cNvSpPr>
                  <p:nvPr/>
                </p:nvSpPr>
                <p:spPr bwMode="auto">
                  <a:xfrm>
                    <a:off x="3407"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2" name="Oval 189"/>
                  <p:cNvSpPr>
                    <a:spLocks noChangeArrowheads="1"/>
                  </p:cNvSpPr>
                  <p:nvPr/>
                </p:nvSpPr>
                <p:spPr bwMode="auto">
                  <a:xfrm>
                    <a:off x="3598"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3" name="Oval 190"/>
                  <p:cNvSpPr>
                    <a:spLocks noChangeArrowheads="1"/>
                  </p:cNvSpPr>
                  <p:nvPr/>
                </p:nvSpPr>
                <p:spPr bwMode="auto">
                  <a:xfrm>
                    <a:off x="3792"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4" name="Oval 191"/>
                  <p:cNvSpPr>
                    <a:spLocks noChangeArrowheads="1"/>
                  </p:cNvSpPr>
                  <p:nvPr/>
                </p:nvSpPr>
                <p:spPr bwMode="auto">
                  <a:xfrm>
                    <a:off x="398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5" name="Oval 192"/>
                  <p:cNvSpPr>
                    <a:spLocks noChangeArrowheads="1"/>
                  </p:cNvSpPr>
                  <p:nvPr/>
                </p:nvSpPr>
                <p:spPr bwMode="auto">
                  <a:xfrm>
                    <a:off x="4174"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6" name="Oval 193"/>
                  <p:cNvSpPr>
                    <a:spLocks noChangeArrowheads="1"/>
                  </p:cNvSpPr>
                  <p:nvPr/>
                </p:nvSpPr>
                <p:spPr bwMode="auto">
                  <a:xfrm>
                    <a:off x="1104"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7" name="Oval 194"/>
                  <p:cNvSpPr>
                    <a:spLocks noChangeArrowheads="1"/>
                  </p:cNvSpPr>
                  <p:nvPr/>
                </p:nvSpPr>
                <p:spPr bwMode="auto">
                  <a:xfrm>
                    <a:off x="4368"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8" name="Oval 195"/>
                  <p:cNvSpPr>
                    <a:spLocks noChangeArrowheads="1"/>
                  </p:cNvSpPr>
                  <p:nvPr/>
                </p:nvSpPr>
                <p:spPr bwMode="auto">
                  <a:xfrm>
                    <a:off x="4559"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99" name="Oval 196"/>
                  <p:cNvSpPr>
                    <a:spLocks noChangeArrowheads="1"/>
                  </p:cNvSpPr>
                  <p:nvPr/>
                </p:nvSpPr>
                <p:spPr bwMode="auto">
                  <a:xfrm>
                    <a:off x="4750"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300" name="Oval 197"/>
                  <p:cNvSpPr>
                    <a:spLocks noChangeArrowheads="1"/>
                  </p:cNvSpPr>
                  <p:nvPr/>
                </p:nvSpPr>
                <p:spPr bwMode="auto">
                  <a:xfrm>
                    <a:off x="4944"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301" name="Oval 198"/>
                  <p:cNvSpPr>
                    <a:spLocks noChangeArrowheads="1"/>
                  </p:cNvSpPr>
                  <p:nvPr/>
                </p:nvSpPr>
                <p:spPr bwMode="auto">
                  <a:xfrm>
                    <a:off x="91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302" name="Oval 199"/>
                  <p:cNvSpPr>
                    <a:spLocks noChangeArrowheads="1"/>
                  </p:cNvSpPr>
                  <p:nvPr/>
                </p:nvSpPr>
                <p:spPr bwMode="auto">
                  <a:xfrm>
                    <a:off x="722"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303" name="Oval 200"/>
                  <p:cNvSpPr>
                    <a:spLocks noChangeArrowheads="1"/>
                  </p:cNvSpPr>
                  <p:nvPr/>
                </p:nvSpPr>
                <p:spPr bwMode="auto">
                  <a:xfrm>
                    <a:off x="528" y="2643"/>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304" name="Oval 201"/>
                  <p:cNvSpPr>
                    <a:spLocks noChangeArrowheads="1"/>
                  </p:cNvSpPr>
                  <p:nvPr/>
                </p:nvSpPr>
                <p:spPr bwMode="auto">
                  <a:xfrm>
                    <a:off x="337"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grpSp>
          <p:grpSp>
            <p:nvGrpSpPr>
              <p:cNvPr id="29" name="Group 202"/>
              <p:cNvGrpSpPr>
                <a:grpSpLocks/>
              </p:cNvGrpSpPr>
              <p:nvPr/>
            </p:nvGrpSpPr>
            <p:grpSpPr bwMode="auto">
              <a:xfrm>
                <a:off x="1488" y="2784"/>
                <a:ext cx="1536" cy="384"/>
                <a:chOff x="1200" y="2592"/>
                <a:chExt cx="1536" cy="384"/>
              </a:xfrm>
            </p:grpSpPr>
            <p:sp>
              <p:nvSpPr>
                <p:cNvPr id="18654" name="Oval 203"/>
                <p:cNvSpPr>
                  <a:spLocks noChangeArrowheads="1"/>
                </p:cNvSpPr>
                <p:nvPr/>
              </p:nvSpPr>
              <p:spPr bwMode="auto">
                <a:xfrm flipV="1">
                  <a:off x="1392"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5" name="Oval 204"/>
                <p:cNvSpPr>
                  <a:spLocks noChangeArrowheads="1"/>
                </p:cNvSpPr>
                <p:nvPr/>
              </p:nvSpPr>
              <p:spPr bwMode="auto">
                <a:xfrm flipV="1">
                  <a:off x="158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6" name="Oval 205"/>
                <p:cNvSpPr>
                  <a:spLocks noChangeArrowheads="1"/>
                </p:cNvSpPr>
                <p:nvPr/>
              </p:nvSpPr>
              <p:spPr bwMode="auto">
                <a:xfrm flipV="1">
                  <a:off x="1776"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7" name="Oval 206"/>
                <p:cNvSpPr>
                  <a:spLocks noChangeArrowheads="1"/>
                </p:cNvSpPr>
                <p:nvPr/>
              </p:nvSpPr>
              <p:spPr bwMode="auto">
                <a:xfrm flipV="1">
                  <a:off x="1968"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8" name="Oval 207"/>
                <p:cNvSpPr>
                  <a:spLocks noChangeArrowheads="1"/>
                </p:cNvSpPr>
                <p:nvPr/>
              </p:nvSpPr>
              <p:spPr bwMode="auto">
                <a:xfrm flipV="1">
                  <a:off x="2160"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9" name="Oval 208"/>
                <p:cNvSpPr>
                  <a:spLocks noChangeArrowheads="1"/>
                </p:cNvSpPr>
                <p:nvPr/>
              </p:nvSpPr>
              <p:spPr bwMode="auto">
                <a:xfrm flipV="1">
                  <a:off x="235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60" name="Oval 209"/>
                <p:cNvSpPr>
                  <a:spLocks noChangeArrowheads="1"/>
                </p:cNvSpPr>
                <p:nvPr/>
              </p:nvSpPr>
              <p:spPr bwMode="auto">
                <a:xfrm flipV="1">
                  <a:off x="2544"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61" name="Oval 210"/>
                <p:cNvSpPr>
                  <a:spLocks noChangeArrowheads="1"/>
                </p:cNvSpPr>
                <p:nvPr/>
              </p:nvSpPr>
              <p:spPr bwMode="auto">
                <a:xfrm flipV="1">
                  <a:off x="1200"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30" name="Group 211"/>
              <p:cNvGrpSpPr>
                <a:grpSpLocks/>
              </p:cNvGrpSpPr>
              <p:nvPr/>
            </p:nvGrpSpPr>
            <p:grpSpPr bwMode="auto">
              <a:xfrm>
                <a:off x="3792" y="2784"/>
                <a:ext cx="1728" cy="384"/>
                <a:chOff x="3504" y="2592"/>
                <a:chExt cx="1728" cy="384"/>
              </a:xfrm>
            </p:grpSpPr>
            <p:sp>
              <p:nvSpPr>
                <p:cNvPr id="18645" name="Oval 212"/>
                <p:cNvSpPr>
                  <a:spLocks noChangeArrowheads="1"/>
                </p:cNvSpPr>
                <p:nvPr/>
              </p:nvSpPr>
              <p:spPr bwMode="auto">
                <a:xfrm flipV="1">
                  <a:off x="350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46" name="Oval 213"/>
                <p:cNvSpPr>
                  <a:spLocks noChangeArrowheads="1"/>
                </p:cNvSpPr>
                <p:nvPr/>
              </p:nvSpPr>
              <p:spPr bwMode="auto">
                <a:xfrm flipV="1">
                  <a:off x="3696"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47" name="Oval 214"/>
                <p:cNvSpPr>
                  <a:spLocks noChangeArrowheads="1"/>
                </p:cNvSpPr>
                <p:nvPr/>
              </p:nvSpPr>
              <p:spPr bwMode="auto">
                <a:xfrm flipV="1">
                  <a:off x="3888"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48" name="Oval 215"/>
                <p:cNvSpPr>
                  <a:spLocks noChangeArrowheads="1"/>
                </p:cNvSpPr>
                <p:nvPr/>
              </p:nvSpPr>
              <p:spPr bwMode="auto">
                <a:xfrm flipV="1">
                  <a:off x="4080"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49" name="Oval 216"/>
                <p:cNvSpPr>
                  <a:spLocks noChangeArrowheads="1"/>
                </p:cNvSpPr>
                <p:nvPr/>
              </p:nvSpPr>
              <p:spPr bwMode="auto">
                <a:xfrm flipV="1">
                  <a:off x="4272"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0" name="Oval 217"/>
                <p:cNvSpPr>
                  <a:spLocks noChangeArrowheads="1"/>
                </p:cNvSpPr>
                <p:nvPr/>
              </p:nvSpPr>
              <p:spPr bwMode="auto">
                <a:xfrm flipV="1">
                  <a:off x="446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1" name="Oval 218"/>
                <p:cNvSpPr>
                  <a:spLocks noChangeArrowheads="1"/>
                </p:cNvSpPr>
                <p:nvPr/>
              </p:nvSpPr>
              <p:spPr bwMode="auto">
                <a:xfrm flipV="1">
                  <a:off x="465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2" name="Oval 219"/>
                <p:cNvSpPr>
                  <a:spLocks noChangeArrowheads="1"/>
                </p:cNvSpPr>
                <p:nvPr/>
              </p:nvSpPr>
              <p:spPr bwMode="auto">
                <a:xfrm flipV="1">
                  <a:off x="4848"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53" name="Oval 220"/>
                <p:cNvSpPr>
                  <a:spLocks noChangeArrowheads="1"/>
                </p:cNvSpPr>
                <p:nvPr/>
              </p:nvSpPr>
              <p:spPr bwMode="auto">
                <a:xfrm flipV="1">
                  <a:off x="5040"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31" name="Group 221"/>
              <p:cNvGrpSpPr>
                <a:grpSpLocks/>
              </p:cNvGrpSpPr>
              <p:nvPr/>
            </p:nvGrpSpPr>
            <p:grpSpPr bwMode="auto">
              <a:xfrm>
                <a:off x="240" y="2736"/>
                <a:ext cx="5040" cy="442"/>
                <a:chOff x="240" y="2736"/>
                <a:chExt cx="5040" cy="442"/>
              </a:xfrm>
            </p:grpSpPr>
            <p:sp>
              <p:nvSpPr>
                <p:cNvPr id="18631" name="Freeform 222"/>
                <p:cNvSpPr>
                  <a:spLocks/>
                </p:cNvSpPr>
                <p:nvPr/>
              </p:nvSpPr>
              <p:spPr bwMode="auto">
                <a:xfrm flipH="1">
                  <a:off x="2640"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632" name="Freeform 223"/>
                <p:cNvSpPr>
                  <a:spLocks/>
                </p:cNvSpPr>
                <p:nvPr/>
              </p:nvSpPr>
              <p:spPr bwMode="auto">
                <a:xfrm flipH="1">
                  <a:off x="3888"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633" name="Freeform 224"/>
                <p:cNvSpPr>
                  <a:spLocks/>
                </p:cNvSpPr>
                <p:nvPr/>
              </p:nvSpPr>
              <p:spPr bwMode="auto">
                <a:xfrm flipH="1">
                  <a:off x="1584"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634" name="Freeform 225"/>
                <p:cNvSpPr>
                  <a:spLocks/>
                </p:cNvSpPr>
                <p:nvPr/>
              </p:nvSpPr>
              <p:spPr bwMode="auto">
                <a:xfrm flipH="1">
                  <a:off x="336"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635" name="Oval 22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36" name="Oval 22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37" name="Oval 22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38" name="Oval 22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39" name="Oval 23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40" name="Oval 23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41" name="Oval 23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42" name="Oval 23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43" name="Oval 23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644" name="Oval 23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grpSp>
        </p:grpSp>
        <p:grpSp>
          <p:nvGrpSpPr>
            <p:cNvPr id="18432" name="Group 236"/>
            <p:cNvGrpSpPr>
              <a:grpSpLocks/>
            </p:cNvGrpSpPr>
            <p:nvPr/>
          </p:nvGrpSpPr>
          <p:grpSpPr bwMode="auto">
            <a:xfrm>
              <a:off x="912" y="1289"/>
              <a:ext cx="1632" cy="143"/>
              <a:chOff x="240" y="2736"/>
              <a:chExt cx="5280" cy="442"/>
            </a:xfrm>
          </p:grpSpPr>
          <p:grpSp>
            <p:nvGrpSpPr>
              <p:cNvPr id="18433" name="Group 237"/>
              <p:cNvGrpSpPr>
                <a:grpSpLocks/>
              </p:cNvGrpSpPr>
              <p:nvPr/>
            </p:nvGrpSpPr>
            <p:grpSpPr bwMode="auto">
              <a:xfrm>
                <a:off x="336" y="2832"/>
                <a:ext cx="1152" cy="336"/>
                <a:chOff x="336" y="2640"/>
                <a:chExt cx="1152" cy="336"/>
              </a:xfrm>
            </p:grpSpPr>
            <p:grpSp>
              <p:nvGrpSpPr>
                <p:cNvPr id="18435" name="Group 238"/>
                <p:cNvGrpSpPr>
                  <a:grpSpLocks/>
                </p:cNvGrpSpPr>
                <p:nvPr/>
              </p:nvGrpSpPr>
              <p:grpSpPr bwMode="auto">
                <a:xfrm>
                  <a:off x="720" y="2640"/>
                  <a:ext cx="768" cy="336"/>
                  <a:chOff x="432" y="2640"/>
                  <a:chExt cx="768" cy="336"/>
                </a:xfrm>
              </p:grpSpPr>
              <p:sp>
                <p:nvSpPr>
                  <p:cNvPr id="18621" name="Oval 239"/>
                  <p:cNvSpPr>
                    <a:spLocks noChangeArrowheads="1"/>
                  </p:cNvSpPr>
                  <p:nvPr/>
                </p:nvSpPr>
                <p:spPr bwMode="auto">
                  <a:xfrm flipV="1">
                    <a:off x="1008"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22" name="Oval 240"/>
                  <p:cNvSpPr>
                    <a:spLocks noChangeArrowheads="1"/>
                  </p:cNvSpPr>
                  <p:nvPr/>
                </p:nvSpPr>
                <p:spPr bwMode="auto">
                  <a:xfrm flipV="1">
                    <a:off x="816"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23" name="Oval 241"/>
                  <p:cNvSpPr>
                    <a:spLocks noChangeArrowheads="1"/>
                  </p:cNvSpPr>
                  <p:nvPr/>
                </p:nvSpPr>
                <p:spPr bwMode="auto">
                  <a:xfrm flipV="1">
                    <a:off x="62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24" name="Oval 242"/>
                  <p:cNvSpPr>
                    <a:spLocks noChangeArrowheads="1"/>
                  </p:cNvSpPr>
                  <p:nvPr/>
                </p:nvSpPr>
                <p:spPr bwMode="auto">
                  <a:xfrm flipV="1">
                    <a:off x="43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sp>
              <p:nvSpPr>
                <p:cNvPr id="18619" name="Oval 243"/>
                <p:cNvSpPr>
                  <a:spLocks noChangeArrowheads="1"/>
                </p:cNvSpPr>
                <p:nvPr/>
              </p:nvSpPr>
              <p:spPr bwMode="auto">
                <a:xfrm>
                  <a:off x="336"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sp>
              <p:nvSpPr>
                <p:cNvPr id="18620" name="Oval 244"/>
                <p:cNvSpPr>
                  <a:spLocks noChangeArrowheads="1"/>
                </p:cNvSpPr>
                <p:nvPr/>
              </p:nvSpPr>
              <p:spPr bwMode="auto">
                <a:xfrm>
                  <a:off x="528" y="2784"/>
                  <a:ext cx="192" cy="192"/>
                </a:xfrm>
                <a:prstGeom prst="ellipse">
                  <a:avLst/>
                </a:prstGeom>
                <a:gradFill rotWithShape="0">
                  <a:gsLst>
                    <a:gs pos="0">
                      <a:srgbClr val="66FFFF"/>
                    </a:gs>
                    <a:gs pos="100000">
                      <a:srgbClr val="2F7676"/>
                    </a:gs>
                  </a:gsLst>
                  <a:path path="shape">
                    <a:fillToRect l="50000" t="50000" r="50000" b="50000"/>
                  </a:path>
                </a:gradFill>
                <a:ln w="12700">
                  <a:solidFill>
                    <a:schemeClr val="tx1"/>
                  </a:solidFill>
                  <a:round/>
                  <a:headEnd/>
                  <a:tailEnd/>
                </a:ln>
              </p:spPr>
              <p:txBody>
                <a:bodyPr wrap="none" anchor="ctr"/>
                <a:lstStyle/>
                <a:p>
                  <a:endParaRPr lang="hu-HU" dirty="0"/>
                </a:p>
              </p:txBody>
            </p:sp>
          </p:grpSp>
          <p:grpSp>
            <p:nvGrpSpPr>
              <p:cNvPr id="18436" name="Group 245"/>
              <p:cNvGrpSpPr>
                <a:grpSpLocks/>
              </p:cNvGrpSpPr>
              <p:nvPr/>
            </p:nvGrpSpPr>
            <p:grpSpPr bwMode="auto">
              <a:xfrm>
                <a:off x="3024" y="2832"/>
                <a:ext cx="768" cy="336"/>
                <a:chOff x="2736" y="2640"/>
                <a:chExt cx="768" cy="336"/>
              </a:xfrm>
            </p:grpSpPr>
            <p:sp>
              <p:nvSpPr>
                <p:cNvPr id="18614" name="Oval 246"/>
                <p:cNvSpPr>
                  <a:spLocks noChangeArrowheads="1"/>
                </p:cNvSpPr>
                <p:nvPr/>
              </p:nvSpPr>
              <p:spPr bwMode="auto">
                <a:xfrm flipV="1">
                  <a:off x="273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15" name="Oval 247"/>
                <p:cNvSpPr>
                  <a:spLocks noChangeArrowheads="1"/>
                </p:cNvSpPr>
                <p:nvPr/>
              </p:nvSpPr>
              <p:spPr bwMode="auto">
                <a:xfrm flipV="1">
                  <a:off x="2928"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16" name="Oval 248"/>
                <p:cNvSpPr>
                  <a:spLocks noChangeArrowheads="1"/>
                </p:cNvSpPr>
                <p:nvPr/>
              </p:nvSpPr>
              <p:spPr bwMode="auto">
                <a:xfrm flipV="1">
                  <a:off x="3120"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617" name="Oval 249"/>
                <p:cNvSpPr>
                  <a:spLocks noChangeArrowheads="1"/>
                </p:cNvSpPr>
                <p:nvPr/>
              </p:nvSpPr>
              <p:spPr bwMode="auto">
                <a:xfrm flipV="1">
                  <a:off x="3312"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18437" name="Group 250"/>
              <p:cNvGrpSpPr>
                <a:grpSpLocks/>
              </p:cNvGrpSpPr>
              <p:nvPr/>
            </p:nvGrpSpPr>
            <p:grpSpPr bwMode="auto">
              <a:xfrm>
                <a:off x="240" y="2785"/>
                <a:ext cx="5183" cy="383"/>
                <a:chOff x="240" y="2593"/>
                <a:chExt cx="5183" cy="383"/>
              </a:xfrm>
            </p:grpSpPr>
            <p:sp>
              <p:nvSpPr>
                <p:cNvPr id="201" name="Oval 251"/>
                <p:cNvSpPr>
                  <a:spLocks noChangeArrowheads="1"/>
                </p:cNvSpPr>
                <p:nvPr/>
              </p:nvSpPr>
              <p:spPr bwMode="auto">
                <a:xfrm>
                  <a:off x="24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02" name="Oval 252"/>
                <p:cNvSpPr>
                  <a:spLocks noChangeArrowheads="1"/>
                </p:cNvSpPr>
                <p:nvPr/>
              </p:nvSpPr>
              <p:spPr bwMode="auto">
                <a:xfrm>
                  <a:off x="431"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nvGrpSpPr>
                <p:cNvPr id="18438" name="Group 253"/>
                <p:cNvGrpSpPr>
                  <a:grpSpLocks/>
                </p:cNvGrpSpPr>
                <p:nvPr/>
              </p:nvGrpSpPr>
              <p:grpSpPr bwMode="auto">
                <a:xfrm>
                  <a:off x="625" y="2593"/>
                  <a:ext cx="4798" cy="383"/>
                  <a:chOff x="337" y="2593"/>
                  <a:chExt cx="4798" cy="383"/>
                </a:xfrm>
              </p:grpSpPr>
              <p:sp>
                <p:nvSpPr>
                  <p:cNvPr id="204" name="Oval 254"/>
                  <p:cNvSpPr>
                    <a:spLocks noChangeArrowheads="1"/>
                  </p:cNvSpPr>
                  <p:nvPr/>
                </p:nvSpPr>
                <p:spPr bwMode="auto">
                  <a:xfrm>
                    <a:off x="1298"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05" name="Oval 255"/>
                  <p:cNvSpPr>
                    <a:spLocks noChangeArrowheads="1"/>
                  </p:cNvSpPr>
                  <p:nvPr/>
                </p:nvSpPr>
                <p:spPr bwMode="auto">
                  <a:xfrm>
                    <a:off x="1489"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06" name="Oval 256"/>
                  <p:cNvSpPr>
                    <a:spLocks noChangeArrowheads="1"/>
                  </p:cNvSpPr>
                  <p:nvPr/>
                </p:nvSpPr>
                <p:spPr bwMode="auto">
                  <a:xfrm>
                    <a:off x="1680" y="2739"/>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07" name="Oval 257"/>
                  <p:cNvSpPr>
                    <a:spLocks noChangeArrowheads="1"/>
                  </p:cNvSpPr>
                  <p:nvPr/>
                </p:nvSpPr>
                <p:spPr bwMode="auto">
                  <a:xfrm>
                    <a:off x="1874"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08" name="Oval 258"/>
                  <p:cNvSpPr>
                    <a:spLocks noChangeArrowheads="1"/>
                  </p:cNvSpPr>
                  <p:nvPr/>
                </p:nvSpPr>
                <p:spPr bwMode="auto">
                  <a:xfrm>
                    <a:off x="2065"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09" name="Oval 259"/>
                  <p:cNvSpPr>
                    <a:spLocks noChangeArrowheads="1"/>
                  </p:cNvSpPr>
                  <p:nvPr/>
                </p:nvSpPr>
                <p:spPr bwMode="auto">
                  <a:xfrm>
                    <a:off x="2256"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0" name="Oval 260"/>
                  <p:cNvSpPr>
                    <a:spLocks noChangeArrowheads="1"/>
                  </p:cNvSpPr>
                  <p:nvPr/>
                </p:nvSpPr>
                <p:spPr bwMode="auto">
                  <a:xfrm>
                    <a:off x="2450"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1" name="Oval 261"/>
                  <p:cNvSpPr>
                    <a:spLocks noChangeArrowheads="1"/>
                  </p:cNvSpPr>
                  <p:nvPr/>
                </p:nvSpPr>
                <p:spPr bwMode="auto">
                  <a:xfrm>
                    <a:off x="2641"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2" name="Oval 262"/>
                  <p:cNvSpPr>
                    <a:spLocks noChangeArrowheads="1"/>
                  </p:cNvSpPr>
                  <p:nvPr/>
                </p:nvSpPr>
                <p:spPr bwMode="auto">
                  <a:xfrm>
                    <a:off x="2831"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3" name="Oval 263"/>
                  <p:cNvSpPr>
                    <a:spLocks noChangeArrowheads="1"/>
                  </p:cNvSpPr>
                  <p:nvPr/>
                </p:nvSpPr>
                <p:spPr bwMode="auto">
                  <a:xfrm>
                    <a:off x="3022"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4" name="Oval 264"/>
                  <p:cNvSpPr>
                    <a:spLocks noChangeArrowheads="1"/>
                  </p:cNvSpPr>
                  <p:nvPr/>
                </p:nvSpPr>
                <p:spPr bwMode="auto">
                  <a:xfrm>
                    <a:off x="3216"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5" name="Oval 265"/>
                  <p:cNvSpPr>
                    <a:spLocks noChangeArrowheads="1"/>
                  </p:cNvSpPr>
                  <p:nvPr/>
                </p:nvSpPr>
                <p:spPr bwMode="auto">
                  <a:xfrm>
                    <a:off x="3407"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6" name="Oval 266"/>
                  <p:cNvSpPr>
                    <a:spLocks noChangeArrowheads="1"/>
                  </p:cNvSpPr>
                  <p:nvPr/>
                </p:nvSpPr>
                <p:spPr bwMode="auto">
                  <a:xfrm>
                    <a:off x="3598"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7" name="Oval 267"/>
                  <p:cNvSpPr>
                    <a:spLocks noChangeArrowheads="1"/>
                  </p:cNvSpPr>
                  <p:nvPr/>
                </p:nvSpPr>
                <p:spPr bwMode="auto">
                  <a:xfrm>
                    <a:off x="3792" y="2785"/>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8" name="Oval 268"/>
                  <p:cNvSpPr>
                    <a:spLocks noChangeArrowheads="1"/>
                  </p:cNvSpPr>
                  <p:nvPr/>
                </p:nvSpPr>
                <p:spPr bwMode="auto">
                  <a:xfrm>
                    <a:off x="398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19" name="Oval 269"/>
                  <p:cNvSpPr>
                    <a:spLocks noChangeArrowheads="1"/>
                  </p:cNvSpPr>
                  <p:nvPr/>
                </p:nvSpPr>
                <p:spPr bwMode="auto">
                  <a:xfrm>
                    <a:off x="4174" y="2689"/>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0" name="Oval 270"/>
                  <p:cNvSpPr>
                    <a:spLocks noChangeArrowheads="1"/>
                  </p:cNvSpPr>
                  <p:nvPr/>
                </p:nvSpPr>
                <p:spPr bwMode="auto">
                  <a:xfrm>
                    <a:off x="1104" y="2785"/>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1" name="Oval 271"/>
                  <p:cNvSpPr>
                    <a:spLocks noChangeArrowheads="1"/>
                  </p:cNvSpPr>
                  <p:nvPr/>
                </p:nvSpPr>
                <p:spPr bwMode="auto">
                  <a:xfrm>
                    <a:off x="4368" y="2643"/>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2" name="Oval 272"/>
                  <p:cNvSpPr>
                    <a:spLocks noChangeArrowheads="1"/>
                  </p:cNvSpPr>
                  <p:nvPr/>
                </p:nvSpPr>
                <p:spPr bwMode="auto">
                  <a:xfrm>
                    <a:off x="4559"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3" name="Oval 273"/>
                  <p:cNvSpPr>
                    <a:spLocks noChangeArrowheads="1"/>
                  </p:cNvSpPr>
                  <p:nvPr/>
                </p:nvSpPr>
                <p:spPr bwMode="auto">
                  <a:xfrm>
                    <a:off x="4750" y="2593"/>
                    <a:ext cx="194"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4" name="Oval 274"/>
                  <p:cNvSpPr>
                    <a:spLocks noChangeArrowheads="1"/>
                  </p:cNvSpPr>
                  <p:nvPr/>
                </p:nvSpPr>
                <p:spPr bwMode="auto">
                  <a:xfrm>
                    <a:off x="4944"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5" name="Oval 275"/>
                  <p:cNvSpPr>
                    <a:spLocks noChangeArrowheads="1"/>
                  </p:cNvSpPr>
                  <p:nvPr/>
                </p:nvSpPr>
                <p:spPr bwMode="auto">
                  <a:xfrm>
                    <a:off x="913" y="2739"/>
                    <a:ext cx="191"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6" name="Oval 276"/>
                  <p:cNvSpPr>
                    <a:spLocks noChangeArrowheads="1"/>
                  </p:cNvSpPr>
                  <p:nvPr/>
                </p:nvSpPr>
                <p:spPr bwMode="auto">
                  <a:xfrm>
                    <a:off x="722" y="2689"/>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7" name="Oval 277"/>
                  <p:cNvSpPr>
                    <a:spLocks noChangeArrowheads="1"/>
                  </p:cNvSpPr>
                  <p:nvPr/>
                </p:nvSpPr>
                <p:spPr bwMode="auto">
                  <a:xfrm>
                    <a:off x="528" y="2643"/>
                    <a:ext cx="194" cy="189"/>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sp>
                <p:nvSpPr>
                  <p:cNvPr id="228" name="Oval 278"/>
                  <p:cNvSpPr>
                    <a:spLocks noChangeArrowheads="1"/>
                  </p:cNvSpPr>
                  <p:nvPr/>
                </p:nvSpPr>
                <p:spPr bwMode="auto">
                  <a:xfrm>
                    <a:off x="337" y="2593"/>
                    <a:ext cx="191"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US" dirty="0">
                      <a:latin typeface="Arial" pitchFamily="34" charset="0"/>
                      <a:cs typeface="Arial" pitchFamily="34" charset="0"/>
                    </a:endParaRPr>
                  </a:p>
                </p:txBody>
              </p:sp>
            </p:grpSp>
          </p:grpSp>
          <p:grpSp>
            <p:nvGrpSpPr>
              <p:cNvPr id="18439" name="Group 279"/>
              <p:cNvGrpSpPr>
                <a:grpSpLocks/>
              </p:cNvGrpSpPr>
              <p:nvPr/>
            </p:nvGrpSpPr>
            <p:grpSpPr bwMode="auto">
              <a:xfrm>
                <a:off x="1488" y="2784"/>
                <a:ext cx="1536" cy="384"/>
                <a:chOff x="1200" y="2592"/>
                <a:chExt cx="1536" cy="384"/>
              </a:xfrm>
            </p:grpSpPr>
            <p:sp>
              <p:nvSpPr>
                <p:cNvPr id="18578" name="Oval 280"/>
                <p:cNvSpPr>
                  <a:spLocks noChangeArrowheads="1"/>
                </p:cNvSpPr>
                <p:nvPr/>
              </p:nvSpPr>
              <p:spPr bwMode="auto">
                <a:xfrm flipV="1">
                  <a:off x="1392"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9" name="Oval 281"/>
                <p:cNvSpPr>
                  <a:spLocks noChangeArrowheads="1"/>
                </p:cNvSpPr>
                <p:nvPr/>
              </p:nvSpPr>
              <p:spPr bwMode="auto">
                <a:xfrm flipV="1">
                  <a:off x="158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80" name="Oval 282"/>
                <p:cNvSpPr>
                  <a:spLocks noChangeArrowheads="1"/>
                </p:cNvSpPr>
                <p:nvPr/>
              </p:nvSpPr>
              <p:spPr bwMode="auto">
                <a:xfrm flipV="1">
                  <a:off x="1776"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81" name="Oval 283"/>
                <p:cNvSpPr>
                  <a:spLocks noChangeArrowheads="1"/>
                </p:cNvSpPr>
                <p:nvPr/>
              </p:nvSpPr>
              <p:spPr bwMode="auto">
                <a:xfrm flipV="1">
                  <a:off x="1968"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82" name="Oval 284"/>
                <p:cNvSpPr>
                  <a:spLocks noChangeArrowheads="1"/>
                </p:cNvSpPr>
                <p:nvPr/>
              </p:nvSpPr>
              <p:spPr bwMode="auto">
                <a:xfrm flipV="1">
                  <a:off x="2160"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83" name="Oval 285"/>
                <p:cNvSpPr>
                  <a:spLocks noChangeArrowheads="1"/>
                </p:cNvSpPr>
                <p:nvPr/>
              </p:nvSpPr>
              <p:spPr bwMode="auto">
                <a:xfrm flipV="1">
                  <a:off x="2352"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84" name="Oval 286"/>
                <p:cNvSpPr>
                  <a:spLocks noChangeArrowheads="1"/>
                </p:cNvSpPr>
                <p:nvPr/>
              </p:nvSpPr>
              <p:spPr bwMode="auto">
                <a:xfrm flipV="1">
                  <a:off x="2544"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85" name="Oval 287"/>
                <p:cNvSpPr>
                  <a:spLocks noChangeArrowheads="1"/>
                </p:cNvSpPr>
                <p:nvPr/>
              </p:nvSpPr>
              <p:spPr bwMode="auto">
                <a:xfrm flipV="1">
                  <a:off x="1200"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18441" name="Group 288"/>
              <p:cNvGrpSpPr>
                <a:grpSpLocks/>
              </p:cNvGrpSpPr>
              <p:nvPr/>
            </p:nvGrpSpPr>
            <p:grpSpPr bwMode="auto">
              <a:xfrm>
                <a:off x="3792" y="2784"/>
                <a:ext cx="1728" cy="384"/>
                <a:chOff x="3504" y="2592"/>
                <a:chExt cx="1728" cy="384"/>
              </a:xfrm>
            </p:grpSpPr>
            <p:sp>
              <p:nvSpPr>
                <p:cNvPr id="18569" name="Oval 289"/>
                <p:cNvSpPr>
                  <a:spLocks noChangeArrowheads="1"/>
                </p:cNvSpPr>
                <p:nvPr/>
              </p:nvSpPr>
              <p:spPr bwMode="auto">
                <a:xfrm flipV="1">
                  <a:off x="3504"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0" name="Oval 290"/>
                <p:cNvSpPr>
                  <a:spLocks noChangeArrowheads="1"/>
                </p:cNvSpPr>
                <p:nvPr/>
              </p:nvSpPr>
              <p:spPr bwMode="auto">
                <a:xfrm flipV="1">
                  <a:off x="3696"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1" name="Oval 291"/>
                <p:cNvSpPr>
                  <a:spLocks noChangeArrowheads="1"/>
                </p:cNvSpPr>
                <p:nvPr/>
              </p:nvSpPr>
              <p:spPr bwMode="auto">
                <a:xfrm flipV="1">
                  <a:off x="3888" y="2592"/>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2" name="Oval 292"/>
                <p:cNvSpPr>
                  <a:spLocks noChangeArrowheads="1"/>
                </p:cNvSpPr>
                <p:nvPr/>
              </p:nvSpPr>
              <p:spPr bwMode="auto">
                <a:xfrm flipV="1">
                  <a:off x="4080" y="2640"/>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3" name="Oval 293"/>
                <p:cNvSpPr>
                  <a:spLocks noChangeArrowheads="1"/>
                </p:cNvSpPr>
                <p:nvPr/>
              </p:nvSpPr>
              <p:spPr bwMode="auto">
                <a:xfrm flipV="1">
                  <a:off x="4272" y="2688"/>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4" name="Oval 294"/>
                <p:cNvSpPr>
                  <a:spLocks noChangeArrowheads="1"/>
                </p:cNvSpPr>
                <p:nvPr/>
              </p:nvSpPr>
              <p:spPr bwMode="auto">
                <a:xfrm flipV="1">
                  <a:off x="4464" y="2736"/>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5" name="Oval 295"/>
                <p:cNvSpPr>
                  <a:spLocks noChangeArrowheads="1"/>
                </p:cNvSpPr>
                <p:nvPr/>
              </p:nvSpPr>
              <p:spPr bwMode="auto">
                <a:xfrm flipV="1">
                  <a:off x="4656"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6" name="Oval 296"/>
                <p:cNvSpPr>
                  <a:spLocks noChangeArrowheads="1"/>
                </p:cNvSpPr>
                <p:nvPr/>
              </p:nvSpPr>
              <p:spPr bwMode="auto">
                <a:xfrm flipV="1">
                  <a:off x="4848"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sp>
              <p:nvSpPr>
                <p:cNvPr id="18577" name="Oval 297"/>
                <p:cNvSpPr>
                  <a:spLocks noChangeArrowheads="1"/>
                </p:cNvSpPr>
                <p:nvPr/>
              </p:nvSpPr>
              <p:spPr bwMode="auto">
                <a:xfrm flipV="1">
                  <a:off x="5040" y="2784"/>
                  <a:ext cx="192" cy="192"/>
                </a:xfrm>
                <a:prstGeom prst="ellipse">
                  <a:avLst/>
                </a:prstGeom>
                <a:gradFill rotWithShape="0">
                  <a:gsLst>
                    <a:gs pos="0">
                      <a:srgbClr val="66FFFF"/>
                    </a:gs>
                    <a:gs pos="100000">
                      <a:srgbClr val="2F7676"/>
                    </a:gs>
                  </a:gsLst>
                  <a:path path="shape">
                    <a:fillToRect l="50000" t="50000" r="50000" b="50000"/>
                  </a:path>
                </a:gradFill>
                <a:ln w="9525">
                  <a:solidFill>
                    <a:schemeClr val="tx1"/>
                  </a:solidFill>
                  <a:round/>
                  <a:headEnd/>
                  <a:tailEnd/>
                </a:ln>
              </p:spPr>
              <p:txBody>
                <a:bodyPr wrap="none" anchor="ctr"/>
                <a:lstStyle/>
                <a:p>
                  <a:endParaRPr lang="hu-HU" dirty="0"/>
                </a:p>
              </p:txBody>
            </p:sp>
          </p:grpSp>
          <p:grpSp>
            <p:nvGrpSpPr>
              <p:cNvPr id="18442" name="Group 298"/>
              <p:cNvGrpSpPr>
                <a:grpSpLocks/>
              </p:cNvGrpSpPr>
              <p:nvPr/>
            </p:nvGrpSpPr>
            <p:grpSpPr bwMode="auto">
              <a:xfrm>
                <a:off x="240" y="2736"/>
                <a:ext cx="5040" cy="442"/>
                <a:chOff x="240" y="2736"/>
                <a:chExt cx="5040" cy="442"/>
              </a:xfrm>
            </p:grpSpPr>
            <p:sp>
              <p:nvSpPr>
                <p:cNvPr id="18555" name="Freeform 299"/>
                <p:cNvSpPr>
                  <a:spLocks/>
                </p:cNvSpPr>
                <p:nvPr/>
              </p:nvSpPr>
              <p:spPr bwMode="auto">
                <a:xfrm flipH="1">
                  <a:off x="2640"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556" name="Freeform 300"/>
                <p:cNvSpPr>
                  <a:spLocks/>
                </p:cNvSpPr>
                <p:nvPr/>
              </p:nvSpPr>
              <p:spPr bwMode="auto">
                <a:xfrm flipH="1">
                  <a:off x="3888"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557" name="Freeform 301"/>
                <p:cNvSpPr>
                  <a:spLocks/>
                </p:cNvSpPr>
                <p:nvPr/>
              </p:nvSpPr>
              <p:spPr bwMode="auto">
                <a:xfrm flipH="1">
                  <a:off x="1584"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558" name="Freeform 302"/>
                <p:cNvSpPr>
                  <a:spLocks/>
                </p:cNvSpPr>
                <p:nvPr/>
              </p:nvSpPr>
              <p:spPr bwMode="auto">
                <a:xfrm flipH="1">
                  <a:off x="336" y="2736"/>
                  <a:ext cx="1200" cy="432"/>
                </a:xfrm>
                <a:custGeom>
                  <a:avLst/>
                  <a:gdLst>
                    <a:gd name="T0" fmla="*/ 430 w 856"/>
                    <a:gd name="T1" fmla="*/ 5324 h 280"/>
                    <a:gd name="T2" fmla="*/ 931 w 856"/>
                    <a:gd name="T3" fmla="*/ 5324 h 280"/>
                    <a:gd name="T4" fmla="*/ 6041 w 856"/>
                    <a:gd name="T5" fmla="*/ 2336 h 280"/>
                    <a:gd name="T6" fmla="*/ 8598 w 856"/>
                    <a:gd name="T7" fmla="*/ 341 h 280"/>
                    <a:gd name="T8" fmla="*/ 9109 w 856"/>
                    <a:gd name="T9" fmla="*/ 341 h 280"/>
                    <a:gd name="T10" fmla="*/ 0 60000 65536"/>
                    <a:gd name="T11" fmla="*/ 0 60000 65536"/>
                    <a:gd name="T12" fmla="*/ 0 60000 65536"/>
                    <a:gd name="T13" fmla="*/ 0 60000 65536"/>
                    <a:gd name="T14" fmla="*/ 0 60000 65536"/>
                    <a:gd name="T15" fmla="*/ 0 w 856"/>
                    <a:gd name="T16" fmla="*/ 0 h 280"/>
                    <a:gd name="T17" fmla="*/ 856 w 856"/>
                    <a:gd name="T18" fmla="*/ 280 h 280"/>
                  </a:gdLst>
                  <a:ahLst/>
                  <a:cxnLst>
                    <a:cxn ang="T10">
                      <a:pos x="T0" y="T1"/>
                    </a:cxn>
                    <a:cxn ang="T11">
                      <a:pos x="T2" y="T3"/>
                    </a:cxn>
                    <a:cxn ang="T12">
                      <a:pos x="T4" y="T5"/>
                    </a:cxn>
                    <a:cxn ang="T13">
                      <a:pos x="T6" y="T7"/>
                    </a:cxn>
                    <a:cxn ang="T14">
                      <a:pos x="T8" y="T9"/>
                    </a:cxn>
                  </a:cxnLst>
                  <a:rect l="T15" t="T16" r="T17" b="T18"/>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p:spPr>
              <p:txBody>
                <a:bodyPr wrap="none" anchor="ctr"/>
                <a:lstStyle/>
                <a:p>
                  <a:endParaRPr lang="en-US" dirty="0"/>
                </a:p>
              </p:txBody>
            </p:sp>
            <p:sp>
              <p:nvSpPr>
                <p:cNvPr id="18559" name="Oval 30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0" name="Oval 30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1" name="Oval 30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2" name="Oval 30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3" name="Oval 30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4" name="Oval 30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5" name="Oval 30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6" name="Oval 31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7" name="Oval 31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sp>
              <p:nvSpPr>
                <p:cNvPr id="18568" name="Oval 31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p:spPr>
              <p:txBody>
                <a:bodyPr wrap="none" anchor="ctr"/>
                <a:lstStyle/>
                <a:p>
                  <a:endParaRPr lang="hu-HU" dirty="0"/>
                </a:p>
              </p:txBody>
            </p:sp>
          </p:grpSp>
        </p:grpSp>
        <p:sp>
          <p:nvSpPr>
            <p:cNvPr id="18548" name="Line 313"/>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p:spPr>
          <p:txBody>
            <a:bodyPr/>
            <a:lstStyle/>
            <a:p>
              <a:endParaRPr lang="en-US" dirty="0"/>
            </a:p>
          </p:txBody>
        </p:sp>
      </p:grpSp>
      <p:grpSp>
        <p:nvGrpSpPr>
          <p:cNvPr id="18443" name="Group 314"/>
          <p:cNvGrpSpPr>
            <a:grpSpLocks/>
          </p:cNvGrpSpPr>
          <p:nvPr/>
        </p:nvGrpSpPr>
        <p:grpSpPr bwMode="auto">
          <a:xfrm>
            <a:off x="2555875" y="4916488"/>
            <a:ext cx="3887788" cy="457200"/>
            <a:chOff x="1372" y="976"/>
            <a:chExt cx="2660" cy="288"/>
          </a:xfrm>
        </p:grpSpPr>
        <p:grpSp>
          <p:nvGrpSpPr>
            <p:cNvPr id="18444" name="Group 315"/>
            <p:cNvGrpSpPr>
              <a:grpSpLocks/>
            </p:cNvGrpSpPr>
            <p:nvPr/>
          </p:nvGrpSpPr>
          <p:grpSpPr bwMode="auto">
            <a:xfrm>
              <a:off x="1372" y="976"/>
              <a:ext cx="2660" cy="288"/>
              <a:chOff x="796" y="964"/>
              <a:chExt cx="4108" cy="1240"/>
            </a:xfrm>
          </p:grpSpPr>
          <p:grpSp>
            <p:nvGrpSpPr>
              <p:cNvPr id="18445" name="Group 316"/>
              <p:cNvGrpSpPr>
                <a:grpSpLocks/>
              </p:cNvGrpSpPr>
              <p:nvPr/>
            </p:nvGrpSpPr>
            <p:grpSpPr bwMode="auto">
              <a:xfrm>
                <a:off x="796" y="964"/>
                <a:ext cx="4108" cy="620"/>
                <a:chOff x="796" y="964"/>
                <a:chExt cx="4108" cy="620"/>
              </a:xfrm>
            </p:grpSpPr>
            <p:grpSp>
              <p:nvGrpSpPr>
                <p:cNvPr id="18446" name="Group 317"/>
                <p:cNvGrpSpPr>
                  <a:grpSpLocks/>
                </p:cNvGrpSpPr>
                <p:nvPr/>
              </p:nvGrpSpPr>
              <p:grpSpPr bwMode="auto">
                <a:xfrm>
                  <a:off x="2270" y="964"/>
                  <a:ext cx="2634" cy="572"/>
                  <a:chOff x="2270" y="964"/>
                  <a:chExt cx="2634" cy="572"/>
                </a:xfrm>
              </p:grpSpPr>
              <p:grpSp>
                <p:nvGrpSpPr>
                  <p:cNvPr id="18447" name="Group 318"/>
                  <p:cNvGrpSpPr>
                    <a:grpSpLocks/>
                  </p:cNvGrpSpPr>
                  <p:nvPr/>
                </p:nvGrpSpPr>
                <p:grpSpPr bwMode="auto">
                  <a:xfrm>
                    <a:off x="2270" y="964"/>
                    <a:ext cx="1398" cy="188"/>
                    <a:chOff x="2270" y="964"/>
                    <a:chExt cx="1398" cy="188"/>
                  </a:xfrm>
                </p:grpSpPr>
                <p:sp>
                  <p:nvSpPr>
                    <p:cNvPr id="18542" name="Line 319"/>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543" name="Line 320"/>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44" name="Oval 321"/>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45" name="Oval 322"/>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18448" name="Group 323"/>
                  <p:cNvGrpSpPr>
                    <a:grpSpLocks/>
                  </p:cNvGrpSpPr>
                  <p:nvPr/>
                </p:nvGrpSpPr>
                <p:grpSpPr bwMode="auto">
                  <a:xfrm>
                    <a:off x="2635" y="1060"/>
                    <a:ext cx="1397" cy="188"/>
                    <a:chOff x="2635" y="1060"/>
                    <a:chExt cx="1397" cy="188"/>
                  </a:xfrm>
                </p:grpSpPr>
                <p:sp>
                  <p:nvSpPr>
                    <p:cNvPr id="18538" name="Line 324"/>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p:spPr>
                  <p:txBody>
                    <a:bodyPr/>
                    <a:lstStyle/>
                    <a:p>
                      <a:endParaRPr lang="en-US" dirty="0"/>
                    </a:p>
                  </p:txBody>
                </p:sp>
                <p:sp>
                  <p:nvSpPr>
                    <p:cNvPr id="18539" name="Line 325"/>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p:spPr>
                  <p:txBody>
                    <a:bodyPr/>
                    <a:lstStyle/>
                    <a:p>
                      <a:endParaRPr lang="en-US" dirty="0"/>
                    </a:p>
                  </p:txBody>
                </p:sp>
                <p:sp>
                  <p:nvSpPr>
                    <p:cNvPr id="18540" name="Oval 326"/>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41" name="Oval 327"/>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32" name="Group 328"/>
                  <p:cNvGrpSpPr>
                    <a:grpSpLocks/>
                  </p:cNvGrpSpPr>
                  <p:nvPr/>
                </p:nvGrpSpPr>
                <p:grpSpPr bwMode="auto">
                  <a:xfrm>
                    <a:off x="2924" y="1156"/>
                    <a:ext cx="1398" cy="188"/>
                    <a:chOff x="2924" y="1156"/>
                    <a:chExt cx="1398" cy="188"/>
                  </a:xfrm>
                </p:grpSpPr>
                <p:sp>
                  <p:nvSpPr>
                    <p:cNvPr id="18534" name="Line 329"/>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535" name="Line 330"/>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p:spPr>
                  <p:txBody>
                    <a:bodyPr/>
                    <a:lstStyle/>
                    <a:p>
                      <a:endParaRPr lang="en-US" dirty="0"/>
                    </a:p>
                  </p:txBody>
                </p:sp>
                <p:sp>
                  <p:nvSpPr>
                    <p:cNvPr id="18536" name="Oval 331"/>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37" name="Oval 332"/>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33" name="Group 333"/>
                  <p:cNvGrpSpPr>
                    <a:grpSpLocks/>
                  </p:cNvGrpSpPr>
                  <p:nvPr/>
                </p:nvGrpSpPr>
                <p:grpSpPr bwMode="auto">
                  <a:xfrm>
                    <a:off x="3216" y="1252"/>
                    <a:ext cx="1397" cy="188"/>
                    <a:chOff x="3216" y="1252"/>
                    <a:chExt cx="1397" cy="188"/>
                  </a:xfrm>
                </p:grpSpPr>
                <p:sp>
                  <p:nvSpPr>
                    <p:cNvPr id="18530" name="Line 334"/>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531" name="Line 335"/>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32" name="Oval 336"/>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33" name="Oval 337"/>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34" name="Group 338"/>
                  <p:cNvGrpSpPr>
                    <a:grpSpLocks/>
                  </p:cNvGrpSpPr>
                  <p:nvPr/>
                </p:nvGrpSpPr>
                <p:grpSpPr bwMode="auto">
                  <a:xfrm>
                    <a:off x="3507" y="1348"/>
                    <a:ext cx="1397" cy="188"/>
                    <a:chOff x="3507" y="1348"/>
                    <a:chExt cx="1397" cy="188"/>
                  </a:xfrm>
                </p:grpSpPr>
                <p:sp>
                  <p:nvSpPr>
                    <p:cNvPr id="18526" name="Line 339"/>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527" name="Line 340"/>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28" name="Oval 341"/>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29" name="Oval 342"/>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grpSp>
              <p:nvGrpSpPr>
                <p:cNvPr id="35" name="Group 343"/>
                <p:cNvGrpSpPr>
                  <a:grpSpLocks/>
                </p:cNvGrpSpPr>
                <p:nvPr/>
              </p:nvGrpSpPr>
              <p:grpSpPr bwMode="auto">
                <a:xfrm>
                  <a:off x="796" y="1012"/>
                  <a:ext cx="2636" cy="572"/>
                  <a:chOff x="796" y="1012"/>
                  <a:chExt cx="2636" cy="572"/>
                </a:xfrm>
              </p:grpSpPr>
              <p:grpSp>
                <p:nvGrpSpPr>
                  <p:cNvPr id="36" name="Group 344"/>
                  <p:cNvGrpSpPr>
                    <a:grpSpLocks/>
                  </p:cNvGrpSpPr>
                  <p:nvPr/>
                </p:nvGrpSpPr>
                <p:grpSpPr bwMode="auto">
                  <a:xfrm>
                    <a:off x="2033" y="1012"/>
                    <a:ext cx="1399" cy="188"/>
                    <a:chOff x="2033" y="1012"/>
                    <a:chExt cx="1399" cy="188"/>
                  </a:xfrm>
                </p:grpSpPr>
                <p:sp>
                  <p:nvSpPr>
                    <p:cNvPr id="18517" name="Line 345"/>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518" name="Line 346"/>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19" name="Oval 347"/>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20" name="Oval 348"/>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37" name="Group 349"/>
                  <p:cNvGrpSpPr>
                    <a:grpSpLocks/>
                  </p:cNvGrpSpPr>
                  <p:nvPr/>
                </p:nvGrpSpPr>
                <p:grpSpPr bwMode="auto">
                  <a:xfrm>
                    <a:off x="1669" y="1108"/>
                    <a:ext cx="1399" cy="188"/>
                    <a:chOff x="1669" y="1108"/>
                    <a:chExt cx="1399" cy="188"/>
                  </a:xfrm>
                </p:grpSpPr>
                <p:sp>
                  <p:nvSpPr>
                    <p:cNvPr id="18513" name="Line 350"/>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p:spPr>
                  <p:txBody>
                    <a:bodyPr/>
                    <a:lstStyle/>
                    <a:p>
                      <a:endParaRPr lang="en-US" dirty="0"/>
                    </a:p>
                  </p:txBody>
                </p:sp>
                <p:sp>
                  <p:nvSpPr>
                    <p:cNvPr id="18514" name="Line 351"/>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p:spPr>
                  <p:txBody>
                    <a:bodyPr/>
                    <a:lstStyle/>
                    <a:p>
                      <a:endParaRPr lang="en-US" dirty="0"/>
                    </a:p>
                  </p:txBody>
                </p:sp>
                <p:sp>
                  <p:nvSpPr>
                    <p:cNvPr id="18515" name="Oval 352"/>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16" name="Oval 353"/>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38" name="Group 354"/>
                  <p:cNvGrpSpPr>
                    <a:grpSpLocks/>
                  </p:cNvGrpSpPr>
                  <p:nvPr/>
                </p:nvGrpSpPr>
                <p:grpSpPr bwMode="auto">
                  <a:xfrm>
                    <a:off x="1378" y="1204"/>
                    <a:ext cx="1400" cy="188"/>
                    <a:chOff x="1378" y="1204"/>
                    <a:chExt cx="1400" cy="188"/>
                  </a:xfrm>
                </p:grpSpPr>
                <p:sp>
                  <p:nvSpPr>
                    <p:cNvPr id="18509" name="Line 355"/>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510" name="Line 356"/>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11" name="Oval 357"/>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12" name="Oval 358"/>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39" name="Group 359"/>
                  <p:cNvGrpSpPr>
                    <a:grpSpLocks/>
                  </p:cNvGrpSpPr>
                  <p:nvPr/>
                </p:nvGrpSpPr>
                <p:grpSpPr bwMode="auto">
                  <a:xfrm>
                    <a:off x="1088" y="1300"/>
                    <a:ext cx="1398" cy="188"/>
                    <a:chOff x="1088" y="1300"/>
                    <a:chExt cx="1398" cy="188"/>
                  </a:xfrm>
                </p:grpSpPr>
                <p:sp>
                  <p:nvSpPr>
                    <p:cNvPr id="18505" name="Line 360"/>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506" name="Line 361"/>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07" name="Oval 362"/>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08" name="Oval 363"/>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40" name="Group 364"/>
                  <p:cNvGrpSpPr>
                    <a:grpSpLocks/>
                  </p:cNvGrpSpPr>
                  <p:nvPr/>
                </p:nvGrpSpPr>
                <p:grpSpPr bwMode="auto">
                  <a:xfrm>
                    <a:off x="796" y="1396"/>
                    <a:ext cx="1399" cy="188"/>
                    <a:chOff x="796" y="1396"/>
                    <a:chExt cx="1399" cy="188"/>
                  </a:xfrm>
                </p:grpSpPr>
                <p:sp>
                  <p:nvSpPr>
                    <p:cNvPr id="18501" name="Line 365"/>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502" name="Line 366"/>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503" name="Oval 367"/>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504" name="Oval 368"/>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grpSp>
          <p:grpSp>
            <p:nvGrpSpPr>
              <p:cNvPr id="41" name="Group 369"/>
              <p:cNvGrpSpPr>
                <a:grpSpLocks/>
              </p:cNvGrpSpPr>
              <p:nvPr/>
            </p:nvGrpSpPr>
            <p:grpSpPr bwMode="auto">
              <a:xfrm>
                <a:off x="2270" y="1584"/>
                <a:ext cx="2634" cy="572"/>
                <a:chOff x="2270" y="1584"/>
                <a:chExt cx="2634" cy="572"/>
              </a:xfrm>
            </p:grpSpPr>
            <p:grpSp>
              <p:nvGrpSpPr>
                <p:cNvPr id="42" name="Group 370"/>
                <p:cNvGrpSpPr>
                  <a:grpSpLocks/>
                </p:cNvGrpSpPr>
                <p:nvPr/>
              </p:nvGrpSpPr>
              <p:grpSpPr bwMode="auto">
                <a:xfrm>
                  <a:off x="2270" y="1968"/>
                  <a:ext cx="1398" cy="188"/>
                  <a:chOff x="2270" y="1968"/>
                  <a:chExt cx="1398" cy="188"/>
                </a:xfrm>
              </p:grpSpPr>
              <p:sp>
                <p:nvSpPr>
                  <p:cNvPr id="18490" name="Line 371"/>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491" name="Line 372"/>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92" name="Oval 373"/>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93" name="Oval 374"/>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43" name="Group 375"/>
                <p:cNvGrpSpPr>
                  <a:grpSpLocks/>
                </p:cNvGrpSpPr>
                <p:nvPr/>
              </p:nvGrpSpPr>
              <p:grpSpPr bwMode="auto">
                <a:xfrm>
                  <a:off x="2635" y="1872"/>
                  <a:ext cx="1397" cy="188"/>
                  <a:chOff x="2635" y="1872"/>
                  <a:chExt cx="1397" cy="188"/>
                </a:xfrm>
              </p:grpSpPr>
              <p:sp>
                <p:nvSpPr>
                  <p:cNvPr id="18486" name="Line 376"/>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p:spPr>
                <p:txBody>
                  <a:bodyPr/>
                  <a:lstStyle/>
                  <a:p>
                    <a:endParaRPr lang="en-US" dirty="0"/>
                  </a:p>
                </p:txBody>
              </p:sp>
              <p:sp>
                <p:nvSpPr>
                  <p:cNvPr id="18487" name="Line 377"/>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p:spPr>
                <p:txBody>
                  <a:bodyPr/>
                  <a:lstStyle/>
                  <a:p>
                    <a:endParaRPr lang="en-US" dirty="0"/>
                  </a:p>
                </p:txBody>
              </p:sp>
              <p:sp>
                <p:nvSpPr>
                  <p:cNvPr id="18488" name="Oval 378"/>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89" name="Oval 379"/>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44" name="Group 380"/>
                <p:cNvGrpSpPr>
                  <a:grpSpLocks/>
                </p:cNvGrpSpPr>
                <p:nvPr/>
              </p:nvGrpSpPr>
              <p:grpSpPr bwMode="auto">
                <a:xfrm>
                  <a:off x="2924" y="1776"/>
                  <a:ext cx="1398" cy="188"/>
                  <a:chOff x="2924" y="1776"/>
                  <a:chExt cx="1398" cy="188"/>
                </a:xfrm>
              </p:grpSpPr>
              <p:sp>
                <p:nvSpPr>
                  <p:cNvPr id="18482" name="Line 381"/>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483" name="Line 382"/>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p:spPr>
                <p:txBody>
                  <a:bodyPr/>
                  <a:lstStyle/>
                  <a:p>
                    <a:endParaRPr lang="en-US" dirty="0"/>
                  </a:p>
                </p:txBody>
              </p:sp>
              <p:sp>
                <p:nvSpPr>
                  <p:cNvPr id="18484" name="Oval 383"/>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85" name="Oval 384"/>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47" name="Group 385"/>
                <p:cNvGrpSpPr>
                  <a:grpSpLocks/>
                </p:cNvGrpSpPr>
                <p:nvPr/>
              </p:nvGrpSpPr>
              <p:grpSpPr bwMode="auto">
                <a:xfrm>
                  <a:off x="3216" y="1680"/>
                  <a:ext cx="1397" cy="188"/>
                  <a:chOff x="3216" y="1680"/>
                  <a:chExt cx="1397" cy="188"/>
                </a:xfrm>
              </p:grpSpPr>
              <p:sp>
                <p:nvSpPr>
                  <p:cNvPr id="18478" name="Line 386"/>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479" name="Line 387"/>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80" name="Oval 388"/>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81" name="Oval 389"/>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18469" name="Group 390"/>
                <p:cNvGrpSpPr>
                  <a:grpSpLocks/>
                </p:cNvGrpSpPr>
                <p:nvPr/>
              </p:nvGrpSpPr>
              <p:grpSpPr bwMode="auto">
                <a:xfrm>
                  <a:off x="3507" y="1584"/>
                  <a:ext cx="1397" cy="188"/>
                  <a:chOff x="3507" y="1584"/>
                  <a:chExt cx="1397" cy="188"/>
                </a:xfrm>
              </p:grpSpPr>
              <p:sp>
                <p:nvSpPr>
                  <p:cNvPr id="18474" name="Line 391"/>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475" name="Line 392"/>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76" name="Oval 393"/>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77" name="Oval 394"/>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grpSp>
            <p:nvGrpSpPr>
              <p:cNvPr id="18470" name="Group 395"/>
              <p:cNvGrpSpPr>
                <a:grpSpLocks/>
              </p:cNvGrpSpPr>
              <p:nvPr/>
            </p:nvGrpSpPr>
            <p:grpSpPr bwMode="auto">
              <a:xfrm>
                <a:off x="796" y="1632"/>
                <a:ext cx="2636" cy="572"/>
                <a:chOff x="796" y="1632"/>
                <a:chExt cx="2636" cy="572"/>
              </a:xfrm>
            </p:grpSpPr>
            <p:grpSp>
              <p:nvGrpSpPr>
                <p:cNvPr id="18471" name="Group 396"/>
                <p:cNvGrpSpPr>
                  <a:grpSpLocks/>
                </p:cNvGrpSpPr>
                <p:nvPr/>
              </p:nvGrpSpPr>
              <p:grpSpPr bwMode="auto">
                <a:xfrm>
                  <a:off x="2033" y="2016"/>
                  <a:ext cx="1399" cy="188"/>
                  <a:chOff x="2033" y="2016"/>
                  <a:chExt cx="1399" cy="188"/>
                </a:xfrm>
              </p:grpSpPr>
              <p:sp>
                <p:nvSpPr>
                  <p:cNvPr id="18465" name="Line 397"/>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466" name="Line 398"/>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67" name="Oval 399"/>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68" name="Oval 400"/>
                  <p:cNvSpPr>
                    <a:spLocks noChangeArrowheads="1"/>
                  </p:cNvSpPr>
                  <p:nvPr/>
                </p:nvSpPr>
                <p:spPr bwMode="auto">
                  <a:xfrm rot="-7380000">
                    <a:off x="2039" y="2046"/>
                    <a:ext cx="111"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18472" name="Group 401"/>
                <p:cNvGrpSpPr>
                  <a:grpSpLocks/>
                </p:cNvGrpSpPr>
                <p:nvPr/>
              </p:nvGrpSpPr>
              <p:grpSpPr bwMode="auto">
                <a:xfrm>
                  <a:off x="1669" y="1920"/>
                  <a:ext cx="1399" cy="188"/>
                  <a:chOff x="1669" y="1920"/>
                  <a:chExt cx="1399" cy="188"/>
                </a:xfrm>
              </p:grpSpPr>
              <p:sp>
                <p:nvSpPr>
                  <p:cNvPr id="18461" name="Line 402"/>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p:spPr>
                <p:txBody>
                  <a:bodyPr/>
                  <a:lstStyle/>
                  <a:p>
                    <a:endParaRPr lang="en-US" dirty="0"/>
                  </a:p>
                </p:txBody>
              </p:sp>
              <p:sp>
                <p:nvSpPr>
                  <p:cNvPr id="18462" name="Line 403"/>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p:spPr>
                <p:txBody>
                  <a:bodyPr/>
                  <a:lstStyle/>
                  <a:p>
                    <a:endParaRPr lang="en-US" dirty="0"/>
                  </a:p>
                </p:txBody>
              </p:sp>
              <p:sp>
                <p:nvSpPr>
                  <p:cNvPr id="18463" name="Oval 404"/>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64" name="Oval 405"/>
                  <p:cNvSpPr>
                    <a:spLocks noChangeArrowheads="1"/>
                  </p:cNvSpPr>
                  <p:nvPr/>
                </p:nvSpPr>
                <p:spPr bwMode="auto">
                  <a:xfrm rot="-7380000">
                    <a:off x="1675" y="1950"/>
                    <a:ext cx="111"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18473" name="Group 406"/>
                <p:cNvGrpSpPr>
                  <a:grpSpLocks/>
                </p:cNvGrpSpPr>
                <p:nvPr/>
              </p:nvGrpSpPr>
              <p:grpSpPr bwMode="auto">
                <a:xfrm>
                  <a:off x="1378" y="1824"/>
                  <a:ext cx="1400" cy="188"/>
                  <a:chOff x="1378" y="1824"/>
                  <a:chExt cx="1400" cy="188"/>
                </a:xfrm>
              </p:grpSpPr>
              <p:sp>
                <p:nvSpPr>
                  <p:cNvPr id="18457" name="Line 407"/>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p:spPr>
                <p:txBody>
                  <a:bodyPr/>
                  <a:lstStyle/>
                  <a:p>
                    <a:endParaRPr lang="en-US" dirty="0"/>
                  </a:p>
                </p:txBody>
              </p:sp>
              <p:sp>
                <p:nvSpPr>
                  <p:cNvPr id="18458" name="Line 408"/>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59" name="Oval 409"/>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60" name="Oval 410"/>
                  <p:cNvSpPr>
                    <a:spLocks noChangeArrowheads="1"/>
                  </p:cNvSpPr>
                  <p:nvPr/>
                </p:nvSpPr>
                <p:spPr bwMode="auto">
                  <a:xfrm rot="-7380000">
                    <a:off x="1385" y="1854"/>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18494" name="Group 411"/>
                <p:cNvGrpSpPr>
                  <a:grpSpLocks/>
                </p:cNvGrpSpPr>
                <p:nvPr/>
              </p:nvGrpSpPr>
              <p:grpSpPr bwMode="auto">
                <a:xfrm>
                  <a:off x="1088" y="1728"/>
                  <a:ext cx="1398" cy="188"/>
                  <a:chOff x="1088" y="1728"/>
                  <a:chExt cx="1398" cy="188"/>
                </a:xfrm>
              </p:grpSpPr>
              <p:sp>
                <p:nvSpPr>
                  <p:cNvPr id="18453" name="Line 412"/>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454" name="Line 413"/>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55" name="Oval 414"/>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56" name="Oval 415"/>
                  <p:cNvSpPr>
                    <a:spLocks noChangeArrowheads="1"/>
                  </p:cNvSpPr>
                  <p:nvPr/>
                </p:nvSpPr>
                <p:spPr bwMode="auto">
                  <a:xfrm rot="-7380000">
                    <a:off x="1095" y="1758"/>
                    <a:ext cx="109"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nvGrpSpPr>
                <p:cNvPr id="18495" name="Group 416"/>
                <p:cNvGrpSpPr>
                  <a:grpSpLocks/>
                </p:cNvGrpSpPr>
                <p:nvPr/>
              </p:nvGrpSpPr>
              <p:grpSpPr bwMode="auto">
                <a:xfrm>
                  <a:off x="796" y="1632"/>
                  <a:ext cx="1399" cy="188"/>
                  <a:chOff x="796" y="1632"/>
                  <a:chExt cx="1399" cy="188"/>
                </a:xfrm>
              </p:grpSpPr>
              <p:sp>
                <p:nvSpPr>
                  <p:cNvPr id="18449" name="Line 417"/>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p:spPr>
                <p:txBody>
                  <a:bodyPr/>
                  <a:lstStyle/>
                  <a:p>
                    <a:endParaRPr lang="en-US" dirty="0"/>
                  </a:p>
                </p:txBody>
              </p:sp>
              <p:sp>
                <p:nvSpPr>
                  <p:cNvPr id="18450" name="Line 418"/>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p:spPr>
                <p:txBody>
                  <a:bodyPr/>
                  <a:lstStyle/>
                  <a:p>
                    <a:endParaRPr lang="en-US" dirty="0"/>
                  </a:p>
                </p:txBody>
              </p:sp>
              <p:sp>
                <p:nvSpPr>
                  <p:cNvPr id="18451" name="Oval 419"/>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p:spPr>
                <p:txBody>
                  <a:bodyPr wrap="none" anchor="ctr"/>
                  <a:lstStyle/>
                  <a:p>
                    <a:endParaRPr lang="hu-HU" dirty="0"/>
                  </a:p>
                </p:txBody>
              </p:sp>
              <p:sp>
                <p:nvSpPr>
                  <p:cNvPr id="18452" name="Oval 420"/>
                  <p:cNvSpPr>
                    <a:spLocks noChangeArrowheads="1"/>
                  </p:cNvSpPr>
                  <p:nvPr/>
                </p:nvSpPr>
                <p:spPr bwMode="auto">
                  <a:xfrm rot="-7380000">
                    <a:off x="803" y="1662"/>
                    <a:ext cx="110" cy="124"/>
                  </a:xfrm>
                  <a:prstGeom prst="ellipse">
                    <a:avLst/>
                  </a:prstGeom>
                  <a:solidFill>
                    <a:srgbClr val="FF0000"/>
                  </a:solidFill>
                  <a:ln w="12700">
                    <a:solidFill>
                      <a:srgbClr val="FF0000"/>
                    </a:solidFill>
                    <a:round/>
                    <a:headEnd/>
                    <a:tailEnd/>
                  </a:ln>
                </p:spPr>
                <p:txBody>
                  <a:bodyPr wrap="none" anchor="ctr"/>
                  <a:lstStyle/>
                  <a:p>
                    <a:endParaRPr lang="hu-HU" dirty="0"/>
                  </a:p>
                </p:txBody>
              </p:sp>
            </p:grpSp>
          </p:grpSp>
        </p:grpSp>
        <p:sp>
          <p:nvSpPr>
            <p:cNvPr id="18440" name="Rectangle 421"/>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p:spPr>
          <p:txBody>
            <a:bodyPr wrap="none" anchor="ctr"/>
            <a:lstStyle/>
            <a:p>
              <a:endParaRPr lang="hu-HU"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4.44444E-6 L 0.17326 -0.00115 " pathEditMode="relative" rAng="0" ptsTypes="AA">
                                      <p:cBhvr>
                                        <p:cTn id="6" dur="2000" fill="hold"/>
                                        <p:tgtEl>
                                          <p:spTgt spid="2"/>
                                        </p:tgtEl>
                                        <p:attrNameLst>
                                          <p:attrName>ppt_x</p:attrName>
                                          <p:attrName>ppt_y</p:attrName>
                                        </p:attrNameLst>
                                      </p:cBhvr>
                                      <p:rCtr x="8700" y="-100"/>
                                    </p:animMotion>
                                  </p:childTnLst>
                                </p:cTn>
                              </p:par>
                              <p:par>
                                <p:cTn id="7" presetID="0" presetClass="path" presetSubtype="0" accel="50000" decel="50000" fill="hold" nodeType="withEffect">
                                  <p:stCondLst>
                                    <p:cond delay="0"/>
                                  </p:stCondLst>
                                  <p:childTnLst>
                                    <p:animMotion origin="layout" path="M -2.22222E-6 -4.44444E-6 L -0.18125 -0.00115 " pathEditMode="relative" rAng="0" ptsTypes="AA">
                                      <p:cBhvr>
                                        <p:cTn id="8" dur="2000" fill="hold"/>
                                        <p:tgtEl>
                                          <p:spTgt spid="22"/>
                                        </p:tgtEl>
                                        <p:attrNameLst>
                                          <p:attrName>ppt_x</p:attrName>
                                          <p:attrName>ppt_y</p:attrName>
                                        </p:attrNameLst>
                                      </p:cBhvr>
                                      <p:rCtr x="-91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051720" y="2348880"/>
            <a:ext cx="5616624" cy="707886"/>
          </a:xfrm>
          <a:prstGeom prst="rect">
            <a:avLst/>
          </a:prstGeom>
          <a:noFill/>
        </p:spPr>
        <p:txBody>
          <a:bodyPr wrap="square" rtlCol="0">
            <a:spAutoFit/>
          </a:bodyPr>
          <a:lstStyle/>
          <a:p>
            <a:pPr algn="ctr"/>
            <a:r>
              <a:rPr lang="hu-HU" sz="4000" b="1" i="1" dirty="0" smtClean="0">
                <a:latin typeface="Times New Roman" pitchFamily="18" charset="0"/>
                <a:cs typeface="Times New Roman" pitchFamily="18" charset="0"/>
              </a:rPr>
              <a:t>Excentrikus kontrakció</a:t>
            </a:r>
            <a:endParaRPr lang="en-GB" sz="40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57158" y="357166"/>
            <a:ext cx="821537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Excentrikus kontrakció</a:t>
            </a:r>
            <a:endParaRPr lang="en-GB" sz="3200" b="1" i="1" dirty="0">
              <a:latin typeface="Times New Roman" pitchFamily="18" charset="0"/>
              <a:cs typeface="Times New Roman" pitchFamily="18" charset="0"/>
            </a:endParaRPr>
          </a:p>
        </p:txBody>
      </p:sp>
      <p:sp>
        <p:nvSpPr>
          <p:cNvPr id="6" name="Szövegdoboz 5"/>
          <p:cNvSpPr txBox="1"/>
          <p:nvPr/>
        </p:nvSpPr>
        <p:spPr>
          <a:xfrm>
            <a:off x="857224" y="4572008"/>
            <a:ext cx="7358114" cy="1569660"/>
          </a:xfrm>
          <a:prstGeom prst="rect">
            <a:avLst/>
          </a:prstGeom>
          <a:noFill/>
        </p:spPr>
        <p:txBody>
          <a:bodyPr wrap="square" rtlCol="0">
            <a:spAutoFit/>
          </a:bodyPr>
          <a:lstStyle/>
          <a:p>
            <a:pPr algn="ctr"/>
            <a:r>
              <a:rPr lang="hu-HU" sz="2400" b="1" i="1" dirty="0" smtClean="0">
                <a:latin typeface="Times New Roman" pitchFamily="18" charset="0"/>
                <a:cs typeface="Times New Roman" pitchFamily="18" charset="0"/>
              </a:rPr>
              <a:t>Ha a külső erő nagyobb, mint amit az izom adott hosszon és aktivációs szinten ki tud fejteni, akkor az izom hossza és feszülése növekszik. Mechanikai értelemben a külső erő végez munkát az izmon. </a:t>
            </a:r>
            <a:endParaRPr lang="en-GB" sz="2400" b="1" i="1" dirty="0">
              <a:latin typeface="Times New Roman" pitchFamily="18" charset="0"/>
              <a:cs typeface="Times New Roman" pitchFamily="18" charset="0"/>
            </a:endParaRPr>
          </a:p>
        </p:txBody>
      </p:sp>
      <p:pic>
        <p:nvPicPr>
          <p:cNvPr id="11" name="ECCmus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827584" y="1412776"/>
            <a:ext cx="3352800" cy="2362200"/>
          </a:xfrm>
          <a:prstGeom prst="rect">
            <a:avLst/>
          </a:prstGeom>
        </p:spPr>
      </p:pic>
      <p:pic>
        <p:nvPicPr>
          <p:cNvPr id="13" name="eccentr.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4932040" y="1412776"/>
            <a:ext cx="3505200" cy="2590800"/>
          </a:xfrm>
          <a:prstGeom prst="rect">
            <a:avLst/>
          </a:prstGeom>
        </p:spPr>
      </p:pic>
      <p:sp>
        <p:nvSpPr>
          <p:cNvPr id="14" name="Szövegdoboz 13"/>
          <p:cNvSpPr txBox="1"/>
          <p:nvPr/>
        </p:nvSpPr>
        <p:spPr>
          <a:xfrm>
            <a:off x="4788024" y="4005064"/>
            <a:ext cx="4355976" cy="369332"/>
          </a:xfrm>
          <a:prstGeom prst="rect">
            <a:avLst/>
          </a:prstGeom>
          <a:noFill/>
        </p:spPr>
        <p:txBody>
          <a:bodyPr wrap="square" rtlCol="0">
            <a:spAutoFit/>
          </a:bodyPr>
          <a:lstStyle/>
          <a:p>
            <a:r>
              <a:rPr lang="hu-HU" dirty="0" smtClean="0"/>
              <a:t>A térdfeszítő izom excentrikus kontrakciója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24" fill="hold"/>
                                        <p:tgtEl>
                                          <p:spTgt spid="11"/>
                                        </p:tgtEl>
                                      </p:cBhvr>
                                    </p:cmd>
                                  </p:childTnLst>
                                </p:cTn>
                              </p:par>
                            </p:childTnLst>
                          </p:cTn>
                        </p:par>
                        <p:par>
                          <p:cTn id="10" fill="hold">
                            <p:stCondLst>
                              <p:cond delay="2124"/>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
                                        </p:tgtEl>
                                        <p:attrNameLst>
                                          <p:attrName>style.visibility</p:attrName>
                                        </p:attrNameLst>
                                      </p:cBhvr>
                                      <p:to>
                                        <p:strVal val="visible"/>
                                      </p:to>
                                    </p:set>
                                    <p:anim calcmode="discrete" valueType="clr">
                                      <p:cBhvr override="childStyle">
                                        <p:cTn id="1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gtEl>
                                        <p:attrNameLst>
                                          <p:attrName>fillcolor</p:attrName>
                                        </p:attrNameLst>
                                      </p:cBhvr>
                                      <p:tavLst>
                                        <p:tav tm="0">
                                          <p:val>
                                            <p:clrVal>
                                              <a:schemeClr val="accent2"/>
                                            </p:clrVal>
                                          </p:val>
                                        </p:tav>
                                        <p:tav tm="50000">
                                          <p:val>
                                            <p:clrVal>
                                              <a:schemeClr val="hlink"/>
                                            </p:clrVal>
                                          </p:val>
                                        </p:tav>
                                      </p:tavLst>
                                    </p:anim>
                                    <p:set>
                                      <p:cBhvr>
                                        <p:cTn id="15" dur="80"/>
                                        <p:tgtEl>
                                          <p:spTgt spid="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24249" fill="hold"/>
                                        <p:tgtEl>
                                          <p:spTgt spid="13"/>
                                        </p:tgtEl>
                                      </p:cBhvr>
                                    </p:cmd>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5" repeatCount="5000" fill="hold" display="0">
                  <p:stCondLst>
                    <p:cond delay="indefinite"/>
                  </p:stCondLst>
                  <p:endCondLst>
                    <p:cond evt="onPrev" delay="0">
                      <p:tgtEl>
                        <p:sldTgt/>
                      </p:tgtEl>
                    </p:cond>
                  </p:end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video>
              <p:cMediaNode>
                <p:cTn id="31" repeatCount="5000" fill="hold" display="0">
                  <p:stCondLst>
                    <p:cond delay="indefinite"/>
                  </p:stCondLst>
                  <p:endCondLst>
                    <p:cond evt="onPrev" delay="0">
                      <p:tgtEl>
                        <p:sldTgt/>
                      </p:tgtEl>
                    </p:cond>
                  </p:endCondLst>
                </p:cTn>
                <p:tgtEl>
                  <p:spTgt spid="13"/>
                </p:tgtEl>
              </p:cMediaNode>
            </p:video>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3"/>
                                        </p:tgtEl>
                                      </p:cBhvr>
                                    </p:cmd>
                                  </p:childTnLst>
                                </p:cTn>
                              </p:par>
                            </p:childTnLst>
                          </p:cTn>
                        </p:par>
                      </p:childTnLst>
                    </p:cTn>
                  </p:par>
                </p:childTnLst>
              </p:cTn>
              <p:nextCondLst>
                <p:cond evt="onClick" delay="0">
                  <p:tgtEl>
                    <p:spTgt spid="13"/>
                  </p:tgtEl>
                </p:cond>
              </p:nextCondLst>
            </p:seq>
          </p:childTnLst>
        </p:cTn>
      </p:par>
    </p:tnLst>
    <p:bldLst>
      <p:bldP spid="6"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3873949" y="2071678"/>
            <a:ext cx="110218" cy="428628"/>
            <a:chOff x="816" y="1200"/>
            <a:chExt cx="240" cy="528"/>
          </a:xfrm>
        </p:grpSpPr>
        <p:grpSp>
          <p:nvGrpSpPr>
            <p:cNvPr id="3" name="Group 6"/>
            <p:cNvGrpSpPr>
              <a:grpSpLocks/>
            </p:cNvGrpSpPr>
            <p:nvPr/>
          </p:nvGrpSpPr>
          <p:grpSpPr bwMode="auto">
            <a:xfrm>
              <a:off x="816" y="1200"/>
              <a:ext cx="240" cy="288"/>
              <a:chOff x="1152" y="2400"/>
              <a:chExt cx="240" cy="288"/>
            </a:xfrm>
          </p:grpSpPr>
          <p:sp>
            <p:nvSpPr>
              <p:cNvPr id="381"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82"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83"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84"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85"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4" name="Group 12"/>
            <p:cNvGrpSpPr>
              <a:grpSpLocks/>
            </p:cNvGrpSpPr>
            <p:nvPr/>
          </p:nvGrpSpPr>
          <p:grpSpPr bwMode="auto">
            <a:xfrm>
              <a:off x="816" y="1440"/>
              <a:ext cx="240" cy="288"/>
              <a:chOff x="1152" y="2400"/>
              <a:chExt cx="240" cy="288"/>
            </a:xfrm>
          </p:grpSpPr>
          <p:sp>
            <p:nvSpPr>
              <p:cNvPr id="376"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77"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78" name="Oval 15"/>
              <p:cNvSpPr>
                <a:spLocks noChangeArrowheads="1"/>
              </p:cNvSpPr>
              <p:nvPr/>
            </p:nvSpPr>
            <p:spPr bwMode="auto">
              <a:xfrm>
                <a:off x="1152" y="2496"/>
                <a:ext cx="129" cy="56"/>
              </a:xfrm>
              <a:prstGeom prst="ellipse">
                <a:avLst/>
              </a:prstGeom>
              <a:noFill/>
              <a:ln w="9525">
                <a:solidFill>
                  <a:schemeClr val="tx1"/>
                </a:solidFill>
                <a:round/>
                <a:headEnd/>
                <a:tailEnd/>
              </a:ln>
            </p:spPr>
            <p:txBody>
              <a:bodyPr wrap="none" anchor="ctr"/>
              <a:lstStyle/>
              <a:p>
                <a:endParaRPr lang="hu-HU"/>
              </a:p>
            </p:txBody>
          </p:sp>
          <p:sp>
            <p:nvSpPr>
              <p:cNvPr id="379"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80"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5" name="Group 5"/>
          <p:cNvGrpSpPr>
            <a:grpSpLocks/>
          </p:cNvGrpSpPr>
          <p:nvPr/>
        </p:nvGrpSpPr>
        <p:grpSpPr bwMode="auto">
          <a:xfrm>
            <a:off x="3857620" y="3539905"/>
            <a:ext cx="110218" cy="428628"/>
            <a:chOff x="816" y="1200"/>
            <a:chExt cx="240" cy="528"/>
          </a:xfrm>
        </p:grpSpPr>
        <p:grpSp>
          <p:nvGrpSpPr>
            <p:cNvPr id="6" name="Group 6"/>
            <p:cNvGrpSpPr>
              <a:grpSpLocks/>
            </p:cNvGrpSpPr>
            <p:nvPr/>
          </p:nvGrpSpPr>
          <p:grpSpPr bwMode="auto">
            <a:xfrm>
              <a:off x="816" y="1200"/>
              <a:ext cx="240" cy="288"/>
              <a:chOff x="1152" y="2400"/>
              <a:chExt cx="240" cy="288"/>
            </a:xfrm>
          </p:grpSpPr>
          <p:sp>
            <p:nvSpPr>
              <p:cNvPr id="394"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95"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96"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97"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98"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7" name="Group 12"/>
            <p:cNvGrpSpPr>
              <a:grpSpLocks/>
            </p:cNvGrpSpPr>
            <p:nvPr/>
          </p:nvGrpSpPr>
          <p:grpSpPr bwMode="auto">
            <a:xfrm>
              <a:off x="816" y="1440"/>
              <a:ext cx="240" cy="288"/>
              <a:chOff x="1152" y="2400"/>
              <a:chExt cx="240" cy="288"/>
            </a:xfrm>
          </p:grpSpPr>
          <p:sp>
            <p:nvSpPr>
              <p:cNvPr id="389"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90"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91"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92"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93"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8" name="Group 5"/>
          <p:cNvGrpSpPr>
            <a:grpSpLocks/>
          </p:cNvGrpSpPr>
          <p:nvPr/>
        </p:nvGrpSpPr>
        <p:grpSpPr bwMode="auto">
          <a:xfrm>
            <a:off x="1869352" y="1999553"/>
            <a:ext cx="110218" cy="428628"/>
            <a:chOff x="816" y="1200"/>
            <a:chExt cx="240" cy="528"/>
          </a:xfrm>
        </p:grpSpPr>
        <p:grpSp>
          <p:nvGrpSpPr>
            <p:cNvPr id="9" name="Group 6"/>
            <p:cNvGrpSpPr>
              <a:grpSpLocks/>
            </p:cNvGrpSpPr>
            <p:nvPr/>
          </p:nvGrpSpPr>
          <p:grpSpPr bwMode="auto">
            <a:xfrm>
              <a:off x="816" y="1200"/>
              <a:ext cx="240" cy="288"/>
              <a:chOff x="1152" y="2400"/>
              <a:chExt cx="240" cy="288"/>
            </a:xfrm>
          </p:grpSpPr>
          <p:sp>
            <p:nvSpPr>
              <p:cNvPr id="352"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53"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54"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55"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56"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0" name="Group 12"/>
            <p:cNvGrpSpPr>
              <a:grpSpLocks/>
            </p:cNvGrpSpPr>
            <p:nvPr/>
          </p:nvGrpSpPr>
          <p:grpSpPr bwMode="auto">
            <a:xfrm>
              <a:off x="816" y="1440"/>
              <a:ext cx="240" cy="288"/>
              <a:chOff x="1152" y="2400"/>
              <a:chExt cx="240" cy="288"/>
            </a:xfrm>
          </p:grpSpPr>
          <p:sp>
            <p:nvSpPr>
              <p:cNvPr id="347"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48"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49" name="Oval 15"/>
              <p:cNvSpPr>
                <a:spLocks noChangeArrowheads="1"/>
              </p:cNvSpPr>
              <p:nvPr/>
            </p:nvSpPr>
            <p:spPr bwMode="auto">
              <a:xfrm>
                <a:off x="1152" y="2496"/>
                <a:ext cx="129" cy="56"/>
              </a:xfrm>
              <a:prstGeom prst="ellipse">
                <a:avLst/>
              </a:prstGeom>
              <a:noFill/>
              <a:ln w="9525">
                <a:solidFill>
                  <a:schemeClr val="tx1"/>
                </a:solidFill>
                <a:round/>
                <a:headEnd/>
                <a:tailEnd/>
              </a:ln>
            </p:spPr>
            <p:txBody>
              <a:bodyPr wrap="none" anchor="ctr"/>
              <a:lstStyle/>
              <a:p>
                <a:endParaRPr lang="hu-HU"/>
              </a:p>
            </p:txBody>
          </p:sp>
          <p:sp>
            <p:nvSpPr>
              <p:cNvPr id="350"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51"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1" name="Group 477"/>
          <p:cNvGrpSpPr>
            <a:grpSpLocks/>
          </p:cNvGrpSpPr>
          <p:nvPr/>
        </p:nvGrpSpPr>
        <p:grpSpPr bwMode="auto">
          <a:xfrm>
            <a:off x="5248284" y="2085972"/>
            <a:ext cx="609600" cy="914400"/>
            <a:chOff x="1296" y="816"/>
            <a:chExt cx="432" cy="576"/>
          </a:xfrm>
        </p:grpSpPr>
        <p:sp>
          <p:nvSpPr>
            <p:cNvPr id="73" name="Line 478"/>
            <p:cNvSpPr>
              <a:spLocks noChangeShapeType="1"/>
            </p:cNvSpPr>
            <p:nvPr/>
          </p:nvSpPr>
          <p:spPr bwMode="auto">
            <a:xfrm>
              <a:off x="1296" y="816"/>
              <a:ext cx="432" cy="0"/>
            </a:xfrm>
            <a:prstGeom prst="line">
              <a:avLst/>
            </a:prstGeom>
            <a:noFill/>
            <a:ln w="57150">
              <a:solidFill>
                <a:schemeClr val="tx1"/>
              </a:solidFill>
              <a:round/>
              <a:headEnd/>
              <a:tailEnd/>
            </a:ln>
          </p:spPr>
          <p:txBody>
            <a:bodyPr wrap="none" anchor="ctr"/>
            <a:lstStyle/>
            <a:p>
              <a:endParaRPr lang="en-GB"/>
            </a:p>
          </p:txBody>
        </p:sp>
        <p:sp>
          <p:nvSpPr>
            <p:cNvPr id="74" name="Line 479"/>
            <p:cNvSpPr>
              <a:spLocks noChangeShapeType="1"/>
            </p:cNvSpPr>
            <p:nvPr/>
          </p:nvSpPr>
          <p:spPr bwMode="auto">
            <a:xfrm>
              <a:off x="1296" y="816"/>
              <a:ext cx="0" cy="576"/>
            </a:xfrm>
            <a:prstGeom prst="line">
              <a:avLst/>
            </a:prstGeom>
            <a:noFill/>
            <a:ln w="38100">
              <a:solidFill>
                <a:schemeClr val="tx1"/>
              </a:solidFill>
              <a:round/>
              <a:headEnd/>
              <a:tailEnd/>
            </a:ln>
          </p:spPr>
          <p:txBody>
            <a:bodyPr wrap="none" anchor="ctr"/>
            <a:lstStyle/>
            <a:p>
              <a:endParaRPr lang="en-GB"/>
            </a:p>
          </p:txBody>
        </p:sp>
        <p:sp>
          <p:nvSpPr>
            <p:cNvPr id="75" name="Line 480"/>
            <p:cNvSpPr>
              <a:spLocks noChangeShapeType="1"/>
            </p:cNvSpPr>
            <p:nvPr/>
          </p:nvSpPr>
          <p:spPr bwMode="auto">
            <a:xfrm>
              <a:off x="1728" y="816"/>
              <a:ext cx="0" cy="576"/>
            </a:xfrm>
            <a:prstGeom prst="line">
              <a:avLst/>
            </a:prstGeom>
            <a:noFill/>
            <a:ln w="38100">
              <a:solidFill>
                <a:schemeClr val="tx1"/>
              </a:solidFill>
              <a:round/>
              <a:headEnd/>
              <a:tailEnd/>
            </a:ln>
          </p:spPr>
          <p:txBody>
            <a:bodyPr wrap="none" anchor="ctr"/>
            <a:lstStyle/>
            <a:p>
              <a:endParaRPr lang="en-GB"/>
            </a:p>
          </p:txBody>
        </p:sp>
      </p:grpSp>
      <p:grpSp>
        <p:nvGrpSpPr>
          <p:cNvPr id="12" name="Group 487"/>
          <p:cNvGrpSpPr>
            <a:grpSpLocks/>
          </p:cNvGrpSpPr>
          <p:nvPr/>
        </p:nvGrpSpPr>
        <p:grpSpPr bwMode="auto">
          <a:xfrm>
            <a:off x="4943484" y="2771401"/>
            <a:ext cx="193676" cy="952416"/>
            <a:chOff x="816" y="1200"/>
            <a:chExt cx="240" cy="528"/>
          </a:xfrm>
        </p:grpSpPr>
        <p:grpSp>
          <p:nvGrpSpPr>
            <p:cNvPr id="13" name="Group 488"/>
            <p:cNvGrpSpPr>
              <a:grpSpLocks/>
            </p:cNvGrpSpPr>
            <p:nvPr/>
          </p:nvGrpSpPr>
          <p:grpSpPr bwMode="auto">
            <a:xfrm>
              <a:off x="816" y="1200"/>
              <a:ext cx="240" cy="288"/>
              <a:chOff x="1152" y="2400"/>
              <a:chExt cx="240" cy="288"/>
            </a:xfrm>
          </p:grpSpPr>
          <p:sp>
            <p:nvSpPr>
              <p:cNvPr id="84" name="Oval 489"/>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85" name="Oval 490"/>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86" name="Oval 491"/>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87" name="Oval 492"/>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88" name="Oval 493"/>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4" name="Group 494"/>
            <p:cNvGrpSpPr>
              <a:grpSpLocks/>
            </p:cNvGrpSpPr>
            <p:nvPr/>
          </p:nvGrpSpPr>
          <p:grpSpPr bwMode="auto">
            <a:xfrm>
              <a:off x="816" y="1440"/>
              <a:ext cx="240" cy="288"/>
              <a:chOff x="1152" y="2400"/>
              <a:chExt cx="240" cy="288"/>
            </a:xfrm>
          </p:grpSpPr>
          <p:sp>
            <p:nvSpPr>
              <p:cNvPr id="79" name="Oval 495"/>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80" name="Oval 496"/>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81" name="Oval 497"/>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82" name="Oval 498"/>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83" name="Oval 499"/>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5" name="Group 502"/>
          <p:cNvGrpSpPr>
            <a:grpSpLocks/>
          </p:cNvGrpSpPr>
          <p:nvPr/>
        </p:nvGrpSpPr>
        <p:grpSpPr bwMode="auto">
          <a:xfrm>
            <a:off x="5019684" y="1714488"/>
            <a:ext cx="533400" cy="1038236"/>
            <a:chOff x="1152" y="624"/>
            <a:chExt cx="336" cy="576"/>
          </a:xfrm>
        </p:grpSpPr>
        <p:sp>
          <p:nvSpPr>
            <p:cNvPr id="90" name="Line 503"/>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91" name="Line 504"/>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92" name="Line 505"/>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grpSp>
        <p:nvGrpSpPr>
          <p:cNvPr id="16" name="Group 535"/>
          <p:cNvGrpSpPr>
            <a:grpSpLocks/>
          </p:cNvGrpSpPr>
          <p:nvPr/>
        </p:nvGrpSpPr>
        <p:grpSpPr bwMode="auto">
          <a:xfrm>
            <a:off x="5429256" y="4357694"/>
            <a:ext cx="214314" cy="928694"/>
            <a:chOff x="1392" y="2016"/>
            <a:chExt cx="144" cy="384"/>
          </a:xfrm>
        </p:grpSpPr>
        <p:grpSp>
          <p:nvGrpSpPr>
            <p:cNvPr id="17" name="Group 536"/>
            <p:cNvGrpSpPr>
              <a:grpSpLocks/>
            </p:cNvGrpSpPr>
            <p:nvPr/>
          </p:nvGrpSpPr>
          <p:grpSpPr bwMode="auto">
            <a:xfrm>
              <a:off x="1392" y="2016"/>
              <a:ext cx="144" cy="192"/>
              <a:chOff x="1152" y="2400"/>
              <a:chExt cx="240" cy="288"/>
            </a:xfrm>
          </p:grpSpPr>
          <p:sp>
            <p:nvSpPr>
              <p:cNvPr id="101" name="Oval 53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02" name="Oval 53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03" name="Oval 53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04" name="Oval 54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05" name="Oval 54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8" name="Group 542"/>
            <p:cNvGrpSpPr>
              <a:grpSpLocks/>
            </p:cNvGrpSpPr>
            <p:nvPr/>
          </p:nvGrpSpPr>
          <p:grpSpPr bwMode="auto">
            <a:xfrm>
              <a:off x="1392" y="2208"/>
              <a:ext cx="144" cy="192"/>
              <a:chOff x="1152" y="2400"/>
              <a:chExt cx="240" cy="288"/>
            </a:xfrm>
          </p:grpSpPr>
          <p:sp>
            <p:nvSpPr>
              <p:cNvPr id="96" name="Oval 54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97" name="Oval 54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98" name="Oval 54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99" name="Oval 54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00" name="Oval 54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9" name="Group 5"/>
          <p:cNvGrpSpPr>
            <a:grpSpLocks/>
          </p:cNvGrpSpPr>
          <p:nvPr/>
        </p:nvGrpSpPr>
        <p:grpSpPr bwMode="auto">
          <a:xfrm>
            <a:off x="5533131" y="2071678"/>
            <a:ext cx="65315" cy="785818"/>
            <a:chOff x="816" y="1200"/>
            <a:chExt cx="240" cy="528"/>
          </a:xfrm>
        </p:grpSpPr>
        <p:grpSp>
          <p:nvGrpSpPr>
            <p:cNvPr id="20" name="Group 6"/>
            <p:cNvGrpSpPr>
              <a:grpSpLocks/>
            </p:cNvGrpSpPr>
            <p:nvPr/>
          </p:nvGrpSpPr>
          <p:grpSpPr bwMode="auto">
            <a:xfrm>
              <a:off x="816" y="1200"/>
              <a:ext cx="240" cy="288"/>
              <a:chOff x="1152" y="2400"/>
              <a:chExt cx="240" cy="288"/>
            </a:xfrm>
          </p:grpSpPr>
          <p:sp>
            <p:nvSpPr>
              <p:cNvPr id="114"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15"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16"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17"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18"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1" name="Group 12"/>
            <p:cNvGrpSpPr>
              <a:grpSpLocks/>
            </p:cNvGrpSpPr>
            <p:nvPr/>
          </p:nvGrpSpPr>
          <p:grpSpPr bwMode="auto">
            <a:xfrm>
              <a:off x="816" y="1440"/>
              <a:ext cx="240" cy="288"/>
              <a:chOff x="1152" y="2400"/>
              <a:chExt cx="240" cy="288"/>
            </a:xfrm>
          </p:grpSpPr>
          <p:sp>
            <p:nvSpPr>
              <p:cNvPr id="109"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10"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11"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12"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13"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2" name="Group 5"/>
          <p:cNvGrpSpPr>
            <a:grpSpLocks/>
          </p:cNvGrpSpPr>
          <p:nvPr/>
        </p:nvGrpSpPr>
        <p:grpSpPr bwMode="auto">
          <a:xfrm>
            <a:off x="5494350" y="3857628"/>
            <a:ext cx="87767" cy="571504"/>
            <a:chOff x="816" y="1200"/>
            <a:chExt cx="240" cy="528"/>
          </a:xfrm>
        </p:grpSpPr>
        <p:grpSp>
          <p:nvGrpSpPr>
            <p:cNvPr id="23" name="Group 6"/>
            <p:cNvGrpSpPr>
              <a:grpSpLocks/>
            </p:cNvGrpSpPr>
            <p:nvPr/>
          </p:nvGrpSpPr>
          <p:grpSpPr bwMode="auto">
            <a:xfrm>
              <a:off x="816" y="1200"/>
              <a:ext cx="240" cy="288"/>
              <a:chOff x="1152" y="2400"/>
              <a:chExt cx="240" cy="288"/>
            </a:xfrm>
          </p:grpSpPr>
          <p:sp>
            <p:nvSpPr>
              <p:cNvPr id="127"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28"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29"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30"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31"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4" name="Group 12"/>
            <p:cNvGrpSpPr>
              <a:grpSpLocks/>
            </p:cNvGrpSpPr>
            <p:nvPr/>
          </p:nvGrpSpPr>
          <p:grpSpPr bwMode="auto">
            <a:xfrm>
              <a:off x="816" y="1440"/>
              <a:ext cx="240" cy="288"/>
              <a:chOff x="1152" y="2400"/>
              <a:chExt cx="240" cy="288"/>
            </a:xfrm>
          </p:grpSpPr>
          <p:sp>
            <p:nvSpPr>
              <p:cNvPr id="122"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123"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124"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125"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126"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5" name="Group 481"/>
          <p:cNvGrpSpPr>
            <a:grpSpLocks/>
          </p:cNvGrpSpPr>
          <p:nvPr/>
        </p:nvGrpSpPr>
        <p:grpSpPr bwMode="auto">
          <a:xfrm flipV="1">
            <a:off x="5248284" y="3500438"/>
            <a:ext cx="609600" cy="914400"/>
            <a:chOff x="1296" y="576"/>
            <a:chExt cx="432" cy="576"/>
          </a:xfrm>
        </p:grpSpPr>
        <p:sp>
          <p:nvSpPr>
            <p:cNvPr id="133" name="Line 482"/>
            <p:cNvSpPr>
              <a:spLocks noChangeShapeType="1"/>
            </p:cNvSpPr>
            <p:nvPr/>
          </p:nvSpPr>
          <p:spPr bwMode="auto">
            <a:xfrm>
              <a:off x="1296" y="576"/>
              <a:ext cx="432" cy="0"/>
            </a:xfrm>
            <a:prstGeom prst="line">
              <a:avLst/>
            </a:prstGeom>
            <a:noFill/>
            <a:ln w="57150">
              <a:solidFill>
                <a:schemeClr val="tx1"/>
              </a:solidFill>
              <a:round/>
              <a:headEnd/>
              <a:tailEnd/>
            </a:ln>
          </p:spPr>
          <p:txBody>
            <a:bodyPr wrap="none" anchor="ctr"/>
            <a:lstStyle/>
            <a:p>
              <a:endParaRPr lang="en-GB"/>
            </a:p>
          </p:txBody>
        </p:sp>
        <p:sp>
          <p:nvSpPr>
            <p:cNvPr id="134" name="Line 483"/>
            <p:cNvSpPr>
              <a:spLocks noChangeShapeType="1"/>
            </p:cNvSpPr>
            <p:nvPr/>
          </p:nvSpPr>
          <p:spPr bwMode="auto">
            <a:xfrm>
              <a:off x="1296" y="576"/>
              <a:ext cx="0" cy="576"/>
            </a:xfrm>
            <a:prstGeom prst="line">
              <a:avLst/>
            </a:prstGeom>
            <a:noFill/>
            <a:ln w="38100">
              <a:solidFill>
                <a:schemeClr val="tx1"/>
              </a:solidFill>
              <a:round/>
              <a:headEnd/>
              <a:tailEnd/>
            </a:ln>
          </p:spPr>
          <p:txBody>
            <a:bodyPr wrap="none" anchor="ctr"/>
            <a:lstStyle/>
            <a:p>
              <a:endParaRPr lang="en-GB"/>
            </a:p>
          </p:txBody>
        </p:sp>
        <p:sp>
          <p:nvSpPr>
            <p:cNvPr id="135" name="Line 484"/>
            <p:cNvSpPr>
              <a:spLocks noChangeShapeType="1"/>
            </p:cNvSpPr>
            <p:nvPr/>
          </p:nvSpPr>
          <p:spPr bwMode="auto">
            <a:xfrm>
              <a:off x="1728" y="576"/>
              <a:ext cx="0" cy="576"/>
            </a:xfrm>
            <a:prstGeom prst="line">
              <a:avLst/>
            </a:prstGeom>
            <a:noFill/>
            <a:ln w="38100">
              <a:solidFill>
                <a:schemeClr val="tx1"/>
              </a:solidFill>
              <a:round/>
              <a:headEnd/>
              <a:tailEnd/>
            </a:ln>
          </p:spPr>
          <p:txBody>
            <a:bodyPr wrap="none" anchor="ctr"/>
            <a:lstStyle/>
            <a:p>
              <a:endParaRPr lang="en-GB"/>
            </a:p>
          </p:txBody>
        </p:sp>
      </p:grpSp>
      <p:grpSp>
        <p:nvGrpSpPr>
          <p:cNvPr id="26" name="Csoportba foglalás 161"/>
          <p:cNvGrpSpPr/>
          <p:nvPr/>
        </p:nvGrpSpPr>
        <p:grpSpPr>
          <a:xfrm>
            <a:off x="5019684" y="3756475"/>
            <a:ext cx="533400" cy="672657"/>
            <a:chOff x="4668838" y="3361181"/>
            <a:chExt cx="533400" cy="1558498"/>
          </a:xfrm>
        </p:grpSpPr>
        <p:sp>
          <p:nvSpPr>
            <p:cNvPr id="163" name="Line 500"/>
            <p:cNvSpPr>
              <a:spLocks noChangeShapeType="1"/>
            </p:cNvSpPr>
            <p:nvPr/>
          </p:nvSpPr>
          <p:spPr bwMode="auto">
            <a:xfrm>
              <a:off x="4668838" y="4919679"/>
              <a:ext cx="533400" cy="0"/>
            </a:xfrm>
            <a:prstGeom prst="line">
              <a:avLst/>
            </a:prstGeom>
            <a:noFill/>
            <a:ln w="9525">
              <a:solidFill>
                <a:schemeClr val="tx1"/>
              </a:solidFill>
              <a:round/>
              <a:headEnd/>
              <a:tailEnd/>
            </a:ln>
          </p:spPr>
          <p:txBody>
            <a:bodyPr wrap="none" anchor="ctr"/>
            <a:lstStyle/>
            <a:p>
              <a:endParaRPr lang="en-GB"/>
            </a:p>
          </p:txBody>
        </p:sp>
        <p:sp>
          <p:nvSpPr>
            <p:cNvPr id="164" name="Line 501"/>
            <p:cNvSpPr>
              <a:spLocks noChangeShapeType="1"/>
            </p:cNvSpPr>
            <p:nvPr/>
          </p:nvSpPr>
          <p:spPr bwMode="auto">
            <a:xfrm>
              <a:off x="4668838" y="3361181"/>
              <a:ext cx="0" cy="1558498"/>
            </a:xfrm>
            <a:prstGeom prst="line">
              <a:avLst/>
            </a:prstGeom>
            <a:noFill/>
            <a:ln w="9525">
              <a:solidFill>
                <a:schemeClr val="tx1"/>
              </a:solidFill>
              <a:round/>
              <a:headEnd/>
              <a:tailEnd/>
            </a:ln>
          </p:spPr>
          <p:txBody>
            <a:bodyPr wrap="none" anchor="ctr"/>
            <a:lstStyle/>
            <a:p>
              <a:endParaRPr lang="en-GB"/>
            </a:p>
          </p:txBody>
        </p:sp>
      </p:grpSp>
      <p:grpSp>
        <p:nvGrpSpPr>
          <p:cNvPr id="27" name="Csoportba foglalás 195"/>
          <p:cNvGrpSpPr/>
          <p:nvPr/>
        </p:nvGrpSpPr>
        <p:grpSpPr>
          <a:xfrm>
            <a:off x="5241256" y="2620731"/>
            <a:ext cx="609600" cy="1308100"/>
            <a:chOff x="5943600" y="1816100"/>
            <a:chExt cx="609600" cy="1308100"/>
          </a:xfrm>
        </p:grpSpPr>
        <p:sp>
          <p:nvSpPr>
            <p:cNvPr id="165" name="Rectangle 106"/>
            <p:cNvSpPr>
              <a:spLocks noChangeArrowheads="1"/>
            </p:cNvSpPr>
            <p:nvPr/>
          </p:nvSpPr>
          <p:spPr bwMode="auto">
            <a:xfrm>
              <a:off x="6172200" y="1905000"/>
              <a:ext cx="152400" cy="1219200"/>
            </a:xfrm>
            <a:prstGeom prst="rect">
              <a:avLst/>
            </a:prstGeom>
            <a:solidFill>
              <a:srgbClr val="FF0000"/>
            </a:solidFill>
            <a:ln w="9525">
              <a:solidFill>
                <a:srgbClr val="FF0000"/>
              </a:solidFill>
              <a:miter lim="800000"/>
              <a:headEnd/>
              <a:tailEnd/>
            </a:ln>
            <a:effectLst/>
          </p:spPr>
          <p:txBody>
            <a:bodyPr wrap="none" anchor="ctr"/>
            <a:lstStyle/>
            <a:p>
              <a:endParaRPr lang="en-GB"/>
            </a:p>
          </p:txBody>
        </p:sp>
        <p:grpSp>
          <p:nvGrpSpPr>
            <p:cNvPr id="28" name="Group 111"/>
            <p:cNvGrpSpPr>
              <a:grpSpLocks/>
            </p:cNvGrpSpPr>
            <p:nvPr/>
          </p:nvGrpSpPr>
          <p:grpSpPr bwMode="auto">
            <a:xfrm>
              <a:off x="6324600" y="1816100"/>
              <a:ext cx="228600" cy="1244600"/>
              <a:chOff x="4848" y="2536"/>
              <a:chExt cx="96" cy="784"/>
            </a:xfrm>
          </p:grpSpPr>
          <p:grpSp>
            <p:nvGrpSpPr>
              <p:cNvPr id="29" name="Group 112"/>
              <p:cNvGrpSpPr>
                <a:grpSpLocks/>
              </p:cNvGrpSpPr>
              <p:nvPr/>
            </p:nvGrpSpPr>
            <p:grpSpPr bwMode="auto">
              <a:xfrm>
                <a:off x="4848" y="2983"/>
                <a:ext cx="96" cy="337"/>
                <a:chOff x="2400" y="1680"/>
                <a:chExt cx="192" cy="240"/>
              </a:xfrm>
            </p:grpSpPr>
            <p:grpSp>
              <p:nvGrpSpPr>
                <p:cNvPr id="30" name="Group 113"/>
                <p:cNvGrpSpPr>
                  <a:grpSpLocks/>
                </p:cNvGrpSpPr>
                <p:nvPr/>
              </p:nvGrpSpPr>
              <p:grpSpPr bwMode="auto">
                <a:xfrm flipV="1">
                  <a:off x="2400" y="1776"/>
                  <a:ext cx="192" cy="144"/>
                  <a:chOff x="1392" y="3072"/>
                  <a:chExt cx="192" cy="144"/>
                </a:xfrm>
              </p:grpSpPr>
              <p:sp>
                <p:nvSpPr>
                  <p:cNvPr id="179" name="Line 11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80" name="Oval 11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31" name="Group 116"/>
                <p:cNvGrpSpPr>
                  <a:grpSpLocks/>
                </p:cNvGrpSpPr>
                <p:nvPr/>
              </p:nvGrpSpPr>
              <p:grpSpPr bwMode="auto">
                <a:xfrm flipV="1">
                  <a:off x="2400" y="1680"/>
                  <a:ext cx="192" cy="144"/>
                  <a:chOff x="1392" y="3072"/>
                  <a:chExt cx="192" cy="144"/>
                </a:xfrm>
              </p:grpSpPr>
              <p:sp>
                <p:nvSpPr>
                  <p:cNvPr id="177" name="Line 117"/>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78" name="Oval 11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nvGrpSpPr>
              <p:cNvPr id="64" name="Group 119"/>
              <p:cNvGrpSpPr>
                <a:grpSpLocks/>
              </p:cNvGrpSpPr>
              <p:nvPr/>
            </p:nvGrpSpPr>
            <p:grpSpPr bwMode="auto">
              <a:xfrm flipV="1">
                <a:off x="4848" y="2536"/>
                <a:ext cx="96" cy="337"/>
                <a:chOff x="2400" y="1680"/>
                <a:chExt cx="192" cy="240"/>
              </a:xfrm>
            </p:grpSpPr>
            <p:grpSp>
              <p:nvGrpSpPr>
                <p:cNvPr id="65" name="Group 120"/>
                <p:cNvGrpSpPr>
                  <a:grpSpLocks/>
                </p:cNvGrpSpPr>
                <p:nvPr/>
              </p:nvGrpSpPr>
              <p:grpSpPr bwMode="auto">
                <a:xfrm flipV="1">
                  <a:off x="2400" y="1776"/>
                  <a:ext cx="192" cy="144"/>
                  <a:chOff x="1392" y="3072"/>
                  <a:chExt cx="192" cy="144"/>
                </a:xfrm>
              </p:grpSpPr>
              <p:sp>
                <p:nvSpPr>
                  <p:cNvPr id="173" name="Line 121"/>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74" name="Oval 12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66" name="Group 123"/>
                <p:cNvGrpSpPr>
                  <a:grpSpLocks/>
                </p:cNvGrpSpPr>
                <p:nvPr/>
              </p:nvGrpSpPr>
              <p:grpSpPr bwMode="auto">
                <a:xfrm flipV="1">
                  <a:off x="2400" y="1680"/>
                  <a:ext cx="192" cy="144"/>
                  <a:chOff x="1392" y="3072"/>
                  <a:chExt cx="192" cy="144"/>
                </a:xfrm>
              </p:grpSpPr>
              <p:sp>
                <p:nvSpPr>
                  <p:cNvPr id="171" name="Line 12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72" name="Oval 12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grpSp>
          <p:nvGrpSpPr>
            <p:cNvPr id="67" name="Group 126"/>
            <p:cNvGrpSpPr>
              <a:grpSpLocks/>
            </p:cNvGrpSpPr>
            <p:nvPr/>
          </p:nvGrpSpPr>
          <p:grpSpPr bwMode="auto">
            <a:xfrm flipH="1">
              <a:off x="5943600" y="1816100"/>
              <a:ext cx="228600" cy="1244600"/>
              <a:chOff x="4848" y="2536"/>
              <a:chExt cx="96" cy="784"/>
            </a:xfrm>
          </p:grpSpPr>
          <p:grpSp>
            <p:nvGrpSpPr>
              <p:cNvPr id="68" name="Group 127"/>
              <p:cNvGrpSpPr>
                <a:grpSpLocks/>
              </p:cNvGrpSpPr>
              <p:nvPr/>
            </p:nvGrpSpPr>
            <p:grpSpPr bwMode="auto">
              <a:xfrm>
                <a:off x="4848" y="2983"/>
                <a:ext cx="96" cy="337"/>
                <a:chOff x="2400" y="1680"/>
                <a:chExt cx="192" cy="240"/>
              </a:xfrm>
            </p:grpSpPr>
            <p:grpSp>
              <p:nvGrpSpPr>
                <p:cNvPr id="69" name="Group 128"/>
                <p:cNvGrpSpPr>
                  <a:grpSpLocks/>
                </p:cNvGrpSpPr>
                <p:nvPr/>
              </p:nvGrpSpPr>
              <p:grpSpPr bwMode="auto">
                <a:xfrm flipV="1">
                  <a:off x="2400" y="1776"/>
                  <a:ext cx="192" cy="144"/>
                  <a:chOff x="1392" y="3072"/>
                  <a:chExt cx="192" cy="144"/>
                </a:xfrm>
              </p:grpSpPr>
              <p:sp>
                <p:nvSpPr>
                  <p:cNvPr id="194" name="Line 12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95" name="Oval 13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70" name="Group 131"/>
                <p:cNvGrpSpPr>
                  <a:grpSpLocks/>
                </p:cNvGrpSpPr>
                <p:nvPr/>
              </p:nvGrpSpPr>
              <p:grpSpPr bwMode="auto">
                <a:xfrm flipV="1">
                  <a:off x="2400" y="1680"/>
                  <a:ext cx="192" cy="144"/>
                  <a:chOff x="1392" y="3072"/>
                  <a:chExt cx="192" cy="144"/>
                </a:xfrm>
              </p:grpSpPr>
              <p:sp>
                <p:nvSpPr>
                  <p:cNvPr id="192" name="Line 132"/>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93" name="Oval 13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nvGrpSpPr>
              <p:cNvPr id="71" name="Group 134"/>
              <p:cNvGrpSpPr>
                <a:grpSpLocks/>
              </p:cNvGrpSpPr>
              <p:nvPr/>
            </p:nvGrpSpPr>
            <p:grpSpPr bwMode="auto">
              <a:xfrm flipV="1">
                <a:off x="4848" y="2536"/>
                <a:ext cx="96" cy="337"/>
                <a:chOff x="2400" y="1680"/>
                <a:chExt cx="192" cy="240"/>
              </a:xfrm>
            </p:grpSpPr>
            <p:grpSp>
              <p:nvGrpSpPr>
                <p:cNvPr id="72" name="Group 135"/>
                <p:cNvGrpSpPr>
                  <a:grpSpLocks/>
                </p:cNvGrpSpPr>
                <p:nvPr/>
              </p:nvGrpSpPr>
              <p:grpSpPr bwMode="auto">
                <a:xfrm flipV="1">
                  <a:off x="2400" y="1776"/>
                  <a:ext cx="192" cy="144"/>
                  <a:chOff x="1392" y="3072"/>
                  <a:chExt cx="192" cy="144"/>
                </a:xfrm>
              </p:grpSpPr>
              <p:sp>
                <p:nvSpPr>
                  <p:cNvPr id="188" name="Line 136"/>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89" name="Oval 13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76" name="Group 138"/>
                <p:cNvGrpSpPr>
                  <a:grpSpLocks/>
                </p:cNvGrpSpPr>
                <p:nvPr/>
              </p:nvGrpSpPr>
              <p:grpSpPr bwMode="auto">
                <a:xfrm flipV="1">
                  <a:off x="2400" y="1680"/>
                  <a:ext cx="192" cy="144"/>
                  <a:chOff x="1392" y="3072"/>
                  <a:chExt cx="192" cy="144"/>
                </a:xfrm>
              </p:grpSpPr>
              <p:sp>
                <p:nvSpPr>
                  <p:cNvPr id="186" name="Line 13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187" name="Oval 14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grpSp>
      <p:grpSp>
        <p:nvGrpSpPr>
          <p:cNvPr id="77" name="Group 20"/>
          <p:cNvGrpSpPr>
            <a:grpSpLocks/>
          </p:cNvGrpSpPr>
          <p:nvPr/>
        </p:nvGrpSpPr>
        <p:grpSpPr bwMode="auto">
          <a:xfrm>
            <a:off x="3352784" y="1714488"/>
            <a:ext cx="533400" cy="914400"/>
            <a:chOff x="1152" y="624"/>
            <a:chExt cx="336" cy="576"/>
          </a:xfrm>
        </p:grpSpPr>
        <p:sp>
          <p:nvSpPr>
            <p:cNvPr id="198" name="Line 21"/>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199" name="Line 22"/>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200" name="Line 23"/>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grpSp>
        <p:nvGrpSpPr>
          <p:cNvPr id="78" name="Csoportba foglalás 200"/>
          <p:cNvGrpSpPr/>
          <p:nvPr/>
        </p:nvGrpSpPr>
        <p:grpSpPr>
          <a:xfrm>
            <a:off x="3243242" y="2643186"/>
            <a:ext cx="637496" cy="1247940"/>
            <a:chOff x="7500958" y="3714756"/>
            <a:chExt cx="637496" cy="1247940"/>
          </a:xfrm>
        </p:grpSpPr>
        <p:grpSp>
          <p:nvGrpSpPr>
            <p:cNvPr id="89" name="Group 5"/>
            <p:cNvGrpSpPr>
              <a:grpSpLocks/>
            </p:cNvGrpSpPr>
            <p:nvPr/>
          </p:nvGrpSpPr>
          <p:grpSpPr bwMode="auto">
            <a:xfrm>
              <a:off x="7500958" y="3714756"/>
              <a:ext cx="214314" cy="500068"/>
              <a:chOff x="816" y="1200"/>
              <a:chExt cx="240" cy="528"/>
            </a:xfrm>
          </p:grpSpPr>
          <p:grpSp>
            <p:nvGrpSpPr>
              <p:cNvPr id="93" name="Group 6"/>
              <p:cNvGrpSpPr>
                <a:grpSpLocks/>
              </p:cNvGrpSpPr>
              <p:nvPr/>
            </p:nvGrpSpPr>
            <p:grpSpPr bwMode="auto">
              <a:xfrm>
                <a:off x="816" y="1200"/>
                <a:ext cx="240" cy="288"/>
                <a:chOff x="1152" y="2400"/>
                <a:chExt cx="240" cy="288"/>
              </a:xfrm>
            </p:grpSpPr>
            <p:sp>
              <p:nvSpPr>
                <p:cNvPr id="213"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14"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15"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16"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17"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94" name="Group 12"/>
              <p:cNvGrpSpPr>
                <a:grpSpLocks/>
              </p:cNvGrpSpPr>
              <p:nvPr/>
            </p:nvGrpSpPr>
            <p:grpSpPr bwMode="auto">
              <a:xfrm>
                <a:off x="816" y="1440"/>
                <a:ext cx="240" cy="288"/>
                <a:chOff x="1152" y="2400"/>
                <a:chExt cx="240" cy="288"/>
              </a:xfrm>
            </p:grpSpPr>
            <p:sp>
              <p:nvSpPr>
                <p:cNvPr id="208"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09"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10"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11"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12"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95" name="Csoportba foglalás 279"/>
            <p:cNvGrpSpPr/>
            <p:nvPr/>
          </p:nvGrpSpPr>
          <p:grpSpPr>
            <a:xfrm>
              <a:off x="7605054" y="4071942"/>
              <a:ext cx="533400" cy="890754"/>
              <a:chOff x="7610496" y="3462520"/>
              <a:chExt cx="533400" cy="890754"/>
            </a:xfrm>
          </p:grpSpPr>
          <p:sp>
            <p:nvSpPr>
              <p:cNvPr id="204" name="Line 18"/>
              <p:cNvSpPr>
                <a:spLocks noChangeShapeType="1"/>
              </p:cNvSpPr>
              <p:nvPr/>
            </p:nvSpPr>
            <p:spPr bwMode="auto">
              <a:xfrm>
                <a:off x="7610496" y="4353274"/>
                <a:ext cx="533400" cy="0"/>
              </a:xfrm>
              <a:prstGeom prst="line">
                <a:avLst/>
              </a:prstGeom>
              <a:noFill/>
              <a:ln w="9525">
                <a:solidFill>
                  <a:schemeClr val="tx1"/>
                </a:solidFill>
                <a:round/>
                <a:headEnd/>
                <a:tailEnd/>
              </a:ln>
            </p:spPr>
            <p:txBody>
              <a:bodyPr wrap="none" anchor="ctr"/>
              <a:lstStyle/>
              <a:p>
                <a:endParaRPr lang="en-GB"/>
              </a:p>
            </p:txBody>
          </p:sp>
          <p:sp>
            <p:nvSpPr>
              <p:cNvPr id="205" name="Line 19"/>
              <p:cNvSpPr>
                <a:spLocks noChangeShapeType="1"/>
              </p:cNvSpPr>
              <p:nvPr/>
            </p:nvSpPr>
            <p:spPr bwMode="auto">
              <a:xfrm>
                <a:off x="7610496" y="3462520"/>
                <a:ext cx="0" cy="890754"/>
              </a:xfrm>
              <a:prstGeom prst="line">
                <a:avLst/>
              </a:prstGeom>
              <a:noFill/>
              <a:ln w="9525">
                <a:solidFill>
                  <a:schemeClr val="tx1"/>
                </a:solidFill>
                <a:round/>
                <a:headEnd/>
                <a:tailEnd/>
              </a:ln>
            </p:spPr>
            <p:txBody>
              <a:bodyPr wrap="none" anchor="ctr"/>
              <a:lstStyle/>
              <a:p>
                <a:endParaRPr lang="en-GB"/>
              </a:p>
            </p:txBody>
          </p:sp>
        </p:grpSp>
      </p:grpSp>
      <p:grpSp>
        <p:nvGrpSpPr>
          <p:cNvPr id="106" name="Csoportba foglalás 217"/>
          <p:cNvGrpSpPr/>
          <p:nvPr/>
        </p:nvGrpSpPr>
        <p:grpSpPr>
          <a:xfrm>
            <a:off x="3600432" y="2071678"/>
            <a:ext cx="609600" cy="1828800"/>
            <a:chOff x="7748614" y="2171704"/>
            <a:chExt cx="609600" cy="1828800"/>
          </a:xfrm>
        </p:grpSpPr>
        <p:grpSp>
          <p:nvGrpSpPr>
            <p:cNvPr id="107" name="Csoportba foglalás 273"/>
            <p:cNvGrpSpPr/>
            <p:nvPr/>
          </p:nvGrpSpPr>
          <p:grpSpPr>
            <a:xfrm>
              <a:off x="7748614" y="2636838"/>
              <a:ext cx="609600" cy="914400"/>
              <a:chOff x="7748614" y="2636838"/>
              <a:chExt cx="609600" cy="914400"/>
            </a:xfrm>
          </p:grpSpPr>
          <p:sp>
            <p:nvSpPr>
              <p:cNvPr id="239" name="Oval 195"/>
              <p:cNvSpPr>
                <a:spLocks noChangeArrowheads="1"/>
              </p:cNvSpPr>
              <p:nvPr/>
            </p:nvSpPr>
            <p:spPr bwMode="auto">
              <a:xfrm>
                <a:off x="8205814" y="28654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0" name="Oval 198"/>
              <p:cNvSpPr>
                <a:spLocks noChangeArrowheads="1"/>
              </p:cNvSpPr>
              <p:nvPr/>
            </p:nvSpPr>
            <p:spPr bwMode="auto">
              <a:xfrm>
                <a:off x="8205814" y="26368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1" name="Oval 201"/>
              <p:cNvSpPr>
                <a:spLocks noChangeArrowheads="1"/>
              </p:cNvSpPr>
              <p:nvPr/>
            </p:nvSpPr>
            <p:spPr bwMode="auto">
              <a:xfrm flipV="1">
                <a:off x="8205814" y="34750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2" name="Oval 204"/>
              <p:cNvSpPr>
                <a:spLocks noChangeArrowheads="1"/>
              </p:cNvSpPr>
              <p:nvPr/>
            </p:nvSpPr>
            <p:spPr bwMode="auto">
              <a:xfrm flipV="1">
                <a:off x="8205814" y="33226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3" name="Oval 209"/>
              <p:cNvSpPr>
                <a:spLocks noChangeArrowheads="1"/>
              </p:cNvSpPr>
              <p:nvPr/>
            </p:nvSpPr>
            <p:spPr bwMode="auto">
              <a:xfrm flipH="1">
                <a:off x="7748614" y="28654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4" name="Oval 212"/>
              <p:cNvSpPr>
                <a:spLocks noChangeArrowheads="1"/>
              </p:cNvSpPr>
              <p:nvPr/>
            </p:nvSpPr>
            <p:spPr bwMode="auto">
              <a:xfrm flipH="1">
                <a:off x="7748614" y="26368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5" name="Oval 215"/>
              <p:cNvSpPr>
                <a:spLocks noChangeArrowheads="1"/>
              </p:cNvSpPr>
              <p:nvPr/>
            </p:nvSpPr>
            <p:spPr bwMode="auto">
              <a:xfrm flipH="1" flipV="1">
                <a:off x="7748614" y="34750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sp>
            <p:nvSpPr>
              <p:cNvPr id="246" name="Oval 218"/>
              <p:cNvSpPr>
                <a:spLocks noChangeArrowheads="1"/>
              </p:cNvSpPr>
              <p:nvPr/>
            </p:nvSpPr>
            <p:spPr bwMode="auto">
              <a:xfrm flipH="1" flipV="1">
                <a:off x="7748614" y="3322638"/>
                <a:ext cx="152400" cy="76200"/>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08" name="Csoportba foglalás 272"/>
            <p:cNvGrpSpPr/>
            <p:nvPr/>
          </p:nvGrpSpPr>
          <p:grpSpPr>
            <a:xfrm>
              <a:off x="7748614" y="2171704"/>
              <a:ext cx="609600" cy="1828800"/>
              <a:chOff x="7748614" y="2179638"/>
              <a:chExt cx="609600" cy="1828800"/>
            </a:xfrm>
          </p:grpSpPr>
          <p:grpSp>
            <p:nvGrpSpPr>
              <p:cNvPr id="119" name="Csoportba foglalás 270"/>
              <p:cNvGrpSpPr/>
              <p:nvPr/>
            </p:nvGrpSpPr>
            <p:grpSpPr>
              <a:xfrm>
                <a:off x="7748614" y="2179638"/>
                <a:ext cx="609600" cy="1828800"/>
                <a:chOff x="7748614" y="2179638"/>
                <a:chExt cx="609600" cy="1828800"/>
              </a:xfrm>
            </p:grpSpPr>
            <p:sp>
              <p:nvSpPr>
                <p:cNvPr id="233" name="Line 164"/>
                <p:cNvSpPr>
                  <a:spLocks noChangeShapeType="1"/>
                </p:cNvSpPr>
                <p:nvPr/>
              </p:nvSpPr>
              <p:spPr bwMode="auto">
                <a:xfrm flipV="1">
                  <a:off x="7748614" y="3094038"/>
                  <a:ext cx="0" cy="914400"/>
                </a:xfrm>
                <a:prstGeom prst="line">
                  <a:avLst/>
                </a:prstGeom>
                <a:noFill/>
                <a:ln w="38100">
                  <a:solidFill>
                    <a:schemeClr val="tx1"/>
                  </a:solidFill>
                  <a:round/>
                  <a:headEnd/>
                  <a:tailEnd/>
                </a:ln>
              </p:spPr>
              <p:txBody>
                <a:bodyPr wrap="none" anchor="ctr"/>
                <a:lstStyle/>
                <a:p>
                  <a:endParaRPr lang="en-GB"/>
                </a:p>
              </p:txBody>
            </p:sp>
            <p:sp>
              <p:nvSpPr>
                <p:cNvPr id="234" name="Line 165"/>
                <p:cNvSpPr>
                  <a:spLocks noChangeShapeType="1"/>
                </p:cNvSpPr>
                <p:nvPr/>
              </p:nvSpPr>
              <p:spPr bwMode="auto">
                <a:xfrm flipV="1">
                  <a:off x="8358214" y="3094038"/>
                  <a:ext cx="0" cy="914400"/>
                </a:xfrm>
                <a:prstGeom prst="line">
                  <a:avLst/>
                </a:prstGeom>
                <a:noFill/>
                <a:ln w="38100">
                  <a:solidFill>
                    <a:schemeClr val="tx1"/>
                  </a:solidFill>
                  <a:round/>
                  <a:headEnd/>
                  <a:tailEnd/>
                </a:ln>
              </p:spPr>
              <p:txBody>
                <a:bodyPr wrap="none" anchor="ctr"/>
                <a:lstStyle/>
                <a:p>
                  <a:endParaRPr lang="en-GB"/>
                </a:p>
              </p:txBody>
            </p:sp>
            <p:sp>
              <p:nvSpPr>
                <p:cNvPr id="235" name="Line 168"/>
                <p:cNvSpPr>
                  <a:spLocks noChangeShapeType="1"/>
                </p:cNvSpPr>
                <p:nvPr/>
              </p:nvSpPr>
              <p:spPr bwMode="auto">
                <a:xfrm>
                  <a:off x="7748614" y="2179638"/>
                  <a:ext cx="609600" cy="0"/>
                </a:xfrm>
                <a:prstGeom prst="line">
                  <a:avLst/>
                </a:prstGeom>
                <a:noFill/>
                <a:ln w="57150">
                  <a:solidFill>
                    <a:schemeClr val="tx1"/>
                  </a:solidFill>
                  <a:round/>
                  <a:headEnd/>
                  <a:tailEnd/>
                </a:ln>
              </p:spPr>
              <p:txBody>
                <a:bodyPr wrap="none" anchor="ctr"/>
                <a:lstStyle/>
                <a:p>
                  <a:endParaRPr lang="en-GB"/>
                </a:p>
              </p:txBody>
            </p:sp>
            <p:sp>
              <p:nvSpPr>
                <p:cNvPr id="236" name="Line 169"/>
                <p:cNvSpPr>
                  <a:spLocks noChangeShapeType="1"/>
                </p:cNvSpPr>
                <p:nvPr/>
              </p:nvSpPr>
              <p:spPr bwMode="auto">
                <a:xfrm>
                  <a:off x="7748614" y="2179638"/>
                  <a:ext cx="0" cy="914400"/>
                </a:xfrm>
                <a:prstGeom prst="line">
                  <a:avLst/>
                </a:prstGeom>
                <a:noFill/>
                <a:ln w="38100">
                  <a:solidFill>
                    <a:schemeClr val="tx1"/>
                  </a:solidFill>
                  <a:round/>
                  <a:headEnd/>
                  <a:tailEnd/>
                </a:ln>
              </p:spPr>
              <p:txBody>
                <a:bodyPr wrap="none" anchor="ctr"/>
                <a:lstStyle/>
                <a:p>
                  <a:endParaRPr lang="en-GB"/>
                </a:p>
              </p:txBody>
            </p:sp>
            <p:sp>
              <p:nvSpPr>
                <p:cNvPr id="237" name="Line 170"/>
                <p:cNvSpPr>
                  <a:spLocks noChangeShapeType="1"/>
                </p:cNvSpPr>
                <p:nvPr/>
              </p:nvSpPr>
              <p:spPr bwMode="auto">
                <a:xfrm>
                  <a:off x="8358214" y="2179638"/>
                  <a:ext cx="0" cy="914400"/>
                </a:xfrm>
                <a:prstGeom prst="line">
                  <a:avLst/>
                </a:prstGeom>
                <a:noFill/>
                <a:ln w="38100">
                  <a:solidFill>
                    <a:schemeClr val="tx1"/>
                  </a:solidFill>
                  <a:round/>
                  <a:headEnd/>
                  <a:tailEnd/>
                </a:ln>
              </p:spPr>
              <p:txBody>
                <a:bodyPr wrap="none" anchor="ctr"/>
                <a:lstStyle/>
                <a:p>
                  <a:endParaRPr lang="en-GB"/>
                </a:p>
              </p:txBody>
            </p:sp>
            <p:sp>
              <p:nvSpPr>
                <p:cNvPr id="238" name="Line 163"/>
                <p:cNvSpPr>
                  <a:spLocks noChangeShapeType="1"/>
                </p:cNvSpPr>
                <p:nvPr/>
              </p:nvSpPr>
              <p:spPr bwMode="auto">
                <a:xfrm flipV="1">
                  <a:off x="7748614" y="4000504"/>
                  <a:ext cx="609600" cy="0"/>
                </a:xfrm>
                <a:prstGeom prst="line">
                  <a:avLst/>
                </a:prstGeom>
                <a:noFill/>
                <a:ln w="57150">
                  <a:solidFill>
                    <a:schemeClr val="tx1"/>
                  </a:solidFill>
                  <a:round/>
                  <a:headEnd/>
                  <a:tailEnd/>
                </a:ln>
              </p:spPr>
              <p:txBody>
                <a:bodyPr wrap="none" anchor="ctr"/>
                <a:lstStyle/>
                <a:p>
                  <a:endParaRPr lang="en-GB"/>
                </a:p>
              </p:txBody>
            </p:sp>
          </p:grpSp>
          <p:grpSp>
            <p:nvGrpSpPr>
              <p:cNvPr id="120" name="Csoportba foglalás 271"/>
              <p:cNvGrpSpPr/>
              <p:nvPr/>
            </p:nvGrpSpPr>
            <p:grpSpPr>
              <a:xfrm>
                <a:off x="7858148" y="2484438"/>
                <a:ext cx="366714" cy="1219200"/>
                <a:chOff x="7858148" y="2484438"/>
                <a:chExt cx="366714" cy="1219200"/>
              </a:xfrm>
            </p:grpSpPr>
            <p:sp>
              <p:nvSpPr>
                <p:cNvPr id="223" name="Rectangle 205"/>
                <p:cNvSpPr>
                  <a:spLocks noChangeArrowheads="1"/>
                </p:cNvSpPr>
                <p:nvPr/>
              </p:nvSpPr>
              <p:spPr bwMode="auto">
                <a:xfrm>
                  <a:off x="7990277" y="2484438"/>
                  <a:ext cx="152400" cy="1219200"/>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121" name="Csoportba foglalás 269"/>
                <p:cNvGrpSpPr/>
                <p:nvPr/>
              </p:nvGrpSpPr>
              <p:grpSpPr>
                <a:xfrm>
                  <a:off x="7858148" y="2643182"/>
                  <a:ext cx="366714" cy="902568"/>
                  <a:chOff x="7858148" y="2643182"/>
                  <a:chExt cx="366714" cy="902568"/>
                </a:xfrm>
              </p:grpSpPr>
              <p:sp>
                <p:nvSpPr>
                  <p:cNvPr id="225" name="Line 217"/>
                  <p:cNvSpPr>
                    <a:spLocks noChangeShapeType="1"/>
                  </p:cNvSpPr>
                  <p:nvPr/>
                </p:nvSpPr>
                <p:spPr bwMode="auto">
                  <a:xfrm flipH="1">
                    <a:off x="7920062" y="3143248"/>
                    <a:ext cx="152400" cy="228600"/>
                  </a:xfrm>
                  <a:prstGeom prst="line">
                    <a:avLst/>
                  </a:prstGeom>
                  <a:noFill/>
                  <a:ln w="19050">
                    <a:solidFill>
                      <a:srgbClr val="FF0000"/>
                    </a:solidFill>
                    <a:round/>
                    <a:headEnd/>
                    <a:tailEnd/>
                  </a:ln>
                </p:spPr>
                <p:txBody>
                  <a:bodyPr wrap="none" anchor="ctr"/>
                  <a:lstStyle/>
                  <a:p>
                    <a:endParaRPr lang="en-GB"/>
                  </a:p>
                </p:txBody>
              </p:sp>
              <p:sp>
                <p:nvSpPr>
                  <p:cNvPr id="226" name="Line 217"/>
                  <p:cNvSpPr>
                    <a:spLocks noChangeShapeType="1"/>
                  </p:cNvSpPr>
                  <p:nvPr/>
                </p:nvSpPr>
                <p:spPr bwMode="auto">
                  <a:xfrm flipH="1">
                    <a:off x="7920062" y="3317150"/>
                    <a:ext cx="152400" cy="228600"/>
                  </a:xfrm>
                  <a:prstGeom prst="line">
                    <a:avLst/>
                  </a:prstGeom>
                  <a:noFill/>
                  <a:ln w="19050">
                    <a:solidFill>
                      <a:srgbClr val="FF0000"/>
                    </a:solidFill>
                    <a:round/>
                    <a:headEnd/>
                    <a:tailEnd/>
                  </a:ln>
                </p:spPr>
                <p:txBody>
                  <a:bodyPr wrap="none" anchor="ctr"/>
                  <a:lstStyle/>
                  <a:p>
                    <a:endParaRPr lang="en-GB"/>
                  </a:p>
                </p:txBody>
              </p:sp>
              <p:sp>
                <p:nvSpPr>
                  <p:cNvPr id="227" name="Line 217"/>
                  <p:cNvSpPr>
                    <a:spLocks noChangeShapeType="1"/>
                  </p:cNvSpPr>
                  <p:nvPr/>
                </p:nvSpPr>
                <p:spPr bwMode="auto">
                  <a:xfrm flipH="1">
                    <a:off x="8072462" y="2674208"/>
                    <a:ext cx="152400" cy="228600"/>
                  </a:xfrm>
                  <a:prstGeom prst="line">
                    <a:avLst/>
                  </a:prstGeom>
                  <a:noFill/>
                  <a:ln w="19050">
                    <a:solidFill>
                      <a:srgbClr val="FF0000"/>
                    </a:solidFill>
                    <a:round/>
                    <a:headEnd/>
                    <a:tailEnd/>
                  </a:ln>
                </p:spPr>
                <p:txBody>
                  <a:bodyPr wrap="none" anchor="ctr"/>
                  <a:lstStyle/>
                  <a:p>
                    <a:endParaRPr lang="en-GB"/>
                  </a:p>
                </p:txBody>
              </p:sp>
              <p:sp>
                <p:nvSpPr>
                  <p:cNvPr id="228" name="Line 217"/>
                  <p:cNvSpPr>
                    <a:spLocks noChangeShapeType="1"/>
                  </p:cNvSpPr>
                  <p:nvPr/>
                </p:nvSpPr>
                <p:spPr bwMode="auto">
                  <a:xfrm flipH="1">
                    <a:off x="8072462" y="2914648"/>
                    <a:ext cx="152400" cy="228600"/>
                  </a:xfrm>
                  <a:prstGeom prst="line">
                    <a:avLst/>
                  </a:prstGeom>
                  <a:noFill/>
                  <a:ln w="19050">
                    <a:solidFill>
                      <a:srgbClr val="FF0000"/>
                    </a:solidFill>
                    <a:round/>
                    <a:headEnd/>
                    <a:tailEnd/>
                  </a:ln>
                </p:spPr>
                <p:txBody>
                  <a:bodyPr wrap="none" anchor="ctr"/>
                  <a:lstStyle/>
                  <a:p>
                    <a:endParaRPr lang="en-GB"/>
                  </a:p>
                </p:txBody>
              </p:sp>
              <p:sp>
                <p:nvSpPr>
                  <p:cNvPr id="229" name="Line 203"/>
                  <p:cNvSpPr>
                    <a:spLocks noChangeShapeType="1"/>
                  </p:cNvSpPr>
                  <p:nvPr/>
                </p:nvSpPr>
                <p:spPr bwMode="auto">
                  <a:xfrm>
                    <a:off x="7858148" y="2643182"/>
                    <a:ext cx="152400" cy="228600"/>
                  </a:xfrm>
                  <a:prstGeom prst="line">
                    <a:avLst/>
                  </a:prstGeom>
                  <a:noFill/>
                  <a:ln w="19050">
                    <a:solidFill>
                      <a:srgbClr val="FF0000"/>
                    </a:solidFill>
                    <a:round/>
                    <a:headEnd/>
                    <a:tailEnd/>
                  </a:ln>
                </p:spPr>
                <p:txBody>
                  <a:bodyPr wrap="none" anchor="ctr"/>
                  <a:lstStyle/>
                  <a:p>
                    <a:endParaRPr lang="en-GB"/>
                  </a:p>
                </p:txBody>
              </p:sp>
              <p:sp>
                <p:nvSpPr>
                  <p:cNvPr id="230" name="Line 203"/>
                  <p:cNvSpPr>
                    <a:spLocks noChangeShapeType="1"/>
                  </p:cNvSpPr>
                  <p:nvPr/>
                </p:nvSpPr>
                <p:spPr bwMode="auto">
                  <a:xfrm>
                    <a:off x="7858148" y="2914648"/>
                    <a:ext cx="152400" cy="228600"/>
                  </a:xfrm>
                  <a:prstGeom prst="line">
                    <a:avLst/>
                  </a:prstGeom>
                  <a:noFill/>
                  <a:ln w="19050">
                    <a:solidFill>
                      <a:srgbClr val="FF0000"/>
                    </a:solidFill>
                    <a:round/>
                    <a:headEnd/>
                    <a:tailEnd/>
                  </a:ln>
                </p:spPr>
                <p:txBody>
                  <a:bodyPr wrap="none" anchor="ctr"/>
                  <a:lstStyle/>
                  <a:p>
                    <a:endParaRPr lang="en-GB"/>
                  </a:p>
                </p:txBody>
              </p:sp>
              <p:sp>
                <p:nvSpPr>
                  <p:cNvPr id="231" name="Line 203"/>
                  <p:cNvSpPr>
                    <a:spLocks noChangeShapeType="1"/>
                  </p:cNvSpPr>
                  <p:nvPr/>
                </p:nvSpPr>
                <p:spPr bwMode="auto">
                  <a:xfrm>
                    <a:off x="8072462" y="3143248"/>
                    <a:ext cx="152400" cy="228600"/>
                  </a:xfrm>
                  <a:prstGeom prst="line">
                    <a:avLst/>
                  </a:prstGeom>
                  <a:noFill/>
                  <a:ln w="19050">
                    <a:solidFill>
                      <a:srgbClr val="FF0000"/>
                    </a:solidFill>
                    <a:round/>
                    <a:headEnd/>
                    <a:tailEnd/>
                  </a:ln>
                </p:spPr>
                <p:txBody>
                  <a:bodyPr wrap="none" anchor="ctr"/>
                  <a:lstStyle/>
                  <a:p>
                    <a:endParaRPr lang="en-GB"/>
                  </a:p>
                </p:txBody>
              </p:sp>
              <p:sp>
                <p:nvSpPr>
                  <p:cNvPr id="232" name="Line 203"/>
                  <p:cNvSpPr>
                    <a:spLocks noChangeShapeType="1"/>
                  </p:cNvSpPr>
                  <p:nvPr/>
                </p:nvSpPr>
                <p:spPr bwMode="auto">
                  <a:xfrm>
                    <a:off x="8072462" y="3286124"/>
                    <a:ext cx="152400" cy="228600"/>
                  </a:xfrm>
                  <a:prstGeom prst="line">
                    <a:avLst/>
                  </a:prstGeom>
                  <a:noFill/>
                  <a:ln w="19050">
                    <a:solidFill>
                      <a:srgbClr val="FF0000"/>
                    </a:solidFill>
                    <a:round/>
                    <a:headEnd/>
                    <a:tailEnd/>
                  </a:ln>
                </p:spPr>
                <p:txBody>
                  <a:bodyPr wrap="none" anchor="ctr"/>
                  <a:lstStyle/>
                  <a:p>
                    <a:endParaRPr lang="en-GB"/>
                  </a:p>
                </p:txBody>
              </p:sp>
            </p:grpSp>
          </p:grpSp>
        </p:grpSp>
      </p:grpSp>
      <p:grpSp>
        <p:nvGrpSpPr>
          <p:cNvPr id="132" name="Group 25"/>
          <p:cNvGrpSpPr>
            <a:grpSpLocks/>
          </p:cNvGrpSpPr>
          <p:nvPr/>
        </p:nvGrpSpPr>
        <p:grpSpPr bwMode="auto">
          <a:xfrm>
            <a:off x="3790952" y="3835177"/>
            <a:ext cx="209544" cy="714380"/>
            <a:chOff x="1392" y="2016"/>
            <a:chExt cx="144" cy="384"/>
          </a:xfrm>
        </p:grpSpPr>
        <p:grpSp>
          <p:nvGrpSpPr>
            <p:cNvPr id="136" name="Group 26"/>
            <p:cNvGrpSpPr>
              <a:grpSpLocks/>
            </p:cNvGrpSpPr>
            <p:nvPr/>
          </p:nvGrpSpPr>
          <p:grpSpPr bwMode="auto">
            <a:xfrm>
              <a:off x="1392" y="2016"/>
              <a:ext cx="144" cy="192"/>
              <a:chOff x="1152" y="2400"/>
              <a:chExt cx="240" cy="288"/>
            </a:xfrm>
          </p:grpSpPr>
          <p:sp>
            <p:nvSpPr>
              <p:cNvPr id="255" name="Oval 2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56" name="Oval 2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57" name="Oval 2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58" name="Oval 3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59" name="Oval 3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37" name="Group 32"/>
            <p:cNvGrpSpPr>
              <a:grpSpLocks/>
            </p:cNvGrpSpPr>
            <p:nvPr/>
          </p:nvGrpSpPr>
          <p:grpSpPr bwMode="auto">
            <a:xfrm>
              <a:off x="1392" y="2208"/>
              <a:ext cx="144" cy="192"/>
              <a:chOff x="1152" y="2400"/>
              <a:chExt cx="240" cy="288"/>
            </a:xfrm>
          </p:grpSpPr>
          <p:sp>
            <p:nvSpPr>
              <p:cNvPr id="250" name="Oval 3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51" name="Oval 3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52" name="Oval 3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53" name="Oval 3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54" name="Oval 3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260" name="Line 24"/>
          <p:cNvSpPr>
            <a:spLocks noChangeShapeType="1"/>
          </p:cNvSpPr>
          <p:nvPr/>
        </p:nvSpPr>
        <p:spPr bwMode="auto">
          <a:xfrm>
            <a:off x="2928926" y="1720610"/>
            <a:ext cx="1600200" cy="0"/>
          </a:xfrm>
          <a:prstGeom prst="line">
            <a:avLst/>
          </a:prstGeom>
          <a:noFill/>
          <a:ln w="57150">
            <a:solidFill>
              <a:schemeClr val="tx1"/>
            </a:solidFill>
            <a:round/>
            <a:headEnd/>
            <a:tailEnd/>
          </a:ln>
        </p:spPr>
        <p:txBody>
          <a:bodyPr wrap="none" anchor="ctr"/>
          <a:lstStyle/>
          <a:p>
            <a:endParaRPr lang="en-GB"/>
          </a:p>
        </p:txBody>
      </p:sp>
      <p:grpSp>
        <p:nvGrpSpPr>
          <p:cNvPr id="138" name="Group 4"/>
          <p:cNvGrpSpPr>
            <a:grpSpLocks/>
          </p:cNvGrpSpPr>
          <p:nvPr/>
        </p:nvGrpSpPr>
        <p:grpSpPr bwMode="auto">
          <a:xfrm>
            <a:off x="1300138" y="2636838"/>
            <a:ext cx="609600" cy="1363666"/>
            <a:chOff x="1104" y="1200"/>
            <a:chExt cx="384" cy="1392"/>
          </a:xfrm>
        </p:grpSpPr>
        <p:grpSp>
          <p:nvGrpSpPr>
            <p:cNvPr id="139" name="Group 5"/>
            <p:cNvGrpSpPr>
              <a:grpSpLocks/>
            </p:cNvGrpSpPr>
            <p:nvPr/>
          </p:nvGrpSpPr>
          <p:grpSpPr bwMode="auto">
            <a:xfrm>
              <a:off x="1104" y="1200"/>
              <a:ext cx="144" cy="528"/>
              <a:chOff x="816" y="1200"/>
              <a:chExt cx="240" cy="528"/>
            </a:xfrm>
          </p:grpSpPr>
          <p:grpSp>
            <p:nvGrpSpPr>
              <p:cNvPr id="140" name="Group 6"/>
              <p:cNvGrpSpPr>
                <a:grpSpLocks/>
              </p:cNvGrpSpPr>
              <p:nvPr/>
            </p:nvGrpSpPr>
            <p:grpSpPr bwMode="auto">
              <a:xfrm>
                <a:off x="816" y="1200"/>
                <a:ext cx="240" cy="288"/>
                <a:chOff x="1152" y="2400"/>
                <a:chExt cx="240" cy="288"/>
              </a:xfrm>
            </p:grpSpPr>
            <p:sp>
              <p:nvSpPr>
                <p:cNvPr id="272"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73"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74"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5"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76"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41" name="Group 12"/>
              <p:cNvGrpSpPr>
                <a:grpSpLocks/>
              </p:cNvGrpSpPr>
              <p:nvPr/>
            </p:nvGrpSpPr>
            <p:grpSpPr bwMode="auto">
              <a:xfrm>
                <a:off x="816" y="1440"/>
                <a:ext cx="240" cy="288"/>
                <a:chOff x="1152" y="2400"/>
                <a:chExt cx="240" cy="288"/>
              </a:xfrm>
            </p:grpSpPr>
            <p:sp>
              <p:nvSpPr>
                <p:cNvPr id="267"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268"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269"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270"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271"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263" name="Line 18"/>
            <p:cNvSpPr>
              <a:spLocks noChangeShapeType="1"/>
            </p:cNvSpPr>
            <p:nvPr/>
          </p:nvSpPr>
          <p:spPr bwMode="auto">
            <a:xfrm>
              <a:off x="1152" y="2592"/>
              <a:ext cx="336" cy="0"/>
            </a:xfrm>
            <a:prstGeom prst="line">
              <a:avLst/>
            </a:prstGeom>
            <a:noFill/>
            <a:ln w="9525">
              <a:solidFill>
                <a:schemeClr val="tx1"/>
              </a:solidFill>
              <a:round/>
              <a:headEnd/>
              <a:tailEnd/>
            </a:ln>
          </p:spPr>
          <p:txBody>
            <a:bodyPr wrap="none" anchor="ctr"/>
            <a:lstStyle/>
            <a:p>
              <a:endParaRPr lang="en-GB"/>
            </a:p>
          </p:txBody>
        </p:sp>
        <p:sp>
          <p:nvSpPr>
            <p:cNvPr id="264" name="Line 19"/>
            <p:cNvSpPr>
              <a:spLocks noChangeShapeType="1"/>
            </p:cNvSpPr>
            <p:nvPr/>
          </p:nvSpPr>
          <p:spPr bwMode="auto">
            <a:xfrm>
              <a:off x="1152" y="1728"/>
              <a:ext cx="0" cy="864"/>
            </a:xfrm>
            <a:prstGeom prst="line">
              <a:avLst/>
            </a:prstGeom>
            <a:noFill/>
            <a:ln w="9525">
              <a:solidFill>
                <a:schemeClr val="tx1"/>
              </a:solidFill>
              <a:round/>
              <a:headEnd/>
              <a:tailEnd/>
            </a:ln>
          </p:spPr>
          <p:txBody>
            <a:bodyPr wrap="none" anchor="ctr"/>
            <a:lstStyle/>
            <a:p>
              <a:endParaRPr lang="en-GB"/>
            </a:p>
          </p:txBody>
        </p:sp>
      </p:grpSp>
      <p:grpSp>
        <p:nvGrpSpPr>
          <p:cNvPr id="142" name="Group 20"/>
          <p:cNvGrpSpPr>
            <a:grpSpLocks/>
          </p:cNvGrpSpPr>
          <p:nvPr/>
        </p:nvGrpSpPr>
        <p:grpSpPr bwMode="auto">
          <a:xfrm>
            <a:off x="1376338" y="1722438"/>
            <a:ext cx="533400" cy="914400"/>
            <a:chOff x="1152" y="624"/>
            <a:chExt cx="336" cy="576"/>
          </a:xfrm>
        </p:grpSpPr>
        <p:sp>
          <p:nvSpPr>
            <p:cNvPr id="278" name="Line 21"/>
            <p:cNvSpPr>
              <a:spLocks noChangeShapeType="1"/>
            </p:cNvSpPr>
            <p:nvPr/>
          </p:nvSpPr>
          <p:spPr bwMode="auto">
            <a:xfrm flipH="1" flipV="1">
              <a:off x="1152" y="624"/>
              <a:ext cx="0" cy="576"/>
            </a:xfrm>
            <a:prstGeom prst="line">
              <a:avLst/>
            </a:prstGeom>
            <a:noFill/>
            <a:ln w="9525">
              <a:solidFill>
                <a:schemeClr val="tx1"/>
              </a:solidFill>
              <a:round/>
              <a:headEnd/>
              <a:tailEnd/>
            </a:ln>
          </p:spPr>
          <p:txBody>
            <a:bodyPr wrap="none" anchor="ctr"/>
            <a:lstStyle/>
            <a:p>
              <a:endParaRPr lang="en-GB"/>
            </a:p>
          </p:txBody>
        </p:sp>
        <p:sp>
          <p:nvSpPr>
            <p:cNvPr id="279" name="Line 22"/>
            <p:cNvSpPr>
              <a:spLocks noChangeShapeType="1"/>
            </p:cNvSpPr>
            <p:nvPr/>
          </p:nvSpPr>
          <p:spPr bwMode="auto">
            <a:xfrm>
              <a:off x="1152" y="624"/>
              <a:ext cx="336" cy="0"/>
            </a:xfrm>
            <a:prstGeom prst="line">
              <a:avLst/>
            </a:prstGeom>
            <a:noFill/>
            <a:ln w="9525">
              <a:solidFill>
                <a:schemeClr val="tx1"/>
              </a:solidFill>
              <a:round/>
              <a:headEnd/>
              <a:tailEnd/>
            </a:ln>
          </p:spPr>
          <p:txBody>
            <a:bodyPr wrap="none" anchor="ctr"/>
            <a:lstStyle/>
            <a:p>
              <a:endParaRPr lang="en-GB"/>
            </a:p>
          </p:txBody>
        </p:sp>
        <p:sp>
          <p:nvSpPr>
            <p:cNvPr id="280" name="Line 23"/>
            <p:cNvSpPr>
              <a:spLocks noChangeShapeType="1"/>
            </p:cNvSpPr>
            <p:nvPr/>
          </p:nvSpPr>
          <p:spPr bwMode="auto">
            <a:xfrm>
              <a:off x="1488" y="624"/>
              <a:ext cx="0" cy="192"/>
            </a:xfrm>
            <a:prstGeom prst="line">
              <a:avLst/>
            </a:prstGeom>
            <a:noFill/>
            <a:ln w="9525">
              <a:solidFill>
                <a:schemeClr val="tx1"/>
              </a:solidFill>
              <a:round/>
              <a:headEnd/>
              <a:tailEnd/>
            </a:ln>
          </p:spPr>
          <p:txBody>
            <a:bodyPr wrap="none" anchor="ctr"/>
            <a:lstStyle/>
            <a:p>
              <a:endParaRPr lang="en-GB"/>
            </a:p>
          </p:txBody>
        </p:sp>
      </p:grpSp>
      <p:sp>
        <p:nvSpPr>
          <p:cNvPr id="281" name="Line 24"/>
          <p:cNvSpPr>
            <a:spLocks noChangeShapeType="1"/>
          </p:cNvSpPr>
          <p:nvPr/>
        </p:nvSpPr>
        <p:spPr bwMode="auto">
          <a:xfrm>
            <a:off x="1071538" y="1722438"/>
            <a:ext cx="1600200" cy="0"/>
          </a:xfrm>
          <a:prstGeom prst="line">
            <a:avLst/>
          </a:prstGeom>
          <a:noFill/>
          <a:ln w="57150">
            <a:solidFill>
              <a:schemeClr val="tx1"/>
            </a:solidFill>
            <a:round/>
            <a:headEnd/>
            <a:tailEnd/>
          </a:ln>
        </p:spPr>
        <p:txBody>
          <a:bodyPr wrap="none" anchor="ctr"/>
          <a:lstStyle/>
          <a:p>
            <a:endParaRPr lang="en-GB"/>
          </a:p>
        </p:txBody>
      </p:sp>
      <p:grpSp>
        <p:nvGrpSpPr>
          <p:cNvPr id="143" name="Group 40"/>
          <p:cNvGrpSpPr>
            <a:grpSpLocks/>
          </p:cNvGrpSpPr>
          <p:nvPr/>
        </p:nvGrpSpPr>
        <p:grpSpPr bwMode="auto">
          <a:xfrm>
            <a:off x="1604938" y="2027238"/>
            <a:ext cx="609600" cy="914400"/>
            <a:chOff x="1296" y="816"/>
            <a:chExt cx="432" cy="576"/>
          </a:xfrm>
        </p:grpSpPr>
        <p:sp>
          <p:nvSpPr>
            <p:cNvPr id="328" name="Line 41"/>
            <p:cNvSpPr>
              <a:spLocks noChangeShapeType="1"/>
            </p:cNvSpPr>
            <p:nvPr/>
          </p:nvSpPr>
          <p:spPr bwMode="auto">
            <a:xfrm>
              <a:off x="1296" y="816"/>
              <a:ext cx="432" cy="0"/>
            </a:xfrm>
            <a:prstGeom prst="line">
              <a:avLst/>
            </a:prstGeom>
            <a:noFill/>
            <a:ln w="57150">
              <a:solidFill>
                <a:schemeClr val="tx1"/>
              </a:solidFill>
              <a:round/>
              <a:headEnd/>
              <a:tailEnd/>
            </a:ln>
          </p:spPr>
          <p:txBody>
            <a:bodyPr wrap="none" anchor="ctr"/>
            <a:lstStyle/>
            <a:p>
              <a:endParaRPr lang="en-GB"/>
            </a:p>
          </p:txBody>
        </p:sp>
        <p:sp>
          <p:nvSpPr>
            <p:cNvPr id="329" name="Line 42"/>
            <p:cNvSpPr>
              <a:spLocks noChangeShapeType="1"/>
            </p:cNvSpPr>
            <p:nvPr/>
          </p:nvSpPr>
          <p:spPr bwMode="auto">
            <a:xfrm>
              <a:off x="1296" y="816"/>
              <a:ext cx="0" cy="576"/>
            </a:xfrm>
            <a:prstGeom prst="line">
              <a:avLst/>
            </a:prstGeom>
            <a:noFill/>
            <a:ln w="38100">
              <a:solidFill>
                <a:schemeClr val="tx1"/>
              </a:solidFill>
              <a:round/>
              <a:headEnd/>
              <a:tailEnd/>
            </a:ln>
          </p:spPr>
          <p:txBody>
            <a:bodyPr wrap="none" anchor="ctr"/>
            <a:lstStyle/>
            <a:p>
              <a:endParaRPr lang="en-GB"/>
            </a:p>
          </p:txBody>
        </p:sp>
        <p:sp>
          <p:nvSpPr>
            <p:cNvPr id="330" name="Line 43"/>
            <p:cNvSpPr>
              <a:spLocks noChangeShapeType="1"/>
            </p:cNvSpPr>
            <p:nvPr/>
          </p:nvSpPr>
          <p:spPr bwMode="auto">
            <a:xfrm>
              <a:off x="1728" y="816"/>
              <a:ext cx="0" cy="576"/>
            </a:xfrm>
            <a:prstGeom prst="line">
              <a:avLst/>
            </a:prstGeom>
            <a:noFill/>
            <a:ln w="38100">
              <a:solidFill>
                <a:schemeClr val="tx1"/>
              </a:solidFill>
              <a:round/>
              <a:headEnd/>
              <a:tailEnd/>
            </a:ln>
          </p:spPr>
          <p:txBody>
            <a:bodyPr wrap="none" anchor="ctr"/>
            <a:lstStyle/>
            <a:p>
              <a:endParaRPr lang="en-GB"/>
            </a:p>
          </p:txBody>
        </p:sp>
      </p:grpSp>
      <p:grpSp>
        <p:nvGrpSpPr>
          <p:cNvPr id="144" name="Group 44"/>
          <p:cNvGrpSpPr>
            <a:grpSpLocks/>
          </p:cNvGrpSpPr>
          <p:nvPr/>
        </p:nvGrpSpPr>
        <p:grpSpPr bwMode="auto">
          <a:xfrm flipV="1">
            <a:off x="1604938" y="3094038"/>
            <a:ext cx="609600" cy="914400"/>
            <a:chOff x="1296" y="576"/>
            <a:chExt cx="432" cy="576"/>
          </a:xfrm>
        </p:grpSpPr>
        <p:sp>
          <p:nvSpPr>
            <p:cNvPr id="325" name="Line 45"/>
            <p:cNvSpPr>
              <a:spLocks noChangeShapeType="1"/>
            </p:cNvSpPr>
            <p:nvPr/>
          </p:nvSpPr>
          <p:spPr bwMode="auto">
            <a:xfrm>
              <a:off x="1296" y="576"/>
              <a:ext cx="432" cy="0"/>
            </a:xfrm>
            <a:prstGeom prst="line">
              <a:avLst/>
            </a:prstGeom>
            <a:noFill/>
            <a:ln w="57150">
              <a:solidFill>
                <a:schemeClr val="tx1"/>
              </a:solidFill>
              <a:round/>
              <a:headEnd/>
              <a:tailEnd/>
            </a:ln>
          </p:spPr>
          <p:txBody>
            <a:bodyPr wrap="none" anchor="ctr"/>
            <a:lstStyle/>
            <a:p>
              <a:endParaRPr lang="en-GB"/>
            </a:p>
          </p:txBody>
        </p:sp>
        <p:sp>
          <p:nvSpPr>
            <p:cNvPr id="326" name="Line 46"/>
            <p:cNvSpPr>
              <a:spLocks noChangeShapeType="1"/>
            </p:cNvSpPr>
            <p:nvPr/>
          </p:nvSpPr>
          <p:spPr bwMode="auto">
            <a:xfrm>
              <a:off x="1296" y="576"/>
              <a:ext cx="0" cy="576"/>
            </a:xfrm>
            <a:prstGeom prst="line">
              <a:avLst/>
            </a:prstGeom>
            <a:noFill/>
            <a:ln w="38100">
              <a:solidFill>
                <a:schemeClr val="tx1"/>
              </a:solidFill>
              <a:round/>
              <a:headEnd/>
              <a:tailEnd/>
            </a:ln>
          </p:spPr>
          <p:txBody>
            <a:bodyPr wrap="none" anchor="ctr"/>
            <a:lstStyle/>
            <a:p>
              <a:endParaRPr lang="en-GB"/>
            </a:p>
          </p:txBody>
        </p:sp>
        <p:sp>
          <p:nvSpPr>
            <p:cNvPr id="327" name="Line 47"/>
            <p:cNvSpPr>
              <a:spLocks noChangeShapeType="1"/>
            </p:cNvSpPr>
            <p:nvPr/>
          </p:nvSpPr>
          <p:spPr bwMode="auto">
            <a:xfrm>
              <a:off x="1728" y="576"/>
              <a:ext cx="0" cy="576"/>
            </a:xfrm>
            <a:prstGeom prst="line">
              <a:avLst/>
            </a:prstGeom>
            <a:noFill/>
            <a:ln w="38100">
              <a:solidFill>
                <a:schemeClr val="tx1"/>
              </a:solidFill>
              <a:round/>
              <a:headEnd/>
              <a:tailEnd/>
            </a:ln>
          </p:spPr>
          <p:txBody>
            <a:bodyPr wrap="none" anchor="ctr"/>
            <a:lstStyle/>
            <a:p>
              <a:endParaRPr lang="en-GB"/>
            </a:p>
          </p:txBody>
        </p:sp>
      </p:grpSp>
      <p:sp>
        <p:nvSpPr>
          <p:cNvPr id="298" name="Rectangle 48"/>
          <p:cNvSpPr>
            <a:spLocks noChangeArrowheads="1"/>
          </p:cNvSpPr>
          <p:nvPr/>
        </p:nvSpPr>
        <p:spPr bwMode="auto">
          <a:xfrm>
            <a:off x="1833538" y="2332038"/>
            <a:ext cx="152400" cy="1219200"/>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145" name="Group 49"/>
          <p:cNvGrpSpPr>
            <a:grpSpLocks/>
          </p:cNvGrpSpPr>
          <p:nvPr/>
        </p:nvGrpSpPr>
        <p:grpSpPr bwMode="auto">
          <a:xfrm>
            <a:off x="1833538" y="2484438"/>
            <a:ext cx="304800" cy="914400"/>
            <a:chOff x="1488" y="1152"/>
            <a:chExt cx="192" cy="576"/>
          </a:xfrm>
        </p:grpSpPr>
        <p:grpSp>
          <p:nvGrpSpPr>
            <p:cNvPr id="146" name="Group 50"/>
            <p:cNvGrpSpPr>
              <a:grpSpLocks/>
            </p:cNvGrpSpPr>
            <p:nvPr/>
          </p:nvGrpSpPr>
          <p:grpSpPr bwMode="auto">
            <a:xfrm>
              <a:off x="1488" y="1296"/>
              <a:ext cx="192" cy="144"/>
              <a:chOff x="1392" y="3072"/>
              <a:chExt cx="192" cy="144"/>
            </a:xfrm>
          </p:grpSpPr>
          <p:sp>
            <p:nvSpPr>
              <p:cNvPr id="323" name="Line 51"/>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24" name="Oval 5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47" name="Group 53"/>
            <p:cNvGrpSpPr>
              <a:grpSpLocks/>
            </p:cNvGrpSpPr>
            <p:nvPr/>
          </p:nvGrpSpPr>
          <p:grpSpPr bwMode="auto">
            <a:xfrm>
              <a:off x="1488" y="1152"/>
              <a:ext cx="192" cy="144"/>
              <a:chOff x="1392" y="3072"/>
              <a:chExt cx="192" cy="144"/>
            </a:xfrm>
          </p:grpSpPr>
          <p:sp>
            <p:nvSpPr>
              <p:cNvPr id="321" name="Line 54"/>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22" name="Oval 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48" name="Group 56"/>
            <p:cNvGrpSpPr>
              <a:grpSpLocks/>
            </p:cNvGrpSpPr>
            <p:nvPr/>
          </p:nvGrpSpPr>
          <p:grpSpPr bwMode="auto">
            <a:xfrm flipV="1">
              <a:off x="1488" y="1584"/>
              <a:ext cx="192" cy="144"/>
              <a:chOff x="1392" y="3072"/>
              <a:chExt cx="192" cy="144"/>
            </a:xfrm>
          </p:grpSpPr>
          <p:sp>
            <p:nvSpPr>
              <p:cNvPr id="319" name="Line 5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20" name="Oval 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49" name="Group 59"/>
            <p:cNvGrpSpPr>
              <a:grpSpLocks/>
            </p:cNvGrpSpPr>
            <p:nvPr/>
          </p:nvGrpSpPr>
          <p:grpSpPr bwMode="auto">
            <a:xfrm flipV="1">
              <a:off x="1488" y="1488"/>
              <a:ext cx="192" cy="144"/>
              <a:chOff x="1392" y="3072"/>
              <a:chExt cx="192" cy="144"/>
            </a:xfrm>
          </p:grpSpPr>
          <p:sp>
            <p:nvSpPr>
              <p:cNvPr id="317" name="Line 6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18" name="Oval 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150" name="Group 62"/>
          <p:cNvGrpSpPr>
            <a:grpSpLocks/>
          </p:cNvGrpSpPr>
          <p:nvPr/>
        </p:nvGrpSpPr>
        <p:grpSpPr bwMode="auto">
          <a:xfrm>
            <a:off x="1681138" y="2533425"/>
            <a:ext cx="304800" cy="914400"/>
            <a:chOff x="1296" y="1152"/>
            <a:chExt cx="192" cy="576"/>
          </a:xfrm>
        </p:grpSpPr>
        <p:grpSp>
          <p:nvGrpSpPr>
            <p:cNvPr id="151" name="Group 63"/>
            <p:cNvGrpSpPr>
              <a:grpSpLocks/>
            </p:cNvGrpSpPr>
            <p:nvPr/>
          </p:nvGrpSpPr>
          <p:grpSpPr bwMode="auto">
            <a:xfrm flipH="1">
              <a:off x="1296" y="1296"/>
              <a:ext cx="192" cy="144"/>
              <a:chOff x="1392" y="3072"/>
              <a:chExt cx="192" cy="144"/>
            </a:xfrm>
          </p:grpSpPr>
          <p:sp>
            <p:nvSpPr>
              <p:cNvPr id="311" name="Line 64"/>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12" name="Oval 6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52" name="Group 66"/>
            <p:cNvGrpSpPr>
              <a:grpSpLocks/>
            </p:cNvGrpSpPr>
            <p:nvPr/>
          </p:nvGrpSpPr>
          <p:grpSpPr bwMode="auto">
            <a:xfrm flipH="1">
              <a:off x="1296" y="1152"/>
              <a:ext cx="192" cy="144"/>
              <a:chOff x="1392" y="3072"/>
              <a:chExt cx="192" cy="144"/>
            </a:xfrm>
          </p:grpSpPr>
          <p:sp>
            <p:nvSpPr>
              <p:cNvPr id="309" name="Line 67"/>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10" name="Oval 6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53" name="Group 69"/>
            <p:cNvGrpSpPr>
              <a:grpSpLocks/>
            </p:cNvGrpSpPr>
            <p:nvPr/>
          </p:nvGrpSpPr>
          <p:grpSpPr bwMode="auto">
            <a:xfrm flipH="1" flipV="1">
              <a:off x="1296" y="1584"/>
              <a:ext cx="192" cy="144"/>
              <a:chOff x="1392" y="3072"/>
              <a:chExt cx="192" cy="144"/>
            </a:xfrm>
          </p:grpSpPr>
          <p:sp>
            <p:nvSpPr>
              <p:cNvPr id="307" name="Line 70"/>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08" name="Oval 7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154" name="Group 72"/>
            <p:cNvGrpSpPr>
              <a:grpSpLocks/>
            </p:cNvGrpSpPr>
            <p:nvPr/>
          </p:nvGrpSpPr>
          <p:grpSpPr bwMode="auto">
            <a:xfrm flipH="1" flipV="1">
              <a:off x="1296" y="1488"/>
              <a:ext cx="192" cy="144"/>
              <a:chOff x="1392" y="3072"/>
              <a:chExt cx="192" cy="144"/>
            </a:xfrm>
          </p:grpSpPr>
          <p:sp>
            <p:nvSpPr>
              <p:cNvPr id="305" name="Line 73"/>
              <p:cNvSpPr>
                <a:spLocks noChangeShapeType="1"/>
              </p:cNvSpPr>
              <p:nvPr/>
            </p:nvSpPr>
            <p:spPr bwMode="auto">
              <a:xfrm flipV="1">
                <a:off x="1392" y="3072"/>
                <a:ext cx="96" cy="144"/>
              </a:xfrm>
              <a:prstGeom prst="line">
                <a:avLst/>
              </a:prstGeom>
              <a:noFill/>
              <a:ln w="19050">
                <a:solidFill>
                  <a:srgbClr val="FF0000"/>
                </a:solidFill>
                <a:round/>
                <a:headEnd/>
                <a:tailEnd/>
              </a:ln>
            </p:spPr>
            <p:txBody>
              <a:bodyPr wrap="none" anchor="ctr"/>
              <a:lstStyle/>
              <a:p>
                <a:endParaRPr lang="en-GB"/>
              </a:p>
            </p:txBody>
          </p:sp>
          <p:sp>
            <p:nvSpPr>
              <p:cNvPr id="306" name="Oval 7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155" name="Group 5"/>
          <p:cNvGrpSpPr>
            <a:grpSpLocks/>
          </p:cNvGrpSpPr>
          <p:nvPr/>
        </p:nvGrpSpPr>
        <p:grpSpPr bwMode="auto">
          <a:xfrm>
            <a:off x="1853023" y="3539218"/>
            <a:ext cx="110218" cy="428628"/>
            <a:chOff x="816" y="1200"/>
            <a:chExt cx="240" cy="528"/>
          </a:xfrm>
        </p:grpSpPr>
        <p:grpSp>
          <p:nvGrpSpPr>
            <p:cNvPr id="156" name="Group 6"/>
            <p:cNvGrpSpPr>
              <a:grpSpLocks/>
            </p:cNvGrpSpPr>
            <p:nvPr/>
          </p:nvGrpSpPr>
          <p:grpSpPr bwMode="auto">
            <a:xfrm>
              <a:off x="816" y="1200"/>
              <a:ext cx="240" cy="288"/>
              <a:chOff x="1152" y="2400"/>
              <a:chExt cx="240" cy="288"/>
            </a:xfrm>
          </p:grpSpPr>
          <p:sp>
            <p:nvSpPr>
              <p:cNvPr id="339"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40"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41"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42"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43"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57" name="Group 12"/>
            <p:cNvGrpSpPr>
              <a:grpSpLocks/>
            </p:cNvGrpSpPr>
            <p:nvPr/>
          </p:nvGrpSpPr>
          <p:grpSpPr bwMode="auto">
            <a:xfrm>
              <a:off x="816" y="1440"/>
              <a:ext cx="240" cy="288"/>
              <a:chOff x="1152" y="2400"/>
              <a:chExt cx="240" cy="288"/>
            </a:xfrm>
          </p:grpSpPr>
          <p:sp>
            <p:nvSpPr>
              <p:cNvPr id="334"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35"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36"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37"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38"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158" name="Group 362"/>
          <p:cNvGrpSpPr>
            <a:grpSpLocks/>
          </p:cNvGrpSpPr>
          <p:nvPr/>
        </p:nvGrpSpPr>
        <p:grpSpPr bwMode="auto">
          <a:xfrm>
            <a:off x="1802247" y="3967170"/>
            <a:ext cx="197985" cy="604838"/>
            <a:chOff x="1392" y="2016"/>
            <a:chExt cx="144" cy="384"/>
          </a:xfrm>
        </p:grpSpPr>
        <p:grpSp>
          <p:nvGrpSpPr>
            <p:cNvPr id="159" name="Group 363"/>
            <p:cNvGrpSpPr>
              <a:grpSpLocks/>
            </p:cNvGrpSpPr>
            <p:nvPr/>
          </p:nvGrpSpPr>
          <p:grpSpPr bwMode="auto">
            <a:xfrm>
              <a:off x="1392" y="2016"/>
              <a:ext cx="144" cy="192"/>
              <a:chOff x="1152" y="2400"/>
              <a:chExt cx="240" cy="288"/>
            </a:xfrm>
          </p:grpSpPr>
          <p:sp>
            <p:nvSpPr>
              <p:cNvPr id="365" name="Oval 364"/>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66" name="Oval 365"/>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67" name="Oval 366"/>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68" name="Oval 367"/>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69" name="Oval 368"/>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160" name="Group 369"/>
            <p:cNvGrpSpPr>
              <a:grpSpLocks/>
            </p:cNvGrpSpPr>
            <p:nvPr/>
          </p:nvGrpSpPr>
          <p:grpSpPr bwMode="auto">
            <a:xfrm>
              <a:off x="1392" y="2208"/>
              <a:ext cx="144" cy="192"/>
              <a:chOff x="1152" y="2400"/>
              <a:chExt cx="240" cy="288"/>
            </a:xfrm>
          </p:grpSpPr>
          <p:sp>
            <p:nvSpPr>
              <p:cNvPr id="360" name="Oval 370"/>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361" name="Oval 371"/>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362" name="Oval 372"/>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363" name="Oval 373"/>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364" name="Oval 374"/>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sp>
        <p:nvSpPr>
          <p:cNvPr id="372" name="Line 24"/>
          <p:cNvSpPr>
            <a:spLocks noChangeShapeType="1"/>
          </p:cNvSpPr>
          <p:nvPr/>
        </p:nvSpPr>
        <p:spPr bwMode="auto">
          <a:xfrm>
            <a:off x="4757750" y="1714488"/>
            <a:ext cx="1600200" cy="0"/>
          </a:xfrm>
          <a:prstGeom prst="line">
            <a:avLst/>
          </a:prstGeom>
          <a:noFill/>
          <a:ln w="57150">
            <a:solidFill>
              <a:schemeClr val="tx1"/>
            </a:solidFill>
            <a:round/>
            <a:headEnd/>
            <a:tailEnd/>
          </a:ln>
        </p:spPr>
        <p:txBody>
          <a:bodyPr wrap="none" anchor="ctr"/>
          <a:lstStyle/>
          <a:p>
            <a:endParaRPr lang="en-GB"/>
          </a:p>
        </p:txBody>
      </p:sp>
      <p:sp>
        <p:nvSpPr>
          <p:cNvPr id="400" name="Line 154"/>
          <p:cNvSpPr>
            <a:spLocks noChangeShapeType="1"/>
          </p:cNvSpPr>
          <p:nvPr/>
        </p:nvSpPr>
        <p:spPr bwMode="auto">
          <a:xfrm>
            <a:off x="5576902" y="5386406"/>
            <a:ext cx="0" cy="685800"/>
          </a:xfrm>
          <a:prstGeom prst="line">
            <a:avLst/>
          </a:prstGeom>
          <a:noFill/>
          <a:ln w="38100">
            <a:solidFill>
              <a:schemeClr val="tx1"/>
            </a:solidFill>
            <a:round/>
            <a:headEnd/>
            <a:tailEnd type="triangle" w="med" len="med"/>
          </a:ln>
          <a:effectLst/>
        </p:spPr>
        <p:txBody>
          <a:bodyPr wrap="none" anchor="ctr"/>
          <a:lstStyle/>
          <a:p>
            <a:endParaRPr lang="en-GB"/>
          </a:p>
        </p:txBody>
      </p:sp>
      <p:sp>
        <p:nvSpPr>
          <p:cNvPr id="401" name="Text Box 155"/>
          <p:cNvSpPr txBox="1">
            <a:spLocks noChangeArrowheads="1"/>
          </p:cNvSpPr>
          <p:nvPr/>
        </p:nvSpPr>
        <p:spPr bwMode="auto">
          <a:xfrm>
            <a:off x="5805502" y="5386406"/>
            <a:ext cx="1123952" cy="461665"/>
          </a:xfrm>
          <a:prstGeom prst="rect">
            <a:avLst/>
          </a:prstGeom>
          <a:noFill/>
          <a:ln w="9525">
            <a:noFill/>
            <a:miter lim="800000"/>
            <a:headEnd/>
            <a:tailEnd/>
          </a:ln>
          <a:effectLst/>
        </p:spPr>
        <p:txBody>
          <a:bodyPr wrap="square">
            <a:spAutoFit/>
          </a:bodyPr>
          <a:lstStyle/>
          <a:p>
            <a:pPr eaLnBrk="0" hangingPunct="0">
              <a:spcBef>
                <a:spcPct val="50000"/>
              </a:spcBef>
            </a:pPr>
            <a:r>
              <a:rPr lang="en-GB" sz="2400" b="1" dirty="0" smtClean="0">
                <a:latin typeface="Times New Roman" pitchFamily="18" charset="0"/>
              </a:rPr>
              <a:t>F</a:t>
            </a:r>
            <a:r>
              <a:rPr lang="hu-HU" sz="2400" b="1" baseline="-25000" dirty="0" smtClean="0">
                <a:latin typeface="Times New Roman" pitchFamily="18" charset="0"/>
              </a:rPr>
              <a:t>külső</a:t>
            </a:r>
            <a:endParaRPr lang="en-GB" sz="2400" b="1" dirty="0">
              <a:latin typeface="Times New Roman" pitchFamily="18" charset="0"/>
            </a:endParaRPr>
          </a:p>
        </p:txBody>
      </p:sp>
      <p:sp>
        <p:nvSpPr>
          <p:cNvPr id="402" name="Line 157"/>
          <p:cNvSpPr>
            <a:spLocks noChangeShapeType="1"/>
          </p:cNvSpPr>
          <p:nvPr/>
        </p:nvSpPr>
        <p:spPr bwMode="auto">
          <a:xfrm flipV="1">
            <a:off x="5805502" y="4524388"/>
            <a:ext cx="0" cy="3048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03" name="Line 158"/>
          <p:cNvSpPr>
            <a:spLocks noChangeShapeType="1"/>
          </p:cNvSpPr>
          <p:nvPr/>
        </p:nvSpPr>
        <p:spPr bwMode="auto">
          <a:xfrm>
            <a:off x="5805502" y="4905388"/>
            <a:ext cx="0" cy="3810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04" name="Line 159"/>
          <p:cNvSpPr>
            <a:spLocks noChangeShapeType="1"/>
          </p:cNvSpPr>
          <p:nvPr/>
        </p:nvSpPr>
        <p:spPr bwMode="auto">
          <a:xfrm flipV="1">
            <a:off x="4738702" y="2948006"/>
            <a:ext cx="0" cy="3048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05" name="Line 160"/>
          <p:cNvSpPr>
            <a:spLocks noChangeShapeType="1"/>
          </p:cNvSpPr>
          <p:nvPr/>
        </p:nvSpPr>
        <p:spPr bwMode="auto">
          <a:xfrm>
            <a:off x="4738702" y="3329006"/>
            <a:ext cx="0" cy="3810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06" name="Line 161"/>
          <p:cNvSpPr>
            <a:spLocks noChangeShapeType="1"/>
          </p:cNvSpPr>
          <p:nvPr/>
        </p:nvSpPr>
        <p:spPr bwMode="auto">
          <a:xfrm flipV="1">
            <a:off x="6034102" y="2643206"/>
            <a:ext cx="0" cy="3048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07" name="Line 162"/>
          <p:cNvSpPr>
            <a:spLocks noChangeShapeType="1"/>
          </p:cNvSpPr>
          <p:nvPr/>
        </p:nvSpPr>
        <p:spPr bwMode="auto">
          <a:xfrm>
            <a:off x="6034102" y="3481406"/>
            <a:ext cx="0" cy="381000"/>
          </a:xfrm>
          <a:prstGeom prst="line">
            <a:avLst/>
          </a:prstGeom>
          <a:noFill/>
          <a:ln w="28575">
            <a:solidFill>
              <a:schemeClr val="tx1"/>
            </a:solidFill>
            <a:round/>
            <a:headEnd/>
            <a:tailEnd type="triangle" w="med" len="med"/>
          </a:ln>
          <a:effectLst/>
        </p:spPr>
        <p:txBody>
          <a:bodyPr wrap="none" anchor="ctr"/>
          <a:lstStyle/>
          <a:p>
            <a:endParaRPr lang="en-GB"/>
          </a:p>
        </p:txBody>
      </p:sp>
      <p:sp>
        <p:nvSpPr>
          <p:cNvPr id="408" name="Szövegdoboz 407"/>
          <p:cNvSpPr txBox="1"/>
          <p:nvPr/>
        </p:nvSpPr>
        <p:spPr>
          <a:xfrm>
            <a:off x="1285852" y="1285860"/>
            <a:ext cx="1285884" cy="369332"/>
          </a:xfrm>
          <a:prstGeom prst="rect">
            <a:avLst/>
          </a:prstGeom>
          <a:noFill/>
        </p:spPr>
        <p:txBody>
          <a:bodyPr wrap="square" rtlCol="0">
            <a:spAutoFit/>
          </a:bodyPr>
          <a:lstStyle/>
          <a:p>
            <a:pPr algn="ctr"/>
            <a:r>
              <a:rPr lang="hu-HU" dirty="0" err="1" smtClean="0"/>
              <a:t>relaxált</a:t>
            </a:r>
            <a:endParaRPr lang="en-GB" dirty="0"/>
          </a:p>
        </p:txBody>
      </p:sp>
      <p:sp>
        <p:nvSpPr>
          <p:cNvPr id="409" name="Szövegdoboz 408"/>
          <p:cNvSpPr txBox="1"/>
          <p:nvPr/>
        </p:nvSpPr>
        <p:spPr>
          <a:xfrm>
            <a:off x="3071802" y="1285860"/>
            <a:ext cx="1357322" cy="369332"/>
          </a:xfrm>
          <a:prstGeom prst="rect">
            <a:avLst/>
          </a:prstGeom>
          <a:noFill/>
        </p:spPr>
        <p:txBody>
          <a:bodyPr wrap="square" rtlCol="0">
            <a:spAutoFit/>
          </a:bodyPr>
          <a:lstStyle/>
          <a:p>
            <a:pPr algn="ctr"/>
            <a:r>
              <a:rPr lang="hu-HU" dirty="0" smtClean="0"/>
              <a:t>izometriás</a:t>
            </a:r>
            <a:endParaRPr lang="en-GB" dirty="0"/>
          </a:p>
        </p:txBody>
      </p:sp>
      <p:sp>
        <p:nvSpPr>
          <p:cNvPr id="410" name="Szövegdoboz 409"/>
          <p:cNvSpPr txBox="1"/>
          <p:nvPr/>
        </p:nvSpPr>
        <p:spPr>
          <a:xfrm>
            <a:off x="4857752" y="1000108"/>
            <a:ext cx="1643074" cy="646331"/>
          </a:xfrm>
          <a:prstGeom prst="rect">
            <a:avLst/>
          </a:prstGeom>
          <a:noFill/>
        </p:spPr>
        <p:txBody>
          <a:bodyPr wrap="square" rtlCol="0">
            <a:spAutoFit/>
          </a:bodyPr>
          <a:lstStyle/>
          <a:p>
            <a:pPr algn="ctr"/>
            <a:r>
              <a:rPr lang="hu-HU" dirty="0" smtClean="0"/>
              <a:t>Excentrikus</a:t>
            </a:r>
          </a:p>
          <a:p>
            <a:pPr algn="ctr"/>
            <a:r>
              <a:rPr lang="hu-HU" dirty="0" smtClean="0"/>
              <a:t>Hosszú nyújtás</a:t>
            </a:r>
            <a:endParaRPr lang="en-GB" dirty="0"/>
          </a:p>
        </p:txBody>
      </p:sp>
      <p:sp>
        <p:nvSpPr>
          <p:cNvPr id="411" name="Szövegdoboz 410"/>
          <p:cNvSpPr txBox="1"/>
          <p:nvPr/>
        </p:nvSpPr>
        <p:spPr>
          <a:xfrm>
            <a:off x="357158" y="357166"/>
            <a:ext cx="821537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Az excentrikus kontrakció modellje </a:t>
            </a:r>
            <a:endParaRPr lang="en-GB" sz="3200" b="1" i="1" dirty="0">
              <a:latin typeface="Times New Roman" pitchFamily="18" charset="0"/>
              <a:cs typeface="Times New Roman" pitchFamily="18" charset="0"/>
            </a:endParaRPr>
          </a:p>
        </p:txBody>
      </p:sp>
      <p:sp>
        <p:nvSpPr>
          <p:cNvPr id="412" name="Text Box 238"/>
          <p:cNvSpPr txBox="1">
            <a:spLocks noChangeArrowheads="1"/>
          </p:cNvSpPr>
          <p:nvPr/>
        </p:nvSpPr>
        <p:spPr bwMode="auto">
          <a:xfrm>
            <a:off x="565128" y="2636838"/>
            <a:ext cx="935038" cy="366712"/>
          </a:xfrm>
          <a:prstGeom prst="rect">
            <a:avLst/>
          </a:prstGeom>
          <a:noFill/>
          <a:ln w="9525">
            <a:noFill/>
            <a:miter lim="800000"/>
            <a:headEnd/>
            <a:tailEnd/>
          </a:ln>
        </p:spPr>
        <p:txBody>
          <a:bodyPr>
            <a:spAutoFit/>
          </a:bodyPr>
          <a:lstStyle/>
          <a:p>
            <a:pPr algn="ctr">
              <a:spcBef>
                <a:spcPct val="50000"/>
              </a:spcBef>
            </a:pPr>
            <a:r>
              <a:rPr lang="hu-HU" dirty="0" smtClean="0"/>
              <a:t>PEE</a:t>
            </a:r>
            <a:endParaRPr lang="en-US" dirty="0"/>
          </a:p>
        </p:txBody>
      </p:sp>
      <p:sp>
        <p:nvSpPr>
          <p:cNvPr id="413" name="Text Box 239"/>
          <p:cNvSpPr txBox="1">
            <a:spLocks noChangeArrowheads="1"/>
          </p:cNvSpPr>
          <p:nvPr/>
        </p:nvSpPr>
        <p:spPr bwMode="auto">
          <a:xfrm>
            <a:off x="2071670" y="4143380"/>
            <a:ext cx="935037" cy="366713"/>
          </a:xfrm>
          <a:prstGeom prst="rect">
            <a:avLst/>
          </a:prstGeom>
          <a:noFill/>
          <a:ln w="9525">
            <a:noFill/>
            <a:miter lim="800000"/>
            <a:headEnd/>
            <a:tailEnd/>
          </a:ln>
        </p:spPr>
        <p:txBody>
          <a:bodyPr>
            <a:spAutoFit/>
          </a:bodyPr>
          <a:lstStyle/>
          <a:p>
            <a:pPr>
              <a:spcBef>
                <a:spcPct val="50000"/>
              </a:spcBef>
            </a:pPr>
            <a:r>
              <a:rPr lang="hu-HU" dirty="0" smtClean="0"/>
              <a:t>SEE</a:t>
            </a:r>
            <a:endParaRPr lang="en-US" dirty="0"/>
          </a:p>
        </p:txBody>
      </p:sp>
      <p:sp>
        <p:nvSpPr>
          <p:cNvPr id="414" name="Text Box 240"/>
          <p:cNvSpPr txBox="1">
            <a:spLocks noChangeArrowheads="1"/>
          </p:cNvSpPr>
          <p:nvPr/>
        </p:nvSpPr>
        <p:spPr bwMode="auto">
          <a:xfrm>
            <a:off x="2357422" y="2636838"/>
            <a:ext cx="444488" cy="369332"/>
          </a:xfrm>
          <a:prstGeom prst="rect">
            <a:avLst/>
          </a:prstGeom>
          <a:noFill/>
          <a:ln w="9525">
            <a:noFill/>
            <a:miter lim="800000"/>
            <a:headEnd/>
            <a:tailEnd/>
          </a:ln>
        </p:spPr>
        <p:txBody>
          <a:bodyPr wrap="square">
            <a:spAutoFit/>
          </a:bodyPr>
          <a:lstStyle/>
          <a:p>
            <a:pPr algn="ctr">
              <a:spcBef>
                <a:spcPct val="50000"/>
              </a:spcBef>
            </a:pPr>
            <a:r>
              <a:rPr lang="hu-HU" dirty="0"/>
              <a:t>CE</a:t>
            </a:r>
            <a:endParaRPr lang="en-US" dirty="0"/>
          </a:p>
        </p:txBody>
      </p:sp>
      <p:sp>
        <p:nvSpPr>
          <p:cNvPr id="415" name="Szövegdoboz 414"/>
          <p:cNvSpPr txBox="1"/>
          <p:nvPr/>
        </p:nvSpPr>
        <p:spPr>
          <a:xfrm>
            <a:off x="428596" y="2071678"/>
            <a:ext cx="857256" cy="369332"/>
          </a:xfrm>
          <a:prstGeom prst="rect">
            <a:avLst/>
          </a:prstGeom>
          <a:noFill/>
        </p:spPr>
        <p:txBody>
          <a:bodyPr wrap="square" rtlCol="0">
            <a:spAutoFit/>
          </a:bodyPr>
          <a:lstStyle/>
          <a:p>
            <a:pPr algn="ctr"/>
            <a:r>
              <a:rPr lang="hu-HU" dirty="0" smtClean="0"/>
              <a:t>Titin</a:t>
            </a:r>
            <a:endParaRPr lang="en-GB" dirty="0"/>
          </a:p>
        </p:txBody>
      </p:sp>
      <p:cxnSp>
        <p:nvCxnSpPr>
          <p:cNvPr id="417" name="Egyenes összekötő nyíllal 416"/>
          <p:cNvCxnSpPr>
            <a:stCxn id="415" idx="3"/>
            <a:endCxn id="348" idx="0"/>
          </p:cNvCxnSpPr>
          <p:nvPr/>
        </p:nvCxnSpPr>
        <p:spPr>
          <a:xfrm flipV="1">
            <a:off x="1285852" y="2233350"/>
            <a:ext cx="638609" cy="229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9" name="Egyenes összekötő nyíllal 418"/>
          <p:cNvCxnSpPr>
            <a:stCxn id="415" idx="3"/>
            <a:endCxn id="335" idx="1"/>
          </p:cNvCxnSpPr>
          <p:nvPr/>
        </p:nvCxnSpPr>
        <p:spPr>
          <a:xfrm>
            <a:off x="1285852" y="2256344"/>
            <a:ext cx="583312" cy="1528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1" name="Group 140"/>
          <p:cNvGrpSpPr>
            <a:grpSpLocks/>
          </p:cNvGrpSpPr>
          <p:nvPr/>
        </p:nvGrpSpPr>
        <p:grpSpPr bwMode="auto">
          <a:xfrm>
            <a:off x="7362852" y="2085963"/>
            <a:ext cx="609600" cy="914400"/>
            <a:chOff x="1296" y="858"/>
            <a:chExt cx="432" cy="576"/>
          </a:xfrm>
        </p:grpSpPr>
        <p:sp>
          <p:nvSpPr>
            <p:cNvPr id="462" name="Line 141"/>
            <p:cNvSpPr>
              <a:spLocks noChangeShapeType="1"/>
            </p:cNvSpPr>
            <p:nvPr/>
          </p:nvSpPr>
          <p:spPr bwMode="auto">
            <a:xfrm>
              <a:off x="1296" y="858"/>
              <a:ext cx="432" cy="0"/>
            </a:xfrm>
            <a:prstGeom prst="line">
              <a:avLst/>
            </a:prstGeom>
            <a:noFill/>
            <a:ln w="57150">
              <a:solidFill>
                <a:schemeClr val="tx1"/>
              </a:solidFill>
              <a:round/>
              <a:headEnd/>
              <a:tailEnd/>
            </a:ln>
            <a:effectLst/>
          </p:spPr>
          <p:txBody>
            <a:bodyPr wrap="none" anchor="ctr"/>
            <a:lstStyle/>
            <a:p>
              <a:endParaRPr lang="en-GB"/>
            </a:p>
          </p:txBody>
        </p:sp>
        <p:sp>
          <p:nvSpPr>
            <p:cNvPr id="463" name="Line 142"/>
            <p:cNvSpPr>
              <a:spLocks noChangeShapeType="1"/>
            </p:cNvSpPr>
            <p:nvPr/>
          </p:nvSpPr>
          <p:spPr bwMode="auto">
            <a:xfrm>
              <a:off x="1296" y="858"/>
              <a:ext cx="0" cy="576"/>
            </a:xfrm>
            <a:prstGeom prst="line">
              <a:avLst/>
            </a:prstGeom>
            <a:noFill/>
            <a:ln w="38100">
              <a:solidFill>
                <a:schemeClr val="tx1"/>
              </a:solidFill>
              <a:round/>
              <a:headEnd/>
              <a:tailEnd/>
            </a:ln>
            <a:effectLst/>
          </p:spPr>
          <p:txBody>
            <a:bodyPr wrap="none" anchor="ctr"/>
            <a:lstStyle/>
            <a:p>
              <a:endParaRPr lang="en-GB"/>
            </a:p>
          </p:txBody>
        </p:sp>
        <p:sp>
          <p:nvSpPr>
            <p:cNvPr id="464" name="Line 143"/>
            <p:cNvSpPr>
              <a:spLocks noChangeShapeType="1"/>
            </p:cNvSpPr>
            <p:nvPr/>
          </p:nvSpPr>
          <p:spPr bwMode="auto">
            <a:xfrm>
              <a:off x="1728" y="858"/>
              <a:ext cx="0" cy="576"/>
            </a:xfrm>
            <a:prstGeom prst="line">
              <a:avLst/>
            </a:prstGeom>
            <a:noFill/>
            <a:ln w="38100">
              <a:solidFill>
                <a:schemeClr val="tx1"/>
              </a:solidFill>
              <a:round/>
              <a:headEnd/>
              <a:tailEnd/>
            </a:ln>
            <a:effectLst/>
          </p:spPr>
          <p:txBody>
            <a:bodyPr wrap="none" anchor="ctr"/>
            <a:lstStyle/>
            <a:p>
              <a:endParaRPr lang="en-GB"/>
            </a:p>
          </p:txBody>
        </p:sp>
      </p:grpSp>
      <p:sp>
        <p:nvSpPr>
          <p:cNvPr id="425" name="Line 160"/>
          <p:cNvSpPr>
            <a:spLocks noChangeShapeType="1"/>
          </p:cNvSpPr>
          <p:nvPr/>
        </p:nvSpPr>
        <p:spPr bwMode="auto">
          <a:xfrm>
            <a:off x="6829452" y="1714488"/>
            <a:ext cx="1600200" cy="0"/>
          </a:xfrm>
          <a:prstGeom prst="line">
            <a:avLst/>
          </a:prstGeom>
          <a:noFill/>
          <a:ln w="57150">
            <a:solidFill>
              <a:schemeClr val="tx1"/>
            </a:solidFill>
            <a:round/>
            <a:headEnd/>
            <a:tailEnd/>
          </a:ln>
          <a:effectLst/>
        </p:spPr>
        <p:txBody>
          <a:bodyPr wrap="none" anchor="ctr"/>
          <a:lstStyle/>
          <a:p>
            <a:endParaRPr lang="en-GB"/>
          </a:p>
        </p:txBody>
      </p:sp>
      <p:grpSp>
        <p:nvGrpSpPr>
          <p:cNvPr id="162" name="Group 161"/>
          <p:cNvGrpSpPr>
            <a:grpSpLocks/>
          </p:cNvGrpSpPr>
          <p:nvPr/>
        </p:nvGrpSpPr>
        <p:grpSpPr bwMode="auto">
          <a:xfrm flipV="1">
            <a:off x="7362852" y="3014651"/>
            <a:ext cx="609600" cy="914400"/>
            <a:chOff x="1296" y="525"/>
            <a:chExt cx="432" cy="576"/>
          </a:xfrm>
        </p:grpSpPr>
        <p:sp>
          <p:nvSpPr>
            <p:cNvPr id="445" name="Line 162"/>
            <p:cNvSpPr>
              <a:spLocks noChangeShapeType="1"/>
            </p:cNvSpPr>
            <p:nvPr/>
          </p:nvSpPr>
          <p:spPr bwMode="auto">
            <a:xfrm>
              <a:off x="1296" y="525"/>
              <a:ext cx="432" cy="0"/>
            </a:xfrm>
            <a:prstGeom prst="line">
              <a:avLst/>
            </a:prstGeom>
            <a:noFill/>
            <a:ln w="57150">
              <a:solidFill>
                <a:schemeClr val="tx1"/>
              </a:solidFill>
              <a:round/>
              <a:headEnd/>
              <a:tailEnd/>
            </a:ln>
            <a:effectLst/>
          </p:spPr>
          <p:txBody>
            <a:bodyPr wrap="none" anchor="ctr"/>
            <a:lstStyle/>
            <a:p>
              <a:endParaRPr lang="en-GB"/>
            </a:p>
          </p:txBody>
        </p:sp>
        <p:sp>
          <p:nvSpPr>
            <p:cNvPr id="446" name="Line 163"/>
            <p:cNvSpPr>
              <a:spLocks noChangeShapeType="1"/>
            </p:cNvSpPr>
            <p:nvPr/>
          </p:nvSpPr>
          <p:spPr bwMode="auto">
            <a:xfrm>
              <a:off x="1296" y="525"/>
              <a:ext cx="0" cy="576"/>
            </a:xfrm>
            <a:prstGeom prst="line">
              <a:avLst/>
            </a:prstGeom>
            <a:noFill/>
            <a:ln w="38100">
              <a:solidFill>
                <a:schemeClr val="tx1"/>
              </a:solidFill>
              <a:round/>
              <a:headEnd/>
              <a:tailEnd/>
            </a:ln>
            <a:effectLst/>
          </p:spPr>
          <p:txBody>
            <a:bodyPr wrap="none" anchor="ctr"/>
            <a:lstStyle/>
            <a:p>
              <a:endParaRPr lang="en-GB"/>
            </a:p>
          </p:txBody>
        </p:sp>
        <p:sp>
          <p:nvSpPr>
            <p:cNvPr id="447" name="Line 164"/>
            <p:cNvSpPr>
              <a:spLocks noChangeShapeType="1"/>
            </p:cNvSpPr>
            <p:nvPr/>
          </p:nvSpPr>
          <p:spPr bwMode="auto">
            <a:xfrm>
              <a:off x="1728" y="525"/>
              <a:ext cx="0" cy="576"/>
            </a:xfrm>
            <a:prstGeom prst="line">
              <a:avLst/>
            </a:prstGeom>
            <a:noFill/>
            <a:ln w="38100">
              <a:solidFill>
                <a:schemeClr val="tx1"/>
              </a:solidFill>
              <a:round/>
              <a:headEnd/>
              <a:tailEnd/>
            </a:ln>
            <a:effectLst/>
          </p:spPr>
          <p:txBody>
            <a:bodyPr wrap="none" anchor="ctr"/>
            <a:lstStyle/>
            <a:p>
              <a:endParaRPr lang="en-GB"/>
            </a:p>
          </p:txBody>
        </p:sp>
      </p:grpSp>
      <p:grpSp>
        <p:nvGrpSpPr>
          <p:cNvPr id="166" name="Group 166"/>
          <p:cNvGrpSpPr>
            <a:grpSpLocks/>
          </p:cNvGrpSpPr>
          <p:nvPr/>
        </p:nvGrpSpPr>
        <p:grpSpPr bwMode="auto">
          <a:xfrm>
            <a:off x="7452320" y="3938598"/>
            <a:ext cx="216024" cy="1204914"/>
            <a:chOff x="1392" y="2016"/>
            <a:chExt cx="144" cy="384"/>
          </a:xfrm>
        </p:grpSpPr>
        <p:grpSp>
          <p:nvGrpSpPr>
            <p:cNvPr id="167" name="Group 167"/>
            <p:cNvGrpSpPr>
              <a:grpSpLocks/>
            </p:cNvGrpSpPr>
            <p:nvPr/>
          </p:nvGrpSpPr>
          <p:grpSpPr bwMode="auto">
            <a:xfrm>
              <a:off x="1392" y="2016"/>
              <a:ext cx="144" cy="192"/>
              <a:chOff x="1152" y="2400"/>
              <a:chExt cx="240" cy="288"/>
            </a:xfrm>
          </p:grpSpPr>
          <p:sp>
            <p:nvSpPr>
              <p:cNvPr id="440" name="Oval 168"/>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GB"/>
              </a:p>
            </p:txBody>
          </p:sp>
          <p:sp>
            <p:nvSpPr>
              <p:cNvPr id="441" name="Oval 169"/>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GB"/>
              </a:p>
            </p:txBody>
          </p:sp>
          <p:sp>
            <p:nvSpPr>
              <p:cNvPr id="442" name="Oval 170"/>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GB"/>
              </a:p>
            </p:txBody>
          </p:sp>
          <p:sp>
            <p:nvSpPr>
              <p:cNvPr id="443" name="Oval 171"/>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GB"/>
              </a:p>
            </p:txBody>
          </p:sp>
          <p:sp>
            <p:nvSpPr>
              <p:cNvPr id="444" name="Oval 172"/>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GB"/>
              </a:p>
            </p:txBody>
          </p:sp>
        </p:grpSp>
        <p:grpSp>
          <p:nvGrpSpPr>
            <p:cNvPr id="168" name="Group 173"/>
            <p:cNvGrpSpPr>
              <a:grpSpLocks/>
            </p:cNvGrpSpPr>
            <p:nvPr/>
          </p:nvGrpSpPr>
          <p:grpSpPr bwMode="auto">
            <a:xfrm>
              <a:off x="1392" y="2208"/>
              <a:ext cx="144" cy="192"/>
              <a:chOff x="1152" y="2400"/>
              <a:chExt cx="240" cy="288"/>
            </a:xfrm>
          </p:grpSpPr>
          <p:sp>
            <p:nvSpPr>
              <p:cNvPr id="435" name="Oval 174"/>
              <p:cNvSpPr>
                <a:spLocks noChangeArrowheads="1"/>
              </p:cNvSpPr>
              <p:nvPr/>
            </p:nvSpPr>
            <p:spPr bwMode="auto">
              <a:xfrm>
                <a:off x="1152" y="2400"/>
                <a:ext cx="240" cy="96"/>
              </a:xfrm>
              <a:prstGeom prst="ellipse">
                <a:avLst/>
              </a:prstGeom>
              <a:noFill/>
              <a:ln w="9525">
                <a:solidFill>
                  <a:schemeClr val="tx1"/>
                </a:solidFill>
                <a:round/>
                <a:headEnd/>
                <a:tailEnd/>
              </a:ln>
              <a:effectLst/>
            </p:spPr>
            <p:txBody>
              <a:bodyPr wrap="none" anchor="ctr"/>
              <a:lstStyle/>
              <a:p>
                <a:endParaRPr lang="en-GB"/>
              </a:p>
            </p:txBody>
          </p:sp>
          <p:sp>
            <p:nvSpPr>
              <p:cNvPr id="436" name="Oval 175"/>
              <p:cNvSpPr>
                <a:spLocks noChangeArrowheads="1"/>
              </p:cNvSpPr>
              <p:nvPr/>
            </p:nvSpPr>
            <p:spPr bwMode="auto">
              <a:xfrm>
                <a:off x="1152" y="2448"/>
                <a:ext cx="240" cy="96"/>
              </a:xfrm>
              <a:prstGeom prst="ellipse">
                <a:avLst/>
              </a:prstGeom>
              <a:noFill/>
              <a:ln w="9525">
                <a:solidFill>
                  <a:schemeClr val="tx1"/>
                </a:solidFill>
                <a:round/>
                <a:headEnd/>
                <a:tailEnd/>
              </a:ln>
              <a:effectLst/>
            </p:spPr>
            <p:txBody>
              <a:bodyPr wrap="none" anchor="ctr"/>
              <a:lstStyle/>
              <a:p>
                <a:endParaRPr lang="en-GB"/>
              </a:p>
            </p:txBody>
          </p:sp>
          <p:sp>
            <p:nvSpPr>
              <p:cNvPr id="437" name="Oval 176"/>
              <p:cNvSpPr>
                <a:spLocks noChangeArrowheads="1"/>
              </p:cNvSpPr>
              <p:nvPr/>
            </p:nvSpPr>
            <p:spPr bwMode="auto">
              <a:xfrm>
                <a:off x="1152" y="2496"/>
                <a:ext cx="240" cy="96"/>
              </a:xfrm>
              <a:prstGeom prst="ellipse">
                <a:avLst/>
              </a:prstGeom>
              <a:noFill/>
              <a:ln w="9525">
                <a:solidFill>
                  <a:schemeClr val="tx1"/>
                </a:solidFill>
                <a:round/>
                <a:headEnd/>
                <a:tailEnd/>
              </a:ln>
              <a:effectLst/>
            </p:spPr>
            <p:txBody>
              <a:bodyPr wrap="none" anchor="ctr"/>
              <a:lstStyle/>
              <a:p>
                <a:endParaRPr lang="en-GB"/>
              </a:p>
            </p:txBody>
          </p:sp>
          <p:sp>
            <p:nvSpPr>
              <p:cNvPr id="438" name="Oval 177"/>
              <p:cNvSpPr>
                <a:spLocks noChangeArrowheads="1"/>
              </p:cNvSpPr>
              <p:nvPr/>
            </p:nvSpPr>
            <p:spPr bwMode="auto">
              <a:xfrm>
                <a:off x="1152" y="2544"/>
                <a:ext cx="240" cy="96"/>
              </a:xfrm>
              <a:prstGeom prst="ellipse">
                <a:avLst/>
              </a:prstGeom>
              <a:noFill/>
              <a:ln w="9525">
                <a:solidFill>
                  <a:schemeClr val="tx1"/>
                </a:solidFill>
                <a:round/>
                <a:headEnd/>
                <a:tailEnd/>
              </a:ln>
              <a:effectLst/>
            </p:spPr>
            <p:txBody>
              <a:bodyPr wrap="none" anchor="ctr"/>
              <a:lstStyle/>
              <a:p>
                <a:endParaRPr lang="en-GB"/>
              </a:p>
            </p:txBody>
          </p:sp>
          <p:sp>
            <p:nvSpPr>
              <p:cNvPr id="439" name="Oval 178"/>
              <p:cNvSpPr>
                <a:spLocks noChangeArrowheads="1"/>
              </p:cNvSpPr>
              <p:nvPr/>
            </p:nvSpPr>
            <p:spPr bwMode="auto">
              <a:xfrm>
                <a:off x="1152" y="2592"/>
                <a:ext cx="240" cy="96"/>
              </a:xfrm>
              <a:prstGeom prst="ellipse">
                <a:avLst/>
              </a:prstGeom>
              <a:noFill/>
              <a:ln w="9525">
                <a:solidFill>
                  <a:schemeClr val="tx1"/>
                </a:solidFill>
                <a:round/>
                <a:headEnd/>
                <a:tailEnd/>
              </a:ln>
              <a:effectLst/>
            </p:spPr>
            <p:txBody>
              <a:bodyPr wrap="none" anchor="ctr"/>
              <a:lstStyle/>
              <a:p>
                <a:endParaRPr lang="en-GB"/>
              </a:p>
            </p:txBody>
          </p:sp>
        </p:grpSp>
      </p:grpSp>
      <p:grpSp>
        <p:nvGrpSpPr>
          <p:cNvPr id="169" name="Group 179"/>
          <p:cNvGrpSpPr>
            <a:grpSpLocks/>
          </p:cNvGrpSpPr>
          <p:nvPr/>
        </p:nvGrpSpPr>
        <p:grpSpPr bwMode="auto">
          <a:xfrm>
            <a:off x="7134252" y="1714488"/>
            <a:ext cx="533400" cy="1143008"/>
            <a:chOff x="1152" y="624"/>
            <a:chExt cx="336" cy="576"/>
          </a:xfrm>
        </p:grpSpPr>
        <p:sp>
          <p:nvSpPr>
            <p:cNvPr id="430" name="Line 180"/>
            <p:cNvSpPr>
              <a:spLocks noChangeShapeType="1"/>
            </p:cNvSpPr>
            <p:nvPr/>
          </p:nvSpPr>
          <p:spPr bwMode="auto">
            <a:xfrm flipH="1" flipV="1">
              <a:off x="1152" y="624"/>
              <a:ext cx="0" cy="576"/>
            </a:xfrm>
            <a:prstGeom prst="line">
              <a:avLst/>
            </a:prstGeom>
            <a:noFill/>
            <a:ln w="9525">
              <a:solidFill>
                <a:schemeClr val="tx1"/>
              </a:solidFill>
              <a:round/>
              <a:headEnd/>
              <a:tailEnd/>
            </a:ln>
            <a:effectLst/>
          </p:spPr>
          <p:txBody>
            <a:bodyPr wrap="none" anchor="ctr"/>
            <a:lstStyle/>
            <a:p>
              <a:endParaRPr lang="en-GB"/>
            </a:p>
          </p:txBody>
        </p:sp>
        <p:sp>
          <p:nvSpPr>
            <p:cNvPr id="431" name="Line 181"/>
            <p:cNvSpPr>
              <a:spLocks noChangeShapeType="1"/>
            </p:cNvSpPr>
            <p:nvPr/>
          </p:nvSpPr>
          <p:spPr bwMode="auto">
            <a:xfrm>
              <a:off x="1152" y="624"/>
              <a:ext cx="336" cy="0"/>
            </a:xfrm>
            <a:prstGeom prst="line">
              <a:avLst/>
            </a:prstGeom>
            <a:noFill/>
            <a:ln w="9525">
              <a:solidFill>
                <a:schemeClr val="tx1"/>
              </a:solidFill>
              <a:round/>
              <a:headEnd/>
              <a:tailEnd/>
            </a:ln>
            <a:effectLst/>
          </p:spPr>
          <p:txBody>
            <a:bodyPr wrap="none" anchor="ctr"/>
            <a:lstStyle/>
            <a:p>
              <a:endParaRPr lang="en-GB"/>
            </a:p>
          </p:txBody>
        </p:sp>
        <p:sp>
          <p:nvSpPr>
            <p:cNvPr id="432" name="Line 182"/>
            <p:cNvSpPr>
              <a:spLocks noChangeShapeType="1"/>
            </p:cNvSpPr>
            <p:nvPr/>
          </p:nvSpPr>
          <p:spPr bwMode="auto">
            <a:xfrm>
              <a:off x="1488" y="624"/>
              <a:ext cx="0" cy="192"/>
            </a:xfrm>
            <a:prstGeom prst="line">
              <a:avLst/>
            </a:prstGeom>
            <a:noFill/>
            <a:ln w="9525">
              <a:solidFill>
                <a:schemeClr val="tx1"/>
              </a:solidFill>
              <a:round/>
              <a:headEnd/>
              <a:tailEnd/>
            </a:ln>
            <a:effectLst/>
          </p:spPr>
          <p:txBody>
            <a:bodyPr wrap="none" anchor="ctr"/>
            <a:lstStyle/>
            <a:p>
              <a:endParaRPr lang="en-GB"/>
            </a:p>
          </p:txBody>
        </p:sp>
      </p:grpSp>
      <p:grpSp>
        <p:nvGrpSpPr>
          <p:cNvPr id="170" name="Group 86"/>
          <p:cNvGrpSpPr>
            <a:grpSpLocks/>
          </p:cNvGrpSpPr>
          <p:nvPr/>
        </p:nvGrpSpPr>
        <p:grpSpPr bwMode="auto">
          <a:xfrm>
            <a:off x="7351960" y="2343152"/>
            <a:ext cx="609600" cy="1371600"/>
            <a:chOff x="3504" y="1200"/>
            <a:chExt cx="384" cy="864"/>
          </a:xfrm>
        </p:grpSpPr>
        <p:sp>
          <p:nvSpPr>
            <p:cNvPr id="466" name="Rectangle 87"/>
            <p:cNvSpPr>
              <a:spLocks noChangeArrowheads="1"/>
            </p:cNvSpPr>
            <p:nvPr/>
          </p:nvSpPr>
          <p:spPr bwMode="auto">
            <a:xfrm>
              <a:off x="3648" y="1248"/>
              <a:ext cx="96" cy="768"/>
            </a:xfrm>
            <a:prstGeom prst="rect">
              <a:avLst/>
            </a:prstGeom>
            <a:solidFill>
              <a:srgbClr val="FF0000"/>
            </a:solidFill>
            <a:ln w="9525">
              <a:solidFill>
                <a:srgbClr val="FF0000"/>
              </a:solidFill>
              <a:miter lim="800000"/>
              <a:headEnd/>
              <a:tailEnd/>
            </a:ln>
            <a:effectLst/>
          </p:spPr>
          <p:txBody>
            <a:bodyPr wrap="none" anchor="ctr"/>
            <a:lstStyle/>
            <a:p>
              <a:endParaRPr lang="en-GB"/>
            </a:p>
          </p:txBody>
        </p:sp>
        <p:grpSp>
          <p:nvGrpSpPr>
            <p:cNvPr id="175" name="Group 88"/>
            <p:cNvGrpSpPr>
              <a:grpSpLocks/>
            </p:cNvGrpSpPr>
            <p:nvPr/>
          </p:nvGrpSpPr>
          <p:grpSpPr bwMode="auto">
            <a:xfrm>
              <a:off x="3504" y="1200"/>
              <a:ext cx="384" cy="864"/>
              <a:chOff x="4032" y="1200"/>
              <a:chExt cx="384" cy="864"/>
            </a:xfrm>
          </p:grpSpPr>
          <p:grpSp>
            <p:nvGrpSpPr>
              <p:cNvPr id="176" name="Group 89"/>
              <p:cNvGrpSpPr>
                <a:grpSpLocks/>
              </p:cNvGrpSpPr>
              <p:nvPr/>
            </p:nvGrpSpPr>
            <p:grpSpPr bwMode="auto">
              <a:xfrm>
                <a:off x="4224" y="1344"/>
                <a:ext cx="192" cy="576"/>
                <a:chOff x="1488" y="1152"/>
                <a:chExt cx="192" cy="576"/>
              </a:xfrm>
            </p:grpSpPr>
            <p:grpSp>
              <p:nvGrpSpPr>
                <p:cNvPr id="181" name="Group 90"/>
                <p:cNvGrpSpPr>
                  <a:grpSpLocks/>
                </p:cNvGrpSpPr>
                <p:nvPr/>
              </p:nvGrpSpPr>
              <p:grpSpPr bwMode="auto">
                <a:xfrm>
                  <a:off x="1488" y="1296"/>
                  <a:ext cx="192" cy="144"/>
                  <a:chOff x="1392" y="3072"/>
                  <a:chExt cx="192" cy="144"/>
                </a:xfrm>
              </p:grpSpPr>
              <p:sp>
                <p:nvSpPr>
                  <p:cNvPr id="504" name="Line 91"/>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505" name="Oval 9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182" name="Group 93"/>
                <p:cNvGrpSpPr>
                  <a:grpSpLocks/>
                </p:cNvGrpSpPr>
                <p:nvPr/>
              </p:nvGrpSpPr>
              <p:grpSpPr bwMode="auto">
                <a:xfrm>
                  <a:off x="1488" y="1152"/>
                  <a:ext cx="192" cy="144"/>
                  <a:chOff x="1392" y="3072"/>
                  <a:chExt cx="192" cy="144"/>
                </a:xfrm>
              </p:grpSpPr>
              <p:sp>
                <p:nvSpPr>
                  <p:cNvPr id="502" name="Line 9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503" name="Oval 9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183" name="Group 96"/>
                <p:cNvGrpSpPr>
                  <a:grpSpLocks/>
                </p:cNvGrpSpPr>
                <p:nvPr/>
              </p:nvGrpSpPr>
              <p:grpSpPr bwMode="auto">
                <a:xfrm flipV="1">
                  <a:off x="1488" y="1584"/>
                  <a:ext cx="192" cy="144"/>
                  <a:chOff x="1392" y="3072"/>
                  <a:chExt cx="192" cy="144"/>
                </a:xfrm>
              </p:grpSpPr>
              <p:sp>
                <p:nvSpPr>
                  <p:cNvPr id="500" name="Line 97"/>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501" name="Oval 9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184" name="Group 99"/>
                <p:cNvGrpSpPr>
                  <a:grpSpLocks/>
                </p:cNvGrpSpPr>
                <p:nvPr/>
              </p:nvGrpSpPr>
              <p:grpSpPr bwMode="auto">
                <a:xfrm flipV="1">
                  <a:off x="1488" y="1488"/>
                  <a:ext cx="192" cy="144"/>
                  <a:chOff x="1392" y="3072"/>
                  <a:chExt cx="192" cy="144"/>
                </a:xfrm>
              </p:grpSpPr>
              <p:sp>
                <p:nvSpPr>
                  <p:cNvPr id="498" name="Line 100"/>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99" name="Oval 10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nvGrpSpPr>
              <p:cNvPr id="185" name="Group 102"/>
              <p:cNvGrpSpPr>
                <a:grpSpLocks/>
              </p:cNvGrpSpPr>
              <p:nvPr/>
            </p:nvGrpSpPr>
            <p:grpSpPr bwMode="auto">
              <a:xfrm>
                <a:off x="4032" y="1344"/>
                <a:ext cx="192" cy="576"/>
                <a:chOff x="1296" y="1152"/>
                <a:chExt cx="192" cy="576"/>
              </a:xfrm>
            </p:grpSpPr>
            <p:grpSp>
              <p:nvGrpSpPr>
                <p:cNvPr id="190" name="Group 103"/>
                <p:cNvGrpSpPr>
                  <a:grpSpLocks/>
                </p:cNvGrpSpPr>
                <p:nvPr/>
              </p:nvGrpSpPr>
              <p:grpSpPr bwMode="auto">
                <a:xfrm flipH="1">
                  <a:off x="1296" y="1296"/>
                  <a:ext cx="192" cy="144"/>
                  <a:chOff x="1392" y="3072"/>
                  <a:chExt cx="192" cy="144"/>
                </a:xfrm>
              </p:grpSpPr>
              <p:sp>
                <p:nvSpPr>
                  <p:cNvPr id="492" name="Line 104"/>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93" name="Oval 10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191" name="Group 106"/>
                <p:cNvGrpSpPr>
                  <a:grpSpLocks/>
                </p:cNvGrpSpPr>
                <p:nvPr/>
              </p:nvGrpSpPr>
              <p:grpSpPr bwMode="auto">
                <a:xfrm flipH="1">
                  <a:off x="1296" y="1152"/>
                  <a:ext cx="192" cy="144"/>
                  <a:chOff x="1392" y="3072"/>
                  <a:chExt cx="192" cy="144"/>
                </a:xfrm>
              </p:grpSpPr>
              <p:sp>
                <p:nvSpPr>
                  <p:cNvPr id="490" name="Line 107"/>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91" name="Oval 10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196" name="Group 109"/>
                <p:cNvGrpSpPr>
                  <a:grpSpLocks/>
                </p:cNvGrpSpPr>
                <p:nvPr/>
              </p:nvGrpSpPr>
              <p:grpSpPr bwMode="auto">
                <a:xfrm flipH="1" flipV="1">
                  <a:off x="1296" y="1584"/>
                  <a:ext cx="192" cy="144"/>
                  <a:chOff x="1392" y="3072"/>
                  <a:chExt cx="192" cy="144"/>
                </a:xfrm>
              </p:grpSpPr>
              <p:sp>
                <p:nvSpPr>
                  <p:cNvPr id="488" name="Line 110"/>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89" name="Oval 11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197" name="Group 112"/>
                <p:cNvGrpSpPr>
                  <a:grpSpLocks/>
                </p:cNvGrpSpPr>
                <p:nvPr/>
              </p:nvGrpSpPr>
              <p:grpSpPr bwMode="auto">
                <a:xfrm flipH="1" flipV="1">
                  <a:off x="1296" y="1488"/>
                  <a:ext cx="192" cy="144"/>
                  <a:chOff x="1392" y="3072"/>
                  <a:chExt cx="192" cy="144"/>
                </a:xfrm>
              </p:grpSpPr>
              <p:sp>
                <p:nvSpPr>
                  <p:cNvPr id="486" name="Line 113"/>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87" name="Oval 11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nvGrpSpPr>
              <p:cNvPr id="201" name="Group 115"/>
              <p:cNvGrpSpPr>
                <a:grpSpLocks/>
              </p:cNvGrpSpPr>
              <p:nvPr/>
            </p:nvGrpSpPr>
            <p:grpSpPr bwMode="auto">
              <a:xfrm flipH="1">
                <a:off x="4032" y="1200"/>
                <a:ext cx="192" cy="144"/>
                <a:chOff x="1392" y="3072"/>
                <a:chExt cx="192" cy="144"/>
              </a:xfrm>
            </p:grpSpPr>
            <p:sp>
              <p:nvSpPr>
                <p:cNvPr id="480" name="Line 116"/>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81" name="Oval 11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202" name="Group 118"/>
              <p:cNvGrpSpPr>
                <a:grpSpLocks/>
              </p:cNvGrpSpPr>
              <p:nvPr/>
            </p:nvGrpSpPr>
            <p:grpSpPr bwMode="auto">
              <a:xfrm flipH="1" flipV="1">
                <a:off x="4032" y="1920"/>
                <a:ext cx="192" cy="144"/>
                <a:chOff x="1392" y="3072"/>
                <a:chExt cx="192" cy="144"/>
              </a:xfrm>
            </p:grpSpPr>
            <p:sp>
              <p:nvSpPr>
                <p:cNvPr id="478" name="Line 119"/>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79" name="Oval 12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203" name="Group 121"/>
              <p:cNvGrpSpPr>
                <a:grpSpLocks/>
              </p:cNvGrpSpPr>
              <p:nvPr/>
            </p:nvGrpSpPr>
            <p:grpSpPr bwMode="auto">
              <a:xfrm>
                <a:off x="4224" y="1200"/>
                <a:ext cx="192" cy="144"/>
                <a:chOff x="1392" y="3072"/>
                <a:chExt cx="192" cy="144"/>
              </a:xfrm>
            </p:grpSpPr>
            <p:sp>
              <p:nvSpPr>
                <p:cNvPr id="476" name="Line 122"/>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77" name="Oval 12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nvGrpSpPr>
              <p:cNvPr id="206" name="Group 124"/>
              <p:cNvGrpSpPr>
                <a:grpSpLocks/>
              </p:cNvGrpSpPr>
              <p:nvPr/>
            </p:nvGrpSpPr>
            <p:grpSpPr bwMode="auto">
              <a:xfrm flipV="1">
                <a:off x="4224" y="1920"/>
                <a:ext cx="192" cy="144"/>
                <a:chOff x="1392" y="3072"/>
                <a:chExt cx="192" cy="144"/>
              </a:xfrm>
            </p:grpSpPr>
            <p:sp>
              <p:nvSpPr>
                <p:cNvPr id="474" name="Line 125"/>
                <p:cNvSpPr>
                  <a:spLocks noChangeShapeType="1"/>
                </p:cNvSpPr>
                <p:nvPr/>
              </p:nvSpPr>
              <p:spPr bwMode="auto">
                <a:xfrm flipV="1">
                  <a:off x="1392" y="3072"/>
                  <a:ext cx="96" cy="144"/>
                </a:xfrm>
                <a:prstGeom prst="line">
                  <a:avLst/>
                </a:prstGeom>
                <a:noFill/>
                <a:ln w="19050">
                  <a:solidFill>
                    <a:srgbClr val="FF0000"/>
                  </a:solidFill>
                  <a:round/>
                  <a:headEnd/>
                  <a:tailEnd/>
                </a:ln>
                <a:effectLst/>
              </p:spPr>
              <p:txBody>
                <a:bodyPr wrap="none" anchor="ctr"/>
                <a:lstStyle/>
                <a:p>
                  <a:endParaRPr lang="en-GB"/>
                </a:p>
              </p:txBody>
            </p:sp>
            <p:sp>
              <p:nvSpPr>
                <p:cNvPr id="475" name="Oval 126"/>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a:effectLst/>
              </p:spPr>
              <p:txBody>
                <a:bodyPr wrap="none" anchor="ctr"/>
                <a:lstStyle/>
                <a:p>
                  <a:endParaRPr lang="en-GB"/>
                </a:p>
              </p:txBody>
            </p:sp>
          </p:grpSp>
        </p:grpSp>
      </p:grpSp>
      <p:grpSp>
        <p:nvGrpSpPr>
          <p:cNvPr id="207" name="Group 5"/>
          <p:cNvGrpSpPr>
            <a:grpSpLocks/>
          </p:cNvGrpSpPr>
          <p:nvPr/>
        </p:nvGrpSpPr>
        <p:grpSpPr bwMode="auto">
          <a:xfrm>
            <a:off x="7605054" y="2071678"/>
            <a:ext cx="110218" cy="428628"/>
            <a:chOff x="816" y="1200"/>
            <a:chExt cx="240" cy="528"/>
          </a:xfrm>
        </p:grpSpPr>
        <p:grpSp>
          <p:nvGrpSpPr>
            <p:cNvPr id="218" name="Group 6"/>
            <p:cNvGrpSpPr>
              <a:grpSpLocks/>
            </p:cNvGrpSpPr>
            <p:nvPr/>
          </p:nvGrpSpPr>
          <p:grpSpPr bwMode="auto">
            <a:xfrm>
              <a:off x="816" y="1200"/>
              <a:ext cx="240" cy="288"/>
              <a:chOff x="1152" y="2400"/>
              <a:chExt cx="240" cy="288"/>
            </a:xfrm>
          </p:grpSpPr>
          <p:sp>
            <p:nvSpPr>
              <p:cNvPr id="514"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515"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516"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517"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518"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19" name="Group 12"/>
            <p:cNvGrpSpPr>
              <a:grpSpLocks/>
            </p:cNvGrpSpPr>
            <p:nvPr/>
          </p:nvGrpSpPr>
          <p:grpSpPr bwMode="auto">
            <a:xfrm>
              <a:off x="816" y="1440"/>
              <a:ext cx="240" cy="288"/>
              <a:chOff x="1152" y="2400"/>
              <a:chExt cx="240" cy="288"/>
            </a:xfrm>
          </p:grpSpPr>
          <p:sp>
            <p:nvSpPr>
              <p:cNvPr id="509"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510"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511" name="Oval 15"/>
              <p:cNvSpPr>
                <a:spLocks noChangeArrowheads="1"/>
              </p:cNvSpPr>
              <p:nvPr/>
            </p:nvSpPr>
            <p:spPr bwMode="auto">
              <a:xfrm>
                <a:off x="1152" y="2496"/>
                <a:ext cx="129" cy="56"/>
              </a:xfrm>
              <a:prstGeom prst="ellipse">
                <a:avLst/>
              </a:prstGeom>
              <a:noFill/>
              <a:ln w="9525">
                <a:solidFill>
                  <a:schemeClr val="tx1"/>
                </a:solidFill>
                <a:round/>
                <a:headEnd/>
                <a:tailEnd/>
              </a:ln>
            </p:spPr>
            <p:txBody>
              <a:bodyPr wrap="none" anchor="ctr"/>
              <a:lstStyle/>
              <a:p>
                <a:endParaRPr lang="hu-HU"/>
              </a:p>
            </p:txBody>
          </p:sp>
          <p:sp>
            <p:nvSpPr>
              <p:cNvPr id="512"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513"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20" name="Group 5"/>
          <p:cNvGrpSpPr>
            <a:grpSpLocks/>
          </p:cNvGrpSpPr>
          <p:nvPr/>
        </p:nvGrpSpPr>
        <p:grpSpPr bwMode="auto">
          <a:xfrm>
            <a:off x="7588725" y="3539905"/>
            <a:ext cx="110218" cy="428628"/>
            <a:chOff x="816" y="1200"/>
            <a:chExt cx="240" cy="528"/>
          </a:xfrm>
        </p:grpSpPr>
        <p:grpSp>
          <p:nvGrpSpPr>
            <p:cNvPr id="221" name="Group 6"/>
            <p:cNvGrpSpPr>
              <a:grpSpLocks/>
            </p:cNvGrpSpPr>
            <p:nvPr/>
          </p:nvGrpSpPr>
          <p:grpSpPr bwMode="auto">
            <a:xfrm>
              <a:off x="816" y="1200"/>
              <a:ext cx="240" cy="288"/>
              <a:chOff x="1152" y="2400"/>
              <a:chExt cx="240" cy="288"/>
            </a:xfrm>
          </p:grpSpPr>
          <p:sp>
            <p:nvSpPr>
              <p:cNvPr id="527"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528"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529"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530"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531"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22" name="Group 12"/>
            <p:cNvGrpSpPr>
              <a:grpSpLocks/>
            </p:cNvGrpSpPr>
            <p:nvPr/>
          </p:nvGrpSpPr>
          <p:grpSpPr bwMode="auto">
            <a:xfrm>
              <a:off x="816" y="1440"/>
              <a:ext cx="240" cy="288"/>
              <a:chOff x="1152" y="2400"/>
              <a:chExt cx="240" cy="288"/>
            </a:xfrm>
          </p:grpSpPr>
          <p:sp>
            <p:nvSpPr>
              <p:cNvPr id="522"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523"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524"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525"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526"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24" name="Csoportba foglalás 531"/>
          <p:cNvGrpSpPr/>
          <p:nvPr/>
        </p:nvGrpSpPr>
        <p:grpSpPr>
          <a:xfrm>
            <a:off x="7006338" y="2681126"/>
            <a:ext cx="637496" cy="1247940"/>
            <a:chOff x="7500958" y="3714756"/>
            <a:chExt cx="637496" cy="1247940"/>
          </a:xfrm>
        </p:grpSpPr>
        <p:grpSp>
          <p:nvGrpSpPr>
            <p:cNvPr id="247" name="Group 5"/>
            <p:cNvGrpSpPr>
              <a:grpSpLocks/>
            </p:cNvGrpSpPr>
            <p:nvPr/>
          </p:nvGrpSpPr>
          <p:grpSpPr bwMode="auto">
            <a:xfrm>
              <a:off x="7500958" y="3714754"/>
              <a:ext cx="214314" cy="500068"/>
              <a:chOff x="816" y="1200"/>
              <a:chExt cx="240" cy="528"/>
            </a:xfrm>
          </p:grpSpPr>
          <p:grpSp>
            <p:nvGrpSpPr>
              <p:cNvPr id="248" name="Group 6"/>
              <p:cNvGrpSpPr>
                <a:grpSpLocks/>
              </p:cNvGrpSpPr>
              <p:nvPr/>
            </p:nvGrpSpPr>
            <p:grpSpPr bwMode="auto">
              <a:xfrm>
                <a:off x="816" y="1200"/>
                <a:ext cx="240" cy="288"/>
                <a:chOff x="1152" y="2400"/>
                <a:chExt cx="240" cy="288"/>
              </a:xfrm>
            </p:grpSpPr>
            <p:sp>
              <p:nvSpPr>
                <p:cNvPr id="544" name="Oval 7"/>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545" name="Oval 8"/>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546" name="Oval 9"/>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547" name="Oval 10"/>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548" name="Oval 11"/>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nvGrpSpPr>
              <p:cNvPr id="249" name="Group 12"/>
              <p:cNvGrpSpPr>
                <a:grpSpLocks/>
              </p:cNvGrpSpPr>
              <p:nvPr/>
            </p:nvGrpSpPr>
            <p:grpSpPr bwMode="auto">
              <a:xfrm>
                <a:off x="816" y="1440"/>
                <a:ext cx="240" cy="288"/>
                <a:chOff x="1152" y="2400"/>
                <a:chExt cx="240" cy="288"/>
              </a:xfrm>
            </p:grpSpPr>
            <p:sp>
              <p:nvSpPr>
                <p:cNvPr id="539" name="Oval 13"/>
                <p:cNvSpPr>
                  <a:spLocks noChangeArrowheads="1"/>
                </p:cNvSpPr>
                <p:nvPr/>
              </p:nvSpPr>
              <p:spPr bwMode="auto">
                <a:xfrm>
                  <a:off x="1152" y="2400"/>
                  <a:ext cx="240" cy="96"/>
                </a:xfrm>
                <a:prstGeom prst="ellipse">
                  <a:avLst/>
                </a:prstGeom>
                <a:noFill/>
                <a:ln w="9525">
                  <a:solidFill>
                    <a:schemeClr val="tx1"/>
                  </a:solidFill>
                  <a:round/>
                  <a:headEnd/>
                  <a:tailEnd/>
                </a:ln>
              </p:spPr>
              <p:txBody>
                <a:bodyPr wrap="none" anchor="ctr"/>
                <a:lstStyle/>
                <a:p>
                  <a:endParaRPr lang="hu-HU"/>
                </a:p>
              </p:txBody>
            </p:sp>
            <p:sp>
              <p:nvSpPr>
                <p:cNvPr id="540" name="Oval 14"/>
                <p:cNvSpPr>
                  <a:spLocks noChangeArrowheads="1"/>
                </p:cNvSpPr>
                <p:nvPr/>
              </p:nvSpPr>
              <p:spPr bwMode="auto">
                <a:xfrm>
                  <a:off x="1152" y="2448"/>
                  <a:ext cx="240" cy="96"/>
                </a:xfrm>
                <a:prstGeom prst="ellipse">
                  <a:avLst/>
                </a:prstGeom>
                <a:noFill/>
                <a:ln w="9525">
                  <a:solidFill>
                    <a:schemeClr val="tx1"/>
                  </a:solidFill>
                  <a:round/>
                  <a:headEnd/>
                  <a:tailEnd/>
                </a:ln>
              </p:spPr>
              <p:txBody>
                <a:bodyPr wrap="none" anchor="ctr"/>
                <a:lstStyle/>
                <a:p>
                  <a:endParaRPr lang="hu-HU"/>
                </a:p>
              </p:txBody>
            </p:sp>
            <p:sp>
              <p:nvSpPr>
                <p:cNvPr id="541" name="Oval 15"/>
                <p:cNvSpPr>
                  <a:spLocks noChangeArrowheads="1"/>
                </p:cNvSpPr>
                <p:nvPr/>
              </p:nvSpPr>
              <p:spPr bwMode="auto">
                <a:xfrm>
                  <a:off x="1152" y="2496"/>
                  <a:ext cx="240" cy="96"/>
                </a:xfrm>
                <a:prstGeom prst="ellipse">
                  <a:avLst/>
                </a:prstGeom>
                <a:noFill/>
                <a:ln w="9525">
                  <a:solidFill>
                    <a:schemeClr val="tx1"/>
                  </a:solidFill>
                  <a:round/>
                  <a:headEnd/>
                  <a:tailEnd/>
                </a:ln>
              </p:spPr>
              <p:txBody>
                <a:bodyPr wrap="none" anchor="ctr"/>
                <a:lstStyle/>
                <a:p>
                  <a:endParaRPr lang="hu-HU"/>
                </a:p>
              </p:txBody>
            </p:sp>
            <p:sp>
              <p:nvSpPr>
                <p:cNvPr id="542" name="Oval 16"/>
                <p:cNvSpPr>
                  <a:spLocks noChangeArrowheads="1"/>
                </p:cNvSpPr>
                <p:nvPr/>
              </p:nvSpPr>
              <p:spPr bwMode="auto">
                <a:xfrm>
                  <a:off x="1152" y="2544"/>
                  <a:ext cx="240" cy="96"/>
                </a:xfrm>
                <a:prstGeom prst="ellipse">
                  <a:avLst/>
                </a:prstGeom>
                <a:noFill/>
                <a:ln w="9525">
                  <a:solidFill>
                    <a:schemeClr val="tx1"/>
                  </a:solidFill>
                  <a:round/>
                  <a:headEnd/>
                  <a:tailEnd/>
                </a:ln>
              </p:spPr>
              <p:txBody>
                <a:bodyPr wrap="none" anchor="ctr"/>
                <a:lstStyle/>
                <a:p>
                  <a:endParaRPr lang="hu-HU"/>
                </a:p>
              </p:txBody>
            </p:sp>
            <p:sp>
              <p:nvSpPr>
                <p:cNvPr id="543" name="Oval 17"/>
                <p:cNvSpPr>
                  <a:spLocks noChangeArrowheads="1"/>
                </p:cNvSpPr>
                <p:nvPr/>
              </p:nvSpPr>
              <p:spPr bwMode="auto">
                <a:xfrm>
                  <a:off x="1152" y="2592"/>
                  <a:ext cx="240" cy="96"/>
                </a:xfrm>
                <a:prstGeom prst="ellipse">
                  <a:avLst/>
                </a:prstGeom>
                <a:noFill/>
                <a:ln w="9525">
                  <a:solidFill>
                    <a:schemeClr val="tx1"/>
                  </a:solidFill>
                  <a:round/>
                  <a:headEnd/>
                  <a:tailEnd/>
                </a:ln>
              </p:spPr>
              <p:txBody>
                <a:bodyPr wrap="none" anchor="ctr"/>
                <a:lstStyle/>
                <a:p>
                  <a:endParaRPr lang="hu-HU"/>
                </a:p>
              </p:txBody>
            </p:sp>
          </p:grpSp>
        </p:grpSp>
        <p:grpSp>
          <p:nvGrpSpPr>
            <p:cNvPr id="261" name="Csoportba foglalás 279"/>
            <p:cNvGrpSpPr/>
            <p:nvPr/>
          </p:nvGrpSpPr>
          <p:grpSpPr>
            <a:xfrm>
              <a:off x="7605054" y="4071942"/>
              <a:ext cx="533400" cy="890754"/>
              <a:chOff x="7610496" y="3462520"/>
              <a:chExt cx="533400" cy="890754"/>
            </a:xfrm>
          </p:grpSpPr>
          <p:sp>
            <p:nvSpPr>
              <p:cNvPr id="535" name="Line 18"/>
              <p:cNvSpPr>
                <a:spLocks noChangeShapeType="1"/>
              </p:cNvSpPr>
              <p:nvPr/>
            </p:nvSpPr>
            <p:spPr bwMode="auto">
              <a:xfrm>
                <a:off x="7610496" y="4353274"/>
                <a:ext cx="533400" cy="0"/>
              </a:xfrm>
              <a:prstGeom prst="line">
                <a:avLst/>
              </a:prstGeom>
              <a:noFill/>
              <a:ln w="9525">
                <a:solidFill>
                  <a:schemeClr val="tx1"/>
                </a:solidFill>
                <a:round/>
                <a:headEnd/>
                <a:tailEnd/>
              </a:ln>
            </p:spPr>
            <p:txBody>
              <a:bodyPr wrap="none" anchor="ctr"/>
              <a:lstStyle/>
              <a:p>
                <a:endParaRPr lang="en-GB"/>
              </a:p>
            </p:txBody>
          </p:sp>
          <p:sp>
            <p:nvSpPr>
              <p:cNvPr id="536" name="Line 19"/>
              <p:cNvSpPr>
                <a:spLocks noChangeShapeType="1"/>
              </p:cNvSpPr>
              <p:nvPr/>
            </p:nvSpPr>
            <p:spPr bwMode="auto">
              <a:xfrm>
                <a:off x="7610496" y="3462520"/>
                <a:ext cx="0" cy="890754"/>
              </a:xfrm>
              <a:prstGeom prst="line">
                <a:avLst/>
              </a:prstGeom>
              <a:noFill/>
              <a:ln w="9525">
                <a:solidFill>
                  <a:schemeClr val="tx1"/>
                </a:solidFill>
                <a:round/>
                <a:headEnd/>
                <a:tailEnd/>
              </a:ln>
            </p:spPr>
            <p:txBody>
              <a:bodyPr wrap="none" anchor="ctr"/>
              <a:lstStyle/>
              <a:p>
                <a:endParaRPr lang="en-GB"/>
              </a:p>
            </p:txBody>
          </p:sp>
        </p:grpSp>
      </p:grpSp>
      <p:sp>
        <p:nvSpPr>
          <p:cNvPr id="549" name="Szövegdoboz 548"/>
          <p:cNvSpPr txBox="1"/>
          <p:nvPr/>
        </p:nvSpPr>
        <p:spPr>
          <a:xfrm>
            <a:off x="6858016" y="1000108"/>
            <a:ext cx="1428760" cy="646331"/>
          </a:xfrm>
          <a:prstGeom prst="rect">
            <a:avLst/>
          </a:prstGeom>
          <a:noFill/>
        </p:spPr>
        <p:txBody>
          <a:bodyPr wrap="square" rtlCol="0">
            <a:spAutoFit/>
          </a:bodyPr>
          <a:lstStyle/>
          <a:p>
            <a:pPr algn="ctr"/>
            <a:r>
              <a:rPr lang="hu-HU" dirty="0" smtClean="0"/>
              <a:t>Excentrikus </a:t>
            </a:r>
          </a:p>
          <a:p>
            <a:pPr algn="ctr"/>
            <a:r>
              <a:rPr lang="hu-HU" dirty="0" smtClean="0"/>
              <a:t>Rövid nyújtás </a:t>
            </a:r>
          </a:p>
        </p:txBody>
      </p:sp>
      <p:cxnSp>
        <p:nvCxnSpPr>
          <p:cNvPr id="553" name="Egyenes összekötő 552"/>
          <p:cNvCxnSpPr/>
          <p:nvPr/>
        </p:nvCxnSpPr>
        <p:spPr>
          <a:xfrm>
            <a:off x="1428728" y="4572008"/>
            <a:ext cx="2786082"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258888" y="908050"/>
            <a:ext cx="7273925" cy="95410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spcBef>
                <a:spcPct val="50000"/>
              </a:spcBef>
              <a:defRPr/>
            </a:pPr>
            <a:r>
              <a:rPr lang="hu-HU" sz="2800" b="1" dirty="0">
                <a:latin typeface="Times New Roman" pitchFamily="18" charset="0"/>
              </a:rPr>
              <a:t>Az izomfeszülés növekedésének </a:t>
            </a:r>
            <a:r>
              <a:rPr lang="hu-HU" sz="2800" b="1" dirty="0" smtClean="0">
                <a:latin typeface="Times New Roman" pitchFamily="18" charset="0"/>
              </a:rPr>
              <a:t>okai akaratlagos excentrikus kontrakció során</a:t>
            </a:r>
            <a:endParaRPr lang="hu-HU" sz="2800" b="1" dirty="0">
              <a:latin typeface="Times New Roman" pitchFamily="18" charset="0"/>
            </a:endParaRPr>
          </a:p>
        </p:txBody>
      </p:sp>
      <p:sp>
        <p:nvSpPr>
          <p:cNvPr id="4099" name="Rectangle 3"/>
          <p:cNvSpPr>
            <a:spLocks noChangeArrowheads="1"/>
          </p:cNvSpPr>
          <p:nvPr/>
        </p:nvSpPr>
        <p:spPr bwMode="auto">
          <a:xfrm>
            <a:off x="1030288" y="2420938"/>
            <a:ext cx="7646168" cy="224741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lIns="92075" tIns="46038" rIns="92075" bIns="46038">
            <a:spAutoFit/>
          </a:bodyPr>
          <a:lstStyle/>
          <a:p>
            <a:pPr eaLnBrk="0" hangingPunct="0">
              <a:spcBef>
                <a:spcPct val="50000"/>
              </a:spcBef>
              <a:buFontTx/>
              <a:buChar char="•"/>
              <a:defRPr/>
            </a:pPr>
            <a:r>
              <a:rPr lang="en-US" sz="2800" b="1" dirty="0"/>
              <a:t> </a:t>
            </a:r>
            <a:r>
              <a:rPr lang="hu-HU" sz="2800" b="1" dirty="0"/>
              <a:t>a passzív elasztikus elemek ellenállása</a:t>
            </a:r>
            <a:endParaRPr lang="en-US" sz="2800" b="1" dirty="0"/>
          </a:p>
          <a:p>
            <a:pPr eaLnBrk="0" hangingPunct="0">
              <a:spcBef>
                <a:spcPct val="50000"/>
              </a:spcBef>
              <a:buFontTx/>
              <a:buChar char="•"/>
              <a:defRPr/>
            </a:pPr>
            <a:r>
              <a:rPr lang="en-US" sz="2800" b="1" dirty="0"/>
              <a:t> </a:t>
            </a:r>
            <a:r>
              <a:rPr lang="hu-HU" sz="2800" b="1" dirty="0"/>
              <a:t>Új motoros egységek bekapcsolódása</a:t>
            </a:r>
            <a:endParaRPr lang="en-US" sz="2800" b="1" dirty="0"/>
          </a:p>
          <a:p>
            <a:pPr eaLnBrk="0" hangingPunct="0">
              <a:spcBef>
                <a:spcPct val="50000"/>
              </a:spcBef>
              <a:buFontTx/>
              <a:buChar char="•"/>
              <a:defRPr/>
            </a:pPr>
            <a:r>
              <a:rPr lang="en-US" sz="2800" b="1" dirty="0"/>
              <a:t> </a:t>
            </a:r>
            <a:r>
              <a:rPr lang="hu-HU" sz="2800" b="1" dirty="0"/>
              <a:t>A bekapcsolt motoros egységek tüzelési frekvenciájának növekedése</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up)">
                                      <p:cBhvr>
                                        <p:cTn id="7" dur="75"/>
                                        <p:tgtEl>
                                          <p:spTgt spid="409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riter"/>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wipe(up)">
                                      <p:cBhvr>
                                        <p:cTn id="12" dur="75"/>
                                        <p:tgtEl>
                                          <p:spTgt spid="409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riter"/>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wipe(up)">
                                      <p:cBhvr>
                                        <p:cTn id="17" dur="75"/>
                                        <p:tgtEl>
                                          <p:spTgt spid="409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4286248" y="2401863"/>
          <a:ext cx="4556125" cy="2827337"/>
        </p:xfrm>
        <a:graphic>
          <a:graphicData uri="http://schemas.openxmlformats.org/drawingml/2006/chart">
            <c:chart xmlns:c="http://schemas.openxmlformats.org/drawingml/2006/chart" xmlns:r="http://schemas.openxmlformats.org/officeDocument/2006/relationships" r:id="rId5"/>
          </a:graphicData>
        </a:graphic>
      </p:graphicFrame>
      <p:sp>
        <p:nvSpPr>
          <p:cNvPr id="7" name="Téglalap 6"/>
          <p:cNvSpPr/>
          <p:nvPr/>
        </p:nvSpPr>
        <p:spPr>
          <a:xfrm>
            <a:off x="5929322" y="3187681"/>
            <a:ext cx="2000264" cy="1000132"/>
          </a:xfrm>
          <a:prstGeom prst="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smtClean="0"/>
              <a:t> </a:t>
            </a:r>
            <a:endParaRPr lang="en-GB" dirty="0"/>
          </a:p>
        </p:txBody>
      </p:sp>
      <p:sp>
        <p:nvSpPr>
          <p:cNvPr id="8" name="Téglalap 7"/>
          <p:cNvSpPr/>
          <p:nvPr/>
        </p:nvSpPr>
        <p:spPr>
          <a:xfrm>
            <a:off x="7929586" y="2830491"/>
            <a:ext cx="428628" cy="500066"/>
          </a:xfrm>
          <a:prstGeom prst="rect">
            <a:avLst/>
          </a:prstGeom>
          <a:solidFill>
            <a:srgbClr val="FF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zövegdoboz 8"/>
          <p:cNvSpPr txBox="1"/>
          <p:nvPr/>
        </p:nvSpPr>
        <p:spPr>
          <a:xfrm>
            <a:off x="6786578" y="2187549"/>
            <a:ext cx="2143140"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hu-HU" sz="1400" dirty="0" smtClean="0"/>
              <a:t>Excentrikus kontrakció</a:t>
            </a:r>
            <a:endParaRPr lang="en-GB" sz="1400" dirty="0" smtClean="0"/>
          </a:p>
        </p:txBody>
      </p:sp>
      <p:sp>
        <p:nvSpPr>
          <p:cNvPr id="10" name="Szövegdoboz 9"/>
          <p:cNvSpPr txBox="1"/>
          <p:nvPr/>
        </p:nvSpPr>
        <p:spPr>
          <a:xfrm>
            <a:off x="7286612" y="3973499"/>
            <a:ext cx="185738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hu-HU" sz="1600" dirty="0" smtClean="0"/>
              <a:t>Az izom nyújtásának kezdete</a:t>
            </a:r>
            <a:endParaRPr lang="en-GB" sz="1600" dirty="0"/>
          </a:p>
        </p:txBody>
      </p:sp>
      <p:cxnSp>
        <p:nvCxnSpPr>
          <p:cNvPr id="12" name="Egyenes összekötő nyíllal 11"/>
          <p:cNvCxnSpPr>
            <a:stCxn id="10" idx="0"/>
          </p:cNvCxnSpPr>
          <p:nvPr/>
        </p:nvCxnSpPr>
        <p:spPr>
          <a:xfrm flipH="1" flipV="1">
            <a:off x="8001024" y="3401995"/>
            <a:ext cx="214282"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Szövegdoboz 12"/>
          <p:cNvSpPr txBox="1"/>
          <p:nvPr/>
        </p:nvSpPr>
        <p:spPr>
          <a:xfrm>
            <a:off x="357158" y="692696"/>
            <a:ext cx="821537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Akaratlagos excentrikus izomkontrakció</a:t>
            </a:r>
            <a:endParaRPr lang="en-GB" sz="3200" b="1" i="1" dirty="0">
              <a:latin typeface="Times New Roman" pitchFamily="18" charset="0"/>
              <a:cs typeface="Times New Roman" pitchFamily="18" charset="0"/>
            </a:endParaRPr>
          </a:p>
        </p:txBody>
      </p:sp>
      <p:cxnSp>
        <p:nvCxnSpPr>
          <p:cNvPr id="15" name="Egyenes összekötő nyíllal 14"/>
          <p:cNvCxnSpPr>
            <a:stCxn id="9" idx="2"/>
          </p:cNvCxnSpPr>
          <p:nvPr/>
        </p:nvCxnSpPr>
        <p:spPr>
          <a:xfrm>
            <a:off x="7858148" y="2495326"/>
            <a:ext cx="170236" cy="429618"/>
          </a:xfrm>
          <a:prstGeom prst="straightConnector1">
            <a:avLst/>
          </a:prstGeom>
          <a:ln w="127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a:stCxn id="7" idx="0"/>
          </p:cNvCxnSpPr>
          <p:nvPr/>
        </p:nvCxnSpPr>
        <p:spPr>
          <a:xfrm>
            <a:off x="6929454" y="3187681"/>
            <a:ext cx="18810" cy="24131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eccentr.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827584" y="1988840"/>
            <a:ext cx="3505200" cy="2590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2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p:cTn id="15" repeatCount="5000" fill="hold" display="0">
                  <p:stCondLst>
                    <p:cond delay="indefinite"/>
                  </p:stCondLst>
                  <p:endCondLst>
                    <p:cond evt="onPrev" delay="0">
                      <p:tgtEl>
                        <p:sldTgt/>
                      </p:tgtEl>
                    </p:cond>
                  </p:endCondLst>
                </p:cTn>
                <p:tgtEl>
                  <p:spTgt spid="16"/>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819400" y="1652588"/>
          <a:ext cx="6072188" cy="3521075"/>
        </p:xfrm>
        <a:graphic>
          <a:graphicData uri="http://schemas.openxmlformats.org/presentationml/2006/ole">
            <mc:AlternateContent xmlns:mc="http://schemas.openxmlformats.org/markup-compatibility/2006">
              <mc:Choice xmlns:v="urn:schemas-microsoft-com:vml" Requires="v">
                <p:oleObj spid="_x0000_s93188" name="Worksheet" r:id="rId6" imgW="3857712" imgH="2247727" progId="Excel.Sheet.8">
                  <p:embed/>
                </p:oleObj>
              </mc:Choice>
              <mc:Fallback>
                <p:oleObj name="Worksheet" r:id="rId6" imgW="3857712" imgH="2247727" progId="Excel.Shee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652588"/>
                        <a:ext cx="6072188" cy="352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 Box 3"/>
          <p:cNvSpPr txBox="1">
            <a:spLocks noChangeArrowheads="1"/>
          </p:cNvSpPr>
          <p:nvPr/>
        </p:nvSpPr>
        <p:spPr bwMode="auto">
          <a:xfrm>
            <a:off x="1752600" y="381000"/>
            <a:ext cx="5867400" cy="954088"/>
          </a:xfrm>
          <a:prstGeom prst="rect">
            <a:avLst/>
          </a:prstGeom>
          <a:noFill/>
          <a:ln w="9525">
            <a:noFill/>
            <a:miter lim="800000"/>
            <a:headEnd/>
            <a:tailEnd/>
          </a:ln>
          <a:effectLst>
            <a:outerShdw dist="35921" dir="2700000" algn="ctr" rotWithShape="0">
              <a:schemeClr val="accent1"/>
            </a:outerShdw>
          </a:effectLst>
        </p:spPr>
        <p:txBody>
          <a:bodyPr>
            <a:spAutoFit/>
          </a:bodyPr>
          <a:lstStyle/>
          <a:p>
            <a:pPr algn="ctr" eaLnBrk="0" hangingPunct="0">
              <a:spcBef>
                <a:spcPct val="50000"/>
              </a:spcBef>
              <a:defRPr/>
            </a:pPr>
            <a:r>
              <a:rPr lang="hu-HU" sz="2800" b="1" dirty="0">
                <a:latin typeface="Times New Roman" pitchFamily="18" charset="0"/>
              </a:rPr>
              <a:t>Az izom kezdeti feszülésének hatása az excentrikus erőre</a:t>
            </a:r>
            <a:endParaRPr lang="en-GB" sz="2800" b="1" dirty="0">
              <a:latin typeface="Times New Roman" pitchFamily="18" charset="0"/>
            </a:endParaRPr>
          </a:p>
        </p:txBody>
      </p:sp>
      <p:sp>
        <p:nvSpPr>
          <p:cNvPr id="22532" name="Text Box 4"/>
          <p:cNvSpPr txBox="1">
            <a:spLocks noChangeArrowheads="1"/>
          </p:cNvSpPr>
          <p:nvPr/>
        </p:nvSpPr>
        <p:spPr bwMode="auto">
          <a:xfrm>
            <a:off x="990600" y="4021088"/>
            <a:ext cx="1295400" cy="457200"/>
          </a:xfrm>
          <a:prstGeom prst="rect">
            <a:avLst/>
          </a:prstGeom>
          <a:noFill/>
          <a:ln w="9525">
            <a:noFill/>
            <a:miter lim="800000"/>
            <a:headEnd/>
            <a:tailEnd/>
          </a:ln>
        </p:spPr>
        <p:txBody>
          <a:bodyPr>
            <a:spAutoFit/>
          </a:bodyPr>
          <a:lstStyle/>
          <a:p>
            <a:pPr eaLnBrk="0" hangingPunct="0">
              <a:spcBef>
                <a:spcPct val="50000"/>
              </a:spcBef>
            </a:pPr>
            <a:r>
              <a:rPr lang="en-GB" sz="2400" b="1" dirty="0">
                <a:latin typeface="Times New Roman" pitchFamily="18" charset="0"/>
              </a:rPr>
              <a:t>20 %</a:t>
            </a:r>
          </a:p>
        </p:txBody>
      </p:sp>
      <p:sp>
        <p:nvSpPr>
          <p:cNvPr id="22533" name="Text Box 5"/>
          <p:cNvSpPr txBox="1">
            <a:spLocks noChangeArrowheads="1"/>
          </p:cNvSpPr>
          <p:nvPr/>
        </p:nvSpPr>
        <p:spPr bwMode="auto">
          <a:xfrm>
            <a:off x="990600" y="3541663"/>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40 %</a:t>
            </a:r>
          </a:p>
        </p:txBody>
      </p:sp>
      <p:sp>
        <p:nvSpPr>
          <p:cNvPr id="22534" name="Text Box 6"/>
          <p:cNvSpPr txBox="1">
            <a:spLocks noChangeArrowheads="1"/>
          </p:cNvSpPr>
          <p:nvPr/>
        </p:nvSpPr>
        <p:spPr bwMode="auto">
          <a:xfrm>
            <a:off x="990600" y="3182888"/>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60 %</a:t>
            </a:r>
          </a:p>
        </p:txBody>
      </p:sp>
      <p:sp>
        <p:nvSpPr>
          <p:cNvPr id="22535" name="Text Box 7"/>
          <p:cNvSpPr txBox="1">
            <a:spLocks noChangeArrowheads="1"/>
          </p:cNvSpPr>
          <p:nvPr/>
        </p:nvSpPr>
        <p:spPr bwMode="auto">
          <a:xfrm>
            <a:off x="990600" y="2801888"/>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80 %</a:t>
            </a:r>
          </a:p>
        </p:txBody>
      </p:sp>
      <p:sp>
        <p:nvSpPr>
          <p:cNvPr id="22536" name="Text Box 8"/>
          <p:cNvSpPr txBox="1">
            <a:spLocks noChangeArrowheads="1"/>
          </p:cNvSpPr>
          <p:nvPr/>
        </p:nvSpPr>
        <p:spPr bwMode="auto">
          <a:xfrm>
            <a:off x="838200" y="2420888"/>
            <a:ext cx="1295400" cy="457200"/>
          </a:xfrm>
          <a:prstGeom prst="rect">
            <a:avLst/>
          </a:prstGeom>
          <a:noFill/>
          <a:ln w="9525">
            <a:noFill/>
            <a:miter lim="800000"/>
            <a:headEnd/>
            <a:tailEnd/>
          </a:ln>
        </p:spPr>
        <p:txBody>
          <a:bodyPr>
            <a:spAutoFit/>
          </a:bodyPr>
          <a:lstStyle/>
          <a:p>
            <a:pPr eaLnBrk="0" hangingPunct="0">
              <a:spcBef>
                <a:spcPct val="50000"/>
              </a:spcBef>
            </a:pPr>
            <a:r>
              <a:rPr lang="en-GB" sz="2400" b="1">
                <a:latin typeface="Times New Roman" pitchFamily="18" charset="0"/>
              </a:rPr>
              <a:t>100 %</a:t>
            </a:r>
          </a:p>
        </p:txBody>
      </p:sp>
      <p:sp>
        <p:nvSpPr>
          <p:cNvPr id="22537" name="Line 9"/>
          <p:cNvSpPr>
            <a:spLocks noChangeShapeType="1"/>
          </p:cNvSpPr>
          <p:nvPr/>
        </p:nvSpPr>
        <p:spPr bwMode="auto">
          <a:xfrm>
            <a:off x="2057400" y="4221088"/>
            <a:ext cx="2590800" cy="0"/>
          </a:xfrm>
          <a:prstGeom prst="line">
            <a:avLst/>
          </a:prstGeom>
          <a:noFill/>
          <a:ln w="9525">
            <a:solidFill>
              <a:schemeClr val="tx1"/>
            </a:solidFill>
            <a:prstDash val="sysDot"/>
            <a:round/>
            <a:headEnd/>
            <a:tailEnd type="triangle" w="med" len="med"/>
          </a:ln>
        </p:spPr>
        <p:txBody>
          <a:bodyPr wrap="none" anchor="ctr"/>
          <a:lstStyle/>
          <a:p>
            <a:endParaRPr lang="en-GB"/>
          </a:p>
        </p:txBody>
      </p:sp>
      <p:sp>
        <p:nvSpPr>
          <p:cNvPr id="22538" name="Line 10"/>
          <p:cNvSpPr>
            <a:spLocks noChangeShapeType="1"/>
          </p:cNvSpPr>
          <p:nvPr/>
        </p:nvSpPr>
        <p:spPr bwMode="auto">
          <a:xfrm flipV="1">
            <a:off x="2133600" y="3861048"/>
            <a:ext cx="3302496" cy="0"/>
          </a:xfrm>
          <a:prstGeom prst="line">
            <a:avLst/>
          </a:prstGeom>
          <a:noFill/>
          <a:ln w="9525">
            <a:solidFill>
              <a:schemeClr val="tx1"/>
            </a:solidFill>
            <a:prstDash val="sysDot"/>
            <a:round/>
            <a:headEnd/>
            <a:tailEnd type="triangle" w="med" len="med"/>
          </a:ln>
        </p:spPr>
        <p:txBody>
          <a:bodyPr wrap="none" anchor="ctr"/>
          <a:lstStyle/>
          <a:p>
            <a:endParaRPr lang="en-GB"/>
          </a:p>
        </p:txBody>
      </p:sp>
      <p:sp>
        <p:nvSpPr>
          <p:cNvPr id="22539" name="Line 11"/>
          <p:cNvSpPr>
            <a:spLocks noChangeShapeType="1"/>
          </p:cNvSpPr>
          <p:nvPr/>
        </p:nvSpPr>
        <p:spPr bwMode="auto">
          <a:xfrm>
            <a:off x="2133600" y="3429000"/>
            <a:ext cx="3950568" cy="0"/>
          </a:xfrm>
          <a:prstGeom prst="line">
            <a:avLst/>
          </a:prstGeom>
          <a:noFill/>
          <a:ln w="9525">
            <a:solidFill>
              <a:schemeClr val="tx1"/>
            </a:solidFill>
            <a:prstDash val="sysDot"/>
            <a:round/>
            <a:headEnd/>
            <a:tailEnd type="triangle" w="med" len="med"/>
          </a:ln>
        </p:spPr>
        <p:txBody>
          <a:bodyPr wrap="none" anchor="ctr"/>
          <a:lstStyle/>
          <a:p>
            <a:endParaRPr lang="en-GB"/>
          </a:p>
        </p:txBody>
      </p:sp>
      <p:sp>
        <p:nvSpPr>
          <p:cNvPr id="22540" name="Line 12"/>
          <p:cNvSpPr>
            <a:spLocks noChangeShapeType="1"/>
          </p:cNvSpPr>
          <p:nvPr/>
        </p:nvSpPr>
        <p:spPr bwMode="auto">
          <a:xfrm>
            <a:off x="2133600" y="3068960"/>
            <a:ext cx="4310608" cy="0"/>
          </a:xfrm>
          <a:prstGeom prst="line">
            <a:avLst/>
          </a:prstGeom>
          <a:noFill/>
          <a:ln w="9525">
            <a:solidFill>
              <a:schemeClr val="tx1"/>
            </a:solidFill>
            <a:prstDash val="sysDot"/>
            <a:round/>
            <a:headEnd/>
            <a:tailEnd type="triangle" w="med" len="med"/>
          </a:ln>
        </p:spPr>
        <p:txBody>
          <a:bodyPr wrap="none" anchor="ctr"/>
          <a:lstStyle/>
          <a:p>
            <a:endParaRPr lang="en-GB"/>
          </a:p>
        </p:txBody>
      </p:sp>
      <p:sp>
        <p:nvSpPr>
          <p:cNvPr id="22541" name="Line 13"/>
          <p:cNvSpPr>
            <a:spLocks noChangeShapeType="1"/>
          </p:cNvSpPr>
          <p:nvPr/>
        </p:nvSpPr>
        <p:spPr bwMode="auto">
          <a:xfrm>
            <a:off x="2133600" y="2708920"/>
            <a:ext cx="5174704" cy="0"/>
          </a:xfrm>
          <a:prstGeom prst="line">
            <a:avLst/>
          </a:prstGeom>
          <a:noFill/>
          <a:ln w="9525">
            <a:solidFill>
              <a:schemeClr val="tx1"/>
            </a:solidFill>
            <a:prstDash val="sysDot"/>
            <a:round/>
            <a:headEnd/>
            <a:tailEnd type="triangle" w="med" len="med"/>
          </a:ln>
        </p:spPr>
        <p:txBody>
          <a:bodyPr wrap="none" anchor="ctr"/>
          <a:lstStyle/>
          <a:p>
            <a:endParaRPr lang="en-GB"/>
          </a:p>
        </p:txBody>
      </p:sp>
      <p:sp>
        <p:nvSpPr>
          <p:cNvPr id="14" name="Szövegdoboz 13"/>
          <p:cNvSpPr txBox="1"/>
          <p:nvPr/>
        </p:nvSpPr>
        <p:spPr>
          <a:xfrm>
            <a:off x="395536" y="1772816"/>
            <a:ext cx="2376264" cy="369332"/>
          </a:xfrm>
          <a:prstGeom prst="rect">
            <a:avLst/>
          </a:prstGeom>
          <a:noFill/>
        </p:spPr>
        <p:txBody>
          <a:bodyPr wrap="square" rtlCol="0">
            <a:spAutoFit/>
          </a:bodyPr>
          <a:lstStyle/>
          <a:p>
            <a:r>
              <a:rPr lang="hu-HU" dirty="0" smtClean="0"/>
              <a:t>Előfeszülési szintek</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100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box(out)">
                                      <p:cBhvr>
                                        <p:cTn id="7" dur="500"/>
                                        <p:tgtEl>
                                          <p:spTgt spid="2253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22537"/>
                                        </p:tgtEl>
                                        <p:attrNameLst>
                                          <p:attrName>style.visibility</p:attrName>
                                        </p:attrNameLst>
                                      </p:cBhvr>
                                      <p:to>
                                        <p:strVal val="visible"/>
                                      </p:to>
                                    </p:set>
                                    <p:anim calcmode="lin" valueType="num">
                                      <p:cBhvr additive="base">
                                        <p:cTn id="11" dur="500" fill="hold"/>
                                        <p:tgtEl>
                                          <p:spTgt spid="22537"/>
                                        </p:tgtEl>
                                        <p:attrNameLst>
                                          <p:attrName>ppt_x</p:attrName>
                                        </p:attrNameLst>
                                      </p:cBhvr>
                                      <p:tavLst>
                                        <p:tav tm="0">
                                          <p:val>
                                            <p:strVal val="0-#ppt_w/2"/>
                                          </p:val>
                                        </p:tav>
                                        <p:tav tm="100000">
                                          <p:val>
                                            <p:strVal val="#ppt_x"/>
                                          </p:val>
                                        </p:tav>
                                      </p:tavLst>
                                    </p:anim>
                                    <p:anim calcmode="lin" valueType="num">
                                      <p:cBhvr additive="base">
                                        <p:cTn id="12" dur="500" fill="hold"/>
                                        <p:tgtEl>
                                          <p:spTgt spid="225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WHOOSH.WAV"/>
                                        </p:tgtEl>
                                      </p:cMediaNode>
                                    </p:audio>
                                  </p:subTnLst>
                                </p:cTn>
                              </p:par>
                            </p:childTnLst>
                          </p:cTn>
                        </p:par>
                        <p:par>
                          <p:cTn id="13" fill="hold">
                            <p:stCondLst>
                              <p:cond delay="2000"/>
                            </p:stCondLst>
                            <p:childTnLst>
                              <p:par>
                                <p:cTn id="14" presetID="4" presetClass="entr" presetSubtype="32" fill="hold" grpId="0" nodeType="afterEffect">
                                  <p:stCondLst>
                                    <p:cond delay="1000"/>
                                  </p:stCondLst>
                                  <p:childTnLst>
                                    <p:set>
                                      <p:cBhvr>
                                        <p:cTn id="15" dur="1" fill="hold">
                                          <p:stCondLst>
                                            <p:cond delay="0"/>
                                          </p:stCondLst>
                                        </p:cTn>
                                        <p:tgtEl>
                                          <p:spTgt spid="22533">
                                            <p:txEl>
                                              <p:pRg st="0" end="0"/>
                                            </p:txEl>
                                          </p:spTgt>
                                        </p:tgtEl>
                                        <p:attrNameLst>
                                          <p:attrName>style.visibility</p:attrName>
                                        </p:attrNameLst>
                                      </p:cBhvr>
                                      <p:to>
                                        <p:strVal val="visible"/>
                                      </p:to>
                                    </p:set>
                                    <p:animEffect transition="in" filter="box(out)">
                                      <p:cBhvr>
                                        <p:cTn id="16" dur="500"/>
                                        <p:tgtEl>
                                          <p:spTgt spid="22533">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CAMERA.WAV"/>
                                        </p:tgtEl>
                                      </p:cMediaNode>
                                    </p:audio>
                                  </p:subTnLst>
                                </p:cTn>
                              </p:par>
                            </p:childTnLst>
                          </p:cTn>
                        </p:par>
                        <p:par>
                          <p:cTn id="17" fill="hold">
                            <p:stCondLst>
                              <p:cond delay="3500"/>
                            </p:stCondLst>
                            <p:childTnLst>
                              <p:par>
                                <p:cTn id="18" presetID="2" presetClass="entr" presetSubtype="8" fill="hold" grpId="0" nodeType="afterEffect">
                                  <p:stCondLst>
                                    <p:cond delay="0"/>
                                  </p:stCondLst>
                                  <p:childTnLst>
                                    <p:set>
                                      <p:cBhvr>
                                        <p:cTn id="19" dur="1" fill="hold">
                                          <p:stCondLst>
                                            <p:cond delay="0"/>
                                          </p:stCondLst>
                                        </p:cTn>
                                        <p:tgtEl>
                                          <p:spTgt spid="22538"/>
                                        </p:tgtEl>
                                        <p:attrNameLst>
                                          <p:attrName>style.visibility</p:attrName>
                                        </p:attrNameLst>
                                      </p:cBhvr>
                                      <p:to>
                                        <p:strVal val="visible"/>
                                      </p:to>
                                    </p:set>
                                    <p:anim calcmode="lin" valueType="num">
                                      <p:cBhvr additive="base">
                                        <p:cTn id="20" dur="500" fill="hold"/>
                                        <p:tgtEl>
                                          <p:spTgt spid="22538"/>
                                        </p:tgtEl>
                                        <p:attrNameLst>
                                          <p:attrName>ppt_x</p:attrName>
                                        </p:attrNameLst>
                                      </p:cBhvr>
                                      <p:tavLst>
                                        <p:tav tm="0">
                                          <p:val>
                                            <p:strVal val="0-#ppt_w/2"/>
                                          </p:val>
                                        </p:tav>
                                        <p:tav tm="100000">
                                          <p:val>
                                            <p:strVal val="#ppt_x"/>
                                          </p:val>
                                        </p:tav>
                                      </p:tavLst>
                                    </p:anim>
                                    <p:anim calcmode="lin" valueType="num">
                                      <p:cBhvr additive="base">
                                        <p:cTn id="21" dur="500" fill="hold"/>
                                        <p:tgtEl>
                                          <p:spTgt spid="225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childTnLst>
                          </p:cTn>
                        </p:par>
                        <p:par>
                          <p:cTn id="22" fill="hold">
                            <p:stCondLst>
                              <p:cond delay="4000"/>
                            </p:stCondLst>
                            <p:childTnLst>
                              <p:par>
                                <p:cTn id="23" presetID="4" presetClass="entr" presetSubtype="32" fill="hold" grpId="0" nodeType="afterEffect">
                                  <p:stCondLst>
                                    <p:cond delay="1000"/>
                                  </p:stCondLst>
                                  <p:childTnLst>
                                    <p:set>
                                      <p:cBhvr>
                                        <p:cTn id="24" dur="1" fill="hold">
                                          <p:stCondLst>
                                            <p:cond delay="0"/>
                                          </p:stCondLst>
                                        </p:cTn>
                                        <p:tgtEl>
                                          <p:spTgt spid="22534">
                                            <p:txEl>
                                              <p:pRg st="0" end="0"/>
                                            </p:txEl>
                                          </p:spTgt>
                                        </p:tgtEl>
                                        <p:attrNameLst>
                                          <p:attrName>style.visibility</p:attrName>
                                        </p:attrNameLst>
                                      </p:cBhvr>
                                      <p:to>
                                        <p:strVal val="visible"/>
                                      </p:to>
                                    </p:set>
                                    <p:animEffect transition="in" filter="box(out)">
                                      <p:cBhvr>
                                        <p:cTn id="25" dur="500"/>
                                        <p:tgtEl>
                                          <p:spTgt spid="22534">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p:stCondLst>
                              <p:cond delay="5500"/>
                            </p:stCondLst>
                            <p:childTnLst>
                              <p:par>
                                <p:cTn id="27" presetID="2" presetClass="entr" presetSubtype="8" fill="hold" grpId="0" nodeType="afterEffect">
                                  <p:stCondLst>
                                    <p:cond delay="0"/>
                                  </p:stCondLst>
                                  <p:childTnLst>
                                    <p:set>
                                      <p:cBhvr>
                                        <p:cTn id="28" dur="1" fill="hold">
                                          <p:stCondLst>
                                            <p:cond delay="0"/>
                                          </p:stCondLst>
                                        </p:cTn>
                                        <p:tgtEl>
                                          <p:spTgt spid="22539"/>
                                        </p:tgtEl>
                                        <p:attrNameLst>
                                          <p:attrName>style.visibility</p:attrName>
                                        </p:attrNameLst>
                                      </p:cBhvr>
                                      <p:to>
                                        <p:strVal val="visible"/>
                                      </p:to>
                                    </p:set>
                                    <p:anim calcmode="lin" valueType="num">
                                      <p:cBhvr additive="base">
                                        <p:cTn id="29" dur="500" fill="hold"/>
                                        <p:tgtEl>
                                          <p:spTgt spid="22539"/>
                                        </p:tgtEl>
                                        <p:attrNameLst>
                                          <p:attrName>ppt_x</p:attrName>
                                        </p:attrNameLst>
                                      </p:cBhvr>
                                      <p:tavLst>
                                        <p:tav tm="0">
                                          <p:val>
                                            <p:strVal val="0-#ppt_w/2"/>
                                          </p:val>
                                        </p:tav>
                                        <p:tav tm="100000">
                                          <p:val>
                                            <p:strVal val="#ppt_x"/>
                                          </p:val>
                                        </p:tav>
                                      </p:tavLst>
                                    </p:anim>
                                    <p:anim calcmode="lin" valueType="num">
                                      <p:cBhvr additive="base">
                                        <p:cTn id="30" dur="500" fill="hold"/>
                                        <p:tgtEl>
                                          <p:spTgt spid="225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WHOOSH.WAV"/>
                                        </p:tgtEl>
                                      </p:cMediaNode>
                                    </p:audio>
                                  </p:subTnLst>
                                </p:cTn>
                              </p:par>
                            </p:childTnLst>
                          </p:cTn>
                        </p:par>
                        <p:par>
                          <p:cTn id="31" fill="hold">
                            <p:stCondLst>
                              <p:cond delay="6000"/>
                            </p:stCondLst>
                            <p:childTnLst>
                              <p:par>
                                <p:cTn id="32" presetID="4" presetClass="entr" presetSubtype="32" fill="hold" grpId="0" nodeType="afterEffect">
                                  <p:stCondLst>
                                    <p:cond delay="1000"/>
                                  </p:stCondLst>
                                  <p:childTnLst>
                                    <p:set>
                                      <p:cBhvr>
                                        <p:cTn id="33" dur="1" fill="hold">
                                          <p:stCondLst>
                                            <p:cond delay="0"/>
                                          </p:stCondLst>
                                        </p:cTn>
                                        <p:tgtEl>
                                          <p:spTgt spid="22535">
                                            <p:txEl>
                                              <p:pRg st="0" end="0"/>
                                            </p:txEl>
                                          </p:spTgt>
                                        </p:tgtEl>
                                        <p:attrNameLst>
                                          <p:attrName>style.visibility</p:attrName>
                                        </p:attrNameLst>
                                      </p:cBhvr>
                                      <p:to>
                                        <p:strVal val="visible"/>
                                      </p:to>
                                    </p:set>
                                    <p:animEffect transition="in" filter="box(out)">
                                      <p:cBhvr>
                                        <p:cTn id="34" dur="500"/>
                                        <p:tgtEl>
                                          <p:spTgt spid="22535">
                                            <p:txEl>
                                              <p:pRg st="0" end="0"/>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4" name="CAMERA.WAV"/>
                                        </p:tgtEl>
                                      </p:cMediaNode>
                                    </p:audio>
                                  </p:subTnLst>
                                </p:cTn>
                              </p:par>
                            </p:childTnLst>
                          </p:cTn>
                        </p:par>
                        <p:par>
                          <p:cTn id="35" fill="hold">
                            <p:stCondLst>
                              <p:cond delay="7500"/>
                            </p:stCondLst>
                            <p:childTnLst>
                              <p:par>
                                <p:cTn id="36" presetID="2" presetClass="entr" presetSubtype="8" fill="hold" grpId="0" nodeType="afterEffect">
                                  <p:stCondLst>
                                    <p:cond delay="0"/>
                                  </p:stCondLst>
                                  <p:childTnLst>
                                    <p:set>
                                      <p:cBhvr>
                                        <p:cTn id="37" dur="1" fill="hold">
                                          <p:stCondLst>
                                            <p:cond delay="0"/>
                                          </p:stCondLst>
                                        </p:cTn>
                                        <p:tgtEl>
                                          <p:spTgt spid="22540"/>
                                        </p:tgtEl>
                                        <p:attrNameLst>
                                          <p:attrName>style.visibility</p:attrName>
                                        </p:attrNameLst>
                                      </p:cBhvr>
                                      <p:to>
                                        <p:strVal val="visible"/>
                                      </p:to>
                                    </p:set>
                                    <p:anim calcmode="lin" valueType="num">
                                      <p:cBhvr additive="base">
                                        <p:cTn id="38" dur="500" fill="hold"/>
                                        <p:tgtEl>
                                          <p:spTgt spid="22540"/>
                                        </p:tgtEl>
                                        <p:attrNameLst>
                                          <p:attrName>ppt_x</p:attrName>
                                        </p:attrNameLst>
                                      </p:cBhvr>
                                      <p:tavLst>
                                        <p:tav tm="0">
                                          <p:val>
                                            <p:strVal val="0-#ppt_w/2"/>
                                          </p:val>
                                        </p:tav>
                                        <p:tav tm="100000">
                                          <p:val>
                                            <p:strVal val="#ppt_x"/>
                                          </p:val>
                                        </p:tav>
                                      </p:tavLst>
                                    </p:anim>
                                    <p:anim calcmode="lin" valueType="num">
                                      <p:cBhvr additive="base">
                                        <p:cTn id="39" dur="500" fill="hold"/>
                                        <p:tgtEl>
                                          <p:spTgt spid="225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5" name="WHOOSH.WAV"/>
                                        </p:tgtEl>
                                      </p:cMediaNode>
                                    </p:audio>
                                  </p:subTnLst>
                                </p:cTn>
                              </p:par>
                            </p:childTnLst>
                          </p:cTn>
                        </p:par>
                        <p:par>
                          <p:cTn id="40" fill="hold">
                            <p:stCondLst>
                              <p:cond delay="8000"/>
                            </p:stCondLst>
                            <p:childTnLst>
                              <p:par>
                                <p:cTn id="41" presetID="4" presetClass="entr" presetSubtype="32" fill="hold" grpId="0" nodeType="afterEffect">
                                  <p:stCondLst>
                                    <p:cond delay="1000"/>
                                  </p:stCondLst>
                                  <p:childTnLst>
                                    <p:set>
                                      <p:cBhvr>
                                        <p:cTn id="42" dur="1" fill="hold">
                                          <p:stCondLst>
                                            <p:cond delay="0"/>
                                          </p:stCondLst>
                                        </p:cTn>
                                        <p:tgtEl>
                                          <p:spTgt spid="22536">
                                            <p:txEl>
                                              <p:pRg st="0" end="0"/>
                                            </p:txEl>
                                          </p:spTgt>
                                        </p:tgtEl>
                                        <p:attrNameLst>
                                          <p:attrName>style.visibility</p:attrName>
                                        </p:attrNameLst>
                                      </p:cBhvr>
                                      <p:to>
                                        <p:strVal val="visible"/>
                                      </p:to>
                                    </p:set>
                                    <p:animEffect transition="in" filter="box(out)">
                                      <p:cBhvr>
                                        <p:cTn id="43" dur="500"/>
                                        <p:tgtEl>
                                          <p:spTgt spid="22536">
                                            <p:txEl>
                                              <p:pRg st="0" end="0"/>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4" name="CAMERA.WAV"/>
                                        </p:tgtEl>
                                      </p:cMediaNode>
                                    </p:audio>
                                  </p:subTnLst>
                                </p:cTn>
                              </p:par>
                            </p:childTnLst>
                          </p:cTn>
                        </p:par>
                        <p:par>
                          <p:cTn id="44" fill="hold">
                            <p:stCondLst>
                              <p:cond delay="9500"/>
                            </p:stCondLst>
                            <p:childTnLst>
                              <p:par>
                                <p:cTn id="45" presetID="2" presetClass="entr" presetSubtype="8" fill="hold" grpId="0" nodeType="afterEffect">
                                  <p:stCondLst>
                                    <p:cond delay="0"/>
                                  </p:stCondLst>
                                  <p:childTnLst>
                                    <p:set>
                                      <p:cBhvr>
                                        <p:cTn id="46" dur="1" fill="hold">
                                          <p:stCondLst>
                                            <p:cond delay="0"/>
                                          </p:stCondLst>
                                        </p:cTn>
                                        <p:tgtEl>
                                          <p:spTgt spid="22541"/>
                                        </p:tgtEl>
                                        <p:attrNameLst>
                                          <p:attrName>style.visibility</p:attrName>
                                        </p:attrNameLst>
                                      </p:cBhvr>
                                      <p:to>
                                        <p:strVal val="visible"/>
                                      </p:to>
                                    </p:set>
                                    <p:anim calcmode="lin" valueType="num">
                                      <p:cBhvr additive="base">
                                        <p:cTn id="47" dur="500" fill="hold"/>
                                        <p:tgtEl>
                                          <p:spTgt spid="22541"/>
                                        </p:tgtEl>
                                        <p:attrNameLst>
                                          <p:attrName>ppt_x</p:attrName>
                                        </p:attrNameLst>
                                      </p:cBhvr>
                                      <p:tavLst>
                                        <p:tav tm="0">
                                          <p:val>
                                            <p:strVal val="0-#ppt_w/2"/>
                                          </p:val>
                                        </p:tav>
                                        <p:tav tm="100000">
                                          <p:val>
                                            <p:strVal val="#ppt_x"/>
                                          </p:val>
                                        </p:tav>
                                      </p:tavLst>
                                    </p:anim>
                                    <p:anim calcmode="lin" valueType="num">
                                      <p:cBhvr additive="base">
                                        <p:cTn id="48" dur="500" fill="hold"/>
                                        <p:tgtEl>
                                          <p:spTgt spid="2254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advAuto="1000"/>
      <p:bldP spid="22533" grpId="0" build="p" autoUpdateAnimBg="0" advAuto="1000"/>
      <p:bldP spid="22534" grpId="0" build="p" autoUpdateAnimBg="0" advAuto="1000"/>
      <p:bldP spid="22535" grpId="0" build="p" autoUpdateAnimBg="0" advAuto="1000"/>
      <p:bldP spid="22536" grpId="0" build="p" autoUpdateAnimBg="0" advAuto="1000"/>
      <p:bldP spid="22537" grpId="0" animBg="1"/>
      <p:bldP spid="22538" grpId="0" animBg="1"/>
      <p:bldP spid="22539" grpId="0" animBg="1"/>
      <p:bldP spid="22540" grpId="0" animBg="1"/>
      <p:bldP spid="2254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2819400" y="1763812"/>
          <a:ext cx="6142038" cy="368141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Box 3"/>
          <p:cNvSpPr txBox="1">
            <a:spLocks noChangeArrowheads="1"/>
          </p:cNvSpPr>
          <p:nvPr/>
        </p:nvSpPr>
        <p:spPr bwMode="auto">
          <a:xfrm>
            <a:off x="1752600" y="754822"/>
            <a:ext cx="6534176" cy="523220"/>
          </a:xfrm>
          <a:prstGeom prst="rect">
            <a:avLst/>
          </a:prstGeom>
          <a:noFill/>
          <a:ln w="9525">
            <a:noFill/>
            <a:miter lim="800000"/>
            <a:headEnd/>
            <a:tailEnd/>
          </a:ln>
          <a:effectLst>
            <a:outerShdw dist="35921" dir="2700000" algn="ctr" rotWithShape="0">
              <a:schemeClr val="accent1"/>
            </a:outerShdw>
          </a:effectLst>
        </p:spPr>
        <p:txBody>
          <a:bodyPr wrap="square">
            <a:spAutoFit/>
          </a:bodyPr>
          <a:lstStyle/>
          <a:p>
            <a:pPr algn="ctr" eaLnBrk="0" hangingPunct="0">
              <a:spcBef>
                <a:spcPct val="50000"/>
              </a:spcBef>
            </a:pPr>
            <a:r>
              <a:rPr lang="hu-HU" sz="2800" b="1" dirty="0" smtClean="0">
                <a:latin typeface="Times New Roman" pitchFamily="18" charset="0"/>
              </a:rPr>
              <a:t>Az izom előfeszülésének hatása</a:t>
            </a:r>
            <a:endParaRPr lang="en-GB" sz="2800" b="1" dirty="0">
              <a:latin typeface="Times New Roman" pitchFamily="18" charset="0"/>
            </a:endParaRPr>
          </a:p>
        </p:txBody>
      </p:sp>
      <p:cxnSp>
        <p:nvCxnSpPr>
          <p:cNvPr id="5" name="Egyenes összekötő 4"/>
          <p:cNvCxnSpPr/>
          <p:nvPr/>
        </p:nvCxnSpPr>
        <p:spPr>
          <a:xfrm rot="10800000">
            <a:off x="1691168" y="3032888"/>
            <a:ext cx="57150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rot="10800000">
            <a:off x="1571604" y="4495723"/>
            <a:ext cx="321471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rot="10800000">
            <a:off x="5929322" y="2519424"/>
            <a:ext cx="1785950" cy="1588"/>
          </a:xfrm>
          <a:prstGeom prst="line">
            <a:avLst/>
          </a:prstGeom>
          <a:ln w="12700">
            <a:solidFill>
              <a:schemeClr val="tx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Egyenes összekötő 10"/>
          <p:cNvCxnSpPr/>
          <p:nvPr/>
        </p:nvCxnSpPr>
        <p:spPr>
          <a:xfrm rot="10800000">
            <a:off x="4067945" y="3287629"/>
            <a:ext cx="1500198" cy="1588"/>
          </a:xfrm>
          <a:prstGeom prst="line">
            <a:avLst/>
          </a:prstGeom>
          <a:ln w="12700">
            <a:solidFill>
              <a:schemeClr val="tx1">
                <a:lumMod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Szövegdoboz 11"/>
          <p:cNvSpPr txBox="1"/>
          <p:nvPr/>
        </p:nvSpPr>
        <p:spPr>
          <a:xfrm>
            <a:off x="539552" y="2409080"/>
            <a:ext cx="2175060" cy="646331"/>
          </a:xfrm>
          <a:prstGeom prst="rect">
            <a:avLst/>
          </a:prstGeom>
          <a:noFill/>
        </p:spPr>
        <p:txBody>
          <a:bodyPr wrap="square" rtlCol="0">
            <a:spAutoFit/>
          </a:bodyPr>
          <a:lstStyle/>
          <a:p>
            <a:pPr algn="ctr"/>
            <a:r>
              <a:rPr lang="en-GB" dirty="0" smtClean="0"/>
              <a:t>Maxim</a:t>
            </a:r>
            <a:r>
              <a:rPr lang="hu-HU" dirty="0" err="1" smtClean="0"/>
              <a:t>ális</a:t>
            </a:r>
            <a:r>
              <a:rPr lang="hu-HU" dirty="0" smtClean="0"/>
              <a:t> izometriás forgatónyomaték</a:t>
            </a:r>
            <a:endParaRPr lang="en-GB" dirty="0"/>
          </a:p>
        </p:txBody>
      </p:sp>
      <p:sp>
        <p:nvSpPr>
          <p:cNvPr id="13" name="Szövegdoboz 12"/>
          <p:cNvSpPr txBox="1"/>
          <p:nvPr/>
        </p:nvSpPr>
        <p:spPr>
          <a:xfrm>
            <a:off x="179512" y="3897414"/>
            <a:ext cx="2535100" cy="646331"/>
          </a:xfrm>
          <a:prstGeom prst="rect">
            <a:avLst/>
          </a:prstGeom>
          <a:noFill/>
        </p:spPr>
        <p:txBody>
          <a:bodyPr wrap="square" rtlCol="0">
            <a:spAutoFit/>
          </a:bodyPr>
          <a:lstStyle/>
          <a:p>
            <a:pPr algn="ctr"/>
            <a:r>
              <a:rPr lang="hu-HU" dirty="0" smtClean="0"/>
              <a:t>A maximális izometriás forgatónyomaték </a:t>
            </a:r>
            <a:r>
              <a:rPr lang="en-GB" dirty="0" smtClean="0"/>
              <a:t>20 % </a:t>
            </a:r>
            <a:r>
              <a:rPr lang="hu-HU" dirty="0" err="1" smtClean="0"/>
              <a:t>-a</a:t>
            </a:r>
            <a:endParaRPr lang="en-GB" dirty="0"/>
          </a:p>
        </p:txBody>
      </p:sp>
      <p:cxnSp>
        <p:nvCxnSpPr>
          <p:cNvPr id="19" name="Egyenes összekötő nyíllal 18"/>
          <p:cNvCxnSpPr/>
          <p:nvPr/>
        </p:nvCxnSpPr>
        <p:spPr>
          <a:xfrm rot="5400000" flipH="1" flipV="1">
            <a:off x="3893339" y="3888725"/>
            <a:ext cx="1071570" cy="1588"/>
          </a:xfrm>
          <a:prstGeom prst="straightConnector1">
            <a:avLst/>
          </a:prstGeom>
          <a:ln w="12700">
            <a:solidFill>
              <a:srgbClr val="FFC000"/>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 name="Egyenes összekötő nyíllal 20"/>
          <p:cNvCxnSpPr/>
          <p:nvPr/>
        </p:nvCxnSpPr>
        <p:spPr>
          <a:xfrm rot="5400000" flipH="1" flipV="1">
            <a:off x="6465107" y="2742157"/>
            <a:ext cx="500066" cy="1588"/>
          </a:xfrm>
          <a:prstGeom prst="straightConnector1">
            <a:avLst/>
          </a:prstGeom>
          <a:ln w="12700">
            <a:solidFill>
              <a:srgbClr val="FFC000"/>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sp>
        <p:nvSpPr>
          <p:cNvPr id="22" name="Szövegdoboz 21"/>
          <p:cNvSpPr txBox="1"/>
          <p:nvPr/>
        </p:nvSpPr>
        <p:spPr>
          <a:xfrm>
            <a:off x="6156176" y="1546725"/>
            <a:ext cx="2987824" cy="646331"/>
          </a:xfrm>
          <a:prstGeom prst="rect">
            <a:avLst/>
          </a:prstGeom>
          <a:noFill/>
        </p:spPr>
        <p:txBody>
          <a:bodyPr wrap="square" rtlCol="0">
            <a:spAutoFit/>
          </a:bodyPr>
          <a:lstStyle/>
          <a:p>
            <a:pPr algn="ctr"/>
            <a:r>
              <a:rPr lang="hu-HU" dirty="0" smtClean="0"/>
              <a:t>Az excentrikus forgatónyomaték maximuma</a:t>
            </a:r>
            <a:endParaRPr lang="en-GB" dirty="0"/>
          </a:p>
        </p:txBody>
      </p:sp>
      <p:sp>
        <p:nvSpPr>
          <p:cNvPr id="23" name="Szövegdoboz 22"/>
          <p:cNvSpPr txBox="1"/>
          <p:nvPr/>
        </p:nvSpPr>
        <p:spPr>
          <a:xfrm>
            <a:off x="3714744" y="2040026"/>
            <a:ext cx="2428892" cy="369332"/>
          </a:xfrm>
          <a:prstGeom prst="rect">
            <a:avLst/>
          </a:prstGeom>
          <a:noFill/>
        </p:spPr>
        <p:txBody>
          <a:bodyPr wrap="square" rtlCol="0">
            <a:spAutoFit/>
          </a:bodyPr>
          <a:lstStyle/>
          <a:p>
            <a:r>
              <a:rPr lang="hu-HU" dirty="0" smtClean="0"/>
              <a:t>A növekedés mértéke</a:t>
            </a:r>
            <a:endParaRPr lang="en-GB" dirty="0"/>
          </a:p>
        </p:txBody>
      </p:sp>
      <p:cxnSp>
        <p:nvCxnSpPr>
          <p:cNvPr id="26" name="Egyenes összekötő nyíllal 25"/>
          <p:cNvCxnSpPr>
            <a:stCxn id="23" idx="2"/>
          </p:cNvCxnSpPr>
          <p:nvPr/>
        </p:nvCxnSpPr>
        <p:spPr>
          <a:xfrm rot="5400000">
            <a:off x="4042286" y="2867634"/>
            <a:ext cx="1345180" cy="428628"/>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Egyenes összekötő nyíllal 27"/>
          <p:cNvCxnSpPr>
            <a:stCxn id="23" idx="2"/>
          </p:cNvCxnSpPr>
          <p:nvPr/>
        </p:nvCxnSpPr>
        <p:spPr>
          <a:xfrm rot="16200000" flipH="1">
            <a:off x="5649641" y="1688907"/>
            <a:ext cx="273610" cy="1714512"/>
          </a:xfrm>
          <a:prstGeom prst="straightConnector1">
            <a:avLst/>
          </a:prstGeom>
          <a:ln w="127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Egyenes összekötő nyíllal 29"/>
          <p:cNvCxnSpPr>
            <a:stCxn id="22" idx="2"/>
          </p:cNvCxnSpPr>
          <p:nvPr/>
        </p:nvCxnSpPr>
        <p:spPr>
          <a:xfrm flipV="1">
            <a:off x="7650088" y="2189669"/>
            <a:ext cx="65184" cy="3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Egyenes összekötő nyíllal 31"/>
          <p:cNvCxnSpPr>
            <a:stCxn id="22" idx="2"/>
          </p:cNvCxnSpPr>
          <p:nvPr/>
        </p:nvCxnSpPr>
        <p:spPr>
          <a:xfrm flipH="1">
            <a:off x="5580112" y="2193056"/>
            <a:ext cx="2069976" cy="1080120"/>
          </a:xfrm>
          <a:prstGeom prst="straightConnector1">
            <a:avLst/>
          </a:prstGeom>
          <a:ln w="127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Egyenes összekötő nyíllal 37"/>
          <p:cNvCxnSpPr>
            <a:stCxn id="22" idx="2"/>
          </p:cNvCxnSpPr>
          <p:nvPr/>
        </p:nvCxnSpPr>
        <p:spPr>
          <a:xfrm>
            <a:off x="7650088" y="2193056"/>
            <a:ext cx="90264"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Szövegdoboz 38"/>
          <p:cNvSpPr txBox="1"/>
          <p:nvPr/>
        </p:nvSpPr>
        <p:spPr>
          <a:xfrm>
            <a:off x="3779912" y="3777232"/>
            <a:ext cx="792088" cy="369332"/>
          </a:xfrm>
          <a:prstGeom prst="rect">
            <a:avLst/>
          </a:prstGeom>
          <a:noFill/>
        </p:spPr>
        <p:txBody>
          <a:bodyPr wrap="square" rtlCol="0">
            <a:spAutoFit/>
          </a:bodyPr>
          <a:lstStyle/>
          <a:p>
            <a:pPr algn="ctr"/>
            <a:r>
              <a:rPr lang="hu-HU" dirty="0" smtClean="0"/>
              <a:t>dM</a:t>
            </a:r>
            <a:r>
              <a:rPr lang="hu-HU" baseline="-25000" dirty="0" smtClean="0"/>
              <a:t>20</a:t>
            </a:r>
            <a:endParaRPr lang="en-GB" baseline="-25000" dirty="0"/>
          </a:p>
        </p:txBody>
      </p:sp>
      <p:sp>
        <p:nvSpPr>
          <p:cNvPr id="40" name="Szövegdoboz 39"/>
          <p:cNvSpPr txBox="1"/>
          <p:nvPr/>
        </p:nvSpPr>
        <p:spPr>
          <a:xfrm>
            <a:off x="6660232" y="2625104"/>
            <a:ext cx="792088" cy="369332"/>
          </a:xfrm>
          <a:prstGeom prst="rect">
            <a:avLst/>
          </a:prstGeom>
          <a:noFill/>
        </p:spPr>
        <p:txBody>
          <a:bodyPr wrap="square" rtlCol="0">
            <a:spAutoFit/>
          </a:bodyPr>
          <a:lstStyle/>
          <a:p>
            <a:pPr algn="ctr"/>
            <a:r>
              <a:rPr lang="hu-HU" dirty="0" smtClean="0"/>
              <a:t>dM</a:t>
            </a:r>
            <a:r>
              <a:rPr lang="hu-HU" baseline="-25000" dirty="0" smtClean="0"/>
              <a:t>100</a:t>
            </a:r>
            <a:endParaRPr lang="en-GB" baseline="-25000" dirty="0"/>
          </a:p>
        </p:txBody>
      </p:sp>
      <p:sp>
        <p:nvSpPr>
          <p:cNvPr id="41" name="Szövegdoboz 40"/>
          <p:cNvSpPr txBox="1"/>
          <p:nvPr/>
        </p:nvSpPr>
        <p:spPr>
          <a:xfrm>
            <a:off x="4788024" y="2841128"/>
            <a:ext cx="936104" cy="369332"/>
          </a:xfrm>
          <a:prstGeom prst="rect">
            <a:avLst/>
          </a:prstGeom>
          <a:solidFill>
            <a:schemeClr val="bg2">
              <a:lumMod val="60000"/>
              <a:lumOff val="40000"/>
              <a:alpha val="35000"/>
            </a:schemeClr>
          </a:solidFill>
        </p:spPr>
        <p:txBody>
          <a:bodyPr wrap="square" rtlCol="0">
            <a:spAutoFit/>
          </a:bodyPr>
          <a:lstStyle/>
          <a:p>
            <a:pPr algn="ctr"/>
            <a:r>
              <a:rPr lang="hu-HU" dirty="0" smtClean="0"/>
              <a:t>Mec</a:t>
            </a:r>
            <a:r>
              <a:rPr lang="hu-HU" baseline="-25000" dirty="0" smtClean="0"/>
              <a:t>20</a:t>
            </a:r>
            <a:endParaRPr lang="en-GB" baseline="-25000" dirty="0"/>
          </a:p>
        </p:txBody>
      </p:sp>
      <p:sp>
        <p:nvSpPr>
          <p:cNvPr id="42" name="Szövegdoboz 41"/>
          <p:cNvSpPr txBox="1"/>
          <p:nvPr/>
        </p:nvSpPr>
        <p:spPr>
          <a:xfrm>
            <a:off x="7740352" y="2111756"/>
            <a:ext cx="936104" cy="369332"/>
          </a:xfrm>
          <a:prstGeom prst="rect">
            <a:avLst/>
          </a:prstGeom>
          <a:solidFill>
            <a:schemeClr val="bg2">
              <a:lumMod val="60000"/>
              <a:lumOff val="40000"/>
              <a:alpha val="35000"/>
            </a:schemeClr>
          </a:solidFill>
        </p:spPr>
        <p:txBody>
          <a:bodyPr wrap="square" rtlCol="0">
            <a:spAutoFit/>
          </a:bodyPr>
          <a:lstStyle/>
          <a:p>
            <a:pPr algn="ctr"/>
            <a:r>
              <a:rPr lang="hu-HU" dirty="0" smtClean="0"/>
              <a:t>Mec</a:t>
            </a:r>
            <a:r>
              <a:rPr lang="hu-HU" baseline="-25000" dirty="0" smtClean="0"/>
              <a:t>100</a:t>
            </a:r>
            <a:endParaRPr lang="en-GB" baseline="-25000" dirty="0"/>
          </a:p>
        </p:txBody>
      </p:sp>
      <p:sp>
        <p:nvSpPr>
          <p:cNvPr id="43" name="Szövegdoboz 42"/>
          <p:cNvSpPr txBox="1"/>
          <p:nvPr/>
        </p:nvSpPr>
        <p:spPr>
          <a:xfrm>
            <a:off x="971600" y="2996952"/>
            <a:ext cx="936104" cy="369332"/>
          </a:xfrm>
          <a:prstGeom prst="rect">
            <a:avLst/>
          </a:prstGeom>
          <a:solidFill>
            <a:schemeClr val="bg2">
              <a:lumMod val="60000"/>
              <a:lumOff val="40000"/>
              <a:alpha val="35000"/>
            </a:schemeClr>
          </a:solidFill>
        </p:spPr>
        <p:txBody>
          <a:bodyPr wrap="square" rtlCol="0">
            <a:spAutoFit/>
          </a:bodyPr>
          <a:lstStyle/>
          <a:p>
            <a:pPr algn="ctr"/>
            <a:r>
              <a:rPr lang="hu-HU" dirty="0" smtClean="0"/>
              <a:t>Mic</a:t>
            </a:r>
            <a:r>
              <a:rPr lang="hu-HU" baseline="-25000" dirty="0" smtClean="0"/>
              <a:t>100</a:t>
            </a:r>
            <a:endParaRPr lang="en-GB" baseline="-25000" dirty="0"/>
          </a:p>
        </p:txBody>
      </p:sp>
      <p:sp>
        <p:nvSpPr>
          <p:cNvPr id="44" name="Szövegdoboz 43"/>
          <p:cNvSpPr txBox="1"/>
          <p:nvPr/>
        </p:nvSpPr>
        <p:spPr>
          <a:xfrm>
            <a:off x="1043608" y="4509120"/>
            <a:ext cx="936104" cy="369332"/>
          </a:xfrm>
          <a:prstGeom prst="rect">
            <a:avLst/>
          </a:prstGeom>
          <a:solidFill>
            <a:schemeClr val="bg2">
              <a:lumMod val="60000"/>
              <a:lumOff val="40000"/>
              <a:alpha val="35000"/>
            </a:schemeClr>
          </a:solidFill>
        </p:spPr>
        <p:txBody>
          <a:bodyPr wrap="square" rtlCol="0">
            <a:spAutoFit/>
          </a:bodyPr>
          <a:lstStyle/>
          <a:p>
            <a:pPr algn="ctr"/>
            <a:r>
              <a:rPr lang="hu-HU" dirty="0" smtClean="0"/>
              <a:t>Mic</a:t>
            </a:r>
            <a:r>
              <a:rPr lang="hu-HU" baseline="-25000" dirty="0" smtClean="0"/>
              <a:t>20</a:t>
            </a:r>
            <a:endParaRPr lang="en-GB" baseline="-25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349250" y="1728788"/>
          <a:ext cx="4038600" cy="2420292"/>
        </p:xfrm>
        <a:graphic>
          <a:graphicData uri="http://schemas.openxmlformats.org/presentationml/2006/ole">
            <mc:AlternateContent xmlns:mc="http://schemas.openxmlformats.org/markup-compatibility/2006">
              <mc:Choice xmlns:v="urn:schemas-microsoft-com:vml" Requires="v">
                <p:oleObj spid="_x0000_s94216" name="Worksheet" r:id="rId4" imgW="3209794" imgH="1552406" progId="Excel.Sheet.8">
                  <p:embed/>
                </p:oleObj>
              </mc:Choice>
              <mc:Fallback>
                <p:oleObj name="Worksheet" r:id="rId4" imgW="3209794" imgH="1552406"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1728788"/>
                        <a:ext cx="4038600" cy="242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581" name="Object 5"/>
          <p:cNvGraphicFramePr>
            <a:graphicFrameLocks noChangeAspect="1"/>
          </p:cNvGraphicFramePr>
          <p:nvPr/>
        </p:nvGraphicFramePr>
        <p:xfrm>
          <a:off x="4356100" y="3357563"/>
          <a:ext cx="4529138" cy="3109912"/>
        </p:xfrm>
        <a:graphic>
          <a:graphicData uri="http://schemas.openxmlformats.org/presentationml/2006/ole">
            <mc:AlternateContent xmlns:mc="http://schemas.openxmlformats.org/markup-compatibility/2006">
              <mc:Choice xmlns:v="urn:schemas-microsoft-com:vml" Requires="v">
                <p:oleObj spid="_x0000_s94217" name="Worksheet" r:id="rId6" imgW="3648025" imgH="2504890" progId="Excel.Sheet.8">
                  <p:embed/>
                </p:oleObj>
              </mc:Choice>
              <mc:Fallback>
                <p:oleObj name="Worksheet" r:id="rId6" imgW="3648025" imgH="2504890" progId="Excel.Sheet.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3357563"/>
                        <a:ext cx="4529138"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Line 6"/>
          <p:cNvSpPr>
            <a:spLocks noChangeShapeType="1"/>
          </p:cNvSpPr>
          <p:nvPr/>
        </p:nvSpPr>
        <p:spPr bwMode="auto">
          <a:xfrm>
            <a:off x="755576" y="2596988"/>
            <a:ext cx="2736527" cy="39924"/>
          </a:xfrm>
          <a:prstGeom prst="line">
            <a:avLst/>
          </a:prstGeom>
          <a:noFill/>
          <a:ln w="9525">
            <a:solidFill>
              <a:schemeClr val="tx1"/>
            </a:solidFill>
            <a:prstDash val="dash"/>
            <a:round/>
            <a:headEnd/>
            <a:tailEnd/>
          </a:ln>
        </p:spPr>
        <p:txBody>
          <a:bodyPr/>
          <a:lstStyle/>
          <a:p>
            <a:endParaRPr lang="en-GB"/>
          </a:p>
        </p:txBody>
      </p:sp>
      <p:sp>
        <p:nvSpPr>
          <p:cNvPr id="7" name="Szövegdoboz 6"/>
          <p:cNvSpPr txBox="1"/>
          <p:nvPr/>
        </p:nvSpPr>
        <p:spPr>
          <a:xfrm>
            <a:off x="323528" y="404664"/>
            <a:ext cx="3888432" cy="1015663"/>
          </a:xfrm>
          <a:prstGeom prst="rect">
            <a:avLst/>
          </a:prstGeom>
          <a:noFill/>
        </p:spPr>
        <p:txBody>
          <a:bodyPr wrap="square" rtlCol="0">
            <a:spAutoFit/>
          </a:bodyPr>
          <a:lstStyle/>
          <a:p>
            <a:pPr algn="ctr"/>
            <a:r>
              <a:rPr lang="hu-HU" sz="2000" dirty="0" smtClean="0"/>
              <a:t>1. ábra. Az </a:t>
            </a:r>
            <a:r>
              <a:rPr lang="hu-HU" sz="2000" dirty="0" err="1" smtClean="0"/>
              <a:t>Mec</a:t>
            </a:r>
            <a:r>
              <a:rPr lang="hu-HU" sz="2000" dirty="0" smtClean="0"/>
              <a:t> maximuma különböző előfeszülési szinteknél az M</a:t>
            </a:r>
            <a:r>
              <a:rPr lang="hu-HU" sz="2000" baseline="-25000" dirty="0" smtClean="0"/>
              <a:t>0</a:t>
            </a:r>
            <a:r>
              <a:rPr lang="hu-HU" sz="2000" dirty="0" smtClean="0"/>
              <a:t>-hoz viszonyítva</a:t>
            </a:r>
            <a:endParaRPr lang="en-GB" sz="2000" dirty="0"/>
          </a:p>
        </p:txBody>
      </p:sp>
      <p:sp>
        <p:nvSpPr>
          <p:cNvPr id="8" name="Szövegdoboz 7"/>
          <p:cNvSpPr txBox="1"/>
          <p:nvPr/>
        </p:nvSpPr>
        <p:spPr>
          <a:xfrm>
            <a:off x="4860032" y="1929026"/>
            <a:ext cx="3888432" cy="1323439"/>
          </a:xfrm>
          <a:prstGeom prst="rect">
            <a:avLst/>
          </a:prstGeom>
          <a:noFill/>
        </p:spPr>
        <p:txBody>
          <a:bodyPr wrap="square" rtlCol="0">
            <a:spAutoFit/>
          </a:bodyPr>
          <a:lstStyle/>
          <a:p>
            <a:pPr algn="ctr"/>
            <a:r>
              <a:rPr lang="hu-HU" sz="2000" dirty="0" smtClean="0"/>
              <a:t>2. ábra A forgatónyomaték növekedése különböző előfeszülési szinteknél a mért </a:t>
            </a:r>
            <a:r>
              <a:rPr lang="hu-HU" sz="2000" dirty="0" err="1" smtClean="0"/>
              <a:t>M</a:t>
            </a:r>
            <a:r>
              <a:rPr lang="hu-HU" sz="2000" baseline="-25000" dirty="0" err="1" smtClean="0"/>
              <a:t>ic</a:t>
            </a:r>
            <a:r>
              <a:rPr lang="hu-HU" sz="2000" dirty="0" smtClean="0"/>
              <a:t> értékhez viszonyítva</a:t>
            </a:r>
            <a:endParaRPr lang="en-GB" sz="2000" dirty="0"/>
          </a:p>
        </p:txBody>
      </p:sp>
      <p:sp>
        <p:nvSpPr>
          <p:cNvPr id="9" name="Szövegdoboz 8"/>
          <p:cNvSpPr txBox="1"/>
          <p:nvPr/>
        </p:nvSpPr>
        <p:spPr>
          <a:xfrm>
            <a:off x="3563888" y="2492896"/>
            <a:ext cx="576064" cy="369332"/>
          </a:xfrm>
          <a:prstGeom prst="rect">
            <a:avLst/>
          </a:prstGeom>
          <a:noFill/>
        </p:spPr>
        <p:txBody>
          <a:bodyPr wrap="square" rtlCol="0">
            <a:spAutoFit/>
          </a:bodyPr>
          <a:lstStyle/>
          <a:p>
            <a:r>
              <a:rPr lang="hu-HU" dirty="0" smtClean="0"/>
              <a:t>M</a:t>
            </a:r>
            <a:r>
              <a:rPr lang="hu-HU" baseline="-25000" dirty="0" smtClean="0"/>
              <a:t>0</a:t>
            </a:r>
            <a:endParaRPr lang="en-GB"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fade">
                                      <p:cBhvr>
                                        <p:cTn id="12" dur="2000"/>
                                        <p:tgtEl>
                                          <p:spTgt spid="245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8"/>
                                        </p:tgtEl>
                                        <p:attrNameLst>
                                          <p:attrName>style.visibility</p:attrName>
                                        </p:attrNameLst>
                                      </p:cBhvr>
                                      <p:to>
                                        <p:strVal val="visible"/>
                                      </p:to>
                                    </p:set>
                                    <p:animEffect transition="in" filter="fade">
                                      <p:cBhvr>
                                        <p:cTn id="17" dur="2000"/>
                                        <p:tgtEl>
                                          <p:spTgt spid="245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582"/>
                                        </p:tgtEl>
                                        <p:attrNameLst>
                                          <p:attrName>style.visibility</p:attrName>
                                        </p:attrNameLst>
                                      </p:cBhvr>
                                      <p:to>
                                        <p:strVal val="visible"/>
                                      </p:to>
                                    </p:set>
                                    <p:animEffect transition="in" filter="fade">
                                      <p:cBhvr>
                                        <p:cTn id="20" dur="2000"/>
                                        <p:tgtEl>
                                          <p:spTgt spid="24582"/>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24581"/>
                                        </p:tgtEl>
                                        <p:attrNameLst>
                                          <p:attrName>style.visibility</p:attrName>
                                        </p:attrNameLst>
                                      </p:cBhvr>
                                      <p:to>
                                        <p:strVal val="visible"/>
                                      </p:to>
                                    </p:set>
                                    <p:anim calcmode="lin" valueType="num">
                                      <p:cBhvr>
                                        <p:cTn id="25" dur="1000" fill="hold"/>
                                        <p:tgtEl>
                                          <p:spTgt spid="24581"/>
                                        </p:tgtEl>
                                        <p:attrNameLst>
                                          <p:attrName>ppt_w</p:attrName>
                                        </p:attrNameLst>
                                      </p:cBhvr>
                                      <p:tavLst>
                                        <p:tav tm="0">
                                          <p:val>
                                            <p:strVal val="#ppt_w*0.70"/>
                                          </p:val>
                                        </p:tav>
                                        <p:tav tm="100000">
                                          <p:val>
                                            <p:strVal val="#ppt_w"/>
                                          </p:val>
                                        </p:tav>
                                      </p:tavLst>
                                    </p:anim>
                                    <p:anim calcmode="lin" valueType="num">
                                      <p:cBhvr>
                                        <p:cTn id="26" dur="1000" fill="hold"/>
                                        <p:tgtEl>
                                          <p:spTgt spid="24581"/>
                                        </p:tgtEl>
                                        <p:attrNameLst>
                                          <p:attrName>ppt_h</p:attrName>
                                        </p:attrNameLst>
                                      </p:cBhvr>
                                      <p:tavLst>
                                        <p:tav tm="0">
                                          <p:val>
                                            <p:strVal val="#ppt_h"/>
                                          </p:val>
                                        </p:tav>
                                        <p:tav tm="100000">
                                          <p:val>
                                            <p:strVal val="#ppt_h"/>
                                          </p:val>
                                        </p:tav>
                                      </p:tavLst>
                                    </p:anim>
                                    <p:animEffect transition="in" filter="fade">
                                      <p:cBhvr>
                                        <p:cTn id="27"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4578" grpId="0" bld="series"/>
      <p:bldOleChart spid="24581" grpId="0"/>
      <p:bldP spid="2458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467544" y="2276872"/>
            <a:ext cx="8215370" cy="646331"/>
          </a:xfrm>
          <a:prstGeom prst="rect">
            <a:avLst/>
          </a:prstGeom>
          <a:noFill/>
        </p:spPr>
        <p:txBody>
          <a:bodyPr wrap="square" rtlCol="0">
            <a:spAutoFit/>
          </a:bodyPr>
          <a:lstStyle/>
          <a:p>
            <a:pPr algn="ctr"/>
            <a:r>
              <a:rPr lang="hu-HU" sz="3600" b="1" i="1" dirty="0" smtClean="0">
                <a:latin typeface="Times New Roman" pitchFamily="18" charset="0"/>
                <a:cs typeface="Times New Roman" pitchFamily="18" charset="0"/>
              </a:rPr>
              <a:t>Nyújtásos-rövidüléses ciklus</a:t>
            </a:r>
            <a:endParaRPr lang="en-GB" sz="36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42844" y="3714752"/>
            <a:ext cx="4500594" cy="2800767"/>
          </a:xfrm>
          <a:prstGeom prst="rect">
            <a:avLst/>
          </a:prstGeom>
          <a:noFill/>
        </p:spPr>
        <p:txBody>
          <a:bodyPr wrap="square" rtlCol="0">
            <a:spAutoFit/>
          </a:bodyPr>
          <a:lstStyle/>
          <a:p>
            <a:r>
              <a:rPr lang="hu-HU" sz="1600" dirty="0" smtClean="0"/>
              <a:t>Ezen az animáción az izomhoz rögzített súly a külső erő energia mennyiségét szimbolizálja. A külső erő ezt az energiát használja fel az izom megnyújtására, amelynek egy része elasztikus energiaként tárolódik az izom elasztikus elemeiben. Amikor a külső erő felemészti az összes energiáját (a súly eltűnik) nem tud további munkát végezni az izmon (nem tudja tovább nyújtani). Ugyanakkor az izom energia tartalma megnövekedett, amelyet az izom rövidülése során felhasznál és amely nagyobb munkavégzést tesz lehetővé.</a:t>
            </a:r>
            <a:r>
              <a:rPr lang="en-GB" sz="1600" dirty="0" smtClean="0"/>
              <a:t> </a:t>
            </a:r>
            <a:endParaRPr lang="en-GB" sz="1600" dirty="0"/>
          </a:p>
        </p:txBody>
      </p:sp>
      <p:sp>
        <p:nvSpPr>
          <p:cNvPr id="8" name="Szövegdoboz 7"/>
          <p:cNvSpPr txBox="1"/>
          <p:nvPr/>
        </p:nvSpPr>
        <p:spPr>
          <a:xfrm>
            <a:off x="5000628" y="4214818"/>
            <a:ext cx="3786214" cy="1477328"/>
          </a:xfrm>
          <a:prstGeom prst="rect">
            <a:avLst/>
          </a:prstGeom>
          <a:noFill/>
        </p:spPr>
        <p:txBody>
          <a:bodyPr wrap="square" rtlCol="0">
            <a:spAutoFit/>
          </a:bodyPr>
          <a:lstStyle/>
          <a:p>
            <a:r>
              <a:rPr lang="hu-HU" dirty="0" smtClean="0"/>
              <a:t>Ez az animáció az izom aktiválását mutatja (kereszthidak kapcsolódása), amelyet az izom megnyújtása, majd rövidülése követi. A rugók a passzív elasztikus elemeket szimbolizálják</a:t>
            </a:r>
            <a:endParaRPr lang="en-GB" dirty="0"/>
          </a:p>
        </p:txBody>
      </p:sp>
      <p:sp>
        <p:nvSpPr>
          <p:cNvPr id="7" name="Szövegdoboz 6"/>
          <p:cNvSpPr txBox="1"/>
          <p:nvPr/>
        </p:nvSpPr>
        <p:spPr>
          <a:xfrm>
            <a:off x="1043608" y="332656"/>
            <a:ext cx="6048672" cy="523220"/>
          </a:xfrm>
          <a:prstGeom prst="rect">
            <a:avLst/>
          </a:prstGeom>
          <a:noFill/>
        </p:spPr>
        <p:txBody>
          <a:bodyPr wrap="square" rtlCol="0">
            <a:spAutoFit/>
          </a:bodyPr>
          <a:lstStyle/>
          <a:p>
            <a:pPr algn="ctr"/>
            <a:r>
              <a:rPr lang="hu-HU" sz="2800" dirty="0" smtClean="0"/>
              <a:t>A nyújtásos- rövidüléses ciklus modellje</a:t>
            </a:r>
            <a:endParaRPr lang="en-GB" sz="2800" dirty="0"/>
          </a:p>
        </p:txBody>
      </p:sp>
      <p:pic>
        <p:nvPicPr>
          <p:cNvPr id="11" name="SSCmus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827584" y="1196752"/>
            <a:ext cx="3352800" cy="2362200"/>
          </a:xfrm>
          <a:prstGeom prst="rect">
            <a:avLst/>
          </a:prstGeom>
        </p:spPr>
      </p:pic>
      <p:pic>
        <p:nvPicPr>
          <p:cNvPr id="12" name="egyszerrenyulik.m1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5004048" y="1052736"/>
            <a:ext cx="3720075" cy="27900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99" fill="hold"/>
                                        <p:tgtEl>
                                          <p:spTgt spid="11"/>
                                        </p:tgtEl>
                                      </p:cBhvr>
                                    </p:cmd>
                                  </p:childTnLst>
                                </p:cTn>
                              </p:par>
                              <p:par>
                                <p:cTn id="10" presetID="3" presetClass="entr" presetSubtype="1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121" fill="hold"/>
                                        <p:tgtEl>
                                          <p:spTgt spid="12"/>
                                        </p:tgtEl>
                                      </p:cBhvr>
                                    </p:cmd>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2" repeatCount="5000" fill="hold" display="0">
                  <p:stCondLst>
                    <p:cond delay="indefinite"/>
                  </p:stCondLst>
                  <p:endCondLst>
                    <p:cond evt="onPrev" delay="0">
                      <p:tgtEl>
                        <p:sldTgt/>
                      </p:tgtEl>
                    </p:cond>
                  </p:endCondLst>
                </p:cTn>
                <p:tgtEl>
                  <p:spTgt spid="11"/>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video>
              <p:cMediaNode>
                <p:cTn id="28" repeatCount="indefinite" fill="hold" display="0">
                  <p:stCondLst>
                    <p:cond delay="indefinite"/>
                  </p:stCondLst>
                  <p:endCondLst>
                    <p:cond evt="onPrev" delay="0">
                      <p:tgtEl>
                        <p:sldTgt/>
                      </p:tgtEl>
                    </p:cond>
                  </p:endCondLst>
                </p:cTn>
                <p:tgtEl>
                  <p:spTgt spid="12"/>
                </p:tgtEl>
              </p:cMediaNode>
            </p:video>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2"/>
                                        </p:tgtEl>
                                      </p:cBhvr>
                                    </p:cmd>
                                  </p:childTnLst>
                                </p:cTn>
                              </p:par>
                            </p:childTnLst>
                          </p:cTn>
                        </p:par>
                      </p:childTnLst>
                    </p:cTn>
                  </p:par>
                </p:childTnLst>
              </p:cTn>
              <p:nextCondLst>
                <p:cond evt="onClick" delay="0">
                  <p:tgtEl>
                    <p:spTgt spid="12"/>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0" y="1412875"/>
          <a:ext cx="5838825" cy="4248150"/>
        </p:xfrm>
        <a:graphic>
          <a:graphicData uri="http://schemas.openxmlformats.org/presentationml/2006/ole">
            <mc:AlternateContent xmlns:mc="http://schemas.openxmlformats.org/markup-compatibility/2006">
              <mc:Choice xmlns:v="urn:schemas-microsoft-com:vml" Requires="v">
                <p:oleObj spid="_x0000_s1028" name="Bitkép alakzat" r:id="rId5" imgW="5838095" imgH="4247619" progId="PBrush">
                  <p:embed/>
                </p:oleObj>
              </mc:Choice>
              <mc:Fallback>
                <p:oleObj name="Bitkép alakzat" r:id="rId5" imgW="5838095" imgH="4247619" progId="PBrush">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12875"/>
                        <a:ext cx="58388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3"/>
          <p:cNvSpPr txBox="1">
            <a:spLocks noChangeArrowheads="1"/>
          </p:cNvSpPr>
          <p:nvPr/>
        </p:nvSpPr>
        <p:spPr bwMode="auto">
          <a:xfrm>
            <a:off x="1547813" y="381000"/>
            <a:ext cx="7215187" cy="946150"/>
          </a:xfrm>
          <a:prstGeom prst="rect">
            <a:avLst/>
          </a:prstGeom>
          <a:noFill/>
          <a:ln w="9525">
            <a:noFill/>
            <a:miter lim="800000"/>
            <a:headEnd/>
            <a:tailEnd/>
          </a:ln>
        </p:spPr>
        <p:txBody>
          <a:bodyPr>
            <a:spAutoFit/>
          </a:bodyPr>
          <a:lstStyle/>
          <a:p>
            <a:pPr algn="ctr">
              <a:spcBef>
                <a:spcPct val="50000"/>
              </a:spcBef>
            </a:pPr>
            <a:r>
              <a:rPr lang="hu-HU" sz="2800" b="1" dirty="0" err="1">
                <a:solidFill>
                  <a:srgbClr val="FFFF00"/>
                </a:solidFill>
                <a:latin typeface="Times New Roman" pitchFamily="18" charset="0"/>
              </a:rPr>
              <a:t>Szarkomérek</a:t>
            </a:r>
            <a:r>
              <a:rPr lang="hu-HU" sz="2800" b="1" dirty="0">
                <a:solidFill>
                  <a:srgbClr val="FFFF00"/>
                </a:solidFill>
                <a:latin typeface="Times New Roman" pitchFamily="18" charset="0"/>
              </a:rPr>
              <a:t> 2 dimenziós, </a:t>
            </a:r>
            <a:r>
              <a:rPr lang="hu-HU" sz="2800" b="1" dirty="0" smtClean="0">
                <a:solidFill>
                  <a:srgbClr val="FFFF00"/>
                </a:solidFill>
                <a:latin typeface="Times New Roman" pitchFamily="18" charset="0"/>
              </a:rPr>
              <a:t>hosszmetszeti elektron </a:t>
            </a:r>
            <a:r>
              <a:rPr lang="hu-HU" sz="2800" b="1" dirty="0">
                <a:solidFill>
                  <a:srgbClr val="FFFF00"/>
                </a:solidFill>
                <a:latin typeface="Times New Roman" pitchFamily="18" charset="0"/>
              </a:rPr>
              <a:t>mikroszkópos képe </a:t>
            </a:r>
            <a:endParaRPr lang="en-GB" sz="2800" b="1" dirty="0">
              <a:solidFill>
                <a:srgbClr val="FFFF00"/>
              </a:solidFill>
              <a:latin typeface="Times New Roman" pitchFamily="18" charset="0"/>
            </a:endParaRPr>
          </a:p>
        </p:txBody>
      </p:sp>
      <p:pic>
        <p:nvPicPr>
          <p:cNvPr id="5" name="musclework.avi">
            <a:hlinkClick r:id="" action="ppaction://media"/>
          </p:cNvPr>
          <p:cNvPicPr>
            <a:picLocks noRot="1" noChangeAspect="1"/>
          </p:cNvPicPr>
          <p:nvPr>
            <a:videoFile r:link="rId2"/>
          </p:nvPr>
        </p:nvPicPr>
        <p:blipFill>
          <a:blip r:embed="rId7" cstate="print"/>
          <a:srcRect/>
          <a:stretch>
            <a:fillRect/>
          </a:stretch>
        </p:blipFill>
        <p:spPr bwMode="auto">
          <a:xfrm>
            <a:off x="5508625" y="2384425"/>
            <a:ext cx="3635375" cy="2727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1"/>
          <p:cNvGrpSpPr>
            <a:grpSpLocks/>
          </p:cNvGrpSpPr>
          <p:nvPr/>
        </p:nvGrpSpPr>
        <p:grpSpPr bwMode="auto">
          <a:xfrm>
            <a:off x="3851275" y="1557338"/>
            <a:ext cx="1081088" cy="3240087"/>
            <a:chOff x="6228184" y="1268761"/>
            <a:chExt cx="1080120" cy="3240359"/>
          </a:xfrm>
        </p:grpSpPr>
        <p:pic>
          <p:nvPicPr>
            <p:cNvPr id="1045" name="Picture 3"/>
            <p:cNvPicPr>
              <a:picLocks noChangeAspect="1" noChangeArrowheads="1"/>
            </p:cNvPicPr>
            <p:nvPr/>
          </p:nvPicPr>
          <p:blipFill>
            <a:blip r:embed="rId4" cstate="print"/>
            <a:srcRect/>
            <a:stretch>
              <a:fillRect/>
            </a:stretch>
          </p:blipFill>
          <p:spPr bwMode="auto">
            <a:xfrm>
              <a:off x="6228184" y="1268761"/>
              <a:ext cx="1080120" cy="3240359"/>
            </a:xfrm>
            <a:prstGeom prst="rect">
              <a:avLst/>
            </a:prstGeom>
            <a:noFill/>
            <a:ln w="9525">
              <a:noFill/>
              <a:miter lim="800000"/>
              <a:headEnd/>
              <a:tailEnd/>
            </a:ln>
          </p:spPr>
        </p:pic>
        <p:sp>
          <p:nvSpPr>
            <p:cNvPr id="4" name="Ellipszis 3"/>
            <p:cNvSpPr/>
            <p:nvPr/>
          </p:nvSpPr>
          <p:spPr>
            <a:xfrm>
              <a:off x="6732557" y="4191593"/>
              <a:ext cx="144334" cy="1428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Csoportba foglalás 4"/>
          <p:cNvGrpSpPr>
            <a:grpSpLocks/>
          </p:cNvGrpSpPr>
          <p:nvPr/>
        </p:nvGrpSpPr>
        <p:grpSpPr bwMode="auto">
          <a:xfrm>
            <a:off x="2051050" y="1557338"/>
            <a:ext cx="1114425" cy="3228975"/>
            <a:chOff x="1403648" y="1268760"/>
            <a:chExt cx="1114425" cy="3228975"/>
          </a:xfrm>
        </p:grpSpPr>
        <p:pic>
          <p:nvPicPr>
            <p:cNvPr id="1043" name="Picture 2"/>
            <p:cNvPicPr>
              <a:picLocks noChangeAspect="1" noChangeArrowheads="1"/>
            </p:cNvPicPr>
            <p:nvPr/>
          </p:nvPicPr>
          <p:blipFill>
            <a:blip r:embed="rId5" cstate="print"/>
            <a:srcRect/>
            <a:stretch>
              <a:fillRect/>
            </a:stretch>
          </p:blipFill>
          <p:spPr bwMode="auto">
            <a:xfrm>
              <a:off x="1403648" y="1268760"/>
              <a:ext cx="1114425" cy="3228975"/>
            </a:xfrm>
            <a:prstGeom prst="rect">
              <a:avLst/>
            </a:prstGeom>
            <a:noFill/>
            <a:ln w="9525">
              <a:noFill/>
              <a:miter lim="800000"/>
              <a:headEnd/>
              <a:tailEnd/>
            </a:ln>
          </p:spPr>
        </p:pic>
        <p:sp>
          <p:nvSpPr>
            <p:cNvPr id="7" name="Ellipszis 6"/>
            <p:cNvSpPr/>
            <p:nvPr/>
          </p:nvSpPr>
          <p:spPr>
            <a:xfrm>
              <a:off x="1908473" y="3284885"/>
              <a:ext cx="142875"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Egyenes összekötő 7"/>
          <p:cNvCxnSpPr/>
          <p:nvPr/>
        </p:nvCxnSpPr>
        <p:spPr>
          <a:xfrm flipV="1">
            <a:off x="381000" y="3648075"/>
            <a:ext cx="2282825" cy="2063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026" name="Object 2"/>
          <p:cNvGraphicFramePr>
            <a:graphicFrameLocks noChangeAspect="1"/>
          </p:cNvGraphicFramePr>
          <p:nvPr/>
        </p:nvGraphicFramePr>
        <p:xfrm>
          <a:off x="250825" y="2924175"/>
          <a:ext cx="1846263" cy="523875"/>
        </p:xfrm>
        <a:graphic>
          <a:graphicData uri="http://schemas.openxmlformats.org/presentationml/2006/ole">
            <mc:AlternateContent xmlns:mc="http://schemas.openxmlformats.org/markup-compatibility/2006">
              <mc:Choice xmlns:v="urn:schemas-microsoft-com:vml" Requires="v">
                <p:oleObj spid="_x0000_s213000" name="Equation" r:id="rId6" imgW="850680" imgH="241200" progId="Equation.3">
                  <p:embed/>
                </p:oleObj>
              </mc:Choice>
              <mc:Fallback>
                <p:oleObj name="Equation" r:id="rId6" imgW="850680" imgH="2412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924175"/>
                        <a:ext cx="1846263" cy="5238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0" name="Egyenes összekötő 9"/>
          <p:cNvCxnSpPr/>
          <p:nvPr/>
        </p:nvCxnSpPr>
        <p:spPr>
          <a:xfrm>
            <a:off x="611188" y="4581525"/>
            <a:ext cx="6913562"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graphicFrame>
        <p:nvGraphicFramePr>
          <p:cNvPr id="1027" name="Object 3"/>
          <p:cNvGraphicFramePr>
            <a:graphicFrameLocks noChangeAspect="1"/>
          </p:cNvGraphicFramePr>
          <p:nvPr/>
        </p:nvGraphicFramePr>
        <p:xfrm>
          <a:off x="3492500" y="4881563"/>
          <a:ext cx="1917700" cy="563562"/>
        </p:xfrm>
        <a:graphic>
          <a:graphicData uri="http://schemas.openxmlformats.org/presentationml/2006/ole">
            <mc:AlternateContent xmlns:mc="http://schemas.openxmlformats.org/markup-compatibility/2006">
              <mc:Choice xmlns:v="urn:schemas-microsoft-com:vml" Requires="v">
                <p:oleObj spid="_x0000_s213001" name="Equation" r:id="rId8" imgW="863280" imgH="253800" progId="Equation.3">
                  <p:embed/>
                </p:oleObj>
              </mc:Choice>
              <mc:Fallback>
                <p:oleObj name="Equation" r:id="rId8" imgW="863280" imgH="253800"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0" y="4881563"/>
                        <a:ext cx="1917700" cy="5635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2" name="Egyenes összekötő nyíllal 11"/>
          <p:cNvCxnSpPr/>
          <p:nvPr/>
        </p:nvCxnSpPr>
        <p:spPr>
          <a:xfrm>
            <a:off x="971550" y="3644900"/>
            <a:ext cx="0" cy="936625"/>
          </a:xfrm>
          <a:prstGeom prst="straightConnector1">
            <a:avLst/>
          </a:prstGeom>
          <a:ln w="15875">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grpSp>
        <p:nvGrpSpPr>
          <p:cNvPr id="5" name="Csoportba foglalás 14"/>
          <p:cNvGrpSpPr>
            <a:grpSpLocks/>
          </p:cNvGrpSpPr>
          <p:nvPr/>
        </p:nvGrpSpPr>
        <p:grpSpPr bwMode="auto">
          <a:xfrm>
            <a:off x="6732588" y="1562100"/>
            <a:ext cx="1295400" cy="3235325"/>
            <a:chOff x="6732240" y="1561728"/>
            <a:chExt cx="1201528" cy="3307432"/>
          </a:xfrm>
        </p:grpSpPr>
        <p:pic>
          <p:nvPicPr>
            <p:cNvPr id="1041" name="Picture 5"/>
            <p:cNvPicPr>
              <a:picLocks noChangeAspect="1" noChangeArrowheads="1"/>
            </p:cNvPicPr>
            <p:nvPr/>
          </p:nvPicPr>
          <p:blipFill>
            <a:blip r:embed="rId10" cstate="print"/>
            <a:srcRect/>
            <a:stretch>
              <a:fillRect/>
            </a:stretch>
          </p:blipFill>
          <p:spPr bwMode="auto">
            <a:xfrm>
              <a:off x="6732240" y="1561728"/>
              <a:ext cx="1201528" cy="3307432"/>
            </a:xfrm>
            <a:prstGeom prst="rect">
              <a:avLst/>
            </a:prstGeom>
            <a:noFill/>
            <a:ln w="9525">
              <a:noFill/>
              <a:miter lim="800000"/>
              <a:headEnd/>
              <a:tailEnd/>
            </a:ln>
          </p:spPr>
        </p:pic>
        <p:sp>
          <p:nvSpPr>
            <p:cNvPr id="14" name="Ellipszis 13"/>
            <p:cNvSpPr/>
            <p:nvPr/>
          </p:nvSpPr>
          <p:spPr>
            <a:xfrm>
              <a:off x="7194593" y="4077194"/>
              <a:ext cx="144301" cy="1444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7" name="Egyenes összekötő 16"/>
          <p:cNvCxnSpPr/>
          <p:nvPr/>
        </p:nvCxnSpPr>
        <p:spPr>
          <a:xfrm>
            <a:off x="323850" y="1557338"/>
            <a:ext cx="820896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Egyenes összekötő 18"/>
          <p:cNvCxnSpPr/>
          <p:nvPr/>
        </p:nvCxnSpPr>
        <p:spPr>
          <a:xfrm flipV="1">
            <a:off x="4932040" y="4076700"/>
            <a:ext cx="2745110" cy="37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graphicFrame>
        <p:nvGraphicFramePr>
          <p:cNvPr id="1028" name="Object 4"/>
          <p:cNvGraphicFramePr>
            <a:graphicFrameLocks noChangeAspect="1"/>
          </p:cNvGraphicFramePr>
          <p:nvPr/>
        </p:nvGraphicFramePr>
        <p:xfrm>
          <a:off x="5220072" y="2996952"/>
          <a:ext cx="1768475" cy="500062"/>
        </p:xfrm>
        <a:graphic>
          <a:graphicData uri="http://schemas.openxmlformats.org/presentationml/2006/ole">
            <mc:AlternateContent xmlns:mc="http://schemas.openxmlformats.org/markup-compatibility/2006">
              <mc:Choice xmlns:v="urn:schemas-microsoft-com:vml" Requires="v">
                <p:oleObj spid="_x0000_s213002" name="Equation" r:id="rId11" imgW="901440" imgH="253800" progId="Equation.3">
                  <p:embed/>
                </p:oleObj>
              </mc:Choice>
              <mc:Fallback>
                <p:oleObj name="Equation" r:id="rId11" imgW="901440" imgH="253800" progId="Equation.3">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0072" y="2996952"/>
                        <a:ext cx="1768475" cy="5000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9" name="Szövegdoboz 20"/>
          <p:cNvSpPr txBox="1">
            <a:spLocks noChangeArrowheads="1"/>
          </p:cNvSpPr>
          <p:nvPr/>
        </p:nvSpPr>
        <p:spPr bwMode="auto">
          <a:xfrm>
            <a:off x="0" y="5445125"/>
            <a:ext cx="4860032" cy="400110"/>
          </a:xfrm>
          <a:prstGeom prst="rect">
            <a:avLst/>
          </a:prstGeom>
          <a:noFill/>
          <a:ln w="9525">
            <a:noFill/>
            <a:miter lim="800000"/>
            <a:headEnd/>
            <a:tailEnd/>
          </a:ln>
        </p:spPr>
        <p:txBody>
          <a:bodyPr wrap="square">
            <a:spAutoFit/>
          </a:bodyPr>
          <a:lstStyle/>
          <a:p>
            <a:pPr algn="ctr"/>
            <a:r>
              <a:rPr lang="hu-HU" sz="2000" b="1" i="1" dirty="0" smtClean="0">
                <a:latin typeface="Times New Roman" pitchFamily="18" charset="0"/>
                <a:cs typeface="Times New Roman" pitchFamily="18" charset="0"/>
              </a:rPr>
              <a:t>A súly által végzett munka </a:t>
            </a:r>
            <a:r>
              <a:rPr lang="hu-HU" sz="2000" b="1" i="1" dirty="0">
                <a:latin typeface="Times New Roman" pitchFamily="18" charset="0"/>
                <a:cs typeface="Times New Roman" pitchFamily="18" charset="0"/>
              </a:rPr>
              <a:t>= m·g (</a:t>
            </a:r>
            <a:r>
              <a:rPr lang="hu-HU" sz="2000" b="1" i="1" dirty="0" smtClean="0">
                <a:latin typeface="Times New Roman" pitchFamily="18" charset="0"/>
                <a:cs typeface="Times New Roman" pitchFamily="18" charset="0"/>
              </a:rPr>
              <a:t>h</a:t>
            </a:r>
            <a:r>
              <a:rPr lang="hu-HU" sz="2000" b="1" i="1" baseline="-25000" dirty="0" smtClean="0">
                <a:latin typeface="Times New Roman" pitchFamily="18" charset="0"/>
                <a:cs typeface="Times New Roman" pitchFamily="18" charset="0"/>
              </a:rPr>
              <a:t>0</a:t>
            </a:r>
            <a:r>
              <a:rPr lang="hu-HU" sz="2000" b="1" i="1" dirty="0" smtClean="0">
                <a:latin typeface="Times New Roman" pitchFamily="18" charset="0"/>
                <a:cs typeface="Times New Roman" pitchFamily="18" charset="0"/>
              </a:rPr>
              <a:t>-h</a:t>
            </a:r>
            <a:r>
              <a:rPr lang="hu-HU" sz="2000" b="1" i="1" baseline="-25000" dirty="0" smtClean="0">
                <a:latin typeface="Times New Roman" pitchFamily="18" charset="0"/>
                <a:cs typeface="Times New Roman" pitchFamily="18" charset="0"/>
              </a:rPr>
              <a:t>1</a:t>
            </a:r>
            <a:r>
              <a:rPr lang="hu-HU" sz="2000" b="1" i="1" dirty="0" smtClean="0">
                <a:latin typeface="Times New Roman" pitchFamily="18" charset="0"/>
                <a:cs typeface="Times New Roman" pitchFamily="18" charset="0"/>
              </a:rPr>
              <a:t>)</a:t>
            </a:r>
            <a:endParaRPr lang="en-US" sz="2000" b="1" i="1" dirty="0">
              <a:latin typeface="Times New Roman" pitchFamily="18" charset="0"/>
              <a:cs typeface="Times New Roman" pitchFamily="18" charset="0"/>
            </a:endParaRPr>
          </a:p>
        </p:txBody>
      </p:sp>
      <p:sp>
        <p:nvSpPr>
          <p:cNvPr id="1040" name="Szövegdoboz 21"/>
          <p:cNvSpPr txBox="1">
            <a:spLocks noChangeArrowheads="1"/>
          </p:cNvSpPr>
          <p:nvPr/>
        </p:nvSpPr>
        <p:spPr bwMode="auto">
          <a:xfrm>
            <a:off x="539750" y="404813"/>
            <a:ext cx="7920038" cy="461665"/>
          </a:xfrm>
          <a:prstGeom prst="rect">
            <a:avLst/>
          </a:prstGeom>
          <a:noFill/>
          <a:ln w="9525">
            <a:noFill/>
            <a:miter lim="800000"/>
            <a:headEnd/>
            <a:tailEnd/>
          </a:ln>
        </p:spPr>
        <p:txBody>
          <a:bodyPr>
            <a:spAutoFit/>
          </a:bodyPr>
          <a:lstStyle/>
          <a:p>
            <a:pPr algn="ctr"/>
            <a:r>
              <a:rPr lang="hu-HU" sz="2400" b="1" i="1" dirty="0" smtClean="0">
                <a:latin typeface="Times New Roman" pitchFamily="18" charset="0"/>
                <a:cs typeface="Times New Roman" pitchFamily="18" charset="0"/>
              </a:rPr>
              <a:t>Energia transzformáció a nyújtásos- rövidüléses ciklus alatt.</a:t>
            </a:r>
            <a:endParaRPr lang="en-US" sz="2400" b="1" i="1" dirty="0">
              <a:latin typeface="Times New Roman" pitchFamily="18" charset="0"/>
              <a:cs typeface="Times New Roman" pitchFamily="18" charset="0"/>
            </a:endParaRPr>
          </a:p>
        </p:txBody>
      </p:sp>
      <p:sp>
        <p:nvSpPr>
          <p:cNvPr id="23" name="Szövegdoboz 22"/>
          <p:cNvSpPr txBox="1"/>
          <p:nvPr/>
        </p:nvSpPr>
        <p:spPr>
          <a:xfrm>
            <a:off x="0" y="3501008"/>
            <a:ext cx="432048" cy="400110"/>
          </a:xfrm>
          <a:prstGeom prst="rect">
            <a:avLst/>
          </a:prstGeom>
          <a:noFill/>
        </p:spPr>
        <p:txBody>
          <a:bodyPr wrap="square" rtlCol="0">
            <a:spAutoFit/>
          </a:bodyPr>
          <a:lstStyle/>
          <a:p>
            <a:r>
              <a:rPr lang="hu-HU" sz="2000" b="1" dirty="0" smtClean="0"/>
              <a:t>h</a:t>
            </a:r>
            <a:r>
              <a:rPr lang="hu-HU" sz="2000" b="1" baseline="-25000" dirty="0" smtClean="0"/>
              <a:t>0</a:t>
            </a:r>
            <a:endParaRPr lang="en-GB" sz="2000" b="1" baseline="-25000" dirty="0"/>
          </a:p>
        </p:txBody>
      </p:sp>
      <p:sp>
        <p:nvSpPr>
          <p:cNvPr id="24" name="Szövegdoboz 23"/>
          <p:cNvSpPr txBox="1"/>
          <p:nvPr/>
        </p:nvSpPr>
        <p:spPr>
          <a:xfrm>
            <a:off x="152400" y="4149080"/>
            <a:ext cx="432048" cy="400110"/>
          </a:xfrm>
          <a:prstGeom prst="rect">
            <a:avLst/>
          </a:prstGeom>
          <a:noFill/>
        </p:spPr>
        <p:txBody>
          <a:bodyPr wrap="square" rtlCol="0">
            <a:spAutoFit/>
          </a:bodyPr>
          <a:lstStyle/>
          <a:p>
            <a:r>
              <a:rPr lang="hu-HU" sz="2000" b="1" dirty="0" smtClean="0"/>
              <a:t>h</a:t>
            </a:r>
            <a:r>
              <a:rPr lang="hu-HU" sz="2000" b="1" baseline="-25000" dirty="0" smtClean="0"/>
              <a:t>1</a:t>
            </a:r>
            <a:endParaRPr lang="en-GB" sz="2000" b="1" baseline="-25000" dirty="0"/>
          </a:p>
        </p:txBody>
      </p:sp>
      <p:sp>
        <p:nvSpPr>
          <p:cNvPr id="25" name="Szövegdoboz 24"/>
          <p:cNvSpPr txBox="1"/>
          <p:nvPr/>
        </p:nvSpPr>
        <p:spPr>
          <a:xfrm>
            <a:off x="7740352" y="3820978"/>
            <a:ext cx="432048" cy="400110"/>
          </a:xfrm>
          <a:prstGeom prst="rect">
            <a:avLst/>
          </a:prstGeom>
          <a:noFill/>
        </p:spPr>
        <p:txBody>
          <a:bodyPr wrap="square" rtlCol="0">
            <a:spAutoFit/>
          </a:bodyPr>
          <a:lstStyle/>
          <a:p>
            <a:r>
              <a:rPr lang="hu-HU" sz="2000" b="1" dirty="0" smtClean="0"/>
              <a:t>h</a:t>
            </a:r>
            <a:r>
              <a:rPr lang="hu-HU" sz="2000" b="1" baseline="-25000" dirty="0" smtClean="0"/>
              <a:t>2</a:t>
            </a:r>
            <a:endParaRPr lang="en-GB" sz="2000" b="1" baseline="-25000" dirty="0"/>
          </a:p>
        </p:txBody>
      </p:sp>
      <p:sp>
        <p:nvSpPr>
          <p:cNvPr id="26" name="Szövegdoboz 20"/>
          <p:cNvSpPr txBox="1">
            <a:spLocks noChangeArrowheads="1"/>
          </p:cNvSpPr>
          <p:nvPr/>
        </p:nvSpPr>
        <p:spPr bwMode="auto">
          <a:xfrm>
            <a:off x="4320480" y="5837202"/>
            <a:ext cx="4860032" cy="400110"/>
          </a:xfrm>
          <a:prstGeom prst="rect">
            <a:avLst/>
          </a:prstGeom>
          <a:noFill/>
          <a:ln w="9525">
            <a:noFill/>
            <a:miter lim="800000"/>
            <a:headEnd/>
            <a:tailEnd/>
          </a:ln>
        </p:spPr>
        <p:txBody>
          <a:bodyPr wrap="square">
            <a:spAutoFit/>
          </a:bodyPr>
          <a:lstStyle/>
          <a:p>
            <a:pPr algn="ctr"/>
            <a:r>
              <a:rPr lang="hu-HU" sz="2000" b="1" i="1" dirty="0" smtClean="0">
                <a:latin typeface="Times New Roman" pitchFamily="18" charset="0"/>
                <a:cs typeface="Times New Roman" pitchFamily="18" charset="0"/>
              </a:rPr>
              <a:t>A z izom által végzett munka </a:t>
            </a:r>
            <a:r>
              <a:rPr lang="hu-HU" sz="2000" b="1" i="1" dirty="0">
                <a:latin typeface="Times New Roman" pitchFamily="18" charset="0"/>
                <a:cs typeface="Times New Roman" pitchFamily="18" charset="0"/>
              </a:rPr>
              <a:t>= m·g (</a:t>
            </a:r>
            <a:r>
              <a:rPr lang="hu-HU" sz="2000" b="1" i="1" dirty="0" smtClean="0">
                <a:latin typeface="Times New Roman" pitchFamily="18" charset="0"/>
                <a:cs typeface="Times New Roman" pitchFamily="18" charset="0"/>
              </a:rPr>
              <a:t>h</a:t>
            </a:r>
            <a:r>
              <a:rPr lang="hu-HU" sz="2000" b="1" i="1" baseline="-25000" dirty="0" smtClean="0">
                <a:latin typeface="Times New Roman" pitchFamily="18" charset="0"/>
                <a:cs typeface="Times New Roman" pitchFamily="18" charset="0"/>
              </a:rPr>
              <a:t>2</a:t>
            </a:r>
            <a:r>
              <a:rPr lang="hu-HU" sz="2000" b="1" i="1" dirty="0" smtClean="0">
                <a:latin typeface="Times New Roman" pitchFamily="18" charset="0"/>
                <a:cs typeface="Times New Roman" pitchFamily="18" charset="0"/>
              </a:rPr>
              <a:t>-h</a:t>
            </a:r>
            <a:r>
              <a:rPr lang="hu-HU" sz="2000" b="1" i="1" baseline="-25000" dirty="0" smtClean="0">
                <a:latin typeface="Times New Roman" pitchFamily="18" charset="0"/>
                <a:cs typeface="Times New Roman" pitchFamily="18" charset="0"/>
              </a:rPr>
              <a:t>1</a:t>
            </a:r>
            <a:r>
              <a:rPr lang="hu-HU" sz="2000" b="1" i="1" dirty="0" smtClean="0">
                <a:latin typeface="Times New Roman" pitchFamily="18" charset="0"/>
                <a:cs typeface="Times New Roman" pitchFamily="18" charset="0"/>
              </a:rPr>
              <a:t>)</a:t>
            </a:r>
            <a:endParaRPr lang="en-US" sz="2000" b="1" i="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ssolv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fade">
                                      <p:cBhvr>
                                        <p:cTn id="26" dur="2000"/>
                                        <p:tgtEl>
                                          <p:spTgt spid="10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2000" fill="hold"/>
                                        <p:tgtEl>
                                          <p:spTgt spid="19"/>
                                        </p:tgtEl>
                                        <p:attrNameLst>
                                          <p:attrName>ppt_x</p:attrName>
                                        </p:attrNameLst>
                                      </p:cBhvr>
                                      <p:tavLst>
                                        <p:tav tm="0">
                                          <p:val>
                                            <p:strVal val="1+#ppt_w/2"/>
                                          </p:val>
                                        </p:tav>
                                        <p:tav tm="100000">
                                          <p:val>
                                            <p:strVal val="#ppt_x"/>
                                          </p:val>
                                        </p:tav>
                                      </p:tavLst>
                                    </p:anim>
                                    <p:anim calcmode="lin" valueType="num">
                                      <p:cBhvr additive="base">
                                        <p:cTn id="37"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 calcmode="lin" valueType="num">
                                      <p:cBhvr>
                                        <p:cTn id="42" dur="1000" fill="hold"/>
                                        <p:tgtEl>
                                          <p:spTgt spid="1028"/>
                                        </p:tgtEl>
                                        <p:attrNameLst>
                                          <p:attrName>ppt_x</p:attrName>
                                        </p:attrNameLst>
                                      </p:cBhvr>
                                      <p:tavLst>
                                        <p:tav tm="0">
                                          <p:val>
                                            <p:strVal val="#ppt_x-.2"/>
                                          </p:val>
                                        </p:tav>
                                        <p:tav tm="100000">
                                          <p:val>
                                            <p:strVal val="#ppt_x"/>
                                          </p:val>
                                        </p:tav>
                                      </p:tavLst>
                                    </p:anim>
                                    <p:anim calcmode="lin" valueType="num">
                                      <p:cBhvr>
                                        <p:cTn id="4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28"/>
                                        </p:tgtEl>
                                      </p:cBhvr>
                                    </p:animEffec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039"/>
                                        </p:tgtEl>
                                        <p:attrNameLst>
                                          <p:attrName>style.visibility</p:attrName>
                                        </p:attrNameLst>
                                      </p:cBhvr>
                                      <p:to>
                                        <p:strVal val="visible"/>
                                      </p:to>
                                    </p:set>
                                    <p:anim calcmode="lin" valueType="num">
                                      <p:cBhvr>
                                        <p:cTn id="52" dur="1000" fill="hold"/>
                                        <p:tgtEl>
                                          <p:spTgt spid="1039"/>
                                        </p:tgtEl>
                                        <p:attrNameLst>
                                          <p:attrName>ppt_w</p:attrName>
                                        </p:attrNameLst>
                                      </p:cBhvr>
                                      <p:tavLst>
                                        <p:tav tm="0">
                                          <p:val>
                                            <p:strVal val="#ppt_w*0.70"/>
                                          </p:val>
                                        </p:tav>
                                        <p:tav tm="100000">
                                          <p:val>
                                            <p:strVal val="#ppt_w"/>
                                          </p:val>
                                        </p:tav>
                                      </p:tavLst>
                                    </p:anim>
                                    <p:anim calcmode="lin" valueType="num">
                                      <p:cBhvr>
                                        <p:cTn id="53" dur="1000" fill="hold"/>
                                        <p:tgtEl>
                                          <p:spTgt spid="1039"/>
                                        </p:tgtEl>
                                        <p:attrNameLst>
                                          <p:attrName>ppt_h</p:attrName>
                                        </p:attrNameLst>
                                      </p:cBhvr>
                                      <p:tavLst>
                                        <p:tav tm="0">
                                          <p:val>
                                            <p:strVal val="#ppt_h"/>
                                          </p:val>
                                        </p:tav>
                                        <p:tav tm="100000">
                                          <p:val>
                                            <p:strVal val="#ppt_h"/>
                                          </p:val>
                                        </p:tav>
                                      </p:tavLst>
                                    </p:anim>
                                    <p:animEffect transition="in" filter="fade">
                                      <p:cBhvr>
                                        <p:cTn id="54" dur="1000"/>
                                        <p:tgtEl>
                                          <p:spTgt spid="1039"/>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p:cTn id="59" dur="1000" fill="hold"/>
                                        <p:tgtEl>
                                          <p:spTgt spid="26"/>
                                        </p:tgtEl>
                                        <p:attrNameLst>
                                          <p:attrName>ppt_w</p:attrName>
                                        </p:attrNameLst>
                                      </p:cBhvr>
                                      <p:tavLst>
                                        <p:tav tm="0">
                                          <p:val>
                                            <p:strVal val="#ppt_w*0.70"/>
                                          </p:val>
                                        </p:tav>
                                        <p:tav tm="100000">
                                          <p:val>
                                            <p:strVal val="#ppt_w"/>
                                          </p:val>
                                        </p:tav>
                                      </p:tavLst>
                                    </p:anim>
                                    <p:anim calcmode="lin" valueType="num">
                                      <p:cBhvr>
                                        <p:cTn id="60" dur="1000" fill="hold"/>
                                        <p:tgtEl>
                                          <p:spTgt spid="26"/>
                                        </p:tgtEl>
                                        <p:attrNameLst>
                                          <p:attrName>ppt_h</p:attrName>
                                        </p:attrNameLst>
                                      </p:cBhvr>
                                      <p:tavLst>
                                        <p:tav tm="0">
                                          <p:val>
                                            <p:strVal val="#ppt_h"/>
                                          </p:val>
                                        </p:tav>
                                        <p:tav tm="100000">
                                          <p:val>
                                            <p:strVal val="#ppt_h"/>
                                          </p:val>
                                        </p:tav>
                                      </p:tavLst>
                                    </p:anim>
                                    <p:animEffect transition="in" filter="fade">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0"/>
      <p:bldP spid="24" grpId="0"/>
      <p:bldP spid="25" grpId="0"/>
      <p:bldP spid="2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4648200" y="1219200"/>
          <a:ext cx="4533900" cy="2486025"/>
        </p:xfrm>
        <a:graphic>
          <a:graphicData uri="http://schemas.openxmlformats.org/presentationml/2006/ole">
            <mc:AlternateContent xmlns:mc="http://schemas.openxmlformats.org/markup-compatibility/2006">
              <mc:Choice xmlns:v="urn:schemas-microsoft-com:vml" Requires="v">
                <p:oleObj spid="_x0000_s214030" name="Chart" r:id="rId8" imgW="4518360" imgH="2483640" progId="Excel.Sheet.8">
                  <p:embed/>
                </p:oleObj>
              </mc:Choice>
              <mc:Fallback>
                <p:oleObj name="Chart" r:id="rId8" imgW="4518360" imgH="2483640" progId="Excel.Shee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1219200"/>
                        <a:ext cx="45339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4648200" y="3505200"/>
          <a:ext cx="4533900" cy="2486025"/>
        </p:xfrm>
        <a:graphic>
          <a:graphicData uri="http://schemas.openxmlformats.org/presentationml/2006/ole">
            <mc:AlternateContent xmlns:mc="http://schemas.openxmlformats.org/markup-compatibility/2006">
              <mc:Choice xmlns:v="urn:schemas-microsoft-com:vml" Requires="v">
                <p:oleObj spid="_x0000_s214031" name="Chart" r:id="rId10" imgW="4518360" imgH="2483640" progId="Excel.Sheet.8">
                  <p:embed/>
                </p:oleObj>
              </mc:Choice>
              <mc:Fallback>
                <p:oleObj name="Chart" r:id="rId10" imgW="4518360" imgH="2483640" progId="Excel.Sheet.8">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505200"/>
                        <a:ext cx="45339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Line 4"/>
          <p:cNvSpPr>
            <a:spLocks noChangeShapeType="1"/>
          </p:cNvSpPr>
          <p:nvPr/>
        </p:nvSpPr>
        <p:spPr bwMode="auto">
          <a:xfrm>
            <a:off x="5314950" y="2438400"/>
            <a:ext cx="914400" cy="0"/>
          </a:xfrm>
          <a:prstGeom prst="line">
            <a:avLst/>
          </a:prstGeom>
          <a:noFill/>
          <a:ln w="9525" cap="rnd">
            <a:solidFill>
              <a:schemeClr val="tx1"/>
            </a:solidFill>
            <a:prstDash val="sysDot"/>
            <a:round/>
            <a:headEnd/>
            <a:tailEnd/>
          </a:ln>
        </p:spPr>
        <p:txBody>
          <a:bodyPr/>
          <a:lstStyle/>
          <a:p>
            <a:endParaRPr lang="en-GB"/>
          </a:p>
        </p:txBody>
      </p:sp>
      <p:sp>
        <p:nvSpPr>
          <p:cNvPr id="15365" name="Line 5"/>
          <p:cNvSpPr>
            <a:spLocks noChangeShapeType="1"/>
          </p:cNvSpPr>
          <p:nvPr/>
        </p:nvSpPr>
        <p:spPr bwMode="auto">
          <a:xfrm>
            <a:off x="6229350" y="2438400"/>
            <a:ext cx="0" cy="2971800"/>
          </a:xfrm>
          <a:prstGeom prst="line">
            <a:avLst/>
          </a:prstGeom>
          <a:noFill/>
          <a:ln w="9525" cap="rnd">
            <a:solidFill>
              <a:schemeClr val="tx1"/>
            </a:solidFill>
            <a:prstDash val="sysDot"/>
            <a:round/>
            <a:headEnd/>
            <a:tailEnd/>
          </a:ln>
        </p:spPr>
        <p:txBody>
          <a:bodyPr/>
          <a:lstStyle/>
          <a:p>
            <a:endParaRPr lang="en-GB"/>
          </a:p>
        </p:txBody>
      </p:sp>
      <p:grpSp>
        <p:nvGrpSpPr>
          <p:cNvPr id="2" name="Group 6"/>
          <p:cNvGrpSpPr>
            <a:grpSpLocks/>
          </p:cNvGrpSpPr>
          <p:nvPr/>
        </p:nvGrpSpPr>
        <p:grpSpPr bwMode="auto">
          <a:xfrm>
            <a:off x="5391150" y="2133600"/>
            <a:ext cx="1752600" cy="274638"/>
            <a:chOff x="1920" y="1183"/>
            <a:chExt cx="1104" cy="173"/>
          </a:xfrm>
        </p:grpSpPr>
        <p:sp>
          <p:nvSpPr>
            <p:cNvPr id="2079" name="Text Box 7"/>
            <p:cNvSpPr txBox="1">
              <a:spLocks noChangeArrowheads="1"/>
            </p:cNvSpPr>
            <p:nvPr/>
          </p:nvSpPr>
          <p:spPr bwMode="auto">
            <a:xfrm>
              <a:off x="2544" y="1183"/>
              <a:ext cx="480" cy="173"/>
            </a:xfrm>
            <a:prstGeom prst="rect">
              <a:avLst/>
            </a:prstGeom>
            <a:noFill/>
            <a:ln w="9525">
              <a:noFill/>
              <a:miter lim="800000"/>
              <a:headEnd/>
              <a:tailEnd/>
            </a:ln>
          </p:spPr>
          <p:txBody>
            <a:bodyPr>
              <a:spAutoFit/>
            </a:bodyPr>
            <a:lstStyle/>
            <a:p>
              <a:pPr>
                <a:spcBef>
                  <a:spcPct val="50000"/>
                </a:spcBef>
              </a:pPr>
              <a:r>
                <a:rPr lang="hu-HU" sz="1200">
                  <a:latin typeface="Times New Roman" pitchFamily="18" charset="0"/>
                </a:rPr>
                <a:t>0.6 M</a:t>
              </a:r>
              <a:r>
                <a:rPr lang="hu-HU" sz="1200" baseline="-25000">
                  <a:latin typeface="Times New Roman" pitchFamily="18" charset="0"/>
                </a:rPr>
                <a:t>0</a:t>
              </a:r>
              <a:endParaRPr lang="en-GB" sz="1200" baseline="-25000">
                <a:latin typeface="Times New Roman" pitchFamily="18" charset="0"/>
              </a:endParaRPr>
            </a:p>
          </p:txBody>
        </p:sp>
        <p:sp>
          <p:nvSpPr>
            <p:cNvPr id="2080" name="Text Box 8"/>
            <p:cNvSpPr txBox="1">
              <a:spLocks noChangeArrowheads="1"/>
            </p:cNvSpPr>
            <p:nvPr/>
          </p:nvSpPr>
          <p:spPr bwMode="auto">
            <a:xfrm>
              <a:off x="1920" y="1183"/>
              <a:ext cx="624" cy="173"/>
            </a:xfrm>
            <a:prstGeom prst="rect">
              <a:avLst/>
            </a:prstGeom>
            <a:noFill/>
            <a:ln w="9525">
              <a:noFill/>
              <a:miter lim="800000"/>
              <a:headEnd/>
              <a:tailEnd/>
            </a:ln>
          </p:spPr>
          <p:txBody>
            <a:bodyPr>
              <a:spAutoFit/>
            </a:bodyPr>
            <a:lstStyle/>
            <a:p>
              <a:pPr>
                <a:spcBef>
                  <a:spcPct val="50000"/>
                </a:spcBef>
              </a:pPr>
              <a:r>
                <a:rPr lang="hu-HU" sz="1200">
                  <a:latin typeface="Times New Roman" pitchFamily="18" charset="0"/>
                </a:rPr>
                <a:t>Thereshold</a:t>
              </a:r>
              <a:endParaRPr lang="en-GB" sz="1200">
                <a:latin typeface="Times New Roman" pitchFamily="18" charset="0"/>
              </a:endParaRPr>
            </a:p>
          </p:txBody>
        </p:sp>
      </p:grpSp>
      <p:sp>
        <p:nvSpPr>
          <p:cNvPr id="15369" name="Text Box 9"/>
          <p:cNvSpPr txBox="1">
            <a:spLocks noChangeArrowheads="1"/>
          </p:cNvSpPr>
          <p:nvPr/>
        </p:nvSpPr>
        <p:spPr bwMode="auto">
          <a:xfrm>
            <a:off x="5543550" y="4876800"/>
            <a:ext cx="609600" cy="304800"/>
          </a:xfrm>
          <a:prstGeom prst="rect">
            <a:avLst/>
          </a:prstGeom>
          <a:noFill/>
          <a:ln w="9525">
            <a:noFill/>
            <a:miter lim="800000"/>
            <a:headEnd/>
            <a:tailEnd/>
          </a:ln>
        </p:spPr>
        <p:txBody>
          <a:bodyPr>
            <a:spAutoFit/>
          </a:bodyPr>
          <a:lstStyle/>
          <a:p>
            <a:pPr>
              <a:spcBef>
                <a:spcPct val="50000"/>
              </a:spcBef>
            </a:pPr>
            <a:r>
              <a:rPr lang="hu-HU" sz="1400" b="1">
                <a:latin typeface="Times New Roman" pitchFamily="18" charset="0"/>
              </a:rPr>
              <a:t>IC</a:t>
            </a:r>
            <a:endParaRPr lang="en-GB" sz="1400" b="1">
              <a:latin typeface="Times New Roman" pitchFamily="18" charset="0"/>
            </a:endParaRPr>
          </a:p>
        </p:txBody>
      </p:sp>
      <p:graphicFrame>
        <p:nvGraphicFramePr>
          <p:cNvPr id="15370" name="Object 10"/>
          <p:cNvGraphicFramePr>
            <a:graphicFrameLocks noChangeAspect="1"/>
          </p:cNvGraphicFramePr>
          <p:nvPr/>
        </p:nvGraphicFramePr>
        <p:xfrm>
          <a:off x="4648200" y="1219200"/>
          <a:ext cx="4533900" cy="2486025"/>
        </p:xfrm>
        <a:graphic>
          <a:graphicData uri="http://schemas.openxmlformats.org/presentationml/2006/ole">
            <mc:AlternateContent xmlns:mc="http://schemas.openxmlformats.org/markup-compatibility/2006">
              <mc:Choice xmlns:v="urn:schemas-microsoft-com:vml" Requires="v">
                <p:oleObj spid="_x0000_s214032" name="Chart" r:id="rId12" imgW="4518360" imgH="2483640" progId="Excel.Sheet.8">
                  <p:embed/>
                </p:oleObj>
              </mc:Choice>
              <mc:Fallback>
                <p:oleObj name="Chart" r:id="rId12" imgW="4518360" imgH="2483640" progId="Excel.Sheet.8">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1219200"/>
                        <a:ext cx="45339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1"/>
          <p:cNvGrpSpPr>
            <a:grpSpLocks/>
          </p:cNvGrpSpPr>
          <p:nvPr/>
        </p:nvGrpSpPr>
        <p:grpSpPr bwMode="auto">
          <a:xfrm>
            <a:off x="4657725" y="2133600"/>
            <a:ext cx="4467225" cy="3886200"/>
            <a:chOff x="1458" y="1152"/>
            <a:chExt cx="2814" cy="2448"/>
          </a:xfrm>
        </p:grpSpPr>
        <p:graphicFrame>
          <p:nvGraphicFramePr>
            <p:cNvPr id="2055" name="Object 12"/>
            <p:cNvGraphicFramePr>
              <a:graphicFrameLocks noChangeAspect="1"/>
            </p:cNvGraphicFramePr>
            <p:nvPr/>
          </p:nvGraphicFramePr>
          <p:xfrm>
            <a:off x="1458" y="2028"/>
            <a:ext cx="2814" cy="1572"/>
          </p:xfrm>
          <a:graphic>
            <a:graphicData uri="http://schemas.openxmlformats.org/presentationml/2006/ole">
              <mc:AlternateContent xmlns:mc="http://schemas.openxmlformats.org/markup-compatibility/2006">
                <mc:Choice xmlns:v="urn:schemas-microsoft-com:vml" Requires="v">
                  <p:oleObj spid="_x0000_s214033" name="Chart" r:id="rId14" imgW="4527720" imgH="2493000" progId="Excel.Sheet.8">
                    <p:embed/>
                  </p:oleObj>
                </mc:Choice>
                <mc:Fallback>
                  <p:oleObj name="Chart" r:id="rId14" imgW="4527720" imgH="2493000" progId="Excel.Sheet.8">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8" y="2028"/>
                          <a:ext cx="2814" cy="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3"/>
            <p:cNvGrpSpPr>
              <a:grpSpLocks/>
            </p:cNvGrpSpPr>
            <p:nvPr/>
          </p:nvGrpSpPr>
          <p:grpSpPr bwMode="auto">
            <a:xfrm>
              <a:off x="1872" y="1152"/>
              <a:ext cx="1152" cy="2064"/>
              <a:chOff x="1968" y="1248"/>
              <a:chExt cx="1152" cy="2064"/>
            </a:xfrm>
          </p:grpSpPr>
          <p:sp>
            <p:nvSpPr>
              <p:cNvPr id="2073" name="Line 14"/>
              <p:cNvSpPr>
                <a:spLocks noChangeShapeType="1"/>
              </p:cNvSpPr>
              <p:nvPr/>
            </p:nvSpPr>
            <p:spPr bwMode="auto">
              <a:xfrm>
                <a:off x="1968" y="1440"/>
                <a:ext cx="576" cy="0"/>
              </a:xfrm>
              <a:prstGeom prst="line">
                <a:avLst/>
              </a:prstGeom>
              <a:noFill/>
              <a:ln w="9525" cap="rnd">
                <a:solidFill>
                  <a:schemeClr val="tx1"/>
                </a:solidFill>
                <a:prstDash val="sysDot"/>
                <a:round/>
                <a:headEnd/>
                <a:tailEnd/>
              </a:ln>
            </p:spPr>
            <p:txBody>
              <a:bodyPr/>
              <a:lstStyle/>
              <a:p>
                <a:endParaRPr lang="en-GB"/>
              </a:p>
            </p:txBody>
          </p:sp>
          <p:sp>
            <p:nvSpPr>
              <p:cNvPr id="2074" name="Line 15"/>
              <p:cNvSpPr>
                <a:spLocks noChangeShapeType="1"/>
              </p:cNvSpPr>
              <p:nvPr/>
            </p:nvSpPr>
            <p:spPr bwMode="auto">
              <a:xfrm>
                <a:off x="2544" y="1440"/>
                <a:ext cx="0" cy="1872"/>
              </a:xfrm>
              <a:prstGeom prst="line">
                <a:avLst/>
              </a:prstGeom>
              <a:noFill/>
              <a:ln w="9525" cap="rnd">
                <a:solidFill>
                  <a:schemeClr val="tx1"/>
                </a:solidFill>
                <a:prstDash val="sysDot"/>
                <a:round/>
                <a:headEnd/>
                <a:tailEnd/>
              </a:ln>
            </p:spPr>
            <p:txBody>
              <a:bodyPr/>
              <a:lstStyle/>
              <a:p>
                <a:endParaRPr lang="en-GB"/>
              </a:p>
            </p:txBody>
          </p:sp>
          <p:grpSp>
            <p:nvGrpSpPr>
              <p:cNvPr id="5" name="Group 16"/>
              <p:cNvGrpSpPr>
                <a:grpSpLocks/>
              </p:cNvGrpSpPr>
              <p:nvPr/>
            </p:nvGrpSpPr>
            <p:grpSpPr bwMode="auto">
              <a:xfrm>
                <a:off x="2016" y="1248"/>
                <a:ext cx="1104" cy="173"/>
                <a:chOff x="1920" y="1183"/>
                <a:chExt cx="1104" cy="173"/>
              </a:xfrm>
            </p:grpSpPr>
            <p:sp>
              <p:nvSpPr>
                <p:cNvPr id="2077" name="Text Box 17"/>
                <p:cNvSpPr txBox="1">
                  <a:spLocks noChangeArrowheads="1"/>
                </p:cNvSpPr>
                <p:nvPr/>
              </p:nvSpPr>
              <p:spPr bwMode="auto">
                <a:xfrm>
                  <a:off x="2544" y="1183"/>
                  <a:ext cx="480" cy="173"/>
                </a:xfrm>
                <a:prstGeom prst="rect">
                  <a:avLst/>
                </a:prstGeom>
                <a:noFill/>
                <a:ln w="9525">
                  <a:noFill/>
                  <a:miter lim="800000"/>
                  <a:headEnd/>
                  <a:tailEnd/>
                </a:ln>
              </p:spPr>
              <p:txBody>
                <a:bodyPr>
                  <a:spAutoFit/>
                </a:bodyPr>
                <a:lstStyle/>
                <a:p>
                  <a:pPr>
                    <a:spcBef>
                      <a:spcPct val="50000"/>
                    </a:spcBef>
                  </a:pPr>
                  <a:r>
                    <a:rPr lang="hu-HU" sz="1200">
                      <a:latin typeface="Times New Roman" pitchFamily="18" charset="0"/>
                    </a:rPr>
                    <a:t>0.6 M</a:t>
                  </a:r>
                  <a:r>
                    <a:rPr lang="hu-HU" sz="1200" baseline="-25000">
                      <a:latin typeface="Times New Roman" pitchFamily="18" charset="0"/>
                    </a:rPr>
                    <a:t>0</a:t>
                  </a:r>
                  <a:endParaRPr lang="en-GB" sz="1200" baseline="-25000">
                    <a:latin typeface="Times New Roman" pitchFamily="18" charset="0"/>
                  </a:endParaRPr>
                </a:p>
              </p:txBody>
            </p:sp>
            <p:sp>
              <p:nvSpPr>
                <p:cNvPr id="2078" name="Text Box 18"/>
                <p:cNvSpPr txBox="1">
                  <a:spLocks noChangeArrowheads="1"/>
                </p:cNvSpPr>
                <p:nvPr/>
              </p:nvSpPr>
              <p:spPr bwMode="auto">
                <a:xfrm>
                  <a:off x="1920" y="1183"/>
                  <a:ext cx="624" cy="173"/>
                </a:xfrm>
                <a:prstGeom prst="rect">
                  <a:avLst/>
                </a:prstGeom>
                <a:noFill/>
                <a:ln w="9525">
                  <a:noFill/>
                  <a:miter lim="800000"/>
                  <a:headEnd/>
                  <a:tailEnd/>
                </a:ln>
              </p:spPr>
              <p:txBody>
                <a:bodyPr>
                  <a:spAutoFit/>
                </a:bodyPr>
                <a:lstStyle/>
                <a:p>
                  <a:pPr>
                    <a:spcBef>
                      <a:spcPct val="50000"/>
                    </a:spcBef>
                  </a:pPr>
                  <a:r>
                    <a:rPr lang="hu-HU" sz="1200">
                      <a:latin typeface="Times New Roman" pitchFamily="18" charset="0"/>
                    </a:rPr>
                    <a:t>Thereshold</a:t>
                  </a:r>
                  <a:endParaRPr lang="en-GB" sz="1200">
                    <a:latin typeface="Times New Roman" pitchFamily="18" charset="0"/>
                  </a:endParaRPr>
                </a:p>
              </p:txBody>
            </p:sp>
          </p:grpSp>
          <p:sp>
            <p:nvSpPr>
              <p:cNvPr id="2076" name="Text Box 19"/>
              <p:cNvSpPr txBox="1">
                <a:spLocks noChangeArrowheads="1"/>
              </p:cNvSpPr>
              <p:nvPr/>
            </p:nvSpPr>
            <p:spPr bwMode="auto">
              <a:xfrm>
                <a:off x="2112" y="2976"/>
                <a:ext cx="384" cy="192"/>
              </a:xfrm>
              <a:prstGeom prst="rect">
                <a:avLst/>
              </a:prstGeom>
              <a:noFill/>
              <a:ln w="9525">
                <a:noFill/>
                <a:miter lim="800000"/>
                <a:headEnd/>
                <a:tailEnd/>
              </a:ln>
            </p:spPr>
            <p:txBody>
              <a:bodyPr>
                <a:spAutoFit/>
              </a:bodyPr>
              <a:lstStyle/>
              <a:p>
                <a:pPr>
                  <a:spcBef>
                    <a:spcPct val="50000"/>
                  </a:spcBef>
                </a:pPr>
                <a:r>
                  <a:rPr lang="hu-HU" sz="1400" b="1">
                    <a:latin typeface="Times New Roman" pitchFamily="18" charset="0"/>
                  </a:rPr>
                  <a:t>IC</a:t>
                </a:r>
                <a:endParaRPr lang="en-GB" sz="1400" b="1">
                  <a:latin typeface="Times New Roman" pitchFamily="18" charset="0"/>
                </a:endParaRPr>
              </a:p>
            </p:txBody>
          </p:sp>
        </p:grpSp>
      </p:grpSp>
      <p:sp>
        <p:nvSpPr>
          <p:cNvPr id="15380" name="Line 20"/>
          <p:cNvSpPr>
            <a:spLocks noChangeShapeType="1"/>
          </p:cNvSpPr>
          <p:nvPr/>
        </p:nvSpPr>
        <p:spPr bwMode="auto">
          <a:xfrm>
            <a:off x="7600950" y="1752600"/>
            <a:ext cx="0" cy="3581400"/>
          </a:xfrm>
          <a:prstGeom prst="line">
            <a:avLst/>
          </a:prstGeom>
          <a:noFill/>
          <a:ln w="9525" cap="rnd">
            <a:solidFill>
              <a:schemeClr val="tx1"/>
            </a:solidFill>
            <a:prstDash val="sysDot"/>
            <a:round/>
            <a:headEnd/>
            <a:tailEnd/>
          </a:ln>
        </p:spPr>
        <p:txBody>
          <a:bodyPr/>
          <a:lstStyle/>
          <a:p>
            <a:endParaRPr lang="en-GB"/>
          </a:p>
        </p:txBody>
      </p:sp>
      <p:sp>
        <p:nvSpPr>
          <p:cNvPr id="15381" name="Text Box 21"/>
          <p:cNvSpPr txBox="1">
            <a:spLocks noChangeArrowheads="1"/>
          </p:cNvSpPr>
          <p:nvPr/>
        </p:nvSpPr>
        <p:spPr bwMode="auto">
          <a:xfrm>
            <a:off x="6762750" y="4876800"/>
            <a:ext cx="685800" cy="304800"/>
          </a:xfrm>
          <a:prstGeom prst="rect">
            <a:avLst/>
          </a:prstGeom>
          <a:noFill/>
          <a:ln w="9525">
            <a:noFill/>
            <a:miter lim="800000"/>
            <a:headEnd/>
            <a:tailEnd/>
          </a:ln>
        </p:spPr>
        <p:txBody>
          <a:bodyPr>
            <a:spAutoFit/>
          </a:bodyPr>
          <a:lstStyle/>
          <a:p>
            <a:pPr>
              <a:spcBef>
                <a:spcPct val="50000"/>
              </a:spcBef>
            </a:pPr>
            <a:r>
              <a:rPr lang="hu-HU" sz="1400" b="1">
                <a:solidFill>
                  <a:srgbClr val="FF0000"/>
                </a:solidFill>
                <a:latin typeface="Times New Roman" pitchFamily="18" charset="0"/>
              </a:rPr>
              <a:t>EC</a:t>
            </a:r>
            <a:endParaRPr lang="en-GB" sz="1400" b="1">
              <a:solidFill>
                <a:srgbClr val="FF0000"/>
              </a:solidFill>
              <a:latin typeface="Times New Roman" pitchFamily="18" charset="0"/>
            </a:endParaRPr>
          </a:p>
        </p:txBody>
      </p:sp>
      <p:graphicFrame>
        <p:nvGraphicFramePr>
          <p:cNvPr id="15382" name="Object 22"/>
          <p:cNvGraphicFramePr>
            <a:graphicFrameLocks noChangeAspect="1"/>
          </p:cNvGraphicFramePr>
          <p:nvPr/>
        </p:nvGraphicFramePr>
        <p:xfrm>
          <a:off x="4648200" y="1219200"/>
          <a:ext cx="4533900" cy="2486025"/>
        </p:xfrm>
        <a:graphic>
          <a:graphicData uri="http://schemas.openxmlformats.org/presentationml/2006/ole">
            <mc:AlternateContent xmlns:mc="http://schemas.openxmlformats.org/markup-compatibility/2006">
              <mc:Choice xmlns:v="urn:schemas-microsoft-com:vml" Requires="v">
                <p:oleObj spid="_x0000_s214034" name="Worksheet" r:id="rId16" imgW="4518360" imgH="2483640" progId="Excel.Sheet.8">
                  <p:embed/>
                </p:oleObj>
              </mc:Choice>
              <mc:Fallback>
                <p:oleObj name="Worksheet" r:id="rId16" imgW="4518360" imgH="2483640" progId="Excel.Sheet.8">
                  <p:embed/>
                  <p:pic>
                    <p:nvPicPr>
                      <p:cNvPr id="0"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48200" y="1219200"/>
                        <a:ext cx="45339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23"/>
          <p:cNvGrpSpPr>
            <a:grpSpLocks/>
          </p:cNvGrpSpPr>
          <p:nvPr/>
        </p:nvGrpSpPr>
        <p:grpSpPr bwMode="auto">
          <a:xfrm>
            <a:off x="4657725" y="3524250"/>
            <a:ext cx="4467225" cy="2495550"/>
            <a:chOff x="1458" y="2028"/>
            <a:chExt cx="2814" cy="1572"/>
          </a:xfrm>
        </p:grpSpPr>
        <p:graphicFrame>
          <p:nvGraphicFramePr>
            <p:cNvPr id="2054" name="Object 24"/>
            <p:cNvGraphicFramePr>
              <a:graphicFrameLocks noChangeAspect="1"/>
            </p:cNvGraphicFramePr>
            <p:nvPr/>
          </p:nvGraphicFramePr>
          <p:xfrm>
            <a:off x="1458" y="2028"/>
            <a:ext cx="2814" cy="1572"/>
          </p:xfrm>
          <a:graphic>
            <a:graphicData uri="http://schemas.openxmlformats.org/presentationml/2006/ole">
              <mc:AlternateContent xmlns:mc="http://schemas.openxmlformats.org/markup-compatibility/2006">
                <mc:Choice xmlns:v="urn:schemas-microsoft-com:vml" Requires="v">
                  <p:oleObj spid="_x0000_s214035" name="Chart" r:id="rId18" imgW="4527720" imgH="2493000" progId="Excel.Sheet.8">
                    <p:embed/>
                  </p:oleObj>
                </mc:Choice>
                <mc:Fallback>
                  <p:oleObj name="Chart" r:id="rId18" imgW="4527720" imgH="2493000" progId="Excel.Sheet.8">
                    <p:embed/>
                    <p:pic>
                      <p:nvPicPr>
                        <p:cNvPr id="0" name="Object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58" y="2028"/>
                          <a:ext cx="2814" cy="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8" name="Line 25"/>
            <p:cNvSpPr>
              <a:spLocks noChangeShapeType="1"/>
            </p:cNvSpPr>
            <p:nvPr/>
          </p:nvSpPr>
          <p:spPr bwMode="auto">
            <a:xfrm>
              <a:off x="3312" y="2064"/>
              <a:ext cx="0" cy="1104"/>
            </a:xfrm>
            <a:prstGeom prst="line">
              <a:avLst/>
            </a:prstGeom>
            <a:noFill/>
            <a:ln w="9525" cap="rnd">
              <a:solidFill>
                <a:schemeClr val="tx1"/>
              </a:solidFill>
              <a:prstDash val="sysDot"/>
              <a:round/>
              <a:headEnd/>
              <a:tailEnd/>
            </a:ln>
          </p:spPr>
          <p:txBody>
            <a:bodyPr/>
            <a:lstStyle/>
            <a:p>
              <a:endParaRPr lang="en-GB"/>
            </a:p>
          </p:txBody>
        </p:sp>
        <p:sp>
          <p:nvSpPr>
            <p:cNvPr id="2069" name="Text Box 26"/>
            <p:cNvSpPr txBox="1">
              <a:spLocks noChangeArrowheads="1"/>
            </p:cNvSpPr>
            <p:nvPr/>
          </p:nvSpPr>
          <p:spPr bwMode="auto">
            <a:xfrm>
              <a:off x="2016" y="2832"/>
              <a:ext cx="384" cy="192"/>
            </a:xfrm>
            <a:prstGeom prst="rect">
              <a:avLst/>
            </a:prstGeom>
            <a:noFill/>
            <a:ln w="9525">
              <a:noFill/>
              <a:miter lim="800000"/>
              <a:headEnd/>
              <a:tailEnd/>
            </a:ln>
          </p:spPr>
          <p:txBody>
            <a:bodyPr>
              <a:spAutoFit/>
            </a:bodyPr>
            <a:lstStyle/>
            <a:p>
              <a:pPr>
                <a:spcBef>
                  <a:spcPct val="50000"/>
                </a:spcBef>
              </a:pPr>
              <a:r>
                <a:rPr lang="hu-HU" sz="1400" b="1">
                  <a:latin typeface="Times New Roman" pitchFamily="18" charset="0"/>
                </a:rPr>
                <a:t>IC</a:t>
              </a:r>
              <a:endParaRPr lang="en-GB" sz="1400" b="1">
                <a:latin typeface="Times New Roman" pitchFamily="18" charset="0"/>
              </a:endParaRPr>
            </a:p>
          </p:txBody>
        </p:sp>
        <p:sp>
          <p:nvSpPr>
            <p:cNvPr id="2070" name="Text Box 27"/>
            <p:cNvSpPr txBox="1">
              <a:spLocks noChangeArrowheads="1"/>
            </p:cNvSpPr>
            <p:nvPr/>
          </p:nvSpPr>
          <p:spPr bwMode="auto">
            <a:xfrm>
              <a:off x="2832" y="2832"/>
              <a:ext cx="384" cy="192"/>
            </a:xfrm>
            <a:prstGeom prst="rect">
              <a:avLst/>
            </a:prstGeom>
            <a:noFill/>
            <a:ln w="9525">
              <a:noFill/>
              <a:miter lim="800000"/>
              <a:headEnd/>
              <a:tailEnd/>
            </a:ln>
          </p:spPr>
          <p:txBody>
            <a:bodyPr>
              <a:spAutoFit/>
            </a:bodyPr>
            <a:lstStyle/>
            <a:p>
              <a:pPr>
                <a:spcBef>
                  <a:spcPct val="50000"/>
                </a:spcBef>
              </a:pPr>
              <a:r>
                <a:rPr lang="hu-HU" sz="1400" b="1">
                  <a:solidFill>
                    <a:srgbClr val="FF0000"/>
                  </a:solidFill>
                  <a:latin typeface="Times New Roman" pitchFamily="18" charset="0"/>
                </a:rPr>
                <a:t>EC</a:t>
              </a:r>
              <a:endParaRPr lang="en-GB" sz="1400" b="1">
                <a:solidFill>
                  <a:srgbClr val="FF0000"/>
                </a:solidFill>
                <a:latin typeface="Times New Roman" pitchFamily="18" charset="0"/>
              </a:endParaRPr>
            </a:p>
          </p:txBody>
        </p:sp>
        <p:sp>
          <p:nvSpPr>
            <p:cNvPr id="2071" name="Line 28"/>
            <p:cNvSpPr>
              <a:spLocks noChangeShapeType="1"/>
            </p:cNvSpPr>
            <p:nvPr/>
          </p:nvSpPr>
          <p:spPr bwMode="auto">
            <a:xfrm>
              <a:off x="2448" y="2064"/>
              <a:ext cx="0" cy="1104"/>
            </a:xfrm>
            <a:prstGeom prst="line">
              <a:avLst/>
            </a:prstGeom>
            <a:noFill/>
            <a:ln w="9525" cap="rnd">
              <a:solidFill>
                <a:schemeClr val="tx1"/>
              </a:solidFill>
              <a:prstDash val="sysDot"/>
              <a:round/>
              <a:headEnd/>
              <a:tailEnd/>
            </a:ln>
          </p:spPr>
          <p:txBody>
            <a:bodyPr/>
            <a:lstStyle/>
            <a:p>
              <a:endParaRPr lang="en-GB"/>
            </a:p>
          </p:txBody>
        </p:sp>
      </p:grpSp>
      <p:sp>
        <p:nvSpPr>
          <p:cNvPr id="15389" name="Text Box 29"/>
          <p:cNvSpPr txBox="1">
            <a:spLocks noChangeArrowheads="1"/>
          </p:cNvSpPr>
          <p:nvPr/>
        </p:nvSpPr>
        <p:spPr bwMode="auto">
          <a:xfrm>
            <a:off x="7753350" y="4800600"/>
            <a:ext cx="609600" cy="304800"/>
          </a:xfrm>
          <a:prstGeom prst="rect">
            <a:avLst/>
          </a:prstGeom>
          <a:noFill/>
          <a:ln w="9525">
            <a:noFill/>
            <a:miter lim="800000"/>
            <a:headEnd/>
            <a:tailEnd/>
          </a:ln>
        </p:spPr>
        <p:txBody>
          <a:bodyPr>
            <a:spAutoFit/>
          </a:bodyPr>
          <a:lstStyle/>
          <a:p>
            <a:pPr>
              <a:spcBef>
                <a:spcPct val="50000"/>
              </a:spcBef>
            </a:pPr>
            <a:r>
              <a:rPr lang="hu-HU" sz="1400" b="1">
                <a:solidFill>
                  <a:schemeClr val="bg1"/>
                </a:solidFill>
                <a:latin typeface="Times New Roman" pitchFamily="18" charset="0"/>
              </a:rPr>
              <a:t>CC</a:t>
            </a:r>
            <a:endParaRPr lang="en-GB" sz="1400" b="1">
              <a:solidFill>
                <a:schemeClr val="bg1"/>
              </a:solidFill>
              <a:latin typeface="Times New Roman" pitchFamily="18" charset="0"/>
            </a:endParaRPr>
          </a:p>
        </p:txBody>
      </p:sp>
      <p:sp>
        <p:nvSpPr>
          <p:cNvPr id="15390" name="Line 30"/>
          <p:cNvSpPr>
            <a:spLocks noChangeShapeType="1"/>
          </p:cNvSpPr>
          <p:nvPr/>
        </p:nvSpPr>
        <p:spPr bwMode="auto">
          <a:xfrm>
            <a:off x="8362950" y="2590800"/>
            <a:ext cx="0" cy="2743200"/>
          </a:xfrm>
          <a:prstGeom prst="line">
            <a:avLst/>
          </a:prstGeom>
          <a:noFill/>
          <a:ln w="9525" cap="rnd">
            <a:solidFill>
              <a:schemeClr val="tx1"/>
            </a:solidFill>
            <a:prstDash val="sysDot"/>
            <a:round/>
            <a:headEnd/>
            <a:tailEnd/>
          </a:ln>
        </p:spPr>
        <p:txBody>
          <a:bodyPr/>
          <a:lstStyle/>
          <a:p>
            <a:endParaRPr lang="en-GB"/>
          </a:p>
        </p:txBody>
      </p:sp>
      <p:sp>
        <p:nvSpPr>
          <p:cNvPr id="15392" name="Text Box 32"/>
          <p:cNvSpPr txBox="1">
            <a:spLocks noChangeArrowheads="1"/>
          </p:cNvSpPr>
          <p:nvPr/>
        </p:nvSpPr>
        <p:spPr bwMode="auto">
          <a:xfrm>
            <a:off x="0" y="533400"/>
            <a:ext cx="8763000" cy="461665"/>
          </a:xfrm>
          <a:prstGeom prst="rect">
            <a:avLst/>
          </a:prstGeom>
          <a:noFill/>
          <a:ln w="9525">
            <a:noFill/>
            <a:miter lim="800000"/>
            <a:headEnd/>
            <a:tailEnd/>
          </a:ln>
        </p:spPr>
        <p:txBody>
          <a:bodyPr wrap="square">
            <a:spAutoFit/>
          </a:bodyPr>
          <a:lstStyle/>
          <a:p>
            <a:pPr algn="ctr">
              <a:spcBef>
                <a:spcPct val="50000"/>
              </a:spcBef>
            </a:pPr>
            <a:r>
              <a:rPr lang="hu-HU" sz="2400" b="1" dirty="0" smtClean="0">
                <a:latin typeface="Times New Roman" pitchFamily="18" charset="0"/>
              </a:rPr>
              <a:t>Nyújtásos- rövidüléses ciklus akaratlagos </a:t>
            </a:r>
            <a:r>
              <a:rPr lang="hu-HU" sz="2400" b="1" dirty="0" err="1" smtClean="0">
                <a:latin typeface="Times New Roman" pitchFamily="18" charset="0"/>
              </a:rPr>
              <a:t>izomkontrakcó</a:t>
            </a:r>
            <a:r>
              <a:rPr lang="hu-HU" sz="2400" b="1" dirty="0" smtClean="0">
                <a:latin typeface="Times New Roman" pitchFamily="18" charset="0"/>
              </a:rPr>
              <a:t> során</a:t>
            </a:r>
            <a:endParaRPr lang="en-US" sz="2400" b="1" dirty="0">
              <a:latin typeface="Times New Roman" pitchFamily="18" charset="0"/>
            </a:endParaRPr>
          </a:p>
        </p:txBody>
      </p:sp>
      <p:pic>
        <p:nvPicPr>
          <p:cNvPr id="33" name="SSCgyors3x.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0" cstate="print"/>
          <a:stretch>
            <a:fillRect/>
          </a:stretch>
        </p:blipFill>
        <p:spPr>
          <a:xfrm>
            <a:off x="683568" y="1772816"/>
            <a:ext cx="3338990" cy="2671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92">
                                            <p:txEl>
                                              <p:pRg st="0" end="0"/>
                                            </p:txEl>
                                          </p:spTgt>
                                        </p:tgtEl>
                                        <p:attrNameLst>
                                          <p:attrName>style.visibility</p:attrName>
                                        </p:attrNameLst>
                                      </p:cBhvr>
                                      <p:to>
                                        <p:strVal val="visible"/>
                                      </p:to>
                                    </p:set>
                                    <p:anim calcmode="lin" valueType="num">
                                      <p:cBhvr additive="base">
                                        <p:cTn id="7" dur="500" fill="hold"/>
                                        <p:tgtEl>
                                          <p:spTgt spid="153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16440" fill="hold"/>
                                        <p:tgtEl>
                                          <p:spTgt spid="33"/>
                                        </p:tgtEl>
                                      </p:cBhvr>
                                    </p:cmd>
                                  </p:childTnLst>
                                </p:cTn>
                              </p:par>
                            </p:childTnLst>
                          </p:cTn>
                        </p:par>
                        <p:par>
                          <p:cTn id="15" fill="hold">
                            <p:stCondLst>
                              <p:cond delay="16940"/>
                            </p:stCondLst>
                            <p:childTnLst>
                              <p:par>
                                <p:cTn id="16" presetID="4" presetClass="entr" presetSubtype="32" fill="hold" grpId="0" nodeType="afterEffect">
                                  <p:stCondLst>
                                    <p:cond delay="0"/>
                                  </p:stCondLst>
                                  <p:childTnLst>
                                    <p:set>
                                      <p:cBhvr>
                                        <p:cTn id="17" dur="1" fill="hold">
                                          <p:stCondLst>
                                            <p:cond delay="0"/>
                                          </p:stCondLst>
                                        </p:cTn>
                                        <p:tgtEl>
                                          <p:spTgt spid="15362"/>
                                        </p:tgtEl>
                                        <p:attrNameLst>
                                          <p:attrName>style.visibility</p:attrName>
                                        </p:attrNameLst>
                                      </p:cBhvr>
                                      <p:to>
                                        <p:strVal val="visible"/>
                                      </p:to>
                                    </p:set>
                                    <p:animEffect transition="in" filter="box(out)">
                                      <p:cBhvr>
                                        <p:cTn id="18" dur="500"/>
                                        <p:tgtEl>
                                          <p:spTgt spid="15362"/>
                                        </p:tgtEl>
                                      </p:cBhvr>
                                    </p:animEffect>
                                  </p:childTnLst>
                                  <p:subTnLst>
                                    <p:audio>
                                      <p:cMediaNode>
                                        <p:cTn display="0" masterRel="sameClick">
                                          <p:stCondLst>
                                            <p:cond evt="begin" delay="0">
                                              <p:tn val="16"/>
                                            </p:cond>
                                          </p:stCondLst>
                                          <p:endCondLst>
                                            <p:cond evt="onStopAudio" delay="0">
                                              <p:tgtEl>
                                                <p:sldTgt/>
                                              </p:tgtEl>
                                            </p:cond>
                                          </p:endCondLst>
                                        </p:cTn>
                                        <p:tgtEl>
                                          <p:sndTgt r:embed="rId7" name="CAMERA.WAV"/>
                                        </p:tgtEl>
                                      </p:cMediaNode>
                                    </p:audio>
                                  </p:subTnLst>
                                </p:cTn>
                              </p:par>
                            </p:childTnLst>
                          </p:cTn>
                        </p:par>
                        <p:par>
                          <p:cTn id="19" fill="hold">
                            <p:stCondLst>
                              <p:cond delay="17440"/>
                            </p:stCondLst>
                            <p:childTnLst>
                              <p:par>
                                <p:cTn id="20" presetID="4" presetClass="entr" presetSubtype="32" fill="hold" grpId="0" nodeType="afterEffect">
                                  <p:stCondLst>
                                    <p:cond delay="0"/>
                                  </p:stCondLst>
                                  <p:childTnLst>
                                    <p:set>
                                      <p:cBhvr>
                                        <p:cTn id="21" dur="1" fill="hold">
                                          <p:stCondLst>
                                            <p:cond delay="0"/>
                                          </p:stCondLst>
                                        </p:cTn>
                                        <p:tgtEl>
                                          <p:spTgt spid="15363"/>
                                        </p:tgtEl>
                                        <p:attrNameLst>
                                          <p:attrName>style.visibility</p:attrName>
                                        </p:attrNameLst>
                                      </p:cBhvr>
                                      <p:to>
                                        <p:strVal val="visible"/>
                                      </p:to>
                                    </p:set>
                                    <p:animEffect transition="in" filter="box(out)">
                                      <p:cBhvr>
                                        <p:cTn id="22" dur="500"/>
                                        <p:tgtEl>
                                          <p:spTgt spid="15363"/>
                                        </p:tgtEl>
                                      </p:cBhvr>
                                    </p:animEffect>
                                  </p:childTnLst>
                                  <p:subTnLst>
                                    <p:audio>
                                      <p:cMediaNode>
                                        <p:cTn display="0" masterRel="sameClick">
                                          <p:stCondLst>
                                            <p:cond evt="begin" delay="0">
                                              <p:tn val="20"/>
                                            </p:cond>
                                          </p:stCondLst>
                                          <p:endCondLst>
                                            <p:cond evt="onStopAudio" delay="0">
                                              <p:tgtEl>
                                                <p:sldTgt/>
                                              </p:tgtEl>
                                            </p:cond>
                                          </p:endCondLst>
                                        </p:cTn>
                                        <p:tgtEl>
                                          <p:sndTgt r:embed="rId7" name="CAMERA.WAV"/>
                                        </p:tgtEl>
                                      </p:cMediaNode>
                                    </p:audio>
                                  </p:subTnLst>
                                </p:cTn>
                              </p:par>
                            </p:childTnLst>
                          </p:cTn>
                        </p:par>
                        <p:par>
                          <p:cTn id="23" fill="hold">
                            <p:stCondLst>
                              <p:cond delay="17940"/>
                            </p:stCondLst>
                            <p:childTnLst>
                              <p:par>
                                <p:cTn id="24" presetID="2" presetClass="entr" presetSubtype="8" fill="hold" grpId="0" nodeType="afterEffect">
                                  <p:stCondLst>
                                    <p:cond delay="0"/>
                                  </p:stCondLst>
                                  <p:childTnLst>
                                    <p:set>
                                      <p:cBhvr>
                                        <p:cTn id="25" dur="1" fill="hold">
                                          <p:stCondLst>
                                            <p:cond delay="0"/>
                                          </p:stCondLst>
                                        </p:cTn>
                                        <p:tgtEl>
                                          <p:spTgt spid="15364"/>
                                        </p:tgtEl>
                                        <p:attrNameLst>
                                          <p:attrName>style.visibility</p:attrName>
                                        </p:attrNameLst>
                                      </p:cBhvr>
                                      <p:to>
                                        <p:strVal val="visible"/>
                                      </p:to>
                                    </p:set>
                                    <p:anim calcmode="lin" valueType="num">
                                      <p:cBhvr additive="base">
                                        <p:cTn id="26" dur="500" fill="hold"/>
                                        <p:tgtEl>
                                          <p:spTgt spid="15364"/>
                                        </p:tgtEl>
                                        <p:attrNameLst>
                                          <p:attrName>ppt_x</p:attrName>
                                        </p:attrNameLst>
                                      </p:cBhvr>
                                      <p:tavLst>
                                        <p:tav tm="0">
                                          <p:val>
                                            <p:strVal val="0-#ppt_w/2"/>
                                          </p:val>
                                        </p:tav>
                                        <p:tav tm="100000">
                                          <p:val>
                                            <p:strVal val="#ppt_x"/>
                                          </p:val>
                                        </p:tav>
                                      </p:tavLst>
                                    </p:anim>
                                    <p:anim calcmode="lin" valueType="num">
                                      <p:cBhvr additive="base">
                                        <p:cTn id="27" dur="500" fill="hold"/>
                                        <p:tgtEl>
                                          <p:spTgt spid="1536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whoosh.wav"/>
                                        </p:tgtEl>
                                      </p:cMediaNode>
                                    </p:audio>
                                  </p:subTnLst>
                                </p:cTn>
                              </p:par>
                            </p:childTnLst>
                          </p:cTn>
                        </p:par>
                        <p:par>
                          <p:cTn id="28" fill="hold">
                            <p:stCondLst>
                              <p:cond delay="18440"/>
                            </p:stCondLst>
                            <p:childTnLst>
                              <p:par>
                                <p:cTn id="29" presetID="2" presetClass="entr" presetSubtype="8" fill="hold" grpId="0" nodeType="afterEffect">
                                  <p:stCondLst>
                                    <p:cond delay="0"/>
                                  </p:stCondLst>
                                  <p:childTnLst>
                                    <p:set>
                                      <p:cBhvr>
                                        <p:cTn id="30" dur="1" fill="hold">
                                          <p:stCondLst>
                                            <p:cond delay="0"/>
                                          </p:stCondLst>
                                        </p:cTn>
                                        <p:tgtEl>
                                          <p:spTgt spid="15365"/>
                                        </p:tgtEl>
                                        <p:attrNameLst>
                                          <p:attrName>style.visibility</p:attrName>
                                        </p:attrNameLst>
                                      </p:cBhvr>
                                      <p:to>
                                        <p:strVal val="visible"/>
                                      </p:to>
                                    </p:set>
                                    <p:anim calcmode="lin" valueType="num">
                                      <p:cBhvr additive="base">
                                        <p:cTn id="31" dur="500" fill="hold"/>
                                        <p:tgtEl>
                                          <p:spTgt spid="15365"/>
                                        </p:tgtEl>
                                        <p:attrNameLst>
                                          <p:attrName>ppt_x</p:attrName>
                                        </p:attrNameLst>
                                      </p:cBhvr>
                                      <p:tavLst>
                                        <p:tav tm="0">
                                          <p:val>
                                            <p:strVal val="0-#ppt_w/2"/>
                                          </p:val>
                                        </p:tav>
                                        <p:tav tm="100000">
                                          <p:val>
                                            <p:strVal val="#ppt_x"/>
                                          </p:val>
                                        </p:tav>
                                      </p:tavLst>
                                    </p:anim>
                                    <p:anim calcmode="lin" valueType="num">
                                      <p:cBhvr additive="base">
                                        <p:cTn id="32" dur="500" fill="hold"/>
                                        <p:tgtEl>
                                          <p:spTgt spid="1536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whoosh.wav"/>
                                        </p:tgtEl>
                                      </p:cMediaNode>
                                    </p:audio>
                                  </p:subTnLst>
                                </p:cTn>
                              </p:par>
                            </p:childTnLst>
                          </p:cTn>
                        </p:par>
                        <p:par>
                          <p:cTn id="33" fill="hold">
                            <p:stCondLst>
                              <p:cond delay="18940"/>
                            </p:stCondLst>
                            <p:childTnLst>
                              <p:par>
                                <p:cTn id="34" presetID="4" presetClass="entr" presetSubtype="32" fill="hold" grpId="0" nodeType="afterEffect">
                                  <p:stCondLst>
                                    <p:cond delay="0"/>
                                  </p:stCondLst>
                                  <p:childTnLst>
                                    <p:set>
                                      <p:cBhvr>
                                        <p:cTn id="35" dur="1" fill="hold">
                                          <p:stCondLst>
                                            <p:cond delay="0"/>
                                          </p:stCondLst>
                                        </p:cTn>
                                        <p:tgtEl>
                                          <p:spTgt spid="15369">
                                            <p:txEl>
                                              <p:pRg st="0" end="0"/>
                                            </p:txEl>
                                          </p:spTgt>
                                        </p:tgtEl>
                                        <p:attrNameLst>
                                          <p:attrName>style.visibility</p:attrName>
                                        </p:attrNameLst>
                                      </p:cBhvr>
                                      <p:to>
                                        <p:strVal val="visible"/>
                                      </p:to>
                                    </p:set>
                                    <p:animEffect transition="in" filter="box(out)">
                                      <p:cBhvr>
                                        <p:cTn id="36" dur="500"/>
                                        <p:tgtEl>
                                          <p:spTgt spid="15369">
                                            <p:txEl>
                                              <p:pRg st="0" end="0"/>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7" name="CAMERA.WAV"/>
                                        </p:tgtEl>
                                      </p:cMediaNode>
                                    </p:audio>
                                  </p:subTnLst>
                                </p:cTn>
                              </p:par>
                            </p:childTnLst>
                          </p:cTn>
                        </p:par>
                        <p:par>
                          <p:cTn id="37" fill="hold">
                            <p:stCondLst>
                              <p:cond delay="19440"/>
                            </p:stCondLst>
                            <p:childTnLst>
                              <p:par>
                                <p:cTn id="38" presetID="4" presetClass="entr" presetSubtype="32"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ox(out)">
                                      <p:cBhvr>
                                        <p:cTn id="40" dur="500"/>
                                        <p:tgtEl>
                                          <p:spTgt spid="2"/>
                                        </p:tgtEl>
                                      </p:cBhvr>
                                    </p:animEffect>
                                  </p:childTnLst>
                                  <p:subTnLst>
                                    <p:audio>
                                      <p:cMediaNode>
                                        <p:cTn display="0" masterRel="sameClick">
                                          <p:stCondLst>
                                            <p:cond evt="begin" delay="0">
                                              <p:tn val="38"/>
                                            </p:cond>
                                          </p:stCondLst>
                                          <p:endCondLst>
                                            <p:cond evt="onStopAudio" delay="0">
                                              <p:tgtEl>
                                                <p:sldTgt/>
                                              </p:tgtEl>
                                            </p:cond>
                                          </p:endCondLst>
                                        </p:cTn>
                                        <p:tgtEl>
                                          <p:sndTgt r:embed="rId7" name="CAMERA.WAV"/>
                                        </p:tgtEl>
                                      </p:cMediaNode>
                                    </p:audio>
                                  </p:subTnLst>
                                </p:cTn>
                              </p:par>
                            </p:childTnLst>
                          </p:cTn>
                        </p:par>
                        <p:par>
                          <p:cTn id="41" fill="hold">
                            <p:stCondLst>
                              <p:cond delay="19940"/>
                            </p:stCondLst>
                            <p:childTnLst>
                              <p:par>
                                <p:cTn id="42" presetID="4" presetClass="entr" presetSubtype="32" fill="hold" grpId="0" nodeType="afterEffect">
                                  <p:stCondLst>
                                    <p:cond delay="0"/>
                                  </p:stCondLst>
                                  <p:childTnLst>
                                    <p:set>
                                      <p:cBhvr>
                                        <p:cTn id="43" dur="1" fill="hold">
                                          <p:stCondLst>
                                            <p:cond delay="0"/>
                                          </p:stCondLst>
                                        </p:cTn>
                                        <p:tgtEl>
                                          <p:spTgt spid="15370"/>
                                        </p:tgtEl>
                                        <p:attrNameLst>
                                          <p:attrName>style.visibility</p:attrName>
                                        </p:attrNameLst>
                                      </p:cBhvr>
                                      <p:to>
                                        <p:strVal val="visible"/>
                                      </p:to>
                                    </p:set>
                                    <p:animEffect transition="in" filter="box(out)">
                                      <p:cBhvr>
                                        <p:cTn id="44" dur="500"/>
                                        <p:tgtEl>
                                          <p:spTgt spid="15370"/>
                                        </p:tgtEl>
                                      </p:cBhvr>
                                    </p:animEffect>
                                  </p:childTnLst>
                                  <p:subTnLst>
                                    <p:audio>
                                      <p:cMediaNode>
                                        <p:cTn display="0" masterRel="sameClick">
                                          <p:stCondLst>
                                            <p:cond evt="begin" delay="0">
                                              <p:tn val="42"/>
                                            </p:cond>
                                          </p:stCondLst>
                                          <p:endCondLst>
                                            <p:cond evt="onStopAudio" delay="0">
                                              <p:tgtEl>
                                                <p:sldTgt/>
                                              </p:tgtEl>
                                            </p:cond>
                                          </p:endCondLst>
                                        </p:cTn>
                                        <p:tgtEl>
                                          <p:sndTgt r:embed="rId7" name="CAMERA.WAV"/>
                                        </p:tgtEl>
                                      </p:cMediaNode>
                                    </p:audio>
                                  </p:subTnLst>
                                </p:cTn>
                              </p:par>
                            </p:childTnLst>
                          </p:cTn>
                        </p:par>
                        <p:par>
                          <p:cTn id="45" fill="hold">
                            <p:stCondLst>
                              <p:cond delay="20440"/>
                            </p:stCondLst>
                            <p:childTnLst>
                              <p:par>
                                <p:cTn id="46" presetID="4" presetClass="entr" presetSubtype="3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ox(out)">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7" name="CAMERA.WAV"/>
                                        </p:tgtEl>
                                      </p:cMediaNode>
                                    </p:audio>
                                  </p:subTnLst>
                                </p:cTn>
                              </p:par>
                            </p:childTnLst>
                          </p:cTn>
                        </p:par>
                        <p:par>
                          <p:cTn id="49" fill="hold">
                            <p:stCondLst>
                              <p:cond delay="20940"/>
                            </p:stCondLst>
                            <p:childTnLst>
                              <p:par>
                                <p:cTn id="50" presetID="4" presetClass="entr" presetSubtype="32" fill="hold" grpId="0" nodeType="afterEffect">
                                  <p:stCondLst>
                                    <p:cond delay="0"/>
                                  </p:stCondLst>
                                  <p:childTnLst>
                                    <p:set>
                                      <p:cBhvr>
                                        <p:cTn id="51" dur="1" fill="hold">
                                          <p:stCondLst>
                                            <p:cond delay="0"/>
                                          </p:stCondLst>
                                        </p:cTn>
                                        <p:tgtEl>
                                          <p:spTgt spid="15380"/>
                                        </p:tgtEl>
                                        <p:attrNameLst>
                                          <p:attrName>style.visibility</p:attrName>
                                        </p:attrNameLst>
                                      </p:cBhvr>
                                      <p:to>
                                        <p:strVal val="visible"/>
                                      </p:to>
                                    </p:set>
                                    <p:animEffect transition="in" filter="box(out)">
                                      <p:cBhvr>
                                        <p:cTn id="52" dur="500"/>
                                        <p:tgtEl>
                                          <p:spTgt spid="15380"/>
                                        </p:tgtEl>
                                      </p:cBhvr>
                                    </p:animEffect>
                                  </p:childTnLst>
                                  <p:subTnLst>
                                    <p:audio>
                                      <p:cMediaNode>
                                        <p:cTn display="0" masterRel="sameClick">
                                          <p:stCondLst>
                                            <p:cond evt="begin" delay="0">
                                              <p:tn val="50"/>
                                            </p:cond>
                                          </p:stCondLst>
                                          <p:endCondLst>
                                            <p:cond evt="onStopAudio" delay="0">
                                              <p:tgtEl>
                                                <p:sldTgt/>
                                              </p:tgtEl>
                                            </p:cond>
                                          </p:endCondLst>
                                        </p:cTn>
                                        <p:tgtEl>
                                          <p:sndTgt r:embed="rId7" name="CAMERA.WAV"/>
                                        </p:tgtEl>
                                      </p:cMediaNode>
                                    </p:audio>
                                  </p:subTnLst>
                                </p:cTn>
                              </p:par>
                            </p:childTnLst>
                          </p:cTn>
                        </p:par>
                        <p:par>
                          <p:cTn id="53" fill="hold">
                            <p:stCondLst>
                              <p:cond delay="21440"/>
                            </p:stCondLst>
                            <p:childTnLst>
                              <p:par>
                                <p:cTn id="54" presetID="4" presetClass="entr" presetSubtype="32" fill="hold" grpId="0" nodeType="afterEffect">
                                  <p:stCondLst>
                                    <p:cond delay="0"/>
                                  </p:stCondLst>
                                  <p:childTnLst>
                                    <p:set>
                                      <p:cBhvr>
                                        <p:cTn id="55" dur="1" fill="hold">
                                          <p:stCondLst>
                                            <p:cond delay="0"/>
                                          </p:stCondLst>
                                        </p:cTn>
                                        <p:tgtEl>
                                          <p:spTgt spid="15381">
                                            <p:txEl>
                                              <p:pRg st="0" end="0"/>
                                            </p:txEl>
                                          </p:spTgt>
                                        </p:tgtEl>
                                        <p:attrNameLst>
                                          <p:attrName>style.visibility</p:attrName>
                                        </p:attrNameLst>
                                      </p:cBhvr>
                                      <p:to>
                                        <p:strVal val="visible"/>
                                      </p:to>
                                    </p:set>
                                    <p:animEffect transition="in" filter="box(out)">
                                      <p:cBhvr>
                                        <p:cTn id="56" dur="500"/>
                                        <p:tgtEl>
                                          <p:spTgt spid="15381">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7" name="CAMERA.WAV"/>
                                        </p:tgtEl>
                                      </p:cMediaNode>
                                    </p:audio>
                                  </p:subTnLst>
                                </p:cTn>
                              </p:par>
                            </p:childTnLst>
                          </p:cTn>
                        </p:par>
                      </p:childTnLst>
                    </p:cTn>
                  </p:par>
                  <p:par>
                    <p:cTn id="57" fill="hold">
                      <p:stCondLst>
                        <p:cond delay="indefinite"/>
                      </p:stCondLst>
                      <p:childTnLst>
                        <p:par>
                          <p:cTn id="58" fill="hold">
                            <p:stCondLst>
                              <p:cond delay="0"/>
                            </p:stCondLst>
                            <p:childTnLst>
                              <p:par>
                                <p:cTn id="59" presetID="4" presetClass="entr" presetSubtype="32" fill="hold" grpId="0" nodeType="clickEffect">
                                  <p:stCondLst>
                                    <p:cond delay="0"/>
                                  </p:stCondLst>
                                  <p:childTnLst>
                                    <p:set>
                                      <p:cBhvr>
                                        <p:cTn id="60" dur="1" fill="hold">
                                          <p:stCondLst>
                                            <p:cond delay="0"/>
                                          </p:stCondLst>
                                        </p:cTn>
                                        <p:tgtEl>
                                          <p:spTgt spid="15382"/>
                                        </p:tgtEl>
                                        <p:attrNameLst>
                                          <p:attrName>style.visibility</p:attrName>
                                        </p:attrNameLst>
                                      </p:cBhvr>
                                      <p:to>
                                        <p:strVal val="visible"/>
                                      </p:to>
                                    </p:set>
                                    <p:animEffect transition="in" filter="box(out)">
                                      <p:cBhvr>
                                        <p:cTn id="61" dur="500"/>
                                        <p:tgtEl>
                                          <p:spTgt spid="15382"/>
                                        </p:tgtEl>
                                      </p:cBhvr>
                                    </p:animEffect>
                                  </p:childTnLst>
                                  <p:subTnLst>
                                    <p:audio>
                                      <p:cMediaNode>
                                        <p:cTn display="0" masterRel="sameClick">
                                          <p:stCondLst>
                                            <p:cond evt="begin" delay="0">
                                              <p:tn val="59"/>
                                            </p:cond>
                                          </p:stCondLst>
                                          <p:endCondLst>
                                            <p:cond evt="onStopAudio" delay="0">
                                              <p:tgtEl>
                                                <p:sldTgt/>
                                              </p:tgtEl>
                                            </p:cond>
                                          </p:endCondLst>
                                        </p:cTn>
                                        <p:tgtEl>
                                          <p:sndTgt r:embed="rId7" name="CAMERA.WAV"/>
                                        </p:tgtEl>
                                      </p:cMediaNode>
                                    </p:audio>
                                  </p:subTnLst>
                                </p:cTn>
                              </p:par>
                            </p:childTnLst>
                          </p:cTn>
                        </p:par>
                        <p:par>
                          <p:cTn id="62" fill="hold">
                            <p:stCondLst>
                              <p:cond delay="500"/>
                            </p:stCondLst>
                            <p:childTnLst>
                              <p:par>
                                <p:cTn id="63" presetID="4" presetClass="entr" presetSubtype="32"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ox(ou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CAMERA.WAV"/>
                                        </p:tgtEl>
                                      </p:cMediaNode>
                                    </p:audio>
                                  </p:subTnLst>
                                </p:cTn>
                              </p:par>
                            </p:childTnLst>
                          </p:cTn>
                        </p:par>
                        <p:par>
                          <p:cTn id="66" fill="hold">
                            <p:stCondLst>
                              <p:cond delay="1000"/>
                            </p:stCondLst>
                            <p:childTnLst>
                              <p:par>
                                <p:cTn id="67" presetID="2" presetClass="entr" presetSubtype="8" fill="hold" grpId="0" nodeType="afterEffect">
                                  <p:stCondLst>
                                    <p:cond delay="0"/>
                                  </p:stCondLst>
                                  <p:childTnLst>
                                    <p:set>
                                      <p:cBhvr>
                                        <p:cTn id="68" dur="1" fill="hold">
                                          <p:stCondLst>
                                            <p:cond delay="0"/>
                                          </p:stCondLst>
                                        </p:cTn>
                                        <p:tgtEl>
                                          <p:spTgt spid="15390"/>
                                        </p:tgtEl>
                                        <p:attrNameLst>
                                          <p:attrName>style.visibility</p:attrName>
                                        </p:attrNameLst>
                                      </p:cBhvr>
                                      <p:to>
                                        <p:strVal val="visible"/>
                                      </p:to>
                                    </p:set>
                                    <p:anim calcmode="lin" valueType="num">
                                      <p:cBhvr additive="base">
                                        <p:cTn id="69" dur="500" fill="hold"/>
                                        <p:tgtEl>
                                          <p:spTgt spid="15390"/>
                                        </p:tgtEl>
                                        <p:attrNameLst>
                                          <p:attrName>ppt_x</p:attrName>
                                        </p:attrNameLst>
                                      </p:cBhvr>
                                      <p:tavLst>
                                        <p:tav tm="0">
                                          <p:val>
                                            <p:strVal val="0-#ppt_w/2"/>
                                          </p:val>
                                        </p:tav>
                                        <p:tav tm="100000">
                                          <p:val>
                                            <p:strVal val="#ppt_x"/>
                                          </p:val>
                                        </p:tav>
                                      </p:tavLst>
                                    </p:anim>
                                    <p:anim calcmode="lin" valueType="num">
                                      <p:cBhvr additive="base">
                                        <p:cTn id="70" dur="500" fill="hold"/>
                                        <p:tgtEl>
                                          <p:spTgt spid="15390"/>
                                        </p:tgtEl>
                                        <p:attrNameLst>
                                          <p:attrName>ppt_y</p:attrName>
                                        </p:attrNameLst>
                                      </p:cBhvr>
                                      <p:tavLst>
                                        <p:tav tm="0">
                                          <p:val>
                                            <p:strVal val="#ppt_y"/>
                                          </p:val>
                                        </p:tav>
                                        <p:tav tm="100000">
                                          <p:val>
                                            <p:strVal val="#ppt_y"/>
                                          </p:val>
                                        </p:tav>
                                      </p:tavLst>
                                    </p:anim>
                                  </p:childTnLst>
                                </p:cTn>
                              </p:par>
                            </p:childTnLst>
                          </p:cTn>
                        </p:par>
                        <p:par>
                          <p:cTn id="71" fill="hold">
                            <p:stCondLst>
                              <p:cond delay="1500"/>
                            </p:stCondLst>
                            <p:childTnLst>
                              <p:par>
                                <p:cTn id="72" presetID="4" presetClass="entr" presetSubtype="32" fill="hold" grpId="0" nodeType="afterEffect">
                                  <p:stCondLst>
                                    <p:cond delay="0"/>
                                  </p:stCondLst>
                                  <p:childTnLst>
                                    <p:set>
                                      <p:cBhvr>
                                        <p:cTn id="73" dur="1" fill="hold">
                                          <p:stCondLst>
                                            <p:cond delay="0"/>
                                          </p:stCondLst>
                                        </p:cTn>
                                        <p:tgtEl>
                                          <p:spTgt spid="15389">
                                            <p:txEl>
                                              <p:pRg st="0" end="0"/>
                                            </p:txEl>
                                          </p:spTgt>
                                        </p:tgtEl>
                                        <p:attrNameLst>
                                          <p:attrName>style.visibility</p:attrName>
                                        </p:attrNameLst>
                                      </p:cBhvr>
                                      <p:to>
                                        <p:strVal val="visible"/>
                                      </p:to>
                                    </p:set>
                                    <p:animEffect transition="in" filter="box(out)">
                                      <p:cBhvr>
                                        <p:cTn id="74" dur="500"/>
                                        <p:tgtEl>
                                          <p:spTgt spid="15389">
                                            <p:txEl>
                                              <p:pRg st="0" end="0"/>
                                            </p:txEl>
                                          </p:spTgt>
                                        </p:tgtEl>
                                      </p:cBhvr>
                                    </p:animEffect>
                                  </p:childTnLst>
                                  <p:subTnLst>
                                    <p:audio>
                                      <p:cMediaNode>
                                        <p:cTn display="0" masterRel="sameClick">
                                          <p:stCondLst>
                                            <p:cond evt="begin" delay="0">
                                              <p:tn val="72"/>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75" repeatCount="5000" fill="hold" display="0">
                  <p:stCondLst>
                    <p:cond delay="indefinite"/>
                  </p:stCondLst>
                  <p:endCondLst>
                    <p:cond evt="onPrev" delay="0">
                      <p:tgtEl>
                        <p:sldTgt/>
                      </p:tgtEl>
                    </p:cond>
                  </p:endCondLst>
                </p:cTn>
                <p:tgtEl>
                  <p:spTgt spid="33"/>
                </p:tgtEl>
              </p:cMediaNode>
            </p:video>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2" presetClass="mediacall" presetSubtype="0" fill="hold" nodeType="clickEffect">
                                  <p:stCondLst>
                                    <p:cond delay="0"/>
                                  </p:stCondLst>
                                  <p:childTnLst>
                                    <p:cmd type="call" cmd="togglePause">
                                      <p:cBhvr>
                                        <p:cTn id="80" dur="1" fill="hold"/>
                                        <p:tgtEl>
                                          <p:spTgt spid="33"/>
                                        </p:tgtEl>
                                      </p:cBhvr>
                                    </p:cmd>
                                  </p:childTnLst>
                                </p:cTn>
                              </p:par>
                            </p:childTnLst>
                          </p:cTn>
                        </p:par>
                      </p:childTnLst>
                    </p:cTn>
                  </p:par>
                </p:childTnLst>
              </p:cTn>
              <p:nextCondLst>
                <p:cond evt="onClick" delay="0">
                  <p:tgtEl>
                    <p:spTgt spid="33"/>
                  </p:tgtEl>
                </p:cond>
              </p:nextCondLst>
            </p:seq>
          </p:childTnLst>
        </p:cTn>
      </p:par>
    </p:tnLst>
    <p:bldLst>
      <p:bldOleChart spid="15362" grpId="0"/>
      <p:bldOleChart spid="15363" grpId="0"/>
      <p:bldP spid="15364" grpId="0" animBg="1"/>
      <p:bldP spid="15365" grpId="0" animBg="1"/>
      <p:bldP spid="15369" grpId="0" build="p" autoUpdateAnimBg="0" advAuto="0"/>
      <p:bldOleChart spid="15370" grpId="0"/>
      <p:bldP spid="15380" grpId="0" animBg="1"/>
      <p:bldP spid="15381" grpId="0" build="p" autoUpdateAnimBg="0" advAuto="0"/>
      <p:bldOleChart spid="15382" grpId="0"/>
      <p:bldP spid="15389" grpId="0" build="p" autoUpdateAnimBg="0" advAuto="0"/>
      <p:bldP spid="15390" grpId="0" animBg="1"/>
      <p:bldP spid="15392" grpId="0" build="p" autoUpdateAnimBg="0"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357158" y="357166"/>
            <a:ext cx="8215370" cy="954107"/>
          </a:xfrm>
          <a:prstGeom prst="rect">
            <a:avLst/>
          </a:prstGeom>
          <a:noFill/>
        </p:spPr>
        <p:txBody>
          <a:bodyPr wrap="square" rtlCol="0">
            <a:spAutoFit/>
          </a:bodyPr>
          <a:lstStyle/>
          <a:p>
            <a:pPr algn="ctr"/>
            <a:r>
              <a:rPr lang="hu-HU" sz="2800" b="1" i="1" dirty="0" smtClean="0">
                <a:latin typeface="Times New Roman" pitchFamily="18" charset="0"/>
                <a:cs typeface="Times New Roman" pitchFamily="18" charset="0"/>
              </a:rPr>
              <a:t>A sorba kapcsolt elasztikus elemek megnyújtása izometriás kontrakció alatt</a:t>
            </a:r>
            <a:endParaRPr lang="en-GB" sz="2800" b="1" i="1" dirty="0">
              <a:latin typeface="Times New Roman" pitchFamily="18" charset="0"/>
              <a:cs typeface="Times New Roman" pitchFamily="18" charset="0"/>
            </a:endParaRPr>
          </a:p>
        </p:txBody>
      </p:sp>
      <p:sp>
        <p:nvSpPr>
          <p:cNvPr id="5" name="Szövegdoboz 4"/>
          <p:cNvSpPr txBox="1"/>
          <p:nvPr/>
        </p:nvSpPr>
        <p:spPr>
          <a:xfrm>
            <a:off x="571472" y="5286388"/>
            <a:ext cx="7858180" cy="1200329"/>
          </a:xfrm>
          <a:prstGeom prst="rect">
            <a:avLst/>
          </a:prstGeom>
          <a:noFill/>
        </p:spPr>
        <p:txBody>
          <a:bodyPr wrap="square" rtlCol="0">
            <a:spAutoFit/>
          </a:bodyPr>
          <a:lstStyle/>
          <a:p>
            <a:r>
              <a:rPr lang="hu-HU" dirty="0" smtClean="0"/>
              <a:t>A kereszthidak biokémiai energiát (ATP) használnak fel a sorba kapcsolt elasztikus elemek megnyújtására, amely energia egy része elasztikus energiaként tárolódik a sorba kapcsolt elasztikus elemben, amelyet felhasznál a rövidülése alatti munkavégzésre.</a:t>
            </a:r>
            <a:endParaRPr lang="en-GB" dirty="0"/>
          </a:p>
        </p:txBody>
      </p:sp>
      <p:pic>
        <p:nvPicPr>
          <p:cNvPr id="6" name="egyszerre2.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835696" y="1700808"/>
            <a:ext cx="4536504" cy="3402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zövegdoboz 4"/>
          <p:cNvSpPr txBox="1"/>
          <p:nvPr/>
        </p:nvSpPr>
        <p:spPr>
          <a:xfrm>
            <a:off x="357158" y="357166"/>
            <a:ext cx="8215370"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Az izomnyújtás hatása a felugrás magasságára</a:t>
            </a:r>
            <a:endParaRPr lang="en-GB" sz="3200" b="1" i="1" dirty="0">
              <a:latin typeface="Times New Roman" pitchFamily="18" charset="0"/>
              <a:cs typeface="Times New Roman" pitchFamily="18" charset="0"/>
            </a:endParaRPr>
          </a:p>
        </p:txBody>
      </p:sp>
      <p:sp>
        <p:nvSpPr>
          <p:cNvPr id="8" name="Szövegdoboz 7"/>
          <p:cNvSpPr txBox="1"/>
          <p:nvPr/>
        </p:nvSpPr>
        <p:spPr>
          <a:xfrm>
            <a:off x="827584" y="4643446"/>
            <a:ext cx="3384376" cy="646331"/>
          </a:xfrm>
          <a:prstGeom prst="rect">
            <a:avLst/>
          </a:prstGeom>
          <a:noFill/>
        </p:spPr>
        <p:txBody>
          <a:bodyPr wrap="square" rtlCol="0">
            <a:spAutoFit/>
          </a:bodyPr>
          <a:lstStyle/>
          <a:p>
            <a:pPr algn="ctr"/>
            <a:r>
              <a:rPr lang="hu-HU" dirty="0" smtClean="0"/>
              <a:t>Az izmok koncentrikus kontrakcióval végeznek munkát </a:t>
            </a:r>
            <a:endParaRPr lang="en-GB" dirty="0"/>
          </a:p>
        </p:txBody>
      </p:sp>
      <p:sp>
        <p:nvSpPr>
          <p:cNvPr id="9" name="Szövegdoboz 8"/>
          <p:cNvSpPr txBox="1"/>
          <p:nvPr/>
        </p:nvSpPr>
        <p:spPr>
          <a:xfrm>
            <a:off x="4427984" y="4581128"/>
            <a:ext cx="4716016" cy="923330"/>
          </a:xfrm>
          <a:prstGeom prst="rect">
            <a:avLst/>
          </a:prstGeom>
          <a:noFill/>
        </p:spPr>
        <p:txBody>
          <a:bodyPr wrap="square" rtlCol="0">
            <a:spAutoFit/>
          </a:bodyPr>
          <a:lstStyle/>
          <a:p>
            <a:pPr algn="ctr"/>
            <a:r>
              <a:rPr lang="hu-HU" dirty="0" smtClean="0"/>
              <a:t>Gyors ízületi hajlítást (excentrikus kontrakció) követő azonnali ízületi nyújtással (koncentrikus kontrakció) végrehajtott ugrás.</a:t>
            </a:r>
            <a:endParaRPr lang="en-GB" dirty="0"/>
          </a:p>
        </p:txBody>
      </p:sp>
      <p:sp>
        <p:nvSpPr>
          <p:cNvPr id="10" name="Szövegdoboz 9"/>
          <p:cNvSpPr txBox="1"/>
          <p:nvPr/>
        </p:nvSpPr>
        <p:spPr>
          <a:xfrm>
            <a:off x="1214414" y="5497313"/>
            <a:ext cx="2714644" cy="646331"/>
          </a:xfrm>
          <a:prstGeom prst="rect">
            <a:avLst/>
          </a:prstGeom>
          <a:noFill/>
        </p:spPr>
        <p:txBody>
          <a:bodyPr wrap="square" rtlCol="0">
            <a:spAutoFit/>
          </a:bodyPr>
          <a:lstStyle/>
          <a:p>
            <a:pPr algn="ctr"/>
            <a:r>
              <a:rPr lang="hu-HU" b="1" dirty="0" smtClean="0"/>
              <a:t>Függőleges emelkedés</a:t>
            </a:r>
            <a:r>
              <a:rPr lang="en-GB" b="1" dirty="0" smtClean="0"/>
              <a:t>:</a:t>
            </a:r>
            <a:endParaRPr lang="hu-HU" b="1" dirty="0" smtClean="0"/>
          </a:p>
          <a:p>
            <a:pPr algn="ctr"/>
            <a:r>
              <a:rPr lang="en-GB" b="1" dirty="0" smtClean="0"/>
              <a:t> 50 cm</a:t>
            </a:r>
            <a:endParaRPr lang="en-GB" b="1" dirty="0"/>
          </a:p>
        </p:txBody>
      </p:sp>
      <p:sp>
        <p:nvSpPr>
          <p:cNvPr id="11" name="Szövegdoboz 10"/>
          <p:cNvSpPr txBox="1"/>
          <p:nvPr/>
        </p:nvSpPr>
        <p:spPr>
          <a:xfrm>
            <a:off x="5000628" y="5500702"/>
            <a:ext cx="2714644" cy="646331"/>
          </a:xfrm>
          <a:prstGeom prst="rect">
            <a:avLst/>
          </a:prstGeom>
          <a:noFill/>
        </p:spPr>
        <p:txBody>
          <a:bodyPr wrap="square" rtlCol="0">
            <a:spAutoFit/>
          </a:bodyPr>
          <a:lstStyle/>
          <a:p>
            <a:pPr algn="ctr"/>
            <a:r>
              <a:rPr lang="hu-HU" b="1" dirty="0" smtClean="0"/>
              <a:t>Függőleges emelkedés</a:t>
            </a:r>
            <a:r>
              <a:rPr lang="en-GB" b="1" dirty="0" smtClean="0"/>
              <a:t>:</a:t>
            </a:r>
            <a:endParaRPr lang="hu-HU" b="1" dirty="0" smtClean="0"/>
          </a:p>
          <a:p>
            <a:pPr algn="ctr"/>
            <a:r>
              <a:rPr lang="en-GB" b="1" dirty="0" smtClean="0"/>
              <a:t> 55 cm</a:t>
            </a:r>
            <a:endParaRPr lang="en-GB" b="1" dirty="0"/>
          </a:p>
        </p:txBody>
      </p:sp>
      <p:sp>
        <p:nvSpPr>
          <p:cNvPr id="12" name="Szövegdoboz 11"/>
          <p:cNvSpPr txBox="1"/>
          <p:nvPr/>
        </p:nvSpPr>
        <p:spPr>
          <a:xfrm>
            <a:off x="3357554" y="6131502"/>
            <a:ext cx="271464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2400" b="1" dirty="0" smtClean="0"/>
              <a:t>5 cm </a:t>
            </a:r>
            <a:r>
              <a:rPr lang="hu-HU" sz="2400" b="1" dirty="0" smtClean="0"/>
              <a:t>nyereség</a:t>
            </a:r>
            <a:endParaRPr lang="en-GB" sz="2400" b="1" dirty="0"/>
          </a:p>
        </p:txBody>
      </p:sp>
      <p:pic>
        <p:nvPicPr>
          <p:cNvPr id="15" name="sj2p.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1043608" y="1614398"/>
            <a:ext cx="3528392" cy="2822714"/>
          </a:xfrm>
          <a:prstGeom prst="rect">
            <a:avLst/>
          </a:prstGeom>
        </p:spPr>
      </p:pic>
      <p:pic>
        <p:nvPicPr>
          <p:cNvPr id="16" name="cmj2p.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cstate="print"/>
          <a:stretch>
            <a:fillRect/>
          </a:stretch>
        </p:blipFill>
        <p:spPr>
          <a:xfrm>
            <a:off x="5148064" y="1621904"/>
            <a:ext cx="3519010" cy="2815208"/>
          </a:xfrm>
          <a:prstGeom prst="rect">
            <a:avLst/>
          </a:prstGeom>
        </p:spPr>
      </p:pic>
      <p:sp>
        <p:nvSpPr>
          <p:cNvPr id="17" name="Szövegdoboz 16"/>
          <p:cNvSpPr txBox="1"/>
          <p:nvPr/>
        </p:nvSpPr>
        <p:spPr>
          <a:xfrm>
            <a:off x="755576" y="1196752"/>
            <a:ext cx="3888432" cy="369332"/>
          </a:xfrm>
          <a:prstGeom prst="rect">
            <a:avLst/>
          </a:prstGeom>
          <a:noFill/>
        </p:spPr>
        <p:txBody>
          <a:bodyPr wrap="square" rtlCol="0">
            <a:spAutoFit/>
          </a:bodyPr>
          <a:lstStyle/>
          <a:p>
            <a:r>
              <a:rPr lang="hu-HU" dirty="0" smtClean="0"/>
              <a:t>Felugrás statikus guggoló helyzetből</a:t>
            </a:r>
            <a:endParaRPr lang="en-GB" dirty="0"/>
          </a:p>
        </p:txBody>
      </p:sp>
      <p:sp>
        <p:nvSpPr>
          <p:cNvPr id="18" name="Szövegdoboz 17"/>
          <p:cNvSpPr txBox="1"/>
          <p:nvPr/>
        </p:nvSpPr>
        <p:spPr>
          <a:xfrm>
            <a:off x="5076056" y="1196752"/>
            <a:ext cx="3888432" cy="369332"/>
          </a:xfrm>
          <a:prstGeom prst="rect">
            <a:avLst/>
          </a:prstGeom>
          <a:noFill/>
        </p:spPr>
        <p:txBody>
          <a:bodyPr wrap="square" rtlCol="0">
            <a:spAutoFit/>
          </a:bodyPr>
          <a:lstStyle/>
          <a:p>
            <a:r>
              <a:rPr lang="hu-HU" dirty="0" smtClean="0"/>
              <a:t>Felugrás gyors ízületi hajlítással</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3001"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0"/>
                            </p:stCondLst>
                            <p:childTnLst>
                              <p:par>
                                <p:cTn id="25" presetID="1" presetClass="mediacall" presetSubtype="0" fill="hold" nodeType="afterEffect">
                                  <p:stCondLst>
                                    <p:cond delay="0"/>
                                  </p:stCondLst>
                                  <p:childTnLst>
                                    <p:cmd type="call" cmd="playFrom(0.0)">
                                      <p:cBhvr>
                                        <p:cTn id="26" dur="3081" fill="hold"/>
                                        <p:tgtEl>
                                          <p:spTgt spid="16"/>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41" repeatCount="5000" fill="hold" display="0">
                  <p:stCondLst>
                    <p:cond delay="indefinite"/>
                  </p:stCondLst>
                  <p:endCondLst>
                    <p:cond evt="onPrev" delay="0">
                      <p:tgtEl>
                        <p:sldTgt/>
                      </p:tgtEl>
                    </p:cond>
                  </p:endCondLst>
                </p:cTn>
                <p:tgtEl>
                  <p:spTgt spid="15"/>
                </p:tgtEl>
              </p:cMediaNode>
            </p:video>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5"/>
                                        </p:tgtEl>
                                      </p:cBhvr>
                                    </p:cmd>
                                  </p:childTnLst>
                                </p:cTn>
                              </p:par>
                            </p:childTnLst>
                          </p:cTn>
                        </p:par>
                      </p:childTnLst>
                    </p:cTn>
                  </p:par>
                </p:childTnLst>
              </p:cTn>
              <p:nextCondLst>
                <p:cond evt="onClick" delay="0">
                  <p:tgtEl>
                    <p:spTgt spid="15"/>
                  </p:tgtEl>
                </p:cond>
              </p:nextCondLst>
            </p:seq>
            <p:video>
              <p:cMediaNode>
                <p:cTn id="47" repeatCount="5000" fill="hold" display="0">
                  <p:stCondLst>
                    <p:cond delay="indefinite"/>
                  </p:stCondLst>
                  <p:endCondLst>
                    <p:cond evt="onPrev" delay="0">
                      <p:tgtEl>
                        <p:sldTgt/>
                      </p:tgtEl>
                    </p:cond>
                  </p:endCondLst>
                </p:cTn>
                <p:tgtEl>
                  <p:spTgt spid="16"/>
                </p:tgtEl>
              </p:cMediaNode>
            </p:vide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6"/>
                                        </p:tgtEl>
                                      </p:cBhvr>
                                    </p:cmd>
                                  </p:childTnLst>
                                </p:cTn>
                              </p:par>
                            </p:childTnLst>
                          </p:cTn>
                        </p:par>
                      </p:childTnLst>
                    </p:cTn>
                  </p:par>
                </p:childTnLst>
              </p:cTn>
              <p:nextCondLst>
                <p:cond evt="onClick" delay="0">
                  <p:tgtEl>
                    <p:spTgt spid="16"/>
                  </p:tgtEl>
                </p:cond>
              </p:nextCondLst>
            </p:seq>
          </p:childTnLst>
        </p:cTn>
      </p:par>
    </p:tnLst>
    <p:bldLst>
      <p:bldP spid="8" grpId="0"/>
      <p:bldP spid="9" grpId="0"/>
      <p:bldP spid="10" grpId="0"/>
      <p:bldP spid="11" grpId="0"/>
      <p:bldP spid="12" grpId="0" animBg="1"/>
      <p:bldP spid="17" grpId="0"/>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10894" y="357166"/>
            <a:ext cx="9459358" cy="584775"/>
          </a:xfrm>
          <a:prstGeom prst="rect">
            <a:avLst/>
          </a:prstGeom>
          <a:noFill/>
        </p:spPr>
        <p:txBody>
          <a:bodyPr wrap="square" rtlCol="0">
            <a:spAutoFit/>
          </a:bodyPr>
          <a:lstStyle/>
          <a:p>
            <a:pPr algn="ctr"/>
            <a:r>
              <a:rPr lang="hu-HU" sz="3200" b="1" i="1" dirty="0" smtClean="0">
                <a:latin typeface="Times New Roman" pitchFamily="18" charset="0"/>
                <a:cs typeface="Times New Roman" pitchFamily="18" charset="0"/>
              </a:rPr>
              <a:t>Az izom negatív és pozitív munkavégzése</a:t>
            </a:r>
            <a:endParaRPr lang="en-GB" sz="3200" b="1" i="1" dirty="0">
              <a:latin typeface="Times New Roman" pitchFamily="18" charset="0"/>
              <a:cs typeface="Times New Roman" pitchFamily="18" charset="0"/>
            </a:endParaRPr>
          </a:p>
        </p:txBody>
      </p:sp>
      <p:graphicFrame>
        <p:nvGraphicFramePr>
          <p:cNvPr id="4" name="Object 2"/>
          <p:cNvGraphicFramePr>
            <a:graphicFrameLocks noChangeAspect="1"/>
          </p:cNvGraphicFramePr>
          <p:nvPr/>
        </p:nvGraphicFramePr>
        <p:xfrm>
          <a:off x="1586482" y="1600200"/>
          <a:ext cx="4990544" cy="3484984"/>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3"/>
          <p:cNvGrpSpPr>
            <a:grpSpLocks/>
          </p:cNvGrpSpPr>
          <p:nvPr/>
        </p:nvGrpSpPr>
        <p:grpSpPr bwMode="auto">
          <a:xfrm>
            <a:off x="3131840" y="2708920"/>
            <a:ext cx="2864792" cy="1440160"/>
            <a:chOff x="1201" y="1701"/>
            <a:chExt cx="1351" cy="628"/>
          </a:xfrm>
        </p:grpSpPr>
        <p:grpSp>
          <p:nvGrpSpPr>
            <p:cNvPr id="5" name="Group 4"/>
            <p:cNvGrpSpPr>
              <a:grpSpLocks/>
            </p:cNvGrpSpPr>
            <p:nvPr/>
          </p:nvGrpSpPr>
          <p:grpSpPr bwMode="auto">
            <a:xfrm>
              <a:off x="1201" y="1701"/>
              <a:ext cx="1351" cy="628"/>
              <a:chOff x="1201" y="1701"/>
              <a:chExt cx="1351" cy="628"/>
            </a:xfrm>
          </p:grpSpPr>
          <p:grpSp>
            <p:nvGrpSpPr>
              <p:cNvPr id="6" name="Group 5"/>
              <p:cNvGrpSpPr>
                <a:grpSpLocks/>
              </p:cNvGrpSpPr>
              <p:nvPr/>
            </p:nvGrpSpPr>
            <p:grpSpPr bwMode="auto">
              <a:xfrm>
                <a:off x="1201" y="1701"/>
                <a:ext cx="1351" cy="628"/>
                <a:chOff x="1201" y="1701"/>
                <a:chExt cx="1351" cy="628"/>
              </a:xfrm>
            </p:grpSpPr>
            <p:sp>
              <p:nvSpPr>
                <p:cNvPr id="10" name="Freeform 6"/>
                <p:cNvSpPr>
                  <a:spLocks/>
                </p:cNvSpPr>
                <p:nvPr/>
              </p:nvSpPr>
              <p:spPr bwMode="auto">
                <a:xfrm>
                  <a:off x="1201" y="1701"/>
                  <a:ext cx="1351" cy="628"/>
                </a:xfrm>
                <a:custGeom>
                  <a:avLst/>
                  <a:gdLst/>
                  <a:ahLst/>
                  <a:cxnLst>
                    <a:cxn ang="0">
                      <a:pos x="1317" y="43"/>
                    </a:cxn>
                    <a:cxn ang="0">
                      <a:pos x="1152" y="35"/>
                    </a:cxn>
                    <a:cxn ang="0">
                      <a:pos x="453" y="27"/>
                    </a:cxn>
                    <a:cxn ang="0">
                      <a:pos x="17" y="27"/>
                    </a:cxn>
                    <a:cxn ang="0">
                      <a:pos x="33" y="76"/>
                    </a:cxn>
                    <a:cxn ang="0">
                      <a:pos x="42" y="340"/>
                    </a:cxn>
                    <a:cxn ang="0">
                      <a:pos x="66" y="414"/>
                    </a:cxn>
                    <a:cxn ang="0">
                      <a:pos x="124" y="628"/>
                    </a:cxn>
                    <a:cxn ang="0">
                      <a:pos x="733" y="587"/>
                    </a:cxn>
                    <a:cxn ang="0">
                      <a:pos x="856" y="537"/>
                    </a:cxn>
                    <a:cxn ang="0">
                      <a:pos x="897" y="512"/>
                    </a:cxn>
                    <a:cxn ang="0">
                      <a:pos x="914" y="496"/>
                    </a:cxn>
                    <a:cxn ang="0">
                      <a:pos x="963" y="480"/>
                    </a:cxn>
                    <a:cxn ang="0">
                      <a:pos x="1004" y="455"/>
                    </a:cxn>
                    <a:cxn ang="0">
                      <a:pos x="1062" y="406"/>
                    </a:cxn>
                    <a:cxn ang="0">
                      <a:pos x="1152" y="348"/>
                    </a:cxn>
                    <a:cxn ang="0">
                      <a:pos x="1218" y="257"/>
                    </a:cxn>
                    <a:cxn ang="0">
                      <a:pos x="1251" y="216"/>
                    </a:cxn>
                    <a:cxn ang="0">
                      <a:pos x="1259" y="192"/>
                    </a:cxn>
                    <a:cxn ang="0">
                      <a:pos x="1292" y="150"/>
                    </a:cxn>
                    <a:cxn ang="0">
                      <a:pos x="1300" y="126"/>
                    </a:cxn>
                    <a:cxn ang="0">
                      <a:pos x="1317" y="109"/>
                    </a:cxn>
                    <a:cxn ang="0">
                      <a:pos x="1333" y="85"/>
                    </a:cxn>
                    <a:cxn ang="0">
                      <a:pos x="1350" y="35"/>
                    </a:cxn>
                    <a:cxn ang="0">
                      <a:pos x="1333" y="52"/>
                    </a:cxn>
                    <a:cxn ang="0">
                      <a:pos x="1317" y="43"/>
                    </a:cxn>
                  </a:cxnLst>
                  <a:rect l="0" t="0" r="r" b="b"/>
                  <a:pathLst>
                    <a:path w="1351" h="628">
                      <a:moveTo>
                        <a:pt x="1317" y="43"/>
                      </a:moveTo>
                      <a:cubicBezTo>
                        <a:pt x="1245" y="50"/>
                        <a:pt x="1215" y="36"/>
                        <a:pt x="1152" y="35"/>
                      </a:cubicBezTo>
                      <a:cubicBezTo>
                        <a:pt x="919" y="30"/>
                        <a:pt x="686" y="30"/>
                        <a:pt x="453" y="27"/>
                      </a:cubicBezTo>
                      <a:cubicBezTo>
                        <a:pt x="307" y="15"/>
                        <a:pt x="167" y="0"/>
                        <a:pt x="17" y="27"/>
                      </a:cubicBezTo>
                      <a:cubicBezTo>
                        <a:pt x="0" y="30"/>
                        <a:pt x="33" y="76"/>
                        <a:pt x="33" y="76"/>
                      </a:cubicBezTo>
                      <a:cubicBezTo>
                        <a:pt x="36" y="164"/>
                        <a:pt x="35" y="252"/>
                        <a:pt x="42" y="340"/>
                      </a:cubicBezTo>
                      <a:cubicBezTo>
                        <a:pt x="44" y="366"/>
                        <a:pt x="66" y="414"/>
                        <a:pt x="66" y="414"/>
                      </a:cubicBezTo>
                      <a:cubicBezTo>
                        <a:pt x="69" y="475"/>
                        <a:pt x="44" y="599"/>
                        <a:pt x="124" y="628"/>
                      </a:cubicBezTo>
                      <a:cubicBezTo>
                        <a:pt x="331" y="622"/>
                        <a:pt x="529" y="615"/>
                        <a:pt x="733" y="587"/>
                      </a:cubicBezTo>
                      <a:cubicBezTo>
                        <a:pt x="769" y="562"/>
                        <a:pt x="814" y="550"/>
                        <a:pt x="856" y="537"/>
                      </a:cubicBezTo>
                      <a:cubicBezTo>
                        <a:pt x="899" y="496"/>
                        <a:pt x="844" y="545"/>
                        <a:pt x="897" y="512"/>
                      </a:cubicBezTo>
                      <a:cubicBezTo>
                        <a:pt x="904" y="508"/>
                        <a:pt x="907" y="499"/>
                        <a:pt x="914" y="496"/>
                      </a:cubicBezTo>
                      <a:cubicBezTo>
                        <a:pt x="929" y="489"/>
                        <a:pt x="963" y="480"/>
                        <a:pt x="963" y="480"/>
                      </a:cubicBezTo>
                      <a:cubicBezTo>
                        <a:pt x="1007" y="436"/>
                        <a:pt x="950" y="488"/>
                        <a:pt x="1004" y="455"/>
                      </a:cubicBezTo>
                      <a:cubicBezTo>
                        <a:pt x="1024" y="443"/>
                        <a:pt x="1041" y="418"/>
                        <a:pt x="1062" y="406"/>
                      </a:cubicBezTo>
                      <a:cubicBezTo>
                        <a:pt x="1094" y="387"/>
                        <a:pt x="1123" y="372"/>
                        <a:pt x="1152" y="348"/>
                      </a:cubicBezTo>
                      <a:cubicBezTo>
                        <a:pt x="1182" y="324"/>
                        <a:pt x="1191" y="282"/>
                        <a:pt x="1218" y="257"/>
                      </a:cubicBezTo>
                      <a:cubicBezTo>
                        <a:pt x="1235" y="241"/>
                        <a:pt x="1240" y="239"/>
                        <a:pt x="1251" y="216"/>
                      </a:cubicBezTo>
                      <a:cubicBezTo>
                        <a:pt x="1255" y="208"/>
                        <a:pt x="1255" y="199"/>
                        <a:pt x="1259" y="192"/>
                      </a:cubicBezTo>
                      <a:cubicBezTo>
                        <a:pt x="1302" y="122"/>
                        <a:pt x="1249" y="238"/>
                        <a:pt x="1292" y="150"/>
                      </a:cubicBezTo>
                      <a:cubicBezTo>
                        <a:pt x="1296" y="142"/>
                        <a:pt x="1296" y="133"/>
                        <a:pt x="1300" y="126"/>
                      </a:cubicBezTo>
                      <a:cubicBezTo>
                        <a:pt x="1304" y="119"/>
                        <a:pt x="1312" y="115"/>
                        <a:pt x="1317" y="109"/>
                      </a:cubicBezTo>
                      <a:cubicBezTo>
                        <a:pt x="1323" y="102"/>
                        <a:pt x="1329" y="94"/>
                        <a:pt x="1333" y="85"/>
                      </a:cubicBezTo>
                      <a:cubicBezTo>
                        <a:pt x="1333" y="85"/>
                        <a:pt x="1351" y="36"/>
                        <a:pt x="1350" y="35"/>
                      </a:cubicBezTo>
                      <a:cubicBezTo>
                        <a:pt x="1344" y="30"/>
                        <a:pt x="1341" y="50"/>
                        <a:pt x="1333" y="52"/>
                      </a:cubicBezTo>
                      <a:cubicBezTo>
                        <a:pt x="1327" y="53"/>
                        <a:pt x="1322" y="46"/>
                        <a:pt x="1317" y="43"/>
                      </a:cubicBezTo>
                      <a:close/>
                    </a:path>
                  </a:pathLst>
                </a:custGeom>
                <a:solidFill>
                  <a:srgbClr val="FF3300"/>
                </a:solidFill>
                <a:ln w="9525">
                  <a:solidFill>
                    <a:srgbClr val="FF3300"/>
                  </a:solidFill>
                  <a:round/>
                  <a:headEnd/>
                  <a:tailEnd/>
                </a:ln>
                <a:effectLst/>
              </p:spPr>
              <p:txBody>
                <a:bodyPr wrap="none"/>
                <a:lstStyle/>
                <a:p>
                  <a:endParaRPr lang="en-GB"/>
                </a:p>
              </p:txBody>
            </p:sp>
            <p:sp>
              <p:nvSpPr>
                <p:cNvPr id="11" name="Freeform 7"/>
                <p:cNvSpPr>
                  <a:spLocks/>
                </p:cNvSpPr>
                <p:nvPr/>
              </p:nvSpPr>
              <p:spPr bwMode="auto">
                <a:xfrm>
                  <a:off x="1234" y="1728"/>
                  <a:ext cx="568" cy="16"/>
                </a:xfrm>
                <a:custGeom>
                  <a:avLst/>
                  <a:gdLst/>
                  <a:ahLst/>
                  <a:cxnLst>
                    <a:cxn ang="0">
                      <a:pos x="0" y="8"/>
                    </a:cxn>
                    <a:cxn ang="0">
                      <a:pos x="329" y="16"/>
                    </a:cxn>
                    <a:cxn ang="0">
                      <a:pos x="568" y="0"/>
                    </a:cxn>
                  </a:cxnLst>
                  <a:rect l="0" t="0" r="r" b="b"/>
                  <a:pathLst>
                    <a:path w="568" h="16">
                      <a:moveTo>
                        <a:pt x="0" y="8"/>
                      </a:moveTo>
                      <a:cubicBezTo>
                        <a:pt x="110" y="11"/>
                        <a:pt x="219" y="16"/>
                        <a:pt x="329" y="16"/>
                      </a:cubicBezTo>
                      <a:cubicBezTo>
                        <a:pt x="415" y="16"/>
                        <a:pt x="486" y="0"/>
                        <a:pt x="568" y="0"/>
                      </a:cubicBezTo>
                    </a:path>
                  </a:pathLst>
                </a:custGeom>
                <a:solidFill>
                  <a:srgbClr val="FF3300"/>
                </a:solidFill>
                <a:ln w="9525">
                  <a:solidFill>
                    <a:srgbClr val="FF3300"/>
                  </a:solidFill>
                  <a:round/>
                  <a:headEnd/>
                  <a:tailEnd/>
                </a:ln>
                <a:effectLst/>
              </p:spPr>
              <p:txBody>
                <a:bodyPr wrap="none"/>
                <a:lstStyle/>
                <a:p>
                  <a:endParaRPr lang="en-GB"/>
                </a:p>
              </p:txBody>
            </p:sp>
          </p:grpSp>
          <p:sp>
            <p:nvSpPr>
              <p:cNvPr id="9" name="Line 8"/>
              <p:cNvSpPr>
                <a:spLocks noChangeShapeType="1"/>
              </p:cNvSpPr>
              <p:nvPr/>
            </p:nvSpPr>
            <p:spPr bwMode="auto">
              <a:xfrm>
                <a:off x="1248" y="1728"/>
                <a:ext cx="1296" cy="0"/>
              </a:xfrm>
              <a:prstGeom prst="line">
                <a:avLst/>
              </a:prstGeom>
              <a:noFill/>
              <a:ln w="9525">
                <a:solidFill>
                  <a:srgbClr val="FF3300"/>
                </a:solidFill>
                <a:round/>
                <a:headEnd/>
                <a:tailEnd/>
              </a:ln>
              <a:effectLst/>
            </p:spPr>
            <p:txBody>
              <a:bodyPr wrap="none"/>
              <a:lstStyle/>
              <a:p>
                <a:endParaRPr lang="en-GB"/>
              </a:p>
            </p:txBody>
          </p:sp>
        </p:grpSp>
        <p:sp>
          <p:nvSpPr>
            <p:cNvPr id="7" name="Line 9"/>
            <p:cNvSpPr>
              <a:spLocks noChangeShapeType="1"/>
            </p:cNvSpPr>
            <p:nvPr/>
          </p:nvSpPr>
          <p:spPr bwMode="auto">
            <a:xfrm>
              <a:off x="1248" y="1744"/>
              <a:ext cx="1296" cy="0"/>
            </a:xfrm>
            <a:prstGeom prst="line">
              <a:avLst/>
            </a:prstGeom>
            <a:noFill/>
            <a:ln w="57150">
              <a:solidFill>
                <a:srgbClr val="FF3300"/>
              </a:solidFill>
              <a:round/>
              <a:headEnd/>
              <a:tailEnd/>
            </a:ln>
            <a:effectLst/>
          </p:spPr>
          <p:txBody>
            <a:bodyPr wrap="none"/>
            <a:lstStyle/>
            <a:p>
              <a:endParaRPr lang="en-GB"/>
            </a:p>
          </p:txBody>
        </p:sp>
      </p:grpSp>
      <p:grpSp>
        <p:nvGrpSpPr>
          <p:cNvPr id="8" name="Group 10"/>
          <p:cNvGrpSpPr>
            <a:grpSpLocks/>
          </p:cNvGrpSpPr>
          <p:nvPr/>
        </p:nvGrpSpPr>
        <p:grpSpPr bwMode="auto">
          <a:xfrm>
            <a:off x="3139680" y="2348880"/>
            <a:ext cx="2908694" cy="495739"/>
            <a:chOff x="1226" y="1389"/>
            <a:chExt cx="1334" cy="347"/>
          </a:xfrm>
        </p:grpSpPr>
        <p:sp>
          <p:nvSpPr>
            <p:cNvPr id="13" name="Freeform 11"/>
            <p:cNvSpPr>
              <a:spLocks/>
            </p:cNvSpPr>
            <p:nvPr/>
          </p:nvSpPr>
          <p:spPr bwMode="auto">
            <a:xfrm>
              <a:off x="1226" y="1389"/>
              <a:ext cx="1334" cy="347"/>
            </a:xfrm>
            <a:custGeom>
              <a:avLst/>
              <a:gdLst/>
              <a:ahLst/>
              <a:cxnLst>
                <a:cxn ang="0">
                  <a:pos x="0" y="347"/>
                </a:cxn>
                <a:cxn ang="0">
                  <a:pos x="66" y="232"/>
                </a:cxn>
                <a:cxn ang="0">
                  <a:pos x="263" y="109"/>
                </a:cxn>
                <a:cxn ang="0">
                  <a:pos x="305" y="84"/>
                </a:cxn>
                <a:cxn ang="0">
                  <a:pos x="321" y="67"/>
                </a:cxn>
                <a:cxn ang="0">
                  <a:pos x="370" y="51"/>
                </a:cxn>
                <a:cxn ang="0">
                  <a:pos x="395" y="43"/>
                </a:cxn>
                <a:cxn ang="0">
                  <a:pos x="560" y="2"/>
                </a:cxn>
                <a:cxn ang="0">
                  <a:pos x="1062" y="84"/>
                </a:cxn>
                <a:cxn ang="0">
                  <a:pos x="1111" y="109"/>
                </a:cxn>
                <a:cxn ang="0">
                  <a:pos x="1218" y="142"/>
                </a:cxn>
                <a:cxn ang="0">
                  <a:pos x="1251" y="150"/>
                </a:cxn>
                <a:cxn ang="0">
                  <a:pos x="1300" y="166"/>
                </a:cxn>
                <a:cxn ang="0">
                  <a:pos x="1275" y="339"/>
                </a:cxn>
                <a:cxn ang="0">
                  <a:pos x="1251" y="331"/>
                </a:cxn>
                <a:cxn ang="0">
                  <a:pos x="1218" y="323"/>
                </a:cxn>
                <a:cxn ang="0">
                  <a:pos x="1169" y="306"/>
                </a:cxn>
                <a:cxn ang="0">
                  <a:pos x="790" y="306"/>
                </a:cxn>
                <a:cxn ang="0">
                  <a:pos x="288" y="314"/>
                </a:cxn>
                <a:cxn ang="0">
                  <a:pos x="0" y="347"/>
                </a:cxn>
              </a:cxnLst>
              <a:rect l="0" t="0" r="r" b="b"/>
              <a:pathLst>
                <a:path w="1334" h="347">
                  <a:moveTo>
                    <a:pt x="0" y="347"/>
                  </a:moveTo>
                  <a:cubicBezTo>
                    <a:pt x="7" y="290"/>
                    <a:pt x="8" y="251"/>
                    <a:pt x="66" y="232"/>
                  </a:cubicBezTo>
                  <a:cubicBezTo>
                    <a:pt x="118" y="180"/>
                    <a:pt x="193" y="132"/>
                    <a:pt x="263" y="109"/>
                  </a:cubicBezTo>
                  <a:cubicBezTo>
                    <a:pt x="308" y="64"/>
                    <a:pt x="248" y="119"/>
                    <a:pt x="305" y="84"/>
                  </a:cubicBezTo>
                  <a:cubicBezTo>
                    <a:pt x="312" y="80"/>
                    <a:pt x="314" y="71"/>
                    <a:pt x="321" y="67"/>
                  </a:cubicBezTo>
                  <a:cubicBezTo>
                    <a:pt x="336" y="59"/>
                    <a:pt x="354" y="56"/>
                    <a:pt x="370" y="51"/>
                  </a:cubicBezTo>
                  <a:cubicBezTo>
                    <a:pt x="378" y="48"/>
                    <a:pt x="395" y="43"/>
                    <a:pt x="395" y="43"/>
                  </a:cubicBezTo>
                  <a:cubicBezTo>
                    <a:pt x="436" y="0"/>
                    <a:pt x="504" y="13"/>
                    <a:pt x="560" y="2"/>
                  </a:cubicBezTo>
                  <a:cubicBezTo>
                    <a:pt x="730" y="20"/>
                    <a:pt x="891" y="72"/>
                    <a:pt x="1062" y="84"/>
                  </a:cubicBezTo>
                  <a:cubicBezTo>
                    <a:pt x="1151" y="114"/>
                    <a:pt x="1013" y="65"/>
                    <a:pt x="1111" y="109"/>
                  </a:cubicBezTo>
                  <a:cubicBezTo>
                    <a:pt x="1143" y="123"/>
                    <a:pt x="1183" y="133"/>
                    <a:pt x="1218" y="142"/>
                  </a:cubicBezTo>
                  <a:cubicBezTo>
                    <a:pt x="1229" y="145"/>
                    <a:pt x="1240" y="147"/>
                    <a:pt x="1251" y="150"/>
                  </a:cubicBezTo>
                  <a:cubicBezTo>
                    <a:pt x="1267" y="155"/>
                    <a:pt x="1300" y="166"/>
                    <a:pt x="1300" y="166"/>
                  </a:cubicBezTo>
                  <a:cubicBezTo>
                    <a:pt x="1319" y="225"/>
                    <a:pt x="1334" y="301"/>
                    <a:pt x="1275" y="339"/>
                  </a:cubicBezTo>
                  <a:cubicBezTo>
                    <a:pt x="1267" y="336"/>
                    <a:pt x="1259" y="333"/>
                    <a:pt x="1251" y="331"/>
                  </a:cubicBezTo>
                  <a:cubicBezTo>
                    <a:pt x="1240" y="328"/>
                    <a:pt x="1229" y="326"/>
                    <a:pt x="1218" y="323"/>
                  </a:cubicBezTo>
                  <a:cubicBezTo>
                    <a:pt x="1201" y="318"/>
                    <a:pt x="1169" y="306"/>
                    <a:pt x="1169" y="306"/>
                  </a:cubicBezTo>
                  <a:cubicBezTo>
                    <a:pt x="1080" y="309"/>
                    <a:pt x="898" y="341"/>
                    <a:pt x="790" y="306"/>
                  </a:cubicBezTo>
                  <a:cubicBezTo>
                    <a:pt x="623" y="326"/>
                    <a:pt x="455" y="306"/>
                    <a:pt x="288" y="314"/>
                  </a:cubicBezTo>
                  <a:cubicBezTo>
                    <a:pt x="18" y="328"/>
                    <a:pt x="113" y="281"/>
                    <a:pt x="0" y="347"/>
                  </a:cubicBezTo>
                  <a:close/>
                </a:path>
              </a:pathLst>
            </a:custGeom>
            <a:solidFill>
              <a:schemeClr val="hlink"/>
            </a:solidFill>
            <a:ln w="9525">
              <a:solidFill>
                <a:schemeClr val="accent1"/>
              </a:solidFill>
              <a:round/>
              <a:headEnd/>
              <a:tailEnd/>
            </a:ln>
            <a:effectLst/>
          </p:spPr>
          <p:txBody>
            <a:bodyPr wrap="none"/>
            <a:lstStyle/>
            <a:p>
              <a:endParaRPr lang="en-GB"/>
            </a:p>
          </p:txBody>
        </p:sp>
        <p:sp>
          <p:nvSpPr>
            <p:cNvPr id="14" name="Line 12"/>
            <p:cNvSpPr>
              <a:spLocks noChangeShapeType="1"/>
            </p:cNvSpPr>
            <p:nvPr/>
          </p:nvSpPr>
          <p:spPr bwMode="auto">
            <a:xfrm>
              <a:off x="1248" y="1712"/>
              <a:ext cx="1296" cy="0"/>
            </a:xfrm>
            <a:prstGeom prst="line">
              <a:avLst/>
            </a:prstGeom>
            <a:noFill/>
            <a:ln w="57150">
              <a:solidFill>
                <a:schemeClr val="accent1"/>
              </a:solidFill>
              <a:round/>
              <a:headEnd/>
              <a:tailEnd/>
            </a:ln>
            <a:effectLst/>
          </p:spPr>
          <p:txBody>
            <a:bodyPr wrap="none"/>
            <a:lstStyle/>
            <a:p>
              <a:endParaRPr lang="en-GB"/>
            </a:p>
          </p:txBody>
        </p:sp>
      </p:grpSp>
      <p:sp>
        <p:nvSpPr>
          <p:cNvPr id="15" name="Text Box 19"/>
          <p:cNvSpPr txBox="1">
            <a:spLocks noChangeArrowheads="1"/>
          </p:cNvSpPr>
          <p:nvPr/>
        </p:nvSpPr>
        <p:spPr bwMode="auto">
          <a:xfrm>
            <a:off x="3565424" y="2852936"/>
            <a:ext cx="2145024" cy="338554"/>
          </a:xfrm>
          <a:prstGeom prst="rect">
            <a:avLst/>
          </a:prstGeom>
          <a:noFill/>
          <a:ln w="9525">
            <a:noFill/>
            <a:miter lim="800000"/>
            <a:headEnd/>
            <a:tailEnd/>
          </a:ln>
          <a:effectLst/>
        </p:spPr>
        <p:txBody>
          <a:bodyPr wrap="square">
            <a:spAutoFit/>
          </a:bodyPr>
          <a:lstStyle/>
          <a:p>
            <a:pPr algn="ctr" eaLnBrk="0" hangingPunct="0">
              <a:spcBef>
                <a:spcPct val="50000"/>
              </a:spcBef>
            </a:pPr>
            <a:r>
              <a:rPr lang="hu-HU" sz="1600" b="1" dirty="0" smtClean="0">
                <a:latin typeface="Times New Roman" pitchFamily="18" charset="0"/>
              </a:rPr>
              <a:t>Negatív munka</a:t>
            </a:r>
            <a:endParaRPr lang="en-GB" sz="1600" b="1" dirty="0">
              <a:latin typeface="Times New Roman" pitchFamily="18" charset="0"/>
            </a:endParaRPr>
          </a:p>
        </p:txBody>
      </p:sp>
      <p:sp>
        <p:nvSpPr>
          <p:cNvPr id="16" name="Text Box 20"/>
          <p:cNvSpPr txBox="1">
            <a:spLocks noChangeArrowheads="1"/>
          </p:cNvSpPr>
          <p:nvPr/>
        </p:nvSpPr>
        <p:spPr bwMode="auto">
          <a:xfrm>
            <a:off x="3347864" y="2420888"/>
            <a:ext cx="2574011" cy="338554"/>
          </a:xfrm>
          <a:prstGeom prst="rect">
            <a:avLst/>
          </a:prstGeom>
          <a:noFill/>
          <a:ln w="9525">
            <a:noFill/>
            <a:miter lim="800000"/>
            <a:headEnd/>
            <a:tailEnd/>
          </a:ln>
          <a:effectLst/>
        </p:spPr>
        <p:txBody>
          <a:bodyPr wrap="square">
            <a:spAutoFit/>
          </a:bodyPr>
          <a:lstStyle/>
          <a:p>
            <a:pPr algn="ctr" eaLnBrk="0" hangingPunct="0">
              <a:spcBef>
                <a:spcPct val="50000"/>
              </a:spcBef>
            </a:pPr>
            <a:r>
              <a:rPr lang="hu-HU" sz="1600" b="1" dirty="0" smtClean="0">
                <a:latin typeface="Times New Roman" pitchFamily="18" charset="0"/>
              </a:rPr>
              <a:t>Pozitív munka</a:t>
            </a:r>
            <a:endParaRPr lang="en-GB" sz="1600" b="1" dirty="0">
              <a:latin typeface="Times New Roman" pitchFamily="18" charset="0"/>
            </a:endParaRPr>
          </a:p>
        </p:txBody>
      </p:sp>
      <p:cxnSp>
        <p:nvCxnSpPr>
          <p:cNvPr id="20" name="Egyenes összekötő 19"/>
          <p:cNvCxnSpPr/>
          <p:nvPr/>
        </p:nvCxnSpPr>
        <p:spPr>
          <a:xfrm>
            <a:off x="2678546" y="2780928"/>
            <a:ext cx="3693654"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Egyenes összekötő 21"/>
          <p:cNvCxnSpPr/>
          <p:nvPr/>
        </p:nvCxnSpPr>
        <p:spPr>
          <a:xfrm>
            <a:off x="2915816" y="2060848"/>
            <a:ext cx="0" cy="1451077"/>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par>
                          <p:cTn id="13" fill="hold">
                            <p:stCondLst>
                              <p:cond delay="500"/>
                            </p:stCondLst>
                            <p:childTnLst>
                              <p:par>
                                <p:cTn id="14" presetID="4" presetClass="entr" presetSubtype="32" fill="hold" nodeType="after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box(ou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CAMERA.WAV"/>
                                        </p:tgtEl>
                                      </p:cMediaNode>
                                    </p:audio>
                                  </p:subTnLst>
                                </p:cTn>
                              </p:par>
                            </p:childTnLst>
                          </p:cTn>
                        </p:par>
                        <p:par>
                          <p:cTn id="17" fill="hold">
                            <p:stCondLst>
                              <p:cond delay="3000"/>
                            </p:stCondLst>
                            <p:childTnLst>
                              <p:par>
                                <p:cTn id="18" presetID="4" presetClass="entr" presetSubtype="32" fill="hold" grpId="0" nodeType="afterEffect">
                                  <p:stCondLst>
                                    <p:cond delay="200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ox(out)">
                                      <p:cBhvr>
                                        <p:cTn id="20" dur="500"/>
                                        <p:tgtEl>
                                          <p:spTgt spid="15">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CAMERA.WAV"/>
                                        </p:tgtEl>
                                      </p:cMediaNode>
                                    </p:audio>
                                  </p:subTnLst>
                                </p:cTn>
                              </p:par>
                            </p:childTnLst>
                          </p:cTn>
                        </p:par>
                        <p:par>
                          <p:cTn id="21" fill="hold">
                            <p:stCondLst>
                              <p:cond delay="5500"/>
                            </p:stCondLst>
                            <p:childTnLst>
                              <p:par>
                                <p:cTn id="22" presetID="4" presetClass="entr" presetSubtype="32" fill="hold" grpId="0" nodeType="afterEffect">
                                  <p:stCondLst>
                                    <p:cond delay="200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ox(out)">
                                      <p:cBhvr>
                                        <p:cTn id="24" dur="500"/>
                                        <p:tgtEl>
                                          <p:spTgt spid="16">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5" grpId="0" build="p" autoUpdateAnimBg="0" advAuto="2000"/>
      <p:bldP spid="16" grpId="0" build="p" autoUpdateAnimBg="0" advAuto="2000"/>
    </p:bldLst>
  </p:timing>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7450" y="549275"/>
            <a:ext cx="6324600" cy="52322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hu-HU" sz="2800" b="1" dirty="0" smtClean="0">
                <a:latin typeface="Times New Roman" pitchFamily="18" charset="0"/>
              </a:rPr>
              <a:t>A mechanikai hatásfok kiszámítása</a:t>
            </a:r>
            <a:endParaRPr lang="en-GB" sz="2800" b="1" dirty="0">
              <a:latin typeface="Times New Roman" pitchFamily="18" charset="0"/>
            </a:endParaRPr>
          </a:p>
        </p:txBody>
      </p:sp>
      <p:graphicFrame>
        <p:nvGraphicFramePr>
          <p:cNvPr id="4" name="Object 11"/>
          <p:cNvGraphicFramePr>
            <a:graphicFrameLocks noChangeAspect="1"/>
          </p:cNvGraphicFramePr>
          <p:nvPr/>
        </p:nvGraphicFramePr>
        <p:xfrm>
          <a:off x="882650" y="2205038"/>
          <a:ext cx="6896100" cy="1652587"/>
        </p:xfrm>
        <a:graphic>
          <a:graphicData uri="http://schemas.openxmlformats.org/presentationml/2006/ole">
            <mc:AlternateContent xmlns:mc="http://schemas.openxmlformats.org/markup-compatibility/2006">
              <mc:Choice xmlns:v="urn:schemas-microsoft-com:vml" Requires="v">
                <p:oleObj spid="_x0000_s50180" name="Equation" r:id="rId5" imgW="1981080" imgH="469800" progId="Equation.3">
                  <p:embed/>
                </p:oleObj>
              </mc:Choice>
              <mc:Fallback>
                <p:oleObj name="Equation" r:id="rId5" imgW="1981080" imgH="469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50" y="2205038"/>
                        <a:ext cx="6896100" cy="165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out)">
                                      <p:cBhvr>
                                        <p:cTn id="7" dur="5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4" name="FO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contract"/>
          <p:cNvPicPr>
            <a:picLocks noChangeAspect="1" noChangeArrowheads="1" noCrop="1"/>
          </p:cNvPicPr>
          <p:nvPr/>
        </p:nvPicPr>
        <p:blipFill>
          <a:blip r:embed="rId3" cstate="print"/>
          <a:srcRect/>
          <a:stretch>
            <a:fillRect/>
          </a:stretch>
        </p:blipFill>
        <p:spPr bwMode="auto">
          <a:xfrm>
            <a:off x="1871663" y="1743075"/>
            <a:ext cx="5400675" cy="3371850"/>
          </a:xfrm>
          <a:prstGeom prst="rect">
            <a:avLst/>
          </a:prstGeom>
          <a:noFill/>
          <a:ln w="9525">
            <a:noFill/>
            <a:miter lim="800000"/>
            <a:headEnd/>
            <a:tailEnd/>
          </a:ln>
        </p:spPr>
      </p:pic>
      <p:sp>
        <p:nvSpPr>
          <p:cNvPr id="3" name="Szövegdoboz 2"/>
          <p:cNvSpPr txBox="1"/>
          <p:nvPr/>
        </p:nvSpPr>
        <p:spPr>
          <a:xfrm>
            <a:off x="1259632" y="548680"/>
            <a:ext cx="6264696" cy="830997"/>
          </a:xfrm>
          <a:prstGeom prst="rect">
            <a:avLst/>
          </a:prstGeom>
          <a:noFill/>
        </p:spPr>
        <p:txBody>
          <a:bodyPr wrap="square" rtlCol="0">
            <a:spAutoFit/>
          </a:bodyPr>
          <a:lstStyle/>
          <a:p>
            <a:pPr algn="ctr"/>
            <a:r>
              <a:rPr lang="hu-HU" sz="2400" b="1" i="1" dirty="0" smtClean="0">
                <a:latin typeface="Times New Roman" pitchFamily="18" charset="0"/>
                <a:cs typeface="Times New Roman" pitchFamily="18" charset="0"/>
              </a:rPr>
              <a:t>Ha a </a:t>
            </a:r>
            <a:r>
              <a:rPr lang="hu-HU" sz="2400" b="1" i="1" dirty="0" err="1" smtClean="0">
                <a:latin typeface="Times New Roman" pitchFamily="18" charset="0"/>
                <a:cs typeface="Times New Roman" pitchFamily="18" charset="0"/>
              </a:rPr>
              <a:t>szarkomerek</a:t>
            </a:r>
            <a:r>
              <a:rPr lang="hu-HU" sz="2400" b="1" i="1" dirty="0" smtClean="0">
                <a:latin typeface="Times New Roman" pitchFamily="18" charset="0"/>
                <a:cs typeface="Times New Roman" pitchFamily="18" charset="0"/>
              </a:rPr>
              <a:t> rövidülnek az izomrost is rövidül</a:t>
            </a:r>
            <a:endParaRPr lang="en-US" sz="24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18673</TotalTime>
  <Words>12042</Words>
  <Application>Microsoft Office PowerPoint</Application>
  <PresentationFormat>Diavetítés a képernyőre (4:3 oldalarány)</PresentationFormat>
  <Paragraphs>643</Paragraphs>
  <Slides>85</Slides>
  <Notes>83</Notes>
  <HiddenSlides>0</HiddenSlides>
  <MMClips>22</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7</vt:i4>
      </vt:variant>
      <vt:variant>
        <vt:lpstr>Diacímek</vt:lpstr>
      </vt:variant>
      <vt:variant>
        <vt:i4>85</vt:i4>
      </vt:variant>
    </vt:vector>
  </HeadingPairs>
  <TitlesOfParts>
    <vt:vector size="98" baseType="lpstr">
      <vt:lpstr>Arial</vt:lpstr>
      <vt:lpstr>Arial CE</vt:lpstr>
      <vt:lpstr>Calibri</vt:lpstr>
      <vt:lpstr>Symbol</vt:lpstr>
      <vt:lpstr>Times New Roman</vt:lpstr>
      <vt:lpstr>Office-téma</vt:lpstr>
      <vt:lpstr>Bitkép alakzat</vt:lpstr>
      <vt:lpstr>Bitmap Image</vt:lpstr>
      <vt:lpstr>Image</vt:lpstr>
      <vt:lpstr>Egyenlet</vt:lpstr>
      <vt:lpstr>Equation</vt:lpstr>
      <vt:lpstr>Worksheet</vt:lpstr>
      <vt:lpstr>Chart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Tihanyi József</dc:creator>
  <cp:lastModifiedBy>Király András</cp:lastModifiedBy>
  <cp:revision>86</cp:revision>
  <dcterms:created xsi:type="dcterms:W3CDTF">2012-08-26T15:30:05Z</dcterms:created>
  <dcterms:modified xsi:type="dcterms:W3CDTF">2018-02-12T14:47:41Z</dcterms:modified>
</cp:coreProperties>
</file>