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67" r:id="rId2"/>
    <p:sldId id="285" r:id="rId3"/>
    <p:sldId id="275" r:id="rId4"/>
    <p:sldId id="268" r:id="rId5"/>
    <p:sldId id="269" r:id="rId6"/>
    <p:sldId id="270" r:id="rId7"/>
    <p:sldId id="271" r:id="rId8"/>
    <p:sldId id="292" r:id="rId9"/>
    <p:sldId id="272" r:id="rId10"/>
    <p:sldId id="293" r:id="rId11"/>
    <p:sldId id="294" r:id="rId12"/>
    <p:sldId id="291" r:id="rId13"/>
    <p:sldId id="286" r:id="rId14"/>
    <p:sldId id="287" r:id="rId15"/>
    <p:sldId id="288" r:id="rId16"/>
    <p:sldId id="289" r:id="rId17"/>
    <p:sldId id="290" r:id="rId18"/>
    <p:sldId id="295" r:id="rId19"/>
    <p:sldId id="258" r:id="rId20"/>
    <p:sldId id="257" r:id="rId21"/>
    <p:sldId id="277" r:id="rId22"/>
    <p:sldId id="274" r:id="rId23"/>
    <p:sldId id="259" r:id="rId24"/>
    <p:sldId id="260" r:id="rId25"/>
    <p:sldId id="261" r:id="rId26"/>
    <p:sldId id="262" r:id="rId27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404" y="-96"/>
      </p:cViewPr>
      <p:guideLst>
        <p:guide orient="horz" pos="2205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image" Target="../media/image22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6C4F7E-3DA9-4F4C-97BE-4EB61C317197}" type="datetimeFigureOut">
              <a:rPr lang="hu-HU" smtClean="0"/>
              <a:pPr/>
              <a:t>2016.10.28.</a:t>
            </a:fld>
            <a:endParaRPr lang="en-US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CBC425-5F59-44B7-9FBE-B6B0C01022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79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1AAE8D-D1BB-437F-B380-838635090EC5}" type="slidenum">
              <a:rPr lang="en-US"/>
              <a:pPr/>
              <a:t>16</a:t>
            </a:fld>
            <a:endParaRPr lang="en-US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 w="12700"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2075" tIns="46038" rIns="92075" bIns="46038"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hu-H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hu-H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hu-H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hu-H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hu-H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A2D2A-8BB3-4227-9A55-2CB08BA65445}" type="datetimeFigureOut">
              <a:rPr lang="hu-HU" smtClean="0"/>
              <a:pPr/>
              <a:t>2016.10.28.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0B6D5-6D29-4294-9847-D34D28A2B2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A2D2A-8BB3-4227-9A55-2CB08BA65445}" type="datetimeFigureOut">
              <a:rPr lang="hu-HU" smtClean="0"/>
              <a:pPr/>
              <a:t>2016.10.28.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0B6D5-6D29-4294-9847-D34D28A2B2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A2D2A-8BB3-4227-9A55-2CB08BA65445}" type="datetimeFigureOut">
              <a:rPr lang="hu-HU" smtClean="0"/>
              <a:pPr/>
              <a:t>2016.10.28.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0B6D5-6D29-4294-9847-D34D28A2B2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Cím és 4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Tartalom helye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Tartalom helye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AEBED01-2A1A-4AA4-9640-D35BACCB5DD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C8262B6-AB3A-43B3-B626-DA2AC0E7A7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A2D2A-8BB3-4227-9A55-2CB08BA65445}" type="datetimeFigureOut">
              <a:rPr lang="hu-HU" smtClean="0"/>
              <a:pPr/>
              <a:t>2016.10.28.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0B6D5-6D29-4294-9847-D34D28A2B2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A2D2A-8BB3-4227-9A55-2CB08BA65445}" type="datetimeFigureOut">
              <a:rPr lang="hu-HU" smtClean="0"/>
              <a:pPr/>
              <a:t>2016.10.28.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0B6D5-6D29-4294-9847-D34D28A2B2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A2D2A-8BB3-4227-9A55-2CB08BA65445}" type="datetimeFigureOut">
              <a:rPr lang="hu-HU" smtClean="0"/>
              <a:pPr/>
              <a:t>2016.10.28.</a:t>
            </a:fld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0B6D5-6D29-4294-9847-D34D28A2B2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A2D2A-8BB3-4227-9A55-2CB08BA65445}" type="datetimeFigureOut">
              <a:rPr lang="hu-HU" smtClean="0"/>
              <a:pPr/>
              <a:t>2016.10.28.</a:t>
            </a:fld>
            <a:endParaRPr lang="en-US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0B6D5-6D29-4294-9847-D34D28A2B2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A2D2A-8BB3-4227-9A55-2CB08BA65445}" type="datetimeFigureOut">
              <a:rPr lang="hu-HU" smtClean="0"/>
              <a:pPr/>
              <a:t>2016.10.28.</a:t>
            </a:fld>
            <a:endParaRPr lang="en-US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0B6D5-6D29-4294-9847-D34D28A2B2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A2D2A-8BB3-4227-9A55-2CB08BA65445}" type="datetimeFigureOut">
              <a:rPr lang="hu-HU" smtClean="0"/>
              <a:pPr/>
              <a:t>2016.10.28.</a:t>
            </a:fld>
            <a:endParaRPr lang="en-US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0B6D5-6D29-4294-9847-D34D28A2B2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A2D2A-8BB3-4227-9A55-2CB08BA65445}" type="datetimeFigureOut">
              <a:rPr lang="hu-HU" smtClean="0"/>
              <a:pPr/>
              <a:t>2016.10.28.</a:t>
            </a:fld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0B6D5-6D29-4294-9847-D34D28A2B2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A2D2A-8BB3-4227-9A55-2CB08BA65445}" type="datetimeFigureOut">
              <a:rPr lang="hu-HU" smtClean="0"/>
              <a:pPr/>
              <a:t>2016.10.28.</a:t>
            </a:fld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0B6D5-6D29-4294-9847-D34D28A2B2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A2D2A-8BB3-4227-9A55-2CB08BA65445}" type="datetimeFigureOut">
              <a:rPr lang="hu-HU" smtClean="0"/>
              <a:pPr/>
              <a:t>2016.10.28.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10B6D5-6D29-4294-9847-D34D28A2B2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5.wav"/><Relationship Id="rId4" Type="http://schemas.openxmlformats.org/officeDocument/2006/relationships/audio" Target="../media/audio4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7.wav"/><Relationship Id="rId5" Type="http://schemas.openxmlformats.org/officeDocument/2006/relationships/audio" Target="../media/audio6.wav"/><Relationship Id="rId4" Type="http://schemas.openxmlformats.org/officeDocument/2006/relationships/audio" Target="../media/audio4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7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4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8.wav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26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3.png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0" Type="http://schemas.openxmlformats.org/officeDocument/2006/relationships/image" Target="../media/image25.png"/><Relationship Id="rId4" Type="http://schemas.openxmlformats.org/officeDocument/2006/relationships/image" Target="../media/image22.png"/><Relationship Id="rId9" Type="http://schemas.openxmlformats.org/officeDocument/2006/relationships/oleObject" Target="../embeddings/oleObject10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9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12.wav"/><Relationship Id="rId5" Type="http://schemas.openxmlformats.org/officeDocument/2006/relationships/audio" Target="../media/audio11.wav"/><Relationship Id="rId4" Type="http://schemas.openxmlformats.org/officeDocument/2006/relationships/audio" Target="../media/audio10.wav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2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2.bin"/><Relationship Id="rId5" Type="http://schemas.openxmlformats.org/officeDocument/2006/relationships/audio" Target="../media/audio14.wav"/><Relationship Id="rId10" Type="http://schemas.openxmlformats.org/officeDocument/2006/relationships/image" Target="../media/image31.jpeg"/><Relationship Id="rId4" Type="http://schemas.openxmlformats.org/officeDocument/2006/relationships/audio" Target="../media/audio13.wav"/><Relationship Id="rId9" Type="http://schemas.openxmlformats.org/officeDocument/2006/relationships/image" Target="../media/image30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abomb.co.uk/golfbattles/westwood_plane_full.jpg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jpeg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png"/><Relationship Id="rId5" Type="http://schemas.openxmlformats.org/officeDocument/2006/relationships/oleObject" Target="../embeddings/oleObject4.bin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1066800" y="457200"/>
            <a:ext cx="7010400" cy="579438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3200" b="1" dirty="0" smtClean="0">
                <a:latin typeface="Times New Roman" pitchFamily="18" charset="0"/>
                <a:cs typeface="Times New Roman" pitchFamily="18" charset="0"/>
              </a:rPr>
              <a:t>A  mozgatórendszerre </a:t>
            </a:r>
            <a:r>
              <a:rPr lang="hu-HU" sz="3200" b="1" dirty="0">
                <a:latin typeface="Times New Roman" pitchFamily="18" charset="0"/>
                <a:cs typeface="Times New Roman" pitchFamily="18" charset="0"/>
              </a:rPr>
              <a:t>ható erők</a:t>
            </a:r>
            <a:endParaRPr lang="en-GB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3276600" y="1676400"/>
            <a:ext cx="3887788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hu-HU" sz="3200" b="1" dirty="0">
                <a:solidFill>
                  <a:srgbClr val="C00000"/>
                </a:solidFill>
                <a:latin typeface="Times New Roman" pitchFamily="18" charset="0"/>
              </a:rPr>
              <a:t>Húzó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hu-HU" sz="3200" b="1" dirty="0">
                <a:solidFill>
                  <a:srgbClr val="C00000"/>
                </a:solidFill>
                <a:latin typeface="Times New Roman" pitchFamily="18" charset="0"/>
              </a:rPr>
              <a:t>Nyomó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hu-HU" sz="3200" b="1" dirty="0">
                <a:solidFill>
                  <a:srgbClr val="C00000"/>
                </a:solidFill>
                <a:latin typeface="Times New Roman" pitchFamily="18" charset="0"/>
              </a:rPr>
              <a:t>Nyíró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hu-HU" sz="3200" b="1" dirty="0">
                <a:solidFill>
                  <a:srgbClr val="C00000"/>
                </a:solidFill>
                <a:latin typeface="Times New Roman" pitchFamily="18" charset="0"/>
              </a:rPr>
              <a:t>Csavaró (torziós</a:t>
            </a:r>
            <a:r>
              <a:rPr lang="hu-HU" sz="3200" b="1" dirty="0" smtClean="0">
                <a:solidFill>
                  <a:srgbClr val="C00000"/>
                </a:solidFill>
                <a:latin typeface="Times New Roman" pitchFamily="18" charset="0"/>
              </a:rPr>
              <a:t>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hu-HU" sz="3200" b="1" dirty="0" smtClean="0">
                <a:solidFill>
                  <a:srgbClr val="C00000"/>
                </a:solidFill>
                <a:latin typeface="Times New Roman" pitchFamily="18" charset="0"/>
              </a:rPr>
              <a:t>Hajlító </a:t>
            </a:r>
            <a:endParaRPr lang="en-GB" sz="3200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pic>
        <p:nvPicPr>
          <p:cNvPr id="14338" name="Picture 2" descr="http://library.thinkquest.org/06aug/02102/stresses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949044"/>
            <a:ext cx="8858250" cy="3286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100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75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3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75"/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675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75"/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5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75"/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250"/>
                            </p:stCondLst>
                            <p:childTnLst>
                              <p:par>
                                <p:cTn id="26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75"/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 build="p" autoUpdateAnimBg="0" advAuto="100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2" descr="http://cal.vet.upenn.edu/projects/saortho/chapter_12/12F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768340"/>
            <a:ext cx="4824536" cy="5553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zövegdoboz 1"/>
          <p:cNvSpPr txBox="1"/>
          <p:nvPr/>
        </p:nvSpPr>
        <p:spPr>
          <a:xfrm>
            <a:off x="531430" y="181958"/>
            <a:ext cx="2752548" cy="52322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hu-HU" sz="2800" dirty="0" smtClean="0"/>
              <a:t>Csont teherbírása</a:t>
            </a:r>
            <a:endParaRPr lang="en-US" sz="2800" dirty="0"/>
          </a:p>
        </p:txBody>
      </p:sp>
      <p:pic>
        <p:nvPicPr>
          <p:cNvPr id="4813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415043"/>
            <a:ext cx="4086225" cy="199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églalap 5"/>
          <p:cNvSpPr/>
          <p:nvPr/>
        </p:nvSpPr>
        <p:spPr>
          <a:xfrm>
            <a:off x="4932040" y="3510106"/>
            <a:ext cx="42119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Comparison of published human tibia compact bone material properties in axial compression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10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528" y="1192396"/>
            <a:ext cx="3398990" cy="3744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zövegdoboz 1"/>
          <p:cNvSpPr txBox="1"/>
          <p:nvPr/>
        </p:nvSpPr>
        <p:spPr>
          <a:xfrm>
            <a:off x="4513312" y="1462726"/>
            <a:ext cx="43701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csont felszín =</a:t>
            </a:r>
          </a:p>
          <a:p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külső kör felszín-belső kör felszín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4729336" y="2614935"/>
            <a:ext cx="27815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i="1" dirty="0" err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hu-HU" sz="2400" i="1" baseline="-25000" dirty="0" err="1">
                <a:latin typeface="Times New Roman" pitchFamily="18" charset="0"/>
                <a:cs typeface="Times New Roman" pitchFamily="18" charset="0"/>
              </a:rPr>
              <a:t>csont</a:t>
            </a:r>
            <a:r>
              <a:rPr lang="hu-HU" sz="2400" i="1" dirty="0" smtClean="0">
                <a:latin typeface="Times New Roman" pitchFamily="18" charset="0"/>
                <a:cs typeface="Times New Roman" pitchFamily="18" charset="0"/>
              </a:rPr>
              <a:t>=1,25</a:t>
            </a:r>
            <a:r>
              <a:rPr lang="hu-HU" sz="2400" i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hu-HU" i="1" dirty="0" smtClean="0">
                <a:latin typeface="Times New Roman" pitchFamily="18" charset="0"/>
                <a:cs typeface="Times New Roman" pitchFamily="18" charset="0"/>
              </a:rPr>
              <a:t>∏</a:t>
            </a:r>
            <a:r>
              <a:rPr lang="hu-HU" sz="2400" i="1" dirty="0" smtClean="0">
                <a:latin typeface="Times New Roman" pitchFamily="18" charset="0"/>
                <a:cs typeface="Times New Roman" pitchFamily="18" charset="0"/>
              </a:rPr>
              <a:t>-0,65</a:t>
            </a:r>
            <a:r>
              <a:rPr lang="hu-HU" sz="2400" i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hu-HU" i="1" dirty="0" smtClean="0">
                <a:latin typeface="Times New Roman" pitchFamily="18" charset="0"/>
                <a:cs typeface="Times New Roman" pitchFamily="18" charset="0"/>
              </a:rPr>
              <a:t>∏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4513312" y="3349310"/>
            <a:ext cx="40603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i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hu-HU" sz="2400" i="1" baseline="-25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csont</a:t>
            </a:r>
            <a:r>
              <a:rPr lang="hu-HU" sz="24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=3,579cm</a:t>
            </a:r>
            <a:r>
              <a:rPr lang="hu-HU" sz="2400" i="1" baseline="30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hu-HU" sz="24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=0,0003579m</a:t>
            </a:r>
            <a:r>
              <a:rPr lang="hu-HU" sz="2400" i="1" baseline="30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5166732" y="4206279"/>
            <a:ext cx="20633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i="1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hu-HU" sz="2400" i="1" baseline="-25000" dirty="0" err="1" smtClean="0">
                <a:latin typeface="Times New Roman" pitchFamily="18" charset="0"/>
                <a:cs typeface="Times New Roman" pitchFamily="18" charset="0"/>
              </a:rPr>
              <a:t>átlag</a:t>
            </a:r>
            <a:r>
              <a:rPr lang="hu-HU" sz="2400" i="1" dirty="0" smtClean="0">
                <a:latin typeface="Times New Roman" pitchFamily="18" charset="0"/>
                <a:cs typeface="Times New Roman" pitchFamily="18" charset="0"/>
              </a:rPr>
              <a:t>=155MPa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5364119" y="4936812"/>
            <a:ext cx="12105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i="1" dirty="0" smtClean="0">
                <a:latin typeface="Times New Roman" pitchFamily="18" charset="0"/>
                <a:cs typeface="Times New Roman" pitchFamily="18" charset="0"/>
              </a:rPr>
              <a:t>F=P•A</a:t>
            </a: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Szövegdoboz 10"/>
          <p:cNvSpPr txBox="1"/>
          <p:nvPr/>
        </p:nvSpPr>
        <p:spPr>
          <a:xfrm>
            <a:off x="4513312" y="5805264"/>
            <a:ext cx="327846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2800" dirty="0" err="1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hu-HU" sz="2800" baseline="-25000" dirty="0" err="1" smtClean="0">
                <a:latin typeface="Times New Roman" pitchFamily="18" charset="0"/>
                <a:cs typeface="Times New Roman" pitchFamily="18" charset="0"/>
              </a:rPr>
              <a:t>nyomóerőmax</a:t>
            </a:r>
            <a:r>
              <a:rPr lang="hu-HU" sz="28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= 55,4kN </a:t>
            </a:r>
          </a:p>
          <a:p>
            <a:pPr algn="ctr"/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hu-HU" sz="2800" dirty="0" err="1" smtClean="0">
                <a:latin typeface="Times New Roman" pitchFamily="18" charset="0"/>
                <a:cs typeface="Times New Roman" pitchFamily="18" charset="0"/>
              </a:rPr>
              <a:t>kb</a:t>
            </a: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 5,</a:t>
            </a:r>
            <a:r>
              <a:rPr lang="hu-HU" sz="2800" dirty="0" err="1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 tonna!)</a:t>
            </a:r>
            <a:endParaRPr lang="hu-HU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544528" y="404664"/>
            <a:ext cx="9527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dirty="0" smtClean="0"/>
              <a:t>Példa:</a:t>
            </a:r>
            <a:endParaRPr lang="en-US" sz="2400" dirty="0"/>
          </a:p>
        </p:txBody>
      </p:sp>
      <p:sp>
        <p:nvSpPr>
          <p:cNvPr id="16" name="Szövegdoboz 15"/>
          <p:cNvSpPr txBox="1"/>
          <p:nvPr/>
        </p:nvSpPr>
        <p:spPr>
          <a:xfrm>
            <a:off x="2987824" y="1528636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err="1" smtClean="0"/>
              <a:t>Tibia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5132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840" y="1484784"/>
            <a:ext cx="8299137" cy="42520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zövegdoboz 1"/>
          <p:cNvSpPr txBox="1"/>
          <p:nvPr/>
        </p:nvSpPr>
        <p:spPr>
          <a:xfrm>
            <a:off x="1669585" y="521038"/>
            <a:ext cx="5771645" cy="52322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hu-HU" sz="2800" dirty="0" smtClean="0"/>
              <a:t>Sérülés különböző terhelések hatására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25135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601788" y="2971800"/>
            <a:ext cx="1139825" cy="1903413"/>
            <a:chOff x="1009" y="1488"/>
            <a:chExt cx="718" cy="1199"/>
          </a:xfrm>
        </p:grpSpPr>
        <p:sp>
          <p:nvSpPr>
            <p:cNvPr id="47108" name="AutoShape 4"/>
            <p:cNvSpPr>
              <a:spLocks noChangeArrowheads="1"/>
            </p:cNvSpPr>
            <p:nvPr/>
          </p:nvSpPr>
          <p:spPr bwMode="auto">
            <a:xfrm rot="-10800000" flipH="1" flipV="1">
              <a:off x="1009" y="1729"/>
              <a:ext cx="718" cy="958"/>
            </a:xfrm>
            <a:custGeom>
              <a:avLst/>
              <a:gdLst>
                <a:gd name="G0" fmla="+- 5379 0 0"/>
                <a:gd name="G1" fmla="+- 21600 0 5379"/>
                <a:gd name="G2" fmla="*/ 5379 1 2"/>
                <a:gd name="G3" fmla="+- 21600 0 G2"/>
                <a:gd name="G4" fmla="+/ 5379 21600 2"/>
                <a:gd name="G5" fmla="+/ G1 0 2"/>
                <a:gd name="G6" fmla="*/ 21600 21600 5379"/>
                <a:gd name="G7" fmla="*/ G6 1 2"/>
                <a:gd name="G8" fmla="+- 21600 0 G7"/>
                <a:gd name="G9" fmla="*/ 21600 1 2"/>
                <a:gd name="G10" fmla="+- 5379 0 G9"/>
                <a:gd name="G11" fmla="?: G10 G8 0"/>
                <a:gd name="G12" fmla="?: G10 G7 21600"/>
                <a:gd name="T0" fmla="*/ 18910 w 21600"/>
                <a:gd name="T1" fmla="*/ 10800 h 21600"/>
                <a:gd name="T2" fmla="*/ 10800 w 21600"/>
                <a:gd name="T3" fmla="*/ 21600 h 21600"/>
                <a:gd name="T4" fmla="*/ 2690 w 21600"/>
                <a:gd name="T5" fmla="*/ 10800 h 21600"/>
                <a:gd name="T6" fmla="*/ 10800 w 21600"/>
                <a:gd name="T7" fmla="*/ 0 h 21600"/>
                <a:gd name="T8" fmla="*/ 4490 w 21600"/>
                <a:gd name="T9" fmla="*/ 4490 h 21600"/>
                <a:gd name="T10" fmla="*/ 17110 w 21600"/>
                <a:gd name="T11" fmla="*/ 1711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379" y="21600"/>
                  </a:lnTo>
                  <a:lnTo>
                    <a:pt x="16221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09" name="Arc 5"/>
            <p:cNvSpPr>
              <a:spLocks/>
            </p:cNvSpPr>
            <p:nvPr/>
          </p:nvSpPr>
          <p:spPr bwMode="auto">
            <a:xfrm rot="2700000">
              <a:off x="1116" y="1476"/>
              <a:ext cx="504" cy="528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21600 w 21600"/>
                <a:gd name="T1" fmla="*/ 0 h 21600"/>
                <a:gd name="T2" fmla="*/ 0 w 21600"/>
                <a:gd name="T3" fmla="*/ 21600 h 21600"/>
                <a:gd name="T4" fmla="*/ 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3CCCC"/>
            </a:solidFill>
            <a:ln w="12700" cap="rnd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 rot="-216383">
            <a:off x="1625600" y="2273300"/>
            <a:ext cx="1011238" cy="1377950"/>
            <a:chOff x="2161" y="994"/>
            <a:chExt cx="637" cy="868"/>
          </a:xfrm>
        </p:grpSpPr>
        <p:sp>
          <p:nvSpPr>
            <p:cNvPr id="47111" name="Freeform 7"/>
            <p:cNvSpPr>
              <a:spLocks/>
            </p:cNvSpPr>
            <p:nvPr/>
          </p:nvSpPr>
          <p:spPr bwMode="auto">
            <a:xfrm>
              <a:off x="2161" y="994"/>
              <a:ext cx="637" cy="725"/>
            </a:xfrm>
            <a:custGeom>
              <a:avLst/>
              <a:gdLst/>
              <a:ahLst/>
              <a:cxnLst>
                <a:cxn ang="0">
                  <a:pos x="12" y="676"/>
                </a:cxn>
                <a:cxn ang="0">
                  <a:pos x="77" y="441"/>
                </a:cxn>
                <a:cxn ang="0">
                  <a:pos x="191" y="311"/>
                </a:cxn>
                <a:cxn ang="0">
                  <a:pos x="223" y="125"/>
                </a:cxn>
                <a:cxn ang="0">
                  <a:pos x="231" y="11"/>
                </a:cxn>
                <a:cxn ang="0">
                  <a:pos x="264" y="3"/>
                </a:cxn>
                <a:cxn ang="0">
                  <a:pos x="401" y="11"/>
                </a:cxn>
                <a:cxn ang="0">
                  <a:pos x="474" y="28"/>
                </a:cxn>
                <a:cxn ang="0">
                  <a:pos x="507" y="36"/>
                </a:cxn>
                <a:cxn ang="0">
                  <a:pos x="499" y="230"/>
                </a:cxn>
                <a:cxn ang="0">
                  <a:pos x="564" y="449"/>
                </a:cxn>
                <a:cxn ang="0">
                  <a:pos x="637" y="571"/>
                </a:cxn>
                <a:cxn ang="0">
                  <a:pos x="628" y="652"/>
                </a:cxn>
                <a:cxn ang="0">
                  <a:pos x="612" y="700"/>
                </a:cxn>
                <a:cxn ang="0">
                  <a:pos x="604" y="725"/>
                </a:cxn>
                <a:cxn ang="0">
                  <a:pos x="207" y="684"/>
                </a:cxn>
                <a:cxn ang="0">
                  <a:pos x="12" y="676"/>
                </a:cxn>
              </a:cxnLst>
              <a:rect l="0" t="0" r="r" b="b"/>
              <a:pathLst>
                <a:path w="637" h="725">
                  <a:moveTo>
                    <a:pt x="12" y="676"/>
                  </a:moveTo>
                  <a:cubicBezTo>
                    <a:pt x="16" y="595"/>
                    <a:pt x="0" y="492"/>
                    <a:pt x="77" y="441"/>
                  </a:cubicBezTo>
                  <a:cubicBezTo>
                    <a:pt x="92" y="396"/>
                    <a:pt x="159" y="358"/>
                    <a:pt x="191" y="311"/>
                  </a:cubicBezTo>
                  <a:cubicBezTo>
                    <a:pt x="211" y="250"/>
                    <a:pt x="217" y="189"/>
                    <a:pt x="223" y="125"/>
                  </a:cubicBezTo>
                  <a:cubicBezTo>
                    <a:pt x="227" y="87"/>
                    <a:pt x="219" y="47"/>
                    <a:pt x="231" y="11"/>
                  </a:cubicBezTo>
                  <a:cubicBezTo>
                    <a:pt x="235" y="0"/>
                    <a:pt x="253" y="6"/>
                    <a:pt x="264" y="3"/>
                  </a:cubicBezTo>
                  <a:cubicBezTo>
                    <a:pt x="310" y="6"/>
                    <a:pt x="356" y="6"/>
                    <a:pt x="401" y="11"/>
                  </a:cubicBezTo>
                  <a:cubicBezTo>
                    <a:pt x="426" y="14"/>
                    <a:pt x="450" y="22"/>
                    <a:pt x="474" y="28"/>
                  </a:cubicBezTo>
                  <a:cubicBezTo>
                    <a:pt x="485" y="31"/>
                    <a:pt x="507" y="36"/>
                    <a:pt x="507" y="36"/>
                  </a:cubicBezTo>
                  <a:cubicBezTo>
                    <a:pt x="504" y="101"/>
                    <a:pt x="499" y="165"/>
                    <a:pt x="499" y="230"/>
                  </a:cubicBezTo>
                  <a:cubicBezTo>
                    <a:pt x="499" y="298"/>
                    <a:pt x="525" y="392"/>
                    <a:pt x="564" y="449"/>
                  </a:cubicBezTo>
                  <a:cubicBezTo>
                    <a:pt x="592" y="490"/>
                    <a:pt x="620" y="523"/>
                    <a:pt x="637" y="571"/>
                  </a:cubicBezTo>
                  <a:cubicBezTo>
                    <a:pt x="634" y="598"/>
                    <a:pt x="633" y="625"/>
                    <a:pt x="628" y="652"/>
                  </a:cubicBezTo>
                  <a:cubicBezTo>
                    <a:pt x="625" y="669"/>
                    <a:pt x="617" y="684"/>
                    <a:pt x="612" y="700"/>
                  </a:cubicBezTo>
                  <a:cubicBezTo>
                    <a:pt x="609" y="708"/>
                    <a:pt x="604" y="725"/>
                    <a:pt x="604" y="725"/>
                  </a:cubicBezTo>
                  <a:cubicBezTo>
                    <a:pt x="472" y="709"/>
                    <a:pt x="339" y="703"/>
                    <a:pt x="207" y="684"/>
                  </a:cubicBezTo>
                  <a:cubicBezTo>
                    <a:pt x="139" y="662"/>
                    <a:pt x="84" y="676"/>
                    <a:pt x="12" y="676"/>
                  </a:cubicBezTo>
                  <a:close/>
                </a:path>
              </a:pathLst>
            </a:custGeom>
            <a:solidFill>
              <a:srgbClr val="FFFF00"/>
            </a:solidFill>
            <a:ln w="1270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12" name="Arc 8"/>
            <p:cNvSpPr>
              <a:spLocks/>
            </p:cNvSpPr>
            <p:nvPr/>
          </p:nvSpPr>
          <p:spPr bwMode="auto">
            <a:xfrm rot="2041320">
              <a:off x="2248" y="1431"/>
              <a:ext cx="518" cy="431"/>
            </a:xfrm>
            <a:custGeom>
              <a:avLst/>
              <a:gdLst>
                <a:gd name="G0" fmla="+- 6337 0 0"/>
                <a:gd name="G1" fmla="+- 0 0 0"/>
                <a:gd name="G2" fmla="+- 21600 0 0"/>
                <a:gd name="T0" fmla="*/ 27576 w 27576"/>
                <a:gd name="T1" fmla="*/ 3931 h 21600"/>
                <a:gd name="T2" fmla="*/ 0 w 27576"/>
                <a:gd name="T3" fmla="*/ 20650 h 21600"/>
                <a:gd name="T4" fmla="*/ 6337 w 27576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576" h="21600" fill="none" extrusionOk="0">
                  <a:moveTo>
                    <a:pt x="27576" y="3931"/>
                  </a:moveTo>
                  <a:cubicBezTo>
                    <a:pt x="25681" y="14170"/>
                    <a:pt x="16750" y="21599"/>
                    <a:pt x="6337" y="21600"/>
                  </a:cubicBezTo>
                  <a:cubicBezTo>
                    <a:pt x="4189" y="21600"/>
                    <a:pt x="2053" y="21279"/>
                    <a:pt x="0" y="20649"/>
                  </a:cubicBezTo>
                </a:path>
                <a:path w="27576" h="21600" stroke="0" extrusionOk="0">
                  <a:moveTo>
                    <a:pt x="27576" y="3931"/>
                  </a:moveTo>
                  <a:cubicBezTo>
                    <a:pt x="25681" y="14170"/>
                    <a:pt x="16750" y="21599"/>
                    <a:pt x="6337" y="21600"/>
                  </a:cubicBezTo>
                  <a:cubicBezTo>
                    <a:pt x="4189" y="21600"/>
                    <a:pt x="2053" y="21279"/>
                    <a:pt x="0" y="20649"/>
                  </a:cubicBezTo>
                  <a:lnTo>
                    <a:pt x="6337" y="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7113" name="Line 9"/>
          <p:cNvSpPr>
            <a:spLocks noChangeShapeType="1"/>
          </p:cNvSpPr>
          <p:nvPr/>
        </p:nvSpPr>
        <p:spPr bwMode="auto">
          <a:xfrm>
            <a:off x="1371600" y="35687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114" name="Line 10"/>
          <p:cNvSpPr>
            <a:spLocks noChangeShapeType="1"/>
          </p:cNvSpPr>
          <p:nvPr/>
        </p:nvSpPr>
        <p:spPr bwMode="auto">
          <a:xfrm>
            <a:off x="2171700" y="1524000"/>
            <a:ext cx="0" cy="35814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115" name="Line 11"/>
          <p:cNvSpPr>
            <a:spLocks noChangeShapeType="1"/>
          </p:cNvSpPr>
          <p:nvPr/>
        </p:nvSpPr>
        <p:spPr bwMode="auto">
          <a:xfrm>
            <a:off x="2171700" y="1981200"/>
            <a:ext cx="0" cy="14478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116" name="Line 12"/>
          <p:cNvSpPr>
            <a:spLocks noChangeShapeType="1"/>
          </p:cNvSpPr>
          <p:nvPr/>
        </p:nvSpPr>
        <p:spPr bwMode="auto">
          <a:xfrm flipV="1">
            <a:off x="2171700" y="3733800"/>
            <a:ext cx="0" cy="14478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117" name="Text Box 13"/>
          <p:cNvSpPr txBox="1">
            <a:spLocks noChangeArrowheads="1"/>
          </p:cNvSpPr>
          <p:nvPr/>
        </p:nvSpPr>
        <p:spPr bwMode="auto">
          <a:xfrm>
            <a:off x="990600" y="228600"/>
            <a:ext cx="2286000" cy="830997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1600" b="1" dirty="0" smtClean="0"/>
              <a:t>A kompressziós erő mindig merőleges az ízületi felszínre</a:t>
            </a:r>
            <a:endParaRPr lang="en-GB" sz="1600" b="1" dirty="0"/>
          </a:p>
        </p:txBody>
      </p: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3505200" y="1524000"/>
            <a:ext cx="1600200" cy="3581400"/>
            <a:chOff x="2208" y="960"/>
            <a:chExt cx="1008" cy="2256"/>
          </a:xfrm>
        </p:grpSpPr>
        <p:grpSp>
          <p:nvGrpSpPr>
            <p:cNvPr id="5" name="Group 15"/>
            <p:cNvGrpSpPr>
              <a:grpSpLocks/>
            </p:cNvGrpSpPr>
            <p:nvPr/>
          </p:nvGrpSpPr>
          <p:grpSpPr bwMode="auto">
            <a:xfrm>
              <a:off x="2353" y="1872"/>
              <a:ext cx="718" cy="1199"/>
              <a:chOff x="1009" y="1488"/>
              <a:chExt cx="718" cy="1199"/>
            </a:xfrm>
          </p:grpSpPr>
          <p:sp>
            <p:nvSpPr>
              <p:cNvPr id="47120" name="AutoShape 16"/>
              <p:cNvSpPr>
                <a:spLocks noChangeArrowheads="1"/>
              </p:cNvSpPr>
              <p:nvPr/>
            </p:nvSpPr>
            <p:spPr bwMode="auto">
              <a:xfrm rot="-10800000" flipH="1" flipV="1">
                <a:off x="1009" y="1729"/>
                <a:ext cx="718" cy="958"/>
              </a:xfrm>
              <a:custGeom>
                <a:avLst/>
                <a:gdLst>
                  <a:gd name="G0" fmla="+- 5379 0 0"/>
                  <a:gd name="G1" fmla="+- 21600 0 5379"/>
                  <a:gd name="G2" fmla="*/ 5379 1 2"/>
                  <a:gd name="G3" fmla="+- 21600 0 G2"/>
                  <a:gd name="G4" fmla="+/ 5379 21600 2"/>
                  <a:gd name="G5" fmla="+/ G1 0 2"/>
                  <a:gd name="G6" fmla="*/ 21600 21600 5379"/>
                  <a:gd name="G7" fmla="*/ G6 1 2"/>
                  <a:gd name="G8" fmla="+- 21600 0 G7"/>
                  <a:gd name="G9" fmla="*/ 21600 1 2"/>
                  <a:gd name="G10" fmla="+- 5379 0 G9"/>
                  <a:gd name="G11" fmla="?: G10 G8 0"/>
                  <a:gd name="G12" fmla="?: G10 G7 21600"/>
                  <a:gd name="T0" fmla="*/ 18910 w 21600"/>
                  <a:gd name="T1" fmla="*/ 10800 h 21600"/>
                  <a:gd name="T2" fmla="*/ 10800 w 21600"/>
                  <a:gd name="T3" fmla="*/ 21600 h 21600"/>
                  <a:gd name="T4" fmla="*/ 2690 w 21600"/>
                  <a:gd name="T5" fmla="*/ 10800 h 21600"/>
                  <a:gd name="T6" fmla="*/ 10800 w 21600"/>
                  <a:gd name="T7" fmla="*/ 0 h 21600"/>
                  <a:gd name="T8" fmla="*/ 4490 w 21600"/>
                  <a:gd name="T9" fmla="*/ 4490 h 21600"/>
                  <a:gd name="T10" fmla="*/ 17110 w 21600"/>
                  <a:gd name="T11" fmla="*/ 1711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379" y="21600"/>
                    </a:lnTo>
                    <a:lnTo>
                      <a:pt x="16221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121" name="Arc 17"/>
              <p:cNvSpPr>
                <a:spLocks/>
              </p:cNvSpPr>
              <p:nvPr/>
            </p:nvSpPr>
            <p:spPr bwMode="auto">
              <a:xfrm rot="2700000">
                <a:off x="1116" y="1476"/>
                <a:ext cx="504" cy="528"/>
              </a:xfrm>
              <a:custGeom>
                <a:avLst/>
                <a:gdLst>
                  <a:gd name="G0" fmla="+- 0 0 0"/>
                  <a:gd name="G1" fmla="+- 0 0 0"/>
                  <a:gd name="G2" fmla="+- 21600 0 0"/>
                  <a:gd name="T0" fmla="*/ 21600 w 21600"/>
                  <a:gd name="T1" fmla="*/ 0 h 21600"/>
                  <a:gd name="T2" fmla="*/ 0 w 21600"/>
                  <a:gd name="T3" fmla="*/ 21600 h 21600"/>
                  <a:gd name="T4" fmla="*/ 0 w 21600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</a:path>
                  <a:path w="21600" h="21600" stroke="0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3CCCC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" name="Group 18"/>
            <p:cNvGrpSpPr>
              <a:grpSpLocks/>
            </p:cNvGrpSpPr>
            <p:nvPr/>
          </p:nvGrpSpPr>
          <p:grpSpPr bwMode="auto">
            <a:xfrm rot="-216383">
              <a:off x="2368" y="1432"/>
              <a:ext cx="637" cy="868"/>
              <a:chOff x="2161" y="994"/>
              <a:chExt cx="637" cy="868"/>
            </a:xfrm>
          </p:grpSpPr>
          <p:sp>
            <p:nvSpPr>
              <p:cNvPr id="47123" name="Freeform 19"/>
              <p:cNvSpPr>
                <a:spLocks/>
              </p:cNvSpPr>
              <p:nvPr/>
            </p:nvSpPr>
            <p:spPr bwMode="auto">
              <a:xfrm>
                <a:off x="2161" y="994"/>
                <a:ext cx="637" cy="725"/>
              </a:xfrm>
              <a:custGeom>
                <a:avLst/>
                <a:gdLst/>
                <a:ahLst/>
                <a:cxnLst>
                  <a:cxn ang="0">
                    <a:pos x="12" y="676"/>
                  </a:cxn>
                  <a:cxn ang="0">
                    <a:pos x="77" y="441"/>
                  </a:cxn>
                  <a:cxn ang="0">
                    <a:pos x="191" y="311"/>
                  </a:cxn>
                  <a:cxn ang="0">
                    <a:pos x="223" y="125"/>
                  </a:cxn>
                  <a:cxn ang="0">
                    <a:pos x="231" y="11"/>
                  </a:cxn>
                  <a:cxn ang="0">
                    <a:pos x="264" y="3"/>
                  </a:cxn>
                  <a:cxn ang="0">
                    <a:pos x="401" y="11"/>
                  </a:cxn>
                  <a:cxn ang="0">
                    <a:pos x="474" y="28"/>
                  </a:cxn>
                  <a:cxn ang="0">
                    <a:pos x="507" y="36"/>
                  </a:cxn>
                  <a:cxn ang="0">
                    <a:pos x="499" y="230"/>
                  </a:cxn>
                  <a:cxn ang="0">
                    <a:pos x="564" y="449"/>
                  </a:cxn>
                  <a:cxn ang="0">
                    <a:pos x="637" y="571"/>
                  </a:cxn>
                  <a:cxn ang="0">
                    <a:pos x="628" y="652"/>
                  </a:cxn>
                  <a:cxn ang="0">
                    <a:pos x="612" y="700"/>
                  </a:cxn>
                  <a:cxn ang="0">
                    <a:pos x="604" y="725"/>
                  </a:cxn>
                  <a:cxn ang="0">
                    <a:pos x="207" y="684"/>
                  </a:cxn>
                  <a:cxn ang="0">
                    <a:pos x="12" y="676"/>
                  </a:cxn>
                </a:cxnLst>
                <a:rect l="0" t="0" r="r" b="b"/>
                <a:pathLst>
                  <a:path w="637" h="725">
                    <a:moveTo>
                      <a:pt x="12" y="676"/>
                    </a:moveTo>
                    <a:cubicBezTo>
                      <a:pt x="16" y="595"/>
                      <a:pt x="0" y="492"/>
                      <a:pt x="77" y="441"/>
                    </a:cubicBezTo>
                    <a:cubicBezTo>
                      <a:pt x="92" y="396"/>
                      <a:pt x="159" y="358"/>
                      <a:pt x="191" y="311"/>
                    </a:cubicBezTo>
                    <a:cubicBezTo>
                      <a:pt x="211" y="250"/>
                      <a:pt x="217" y="189"/>
                      <a:pt x="223" y="125"/>
                    </a:cubicBezTo>
                    <a:cubicBezTo>
                      <a:pt x="227" y="87"/>
                      <a:pt x="219" y="47"/>
                      <a:pt x="231" y="11"/>
                    </a:cubicBezTo>
                    <a:cubicBezTo>
                      <a:pt x="235" y="0"/>
                      <a:pt x="253" y="6"/>
                      <a:pt x="264" y="3"/>
                    </a:cubicBezTo>
                    <a:cubicBezTo>
                      <a:pt x="310" y="6"/>
                      <a:pt x="356" y="6"/>
                      <a:pt x="401" y="11"/>
                    </a:cubicBezTo>
                    <a:cubicBezTo>
                      <a:pt x="426" y="14"/>
                      <a:pt x="450" y="22"/>
                      <a:pt x="474" y="28"/>
                    </a:cubicBezTo>
                    <a:cubicBezTo>
                      <a:pt x="485" y="31"/>
                      <a:pt x="507" y="36"/>
                      <a:pt x="507" y="36"/>
                    </a:cubicBezTo>
                    <a:cubicBezTo>
                      <a:pt x="504" y="101"/>
                      <a:pt x="499" y="165"/>
                      <a:pt x="499" y="230"/>
                    </a:cubicBezTo>
                    <a:cubicBezTo>
                      <a:pt x="499" y="298"/>
                      <a:pt x="525" y="392"/>
                      <a:pt x="564" y="449"/>
                    </a:cubicBezTo>
                    <a:cubicBezTo>
                      <a:pt x="592" y="490"/>
                      <a:pt x="620" y="523"/>
                      <a:pt x="637" y="571"/>
                    </a:cubicBezTo>
                    <a:cubicBezTo>
                      <a:pt x="634" y="598"/>
                      <a:pt x="633" y="625"/>
                      <a:pt x="628" y="652"/>
                    </a:cubicBezTo>
                    <a:cubicBezTo>
                      <a:pt x="625" y="669"/>
                      <a:pt x="617" y="684"/>
                      <a:pt x="612" y="700"/>
                    </a:cubicBezTo>
                    <a:cubicBezTo>
                      <a:pt x="609" y="708"/>
                      <a:pt x="604" y="725"/>
                      <a:pt x="604" y="725"/>
                    </a:cubicBezTo>
                    <a:cubicBezTo>
                      <a:pt x="472" y="709"/>
                      <a:pt x="339" y="703"/>
                      <a:pt x="207" y="684"/>
                    </a:cubicBezTo>
                    <a:cubicBezTo>
                      <a:pt x="139" y="662"/>
                      <a:pt x="84" y="676"/>
                      <a:pt x="12" y="676"/>
                    </a:cubicBezTo>
                    <a:close/>
                  </a:path>
                </a:pathLst>
              </a:custGeom>
              <a:solidFill>
                <a:srgbClr val="FFFF00"/>
              </a:solidFill>
              <a:ln w="1270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124" name="Arc 20"/>
              <p:cNvSpPr>
                <a:spLocks/>
              </p:cNvSpPr>
              <p:nvPr/>
            </p:nvSpPr>
            <p:spPr bwMode="auto">
              <a:xfrm rot="2041320">
                <a:off x="2248" y="1431"/>
                <a:ext cx="518" cy="431"/>
              </a:xfrm>
              <a:custGeom>
                <a:avLst/>
                <a:gdLst>
                  <a:gd name="G0" fmla="+- 6337 0 0"/>
                  <a:gd name="G1" fmla="+- 0 0 0"/>
                  <a:gd name="G2" fmla="+- 21600 0 0"/>
                  <a:gd name="T0" fmla="*/ 27576 w 27576"/>
                  <a:gd name="T1" fmla="*/ 3931 h 21600"/>
                  <a:gd name="T2" fmla="*/ 0 w 27576"/>
                  <a:gd name="T3" fmla="*/ 20650 h 21600"/>
                  <a:gd name="T4" fmla="*/ 6337 w 27576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7576" h="21600" fill="none" extrusionOk="0">
                    <a:moveTo>
                      <a:pt x="27576" y="3931"/>
                    </a:moveTo>
                    <a:cubicBezTo>
                      <a:pt x="25681" y="14170"/>
                      <a:pt x="16750" y="21599"/>
                      <a:pt x="6337" y="21600"/>
                    </a:cubicBezTo>
                    <a:cubicBezTo>
                      <a:pt x="4189" y="21600"/>
                      <a:pt x="2053" y="21279"/>
                      <a:pt x="0" y="20649"/>
                    </a:cubicBezTo>
                  </a:path>
                  <a:path w="27576" h="21600" stroke="0" extrusionOk="0">
                    <a:moveTo>
                      <a:pt x="27576" y="3931"/>
                    </a:moveTo>
                    <a:cubicBezTo>
                      <a:pt x="25681" y="14170"/>
                      <a:pt x="16750" y="21599"/>
                      <a:pt x="6337" y="21600"/>
                    </a:cubicBezTo>
                    <a:cubicBezTo>
                      <a:pt x="4189" y="21600"/>
                      <a:pt x="2053" y="21279"/>
                      <a:pt x="0" y="20649"/>
                    </a:cubicBezTo>
                    <a:lnTo>
                      <a:pt x="6337" y="0"/>
                    </a:lnTo>
                    <a:close/>
                  </a:path>
                </a:pathLst>
              </a:custGeom>
              <a:solidFill>
                <a:srgbClr val="FFFF00"/>
              </a:solidFill>
              <a:ln w="12700" cap="rnd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7125" name="Line 21"/>
            <p:cNvSpPr>
              <a:spLocks noChangeShapeType="1"/>
            </p:cNvSpPr>
            <p:nvPr/>
          </p:nvSpPr>
          <p:spPr bwMode="auto">
            <a:xfrm>
              <a:off x="2208" y="2248"/>
              <a:ext cx="10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26" name="Line 22"/>
            <p:cNvSpPr>
              <a:spLocks noChangeShapeType="1"/>
            </p:cNvSpPr>
            <p:nvPr/>
          </p:nvSpPr>
          <p:spPr bwMode="auto">
            <a:xfrm>
              <a:off x="2712" y="960"/>
              <a:ext cx="0" cy="225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7127" name="Line 23"/>
          <p:cNvSpPr>
            <a:spLocks noChangeShapeType="1"/>
          </p:cNvSpPr>
          <p:nvPr/>
        </p:nvSpPr>
        <p:spPr bwMode="auto">
          <a:xfrm flipH="1">
            <a:off x="4343400" y="3200400"/>
            <a:ext cx="9144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128" name="Line 24"/>
          <p:cNvSpPr>
            <a:spLocks noChangeShapeType="1"/>
          </p:cNvSpPr>
          <p:nvPr/>
        </p:nvSpPr>
        <p:spPr bwMode="auto">
          <a:xfrm>
            <a:off x="3276600" y="3886200"/>
            <a:ext cx="9144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" name="Group 25"/>
          <p:cNvGrpSpPr>
            <a:grpSpLocks/>
          </p:cNvGrpSpPr>
          <p:nvPr/>
        </p:nvGrpSpPr>
        <p:grpSpPr bwMode="auto">
          <a:xfrm>
            <a:off x="5715000" y="1524000"/>
            <a:ext cx="1600200" cy="3581400"/>
            <a:chOff x="3600" y="960"/>
            <a:chExt cx="1008" cy="2256"/>
          </a:xfrm>
        </p:grpSpPr>
        <p:grpSp>
          <p:nvGrpSpPr>
            <p:cNvPr id="8" name="Group 26"/>
            <p:cNvGrpSpPr>
              <a:grpSpLocks/>
            </p:cNvGrpSpPr>
            <p:nvPr/>
          </p:nvGrpSpPr>
          <p:grpSpPr bwMode="auto">
            <a:xfrm>
              <a:off x="3745" y="1872"/>
              <a:ext cx="718" cy="1199"/>
              <a:chOff x="1009" y="1488"/>
              <a:chExt cx="718" cy="1199"/>
            </a:xfrm>
          </p:grpSpPr>
          <p:sp>
            <p:nvSpPr>
              <p:cNvPr id="47131" name="AutoShape 27"/>
              <p:cNvSpPr>
                <a:spLocks noChangeArrowheads="1"/>
              </p:cNvSpPr>
              <p:nvPr/>
            </p:nvSpPr>
            <p:spPr bwMode="auto">
              <a:xfrm rot="-10800000" flipH="1" flipV="1">
                <a:off x="1009" y="1729"/>
                <a:ext cx="718" cy="958"/>
              </a:xfrm>
              <a:custGeom>
                <a:avLst/>
                <a:gdLst>
                  <a:gd name="G0" fmla="+- 5379 0 0"/>
                  <a:gd name="G1" fmla="+- 21600 0 5379"/>
                  <a:gd name="G2" fmla="*/ 5379 1 2"/>
                  <a:gd name="G3" fmla="+- 21600 0 G2"/>
                  <a:gd name="G4" fmla="+/ 5379 21600 2"/>
                  <a:gd name="G5" fmla="+/ G1 0 2"/>
                  <a:gd name="G6" fmla="*/ 21600 21600 5379"/>
                  <a:gd name="G7" fmla="*/ G6 1 2"/>
                  <a:gd name="G8" fmla="+- 21600 0 G7"/>
                  <a:gd name="G9" fmla="*/ 21600 1 2"/>
                  <a:gd name="G10" fmla="+- 5379 0 G9"/>
                  <a:gd name="G11" fmla="?: G10 G8 0"/>
                  <a:gd name="G12" fmla="?: G10 G7 21600"/>
                  <a:gd name="T0" fmla="*/ 18910 w 21600"/>
                  <a:gd name="T1" fmla="*/ 10800 h 21600"/>
                  <a:gd name="T2" fmla="*/ 10800 w 21600"/>
                  <a:gd name="T3" fmla="*/ 21600 h 21600"/>
                  <a:gd name="T4" fmla="*/ 2690 w 21600"/>
                  <a:gd name="T5" fmla="*/ 10800 h 21600"/>
                  <a:gd name="T6" fmla="*/ 10800 w 21600"/>
                  <a:gd name="T7" fmla="*/ 0 h 21600"/>
                  <a:gd name="T8" fmla="*/ 4490 w 21600"/>
                  <a:gd name="T9" fmla="*/ 4490 h 21600"/>
                  <a:gd name="T10" fmla="*/ 17110 w 21600"/>
                  <a:gd name="T11" fmla="*/ 1711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379" y="21600"/>
                    </a:lnTo>
                    <a:lnTo>
                      <a:pt x="16221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132" name="Arc 28"/>
              <p:cNvSpPr>
                <a:spLocks/>
              </p:cNvSpPr>
              <p:nvPr/>
            </p:nvSpPr>
            <p:spPr bwMode="auto">
              <a:xfrm rot="2700000">
                <a:off x="1116" y="1476"/>
                <a:ext cx="504" cy="528"/>
              </a:xfrm>
              <a:custGeom>
                <a:avLst/>
                <a:gdLst>
                  <a:gd name="G0" fmla="+- 0 0 0"/>
                  <a:gd name="G1" fmla="+- 0 0 0"/>
                  <a:gd name="G2" fmla="+- 21600 0 0"/>
                  <a:gd name="T0" fmla="*/ 21600 w 21600"/>
                  <a:gd name="T1" fmla="*/ 0 h 21600"/>
                  <a:gd name="T2" fmla="*/ 0 w 21600"/>
                  <a:gd name="T3" fmla="*/ 21600 h 21600"/>
                  <a:gd name="T4" fmla="*/ 0 w 21600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</a:path>
                  <a:path w="21600" h="21600" stroke="0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3CCCC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" name="Group 29"/>
            <p:cNvGrpSpPr>
              <a:grpSpLocks/>
            </p:cNvGrpSpPr>
            <p:nvPr/>
          </p:nvGrpSpPr>
          <p:grpSpPr bwMode="auto">
            <a:xfrm rot="-216383">
              <a:off x="3760" y="1432"/>
              <a:ext cx="637" cy="868"/>
              <a:chOff x="2161" y="994"/>
              <a:chExt cx="637" cy="868"/>
            </a:xfrm>
          </p:grpSpPr>
          <p:sp>
            <p:nvSpPr>
              <p:cNvPr id="47134" name="Freeform 30"/>
              <p:cNvSpPr>
                <a:spLocks/>
              </p:cNvSpPr>
              <p:nvPr/>
            </p:nvSpPr>
            <p:spPr bwMode="auto">
              <a:xfrm>
                <a:off x="2161" y="994"/>
                <a:ext cx="637" cy="725"/>
              </a:xfrm>
              <a:custGeom>
                <a:avLst/>
                <a:gdLst/>
                <a:ahLst/>
                <a:cxnLst>
                  <a:cxn ang="0">
                    <a:pos x="12" y="676"/>
                  </a:cxn>
                  <a:cxn ang="0">
                    <a:pos x="77" y="441"/>
                  </a:cxn>
                  <a:cxn ang="0">
                    <a:pos x="191" y="311"/>
                  </a:cxn>
                  <a:cxn ang="0">
                    <a:pos x="223" y="125"/>
                  </a:cxn>
                  <a:cxn ang="0">
                    <a:pos x="231" y="11"/>
                  </a:cxn>
                  <a:cxn ang="0">
                    <a:pos x="264" y="3"/>
                  </a:cxn>
                  <a:cxn ang="0">
                    <a:pos x="401" y="11"/>
                  </a:cxn>
                  <a:cxn ang="0">
                    <a:pos x="474" y="28"/>
                  </a:cxn>
                  <a:cxn ang="0">
                    <a:pos x="507" y="36"/>
                  </a:cxn>
                  <a:cxn ang="0">
                    <a:pos x="499" y="230"/>
                  </a:cxn>
                  <a:cxn ang="0">
                    <a:pos x="564" y="449"/>
                  </a:cxn>
                  <a:cxn ang="0">
                    <a:pos x="637" y="571"/>
                  </a:cxn>
                  <a:cxn ang="0">
                    <a:pos x="628" y="652"/>
                  </a:cxn>
                  <a:cxn ang="0">
                    <a:pos x="612" y="700"/>
                  </a:cxn>
                  <a:cxn ang="0">
                    <a:pos x="604" y="725"/>
                  </a:cxn>
                  <a:cxn ang="0">
                    <a:pos x="207" y="684"/>
                  </a:cxn>
                  <a:cxn ang="0">
                    <a:pos x="12" y="676"/>
                  </a:cxn>
                </a:cxnLst>
                <a:rect l="0" t="0" r="r" b="b"/>
                <a:pathLst>
                  <a:path w="637" h="725">
                    <a:moveTo>
                      <a:pt x="12" y="676"/>
                    </a:moveTo>
                    <a:cubicBezTo>
                      <a:pt x="16" y="595"/>
                      <a:pt x="0" y="492"/>
                      <a:pt x="77" y="441"/>
                    </a:cubicBezTo>
                    <a:cubicBezTo>
                      <a:pt x="92" y="396"/>
                      <a:pt x="159" y="358"/>
                      <a:pt x="191" y="311"/>
                    </a:cubicBezTo>
                    <a:cubicBezTo>
                      <a:pt x="211" y="250"/>
                      <a:pt x="217" y="189"/>
                      <a:pt x="223" y="125"/>
                    </a:cubicBezTo>
                    <a:cubicBezTo>
                      <a:pt x="227" y="87"/>
                      <a:pt x="219" y="47"/>
                      <a:pt x="231" y="11"/>
                    </a:cubicBezTo>
                    <a:cubicBezTo>
                      <a:pt x="235" y="0"/>
                      <a:pt x="253" y="6"/>
                      <a:pt x="264" y="3"/>
                    </a:cubicBezTo>
                    <a:cubicBezTo>
                      <a:pt x="310" y="6"/>
                      <a:pt x="356" y="6"/>
                      <a:pt x="401" y="11"/>
                    </a:cubicBezTo>
                    <a:cubicBezTo>
                      <a:pt x="426" y="14"/>
                      <a:pt x="450" y="22"/>
                      <a:pt x="474" y="28"/>
                    </a:cubicBezTo>
                    <a:cubicBezTo>
                      <a:pt x="485" y="31"/>
                      <a:pt x="507" y="36"/>
                      <a:pt x="507" y="36"/>
                    </a:cubicBezTo>
                    <a:cubicBezTo>
                      <a:pt x="504" y="101"/>
                      <a:pt x="499" y="165"/>
                      <a:pt x="499" y="230"/>
                    </a:cubicBezTo>
                    <a:cubicBezTo>
                      <a:pt x="499" y="298"/>
                      <a:pt x="525" y="392"/>
                      <a:pt x="564" y="449"/>
                    </a:cubicBezTo>
                    <a:cubicBezTo>
                      <a:pt x="592" y="490"/>
                      <a:pt x="620" y="523"/>
                      <a:pt x="637" y="571"/>
                    </a:cubicBezTo>
                    <a:cubicBezTo>
                      <a:pt x="634" y="598"/>
                      <a:pt x="633" y="625"/>
                      <a:pt x="628" y="652"/>
                    </a:cubicBezTo>
                    <a:cubicBezTo>
                      <a:pt x="625" y="669"/>
                      <a:pt x="617" y="684"/>
                      <a:pt x="612" y="700"/>
                    </a:cubicBezTo>
                    <a:cubicBezTo>
                      <a:pt x="609" y="708"/>
                      <a:pt x="604" y="725"/>
                      <a:pt x="604" y="725"/>
                    </a:cubicBezTo>
                    <a:cubicBezTo>
                      <a:pt x="472" y="709"/>
                      <a:pt x="339" y="703"/>
                      <a:pt x="207" y="684"/>
                    </a:cubicBezTo>
                    <a:cubicBezTo>
                      <a:pt x="139" y="662"/>
                      <a:pt x="84" y="676"/>
                      <a:pt x="12" y="676"/>
                    </a:cubicBezTo>
                    <a:close/>
                  </a:path>
                </a:pathLst>
              </a:custGeom>
              <a:solidFill>
                <a:srgbClr val="FFFF00"/>
              </a:solidFill>
              <a:ln w="1270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135" name="Arc 31"/>
              <p:cNvSpPr>
                <a:spLocks/>
              </p:cNvSpPr>
              <p:nvPr/>
            </p:nvSpPr>
            <p:spPr bwMode="auto">
              <a:xfrm rot="2041320">
                <a:off x="2248" y="1431"/>
                <a:ext cx="518" cy="431"/>
              </a:xfrm>
              <a:custGeom>
                <a:avLst/>
                <a:gdLst>
                  <a:gd name="G0" fmla="+- 6337 0 0"/>
                  <a:gd name="G1" fmla="+- 0 0 0"/>
                  <a:gd name="G2" fmla="+- 21600 0 0"/>
                  <a:gd name="T0" fmla="*/ 27576 w 27576"/>
                  <a:gd name="T1" fmla="*/ 3931 h 21600"/>
                  <a:gd name="T2" fmla="*/ 0 w 27576"/>
                  <a:gd name="T3" fmla="*/ 20650 h 21600"/>
                  <a:gd name="T4" fmla="*/ 6337 w 27576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7576" h="21600" fill="none" extrusionOk="0">
                    <a:moveTo>
                      <a:pt x="27576" y="3931"/>
                    </a:moveTo>
                    <a:cubicBezTo>
                      <a:pt x="25681" y="14170"/>
                      <a:pt x="16750" y="21599"/>
                      <a:pt x="6337" y="21600"/>
                    </a:cubicBezTo>
                    <a:cubicBezTo>
                      <a:pt x="4189" y="21600"/>
                      <a:pt x="2053" y="21279"/>
                      <a:pt x="0" y="20649"/>
                    </a:cubicBezTo>
                  </a:path>
                  <a:path w="27576" h="21600" stroke="0" extrusionOk="0">
                    <a:moveTo>
                      <a:pt x="27576" y="3931"/>
                    </a:moveTo>
                    <a:cubicBezTo>
                      <a:pt x="25681" y="14170"/>
                      <a:pt x="16750" y="21599"/>
                      <a:pt x="6337" y="21600"/>
                    </a:cubicBezTo>
                    <a:cubicBezTo>
                      <a:pt x="4189" y="21600"/>
                      <a:pt x="2053" y="21279"/>
                      <a:pt x="0" y="20649"/>
                    </a:cubicBezTo>
                    <a:lnTo>
                      <a:pt x="6337" y="0"/>
                    </a:lnTo>
                    <a:close/>
                  </a:path>
                </a:pathLst>
              </a:custGeom>
              <a:solidFill>
                <a:srgbClr val="FFFF00"/>
              </a:solidFill>
              <a:ln w="12700" cap="rnd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7136" name="Line 32"/>
            <p:cNvSpPr>
              <a:spLocks noChangeShapeType="1"/>
            </p:cNvSpPr>
            <p:nvPr/>
          </p:nvSpPr>
          <p:spPr bwMode="auto">
            <a:xfrm>
              <a:off x="3600" y="2248"/>
              <a:ext cx="10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37" name="Line 33"/>
            <p:cNvSpPr>
              <a:spLocks noChangeShapeType="1"/>
            </p:cNvSpPr>
            <p:nvPr/>
          </p:nvSpPr>
          <p:spPr bwMode="auto">
            <a:xfrm>
              <a:off x="4104" y="960"/>
              <a:ext cx="0" cy="225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7138" name="Line 34"/>
          <p:cNvSpPr>
            <a:spLocks noChangeShapeType="1"/>
          </p:cNvSpPr>
          <p:nvPr/>
        </p:nvSpPr>
        <p:spPr bwMode="auto">
          <a:xfrm flipV="1">
            <a:off x="6515100" y="1676400"/>
            <a:ext cx="0" cy="14478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139" name="Line 35"/>
          <p:cNvSpPr>
            <a:spLocks noChangeShapeType="1"/>
          </p:cNvSpPr>
          <p:nvPr/>
        </p:nvSpPr>
        <p:spPr bwMode="auto">
          <a:xfrm>
            <a:off x="6515100" y="3733800"/>
            <a:ext cx="0" cy="14478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140" name="Text Box 36"/>
          <p:cNvSpPr txBox="1">
            <a:spLocks noChangeArrowheads="1"/>
          </p:cNvSpPr>
          <p:nvPr/>
        </p:nvSpPr>
        <p:spPr bwMode="auto">
          <a:xfrm>
            <a:off x="5715000" y="228600"/>
            <a:ext cx="2286000" cy="830997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1600" b="1" dirty="0"/>
              <a:t>A húzóerő mindig merőleges az ízületi felszínre </a:t>
            </a:r>
            <a:endParaRPr lang="en-GB" sz="1600" b="1" dirty="0"/>
          </a:p>
        </p:txBody>
      </p:sp>
      <p:sp>
        <p:nvSpPr>
          <p:cNvPr id="47141" name="Text Box 37"/>
          <p:cNvSpPr txBox="1">
            <a:spLocks noChangeArrowheads="1"/>
          </p:cNvSpPr>
          <p:nvPr/>
        </p:nvSpPr>
        <p:spPr bwMode="auto">
          <a:xfrm>
            <a:off x="3352800" y="228600"/>
            <a:ext cx="2286000" cy="830997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1600" b="1" dirty="0" smtClean="0"/>
              <a:t>A nyíróerő mindig párhuzamos az ízületi felszínnel</a:t>
            </a:r>
            <a:endParaRPr lang="en-GB" sz="1600" b="1" dirty="0"/>
          </a:p>
        </p:txBody>
      </p:sp>
      <p:sp>
        <p:nvSpPr>
          <p:cNvPr id="47142" name="Text Box 38"/>
          <p:cNvSpPr txBox="1">
            <a:spLocks noChangeArrowheads="1"/>
          </p:cNvSpPr>
          <p:nvPr/>
        </p:nvSpPr>
        <p:spPr bwMode="auto">
          <a:xfrm>
            <a:off x="228600" y="3200400"/>
            <a:ext cx="1371600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1600" b="1" dirty="0" smtClean="0"/>
              <a:t>Ízületi felszín</a:t>
            </a:r>
            <a:endParaRPr lang="en-GB" sz="1600" b="1" dirty="0"/>
          </a:p>
        </p:txBody>
      </p:sp>
      <p:sp>
        <p:nvSpPr>
          <p:cNvPr id="10" name="Szövegdoboz 9"/>
          <p:cNvSpPr txBox="1"/>
          <p:nvPr/>
        </p:nvSpPr>
        <p:spPr>
          <a:xfrm>
            <a:off x="1187624" y="6093296"/>
            <a:ext cx="6876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Nagyobb kompressziós erő stabilizálja az ízületet a </a:t>
            </a:r>
            <a:r>
              <a:rPr lang="hu-HU" smtClean="0"/>
              <a:t>nyíróerővel szemben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50786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KATTIN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7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7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HIN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7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7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HIN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47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KATTIN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47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0" fill="hold"/>
                                        <p:tgtEl>
                                          <p:spTgt spid="47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HIN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47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47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HIN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0"/>
                            </p:stCondLst>
                            <p:childTnLst>
                              <p:par>
                                <p:cTn id="4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7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7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SIETTE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HIN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7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7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HIN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7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7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HIN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7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7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SIETTE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KATTIN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0" fill="hold"/>
                                        <p:tgtEl>
                                          <p:spTgt spid="47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0" fill="hold"/>
                                        <p:tgtEl>
                                          <p:spTgt spid="47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HIN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0"/>
                            </p:stCondLst>
                            <p:childTnLst>
                              <p:par>
                                <p:cTn id="78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0" fill="hold"/>
                                        <p:tgtEl>
                                          <p:spTgt spid="47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0" fill="hold"/>
                                        <p:tgtEl>
                                          <p:spTgt spid="47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HIN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0"/>
                            </p:stCondLst>
                            <p:childTnLst>
                              <p:par>
                                <p:cTn id="8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7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7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SIETTE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3" grpId="0" animBg="1"/>
      <p:bldP spid="47114" grpId="0" animBg="1"/>
      <p:bldP spid="47115" grpId="0" animBg="1"/>
      <p:bldP spid="47116" grpId="0" animBg="1"/>
      <p:bldP spid="47117" grpId="0" animBg="1" autoUpdateAnimBg="0"/>
      <p:bldP spid="47127" grpId="0" animBg="1"/>
      <p:bldP spid="47128" grpId="0" animBg="1"/>
      <p:bldP spid="47138" grpId="0" animBg="1"/>
      <p:bldP spid="47139" grpId="0" animBg="1"/>
      <p:bldP spid="47140" grpId="0" animBg="1" autoUpdateAnimBg="0"/>
      <p:bldP spid="47141" grpId="0" animBg="1" autoUpdateAnimBg="0"/>
      <p:bldP spid="47142" grpId="0" build="p" autoUpdateAnimBg="0" advAuto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828800" y="1219200"/>
            <a:ext cx="1600200" cy="3581400"/>
            <a:chOff x="3600" y="960"/>
            <a:chExt cx="1008" cy="2256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3745" y="1872"/>
              <a:ext cx="718" cy="1199"/>
              <a:chOff x="1009" y="1488"/>
              <a:chExt cx="718" cy="1199"/>
            </a:xfrm>
          </p:grpSpPr>
          <p:sp>
            <p:nvSpPr>
              <p:cNvPr id="48133" name="AutoShape 5"/>
              <p:cNvSpPr>
                <a:spLocks noChangeArrowheads="1"/>
              </p:cNvSpPr>
              <p:nvPr/>
            </p:nvSpPr>
            <p:spPr bwMode="auto">
              <a:xfrm rot="-10800000" flipH="1" flipV="1">
                <a:off x="1009" y="1729"/>
                <a:ext cx="718" cy="958"/>
              </a:xfrm>
              <a:custGeom>
                <a:avLst/>
                <a:gdLst>
                  <a:gd name="G0" fmla="+- 5379 0 0"/>
                  <a:gd name="G1" fmla="+- 21600 0 5379"/>
                  <a:gd name="G2" fmla="*/ 5379 1 2"/>
                  <a:gd name="G3" fmla="+- 21600 0 G2"/>
                  <a:gd name="G4" fmla="+/ 5379 21600 2"/>
                  <a:gd name="G5" fmla="+/ G1 0 2"/>
                  <a:gd name="G6" fmla="*/ 21600 21600 5379"/>
                  <a:gd name="G7" fmla="*/ G6 1 2"/>
                  <a:gd name="G8" fmla="+- 21600 0 G7"/>
                  <a:gd name="G9" fmla="*/ 21600 1 2"/>
                  <a:gd name="G10" fmla="+- 5379 0 G9"/>
                  <a:gd name="G11" fmla="?: G10 G8 0"/>
                  <a:gd name="G12" fmla="?: G10 G7 21600"/>
                  <a:gd name="T0" fmla="*/ 18910 w 21600"/>
                  <a:gd name="T1" fmla="*/ 10800 h 21600"/>
                  <a:gd name="T2" fmla="*/ 10800 w 21600"/>
                  <a:gd name="T3" fmla="*/ 21600 h 21600"/>
                  <a:gd name="T4" fmla="*/ 2690 w 21600"/>
                  <a:gd name="T5" fmla="*/ 10800 h 21600"/>
                  <a:gd name="T6" fmla="*/ 10800 w 21600"/>
                  <a:gd name="T7" fmla="*/ 0 h 21600"/>
                  <a:gd name="T8" fmla="*/ 4490 w 21600"/>
                  <a:gd name="T9" fmla="*/ 4490 h 21600"/>
                  <a:gd name="T10" fmla="*/ 17110 w 21600"/>
                  <a:gd name="T11" fmla="*/ 1711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379" y="21600"/>
                    </a:lnTo>
                    <a:lnTo>
                      <a:pt x="16221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134" name="Arc 6"/>
              <p:cNvSpPr>
                <a:spLocks/>
              </p:cNvSpPr>
              <p:nvPr/>
            </p:nvSpPr>
            <p:spPr bwMode="auto">
              <a:xfrm rot="2700000">
                <a:off x="1116" y="1476"/>
                <a:ext cx="504" cy="528"/>
              </a:xfrm>
              <a:custGeom>
                <a:avLst/>
                <a:gdLst>
                  <a:gd name="G0" fmla="+- 0 0 0"/>
                  <a:gd name="G1" fmla="+- 0 0 0"/>
                  <a:gd name="G2" fmla="+- 21600 0 0"/>
                  <a:gd name="T0" fmla="*/ 21600 w 21600"/>
                  <a:gd name="T1" fmla="*/ 0 h 21600"/>
                  <a:gd name="T2" fmla="*/ 0 w 21600"/>
                  <a:gd name="T3" fmla="*/ 21600 h 21600"/>
                  <a:gd name="T4" fmla="*/ 0 w 21600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</a:path>
                  <a:path w="21600" h="21600" stroke="0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3CCCC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" name="Group 7"/>
            <p:cNvGrpSpPr>
              <a:grpSpLocks/>
            </p:cNvGrpSpPr>
            <p:nvPr/>
          </p:nvGrpSpPr>
          <p:grpSpPr bwMode="auto">
            <a:xfrm rot="-216383">
              <a:off x="3760" y="1432"/>
              <a:ext cx="637" cy="868"/>
              <a:chOff x="2161" y="994"/>
              <a:chExt cx="637" cy="868"/>
            </a:xfrm>
          </p:grpSpPr>
          <p:sp>
            <p:nvSpPr>
              <p:cNvPr id="48136" name="Freeform 8"/>
              <p:cNvSpPr>
                <a:spLocks/>
              </p:cNvSpPr>
              <p:nvPr/>
            </p:nvSpPr>
            <p:spPr bwMode="auto">
              <a:xfrm>
                <a:off x="2161" y="994"/>
                <a:ext cx="637" cy="725"/>
              </a:xfrm>
              <a:custGeom>
                <a:avLst/>
                <a:gdLst/>
                <a:ahLst/>
                <a:cxnLst>
                  <a:cxn ang="0">
                    <a:pos x="12" y="676"/>
                  </a:cxn>
                  <a:cxn ang="0">
                    <a:pos x="77" y="441"/>
                  </a:cxn>
                  <a:cxn ang="0">
                    <a:pos x="191" y="311"/>
                  </a:cxn>
                  <a:cxn ang="0">
                    <a:pos x="223" y="125"/>
                  </a:cxn>
                  <a:cxn ang="0">
                    <a:pos x="231" y="11"/>
                  </a:cxn>
                  <a:cxn ang="0">
                    <a:pos x="264" y="3"/>
                  </a:cxn>
                  <a:cxn ang="0">
                    <a:pos x="401" y="11"/>
                  </a:cxn>
                  <a:cxn ang="0">
                    <a:pos x="474" y="28"/>
                  </a:cxn>
                  <a:cxn ang="0">
                    <a:pos x="507" y="36"/>
                  </a:cxn>
                  <a:cxn ang="0">
                    <a:pos x="499" y="230"/>
                  </a:cxn>
                  <a:cxn ang="0">
                    <a:pos x="564" y="449"/>
                  </a:cxn>
                  <a:cxn ang="0">
                    <a:pos x="637" y="571"/>
                  </a:cxn>
                  <a:cxn ang="0">
                    <a:pos x="628" y="652"/>
                  </a:cxn>
                  <a:cxn ang="0">
                    <a:pos x="612" y="700"/>
                  </a:cxn>
                  <a:cxn ang="0">
                    <a:pos x="604" y="725"/>
                  </a:cxn>
                  <a:cxn ang="0">
                    <a:pos x="207" y="684"/>
                  </a:cxn>
                  <a:cxn ang="0">
                    <a:pos x="12" y="676"/>
                  </a:cxn>
                </a:cxnLst>
                <a:rect l="0" t="0" r="r" b="b"/>
                <a:pathLst>
                  <a:path w="637" h="725">
                    <a:moveTo>
                      <a:pt x="12" y="676"/>
                    </a:moveTo>
                    <a:cubicBezTo>
                      <a:pt x="16" y="595"/>
                      <a:pt x="0" y="492"/>
                      <a:pt x="77" y="441"/>
                    </a:cubicBezTo>
                    <a:cubicBezTo>
                      <a:pt x="92" y="396"/>
                      <a:pt x="159" y="358"/>
                      <a:pt x="191" y="311"/>
                    </a:cubicBezTo>
                    <a:cubicBezTo>
                      <a:pt x="211" y="250"/>
                      <a:pt x="217" y="189"/>
                      <a:pt x="223" y="125"/>
                    </a:cubicBezTo>
                    <a:cubicBezTo>
                      <a:pt x="227" y="87"/>
                      <a:pt x="219" y="47"/>
                      <a:pt x="231" y="11"/>
                    </a:cubicBezTo>
                    <a:cubicBezTo>
                      <a:pt x="235" y="0"/>
                      <a:pt x="253" y="6"/>
                      <a:pt x="264" y="3"/>
                    </a:cubicBezTo>
                    <a:cubicBezTo>
                      <a:pt x="310" y="6"/>
                      <a:pt x="356" y="6"/>
                      <a:pt x="401" y="11"/>
                    </a:cubicBezTo>
                    <a:cubicBezTo>
                      <a:pt x="426" y="14"/>
                      <a:pt x="450" y="22"/>
                      <a:pt x="474" y="28"/>
                    </a:cubicBezTo>
                    <a:cubicBezTo>
                      <a:pt x="485" y="31"/>
                      <a:pt x="507" y="36"/>
                      <a:pt x="507" y="36"/>
                    </a:cubicBezTo>
                    <a:cubicBezTo>
                      <a:pt x="504" y="101"/>
                      <a:pt x="499" y="165"/>
                      <a:pt x="499" y="230"/>
                    </a:cubicBezTo>
                    <a:cubicBezTo>
                      <a:pt x="499" y="298"/>
                      <a:pt x="525" y="392"/>
                      <a:pt x="564" y="449"/>
                    </a:cubicBezTo>
                    <a:cubicBezTo>
                      <a:pt x="592" y="490"/>
                      <a:pt x="620" y="523"/>
                      <a:pt x="637" y="571"/>
                    </a:cubicBezTo>
                    <a:cubicBezTo>
                      <a:pt x="634" y="598"/>
                      <a:pt x="633" y="625"/>
                      <a:pt x="628" y="652"/>
                    </a:cubicBezTo>
                    <a:cubicBezTo>
                      <a:pt x="625" y="669"/>
                      <a:pt x="617" y="684"/>
                      <a:pt x="612" y="700"/>
                    </a:cubicBezTo>
                    <a:cubicBezTo>
                      <a:pt x="609" y="708"/>
                      <a:pt x="604" y="725"/>
                      <a:pt x="604" y="725"/>
                    </a:cubicBezTo>
                    <a:cubicBezTo>
                      <a:pt x="472" y="709"/>
                      <a:pt x="339" y="703"/>
                      <a:pt x="207" y="684"/>
                    </a:cubicBezTo>
                    <a:cubicBezTo>
                      <a:pt x="139" y="662"/>
                      <a:pt x="84" y="676"/>
                      <a:pt x="12" y="676"/>
                    </a:cubicBezTo>
                    <a:close/>
                  </a:path>
                </a:pathLst>
              </a:custGeom>
              <a:solidFill>
                <a:srgbClr val="FFFF00"/>
              </a:solidFill>
              <a:ln w="1270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137" name="Arc 9"/>
              <p:cNvSpPr>
                <a:spLocks/>
              </p:cNvSpPr>
              <p:nvPr/>
            </p:nvSpPr>
            <p:spPr bwMode="auto">
              <a:xfrm rot="2041320">
                <a:off x="2248" y="1431"/>
                <a:ext cx="518" cy="431"/>
              </a:xfrm>
              <a:custGeom>
                <a:avLst/>
                <a:gdLst>
                  <a:gd name="G0" fmla="+- 6337 0 0"/>
                  <a:gd name="G1" fmla="+- 0 0 0"/>
                  <a:gd name="G2" fmla="+- 21600 0 0"/>
                  <a:gd name="T0" fmla="*/ 27576 w 27576"/>
                  <a:gd name="T1" fmla="*/ 3931 h 21600"/>
                  <a:gd name="T2" fmla="*/ 0 w 27576"/>
                  <a:gd name="T3" fmla="*/ 20650 h 21600"/>
                  <a:gd name="T4" fmla="*/ 6337 w 27576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7576" h="21600" fill="none" extrusionOk="0">
                    <a:moveTo>
                      <a:pt x="27576" y="3931"/>
                    </a:moveTo>
                    <a:cubicBezTo>
                      <a:pt x="25681" y="14170"/>
                      <a:pt x="16750" y="21599"/>
                      <a:pt x="6337" y="21600"/>
                    </a:cubicBezTo>
                    <a:cubicBezTo>
                      <a:pt x="4189" y="21600"/>
                      <a:pt x="2053" y="21279"/>
                      <a:pt x="0" y="20649"/>
                    </a:cubicBezTo>
                  </a:path>
                  <a:path w="27576" h="21600" stroke="0" extrusionOk="0">
                    <a:moveTo>
                      <a:pt x="27576" y="3931"/>
                    </a:moveTo>
                    <a:cubicBezTo>
                      <a:pt x="25681" y="14170"/>
                      <a:pt x="16750" y="21599"/>
                      <a:pt x="6337" y="21600"/>
                    </a:cubicBezTo>
                    <a:cubicBezTo>
                      <a:pt x="4189" y="21600"/>
                      <a:pt x="2053" y="21279"/>
                      <a:pt x="0" y="20649"/>
                    </a:cubicBezTo>
                    <a:lnTo>
                      <a:pt x="6337" y="0"/>
                    </a:lnTo>
                    <a:close/>
                  </a:path>
                </a:pathLst>
              </a:custGeom>
              <a:solidFill>
                <a:srgbClr val="FFFF00"/>
              </a:solidFill>
              <a:ln w="12700" cap="rnd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8138" name="Line 10"/>
            <p:cNvSpPr>
              <a:spLocks noChangeShapeType="1"/>
            </p:cNvSpPr>
            <p:nvPr/>
          </p:nvSpPr>
          <p:spPr bwMode="auto">
            <a:xfrm>
              <a:off x="3600" y="2248"/>
              <a:ext cx="10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39" name="Line 11"/>
            <p:cNvSpPr>
              <a:spLocks noChangeShapeType="1"/>
            </p:cNvSpPr>
            <p:nvPr/>
          </p:nvSpPr>
          <p:spPr bwMode="auto">
            <a:xfrm>
              <a:off x="4104" y="960"/>
              <a:ext cx="0" cy="225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8140" name="Oval 12"/>
          <p:cNvSpPr>
            <a:spLocks noChangeArrowheads="1"/>
          </p:cNvSpPr>
          <p:nvPr/>
        </p:nvSpPr>
        <p:spPr bwMode="auto">
          <a:xfrm>
            <a:off x="2552700" y="3200400"/>
            <a:ext cx="152400" cy="152400"/>
          </a:xfrm>
          <a:prstGeom prst="ellipse">
            <a:avLst/>
          </a:prstGeom>
          <a:solidFill>
            <a:srgbClr val="CC0000"/>
          </a:solidFill>
          <a:ln w="12700">
            <a:solidFill>
              <a:srgbClr val="CC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41" name="Line 13"/>
          <p:cNvSpPr>
            <a:spLocks noChangeShapeType="1"/>
          </p:cNvSpPr>
          <p:nvPr/>
        </p:nvSpPr>
        <p:spPr bwMode="auto">
          <a:xfrm>
            <a:off x="2628900" y="1752600"/>
            <a:ext cx="0" cy="14478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42" name="Line 14"/>
          <p:cNvSpPr>
            <a:spLocks noChangeShapeType="1"/>
          </p:cNvSpPr>
          <p:nvPr/>
        </p:nvSpPr>
        <p:spPr bwMode="auto">
          <a:xfrm flipH="1">
            <a:off x="2743200" y="3276600"/>
            <a:ext cx="914400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43" name="Line 15"/>
          <p:cNvSpPr>
            <a:spLocks noChangeShapeType="1"/>
          </p:cNvSpPr>
          <p:nvPr/>
        </p:nvSpPr>
        <p:spPr bwMode="auto">
          <a:xfrm>
            <a:off x="3657600" y="1752600"/>
            <a:ext cx="0" cy="1447800"/>
          </a:xfrm>
          <a:prstGeom prst="line">
            <a:avLst/>
          </a:prstGeom>
          <a:noFill/>
          <a:ln w="28575">
            <a:solidFill>
              <a:srgbClr val="CC0000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44" name="Line 16"/>
          <p:cNvSpPr>
            <a:spLocks noChangeShapeType="1"/>
          </p:cNvSpPr>
          <p:nvPr/>
        </p:nvSpPr>
        <p:spPr bwMode="auto">
          <a:xfrm flipH="1">
            <a:off x="2743200" y="1752600"/>
            <a:ext cx="914400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45" name="Line 17"/>
          <p:cNvSpPr>
            <a:spLocks noChangeShapeType="1"/>
          </p:cNvSpPr>
          <p:nvPr/>
        </p:nvSpPr>
        <p:spPr bwMode="auto">
          <a:xfrm flipH="1">
            <a:off x="2667000" y="1752600"/>
            <a:ext cx="990600" cy="1524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46" name="Text Box 18"/>
          <p:cNvSpPr txBox="1">
            <a:spLocks noChangeArrowheads="1"/>
          </p:cNvSpPr>
          <p:nvPr/>
        </p:nvSpPr>
        <p:spPr bwMode="auto">
          <a:xfrm>
            <a:off x="3505200" y="3016250"/>
            <a:ext cx="152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1800" dirty="0" smtClean="0"/>
              <a:t>Nyíróerő</a:t>
            </a:r>
            <a:r>
              <a:rPr lang="en-GB" sz="1800" dirty="0" smtClean="0"/>
              <a:t> </a:t>
            </a:r>
            <a:r>
              <a:rPr lang="en-GB" sz="1800" dirty="0"/>
              <a:t>(</a:t>
            </a:r>
            <a:r>
              <a:rPr lang="en-GB" sz="1800" dirty="0" smtClean="0"/>
              <a:t>F</a:t>
            </a:r>
            <a:r>
              <a:rPr lang="hu-HU" sz="1800" dirty="0" err="1" smtClean="0"/>
              <a:t>ny</a:t>
            </a:r>
            <a:r>
              <a:rPr lang="en-GB" sz="1800" dirty="0" smtClean="0"/>
              <a:t>)</a:t>
            </a:r>
            <a:endParaRPr lang="en-GB" sz="1800" dirty="0"/>
          </a:p>
        </p:txBody>
      </p:sp>
      <p:sp>
        <p:nvSpPr>
          <p:cNvPr id="48147" name="Text Box 19"/>
          <p:cNvSpPr txBox="1">
            <a:spLocks noChangeArrowheads="1"/>
          </p:cNvSpPr>
          <p:nvPr/>
        </p:nvSpPr>
        <p:spPr bwMode="auto">
          <a:xfrm>
            <a:off x="3352800" y="1295400"/>
            <a:ext cx="152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dirty="0" err="1" smtClean="0"/>
              <a:t>Feredő</a:t>
            </a:r>
            <a:r>
              <a:rPr lang="en-GB" sz="1800" dirty="0" smtClean="0"/>
              <a:t> </a:t>
            </a:r>
            <a:r>
              <a:rPr lang="en-GB" sz="1800" dirty="0"/>
              <a:t>(</a:t>
            </a:r>
            <a:r>
              <a:rPr lang="en-GB" sz="1800" dirty="0" smtClean="0"/>
              <a:t>F</a:t>
            </a:r>
            <a:r>
              <a:rPr lang="hu-HU" sz="1800" dirty="0" smtClean="0"/>
              <a:t>e</a:t>
            </a:r>
            <a:r>
              <a:rPr lang="en-GB" sz="1800" dirty="0" smtClean="0"/>
              <a:t>)</a:t>
            </a:r>
            <a:endParaRPr lang="en-GB" sz="1800" dirty="0"/>
          </a:p>
        </p:txBody>
      </p:sp>
      <p:sp>
        <p:nvSpPr>
          <p:cNvPr id="48148" name="Text Box 20"/>
          <p:cNvSpPr txBox="1">
            <a:spLocks noChangeArrowheads="1"/>
          </p:cNvSpPr>
          <p:nvPr/>
        </p:nvSpPr>
        <p:spPr bwMode="auto">
          <a:xfrm>
            <a:off x="1143000" y="914400"/>
            <a:ext cx="1524000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1800" dirty="0" smtClean="0"/>
              <a:t>Kompressziós erő</a:t>
            </a:r>
            <a:r>
              <a:rPr lang="en-GB" sz="1800" dirty="0" smtClean="0"/>
              <a:t> </a:t>
            </a:r>
            <a:r>
              <a:rPr lang="en-GB" sz="1800" dirty="0"/>
              <a:t>(Fc)</a:t>
            </a:r>
          </a:p>
        </p:txBody>
      </p:sp>
      <p:sp>
        <p:nvSpPr>
          <p:cNvPr id="48149" name="Text Box 21"/>
          <p:cNvSpPr txBox="1">
            <a:spLocks noChangeArrowheads="1"/>
          </p:cNvSpPr>
          <p:nvPr/>
        </p:nvSpPr>
        <p:spPr bwMode="auto">
          <a:xfrm>
            <a:off x="3196020" y="259036"/>
            <a:ext cx="2667000" cy="523220"/>
          </a:xfrm>
          <a:prstGeom prst="rect">
            <a:avLst/>
          </a:prstGeom>
          <a:solidFill>
            <a:srgbClr val="FFC000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2800" b="1" dirty="0" smtClean="0">
                <a:latin typeface="Times New Roman" pitchFamily="18" charset="0"/>
                <a:cs typeface="Times New Roman" pitchFamily="18" charset="0"/>
              </a:rPr>
              <a:t>Reakcióerő</a:t>
            </a:r>
            <a:endParaRPr lang="en-GB" sz="28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Group 22"/>
          <p:cNvGrpSpPr>
            <a:grpSpLocks/>
          </p:cNvGrpSpPr>
          <p:nvPr/>
        </p:nvGrpSpPr>
        <p:grpSpPr bwMode="auto">
          <a:xfrm>
            <a:off x="5715000" y="1219200"/>
            <a:ext cx="1600200" cy="3581400"/>
            <a:chOff x="3600" y="960"/>
            <a:chExt cx="1008" cy="2256"/>
          </a:xfrm>
        </p:grpSpPr>
        <p:grpSp>
          <p:nvGrpSpPr>
            <p:cNvPr id="6" name="Group 23"/>
            <p:cNvGrpSpPr>
              <a:grpSpLocks/>
            </p:cNvGrpSpPr>
            <p:nvPr/>
          </p:nvGrpSpPr>
          <p:grpSpPr bwMode="auto">
            <a:xfrm>
              <a:off x="3745" y="1872"/>
              <a:ext cx="718" cy="1199"/>
              <a:chOff x="1009" y="1488"/>
              <a:chExt cx="718" cy="1199"/>
            </a:xfrm>
          </p:grpSpPr>
          <p:sp>
            <p:nvSpPr>
              <p:cNvPr id="48152" name="AutoShape 24"/>
              <p:cNvSpPr>
                <a:spLocks noChangeArrowheads="1"/>
              </p:cNvSpPr>
              <p:nvPr/>
            </p:nvSpPr>
            <p:spPr bwMode="auto">
              <a:xfrm rot="-10800000" flipH="1" flipV="1">
                <a:off x="1009" y="1729"/>
                <a:ext cx="718" cy="958"/>
              </a:xfrm>
              <a:custGeom>
                <a:avLst/>
                <a:gdLst>
                  <a:gd name="G0" fmla="+- 5379 0 0"/>
                  <a:gd name="G1" fmla="+- 21600 0 5379"/>
                  <a:gd name="G2" fmla="*/ 5379 1 2"/>
                  <a:gd name="G3" fmla="+- 21600 0 G2"/>
                  <a:gd name="G4" fmla="+/ 5379 21600 2"/>
                  <a:gd name="G5" fmla="+/ G1 0 2"/>
                  <a:gd name="G6" fmla="*/ 21600 21600 5379"/>
                  <a:gd name="G7" fmla="*/ G6 1 2"/>
                  <a:gd name="G8" fmla="+- 21600 0 G7"/>
                  <a:gd name="G9" fmla="*/ 21600 1 2"/>
                  <a:gd name="G10" fmla="+- 5379 0 G9"/>
                  <a:gd name="G11" fmla="?: G10 G8 0"/>
                  <a:gd name="G12" fmla="?: G10 G7 21600"/>
                  <a:gd name="T0" fmla="*/ 18910 w 21600"/>
                  <a:gd name="T1" fmla="*/ 10800 h 21600"/>
                  <a:gd name="T2" fmla="*/ 10800 w 21600"/>
                  <a:gd name="T3" fmla="*/ 21600 h 21600"/>
                  <a:gd name="T4" fmla="*/ 2690 w 21600"/>
                  <a:gd name="T5" fmla="*/ 10800 h 21600"/>
                  <a:gd name="T6" fmla="*/ 10800 w 21600"/>
                  <a:gd name="T7" fmla="*/ 0 h 21600"/>
                  <a:gd name="T8" fmla="*/ 4490 w 21600"/>
                  <a:gd name="T9" fmla="*/ 4490 h 21600"/>
                  <a:gd name="T10" fmla="*/ 17110 w 21600"/>
                  <a:gd name="T11" fmla="*/ 1711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379" y="21600"/>
                    </a:lnTo>
                    <a:lnTo>
                      <a:pt x="16221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153" name="Arc 25"/>
              <p:cNvSpPr>
                <a:spLocks/>
              </p:cNvSpPr>
              <p:nvPr/>
            </p:nvSpPr>
            <p:spPr bwMode="auto">
              <a:xfrm rot="2700000">
                <a:off x="1116" y="1476"/>
                <a:ext cx="504" cy="528"/>
              </a:xfrm>
              <a:custGeom>
                <a:avLst/>
                <a:gdLst>
                  <a:gd name="G0" fmla="+- 0 0 0"/>
                  <a:gd name="G1" fmla="+- 0 0 0"/>
                  <a:gd name="G2" fmla="+- 21600 0 0"/>
                  <a:gd name="T0" fmla="*/ 21600 w 21600"/>
                  <a:gd name="T1" fmla="*/ 0 h 21600"/>
                  <a:gd name="T2" fmla="*/ 0 w 21600"/>
                  <a:gd name="T3" fmla="*/ 21600 h 21600"/>
                  <a:gd name="T4" fmla="*/ 0 w 21600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</a:path>
                  <a:path w="21600" h="21600" stroke="0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3CCCC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" name="Group 26"/>
            <p:cNvGrpSpPr>
              <a:grpSpLocks/>
            </p:cNvGrpSpPr>
            <p:nvPr/>
          </p:nvGrpSpPr>
          <p:grpSpPr bwMode="auto">
            <a:xfrm rot="-216383">
              <a:off x="3760" y="1432"/>
              <a:ext cx="637" cy="868"/>
              <a:chOff x="2161" y="994"/>
              <a:chExt cx="637" cy="868"/>
            </a:xfrm>
          </p:grpSpPr>
          <p:sp>
            <p:nvSpPr>
              <p:cNvPr id="48155" name="Freeform 27"/>
              <p:cNvSpPr>
                <a:spLocks/>
              </p:cNvSpPr>
              <p:nvPr/>
            </p:nvSpPr>
            <p:spPr bwMode="auto">
              <a:xfrm>
                <a:off x="2161" y="994"/>
                <a:ext cx="637" cy="725"/>
              </a:xfrm>
              <a:custGeom>
                <a:avLst/>
                <a:gdLst/>
                <a:ahLst/>
                <a:cxnLst>
                  <a:cxn ang="0">
                    <a:pos x="12" y="676"/>
                  </a:cxn>
                  <a:cxn ang="0">
                    <a:pos x="77" y="441"/>
                  </a:cxn>
                  <a:cxn ang="0">
                    <a:pos x="191" y="311"/>
                  </a:cxn>
                  <a:cxn ang="0">
                    <a:pos x="223" y="125"/>
                  </a:cxn>
                  <a:cxn ang="0">
                    <a:pos x="231" y="11"/>
                  </a:cxn>
                  <a:cxn ang="0">
                    <a:pos x="264" y="3"/>
                  </a:cxn>
                  <a:cxn ang="0">
                    <a:pos x="401" y="11"/>
                  </a:cxn>
                  <a:cxn ang="0">
                    <a:pos x="474" y="28"/>
                  </a:cxn>
                  <a:cxn ang="0">
                    <a:pos x="507" y="36"/>
                  </a:cxn>
                  <a:cxn ang="0">
                    <a:pos x="499" y="230"/>
                  </a:cxn>
                  <a:cxn ang="0">
                    <a:pos x="564" y="449"/>
                  </a:cxn>
                  <a:cxn ang="0">
                    <a:pos x="637" y="571"/>
                  </a:cxn>
                  <a:cxn ang="0">
                    <a:pos x="628" y="652"/>
                  </a:cxn>
                  <a:cxn ang="0">
                    <a:pos x="612" y="700"/>
                  </a:cxn>
                  <a:cxn ang="0">
                    <a:pos x="604" y="725"/>
                  </a:cxn>
                  <a:cxn ang="0">
                    <a:pos x="207" y="684"/>
                  </a:cxn>
                  <a:cxn ang="0">
                    <a:pos x="12" y="676"/>
                  </a:cxn>
                </a:cxnLst>
                <a:rect l="0" t="0" r="r" b="b"/>
                <a:pathLst>
                  <a:path w="637" h="725">
                    <a:moveTo>
                      <a:pt x="12" y="676"/>
                    </a:moveTo>
                    <a:cubicBezTo>
                      <a:pt x="16" y="595"/>
                      <a:pt x="0" y="492"/>
                      <a:pt x="77" y="441"/>
                    </a:cubicBezTo>
                    <a:cubicBezTo>
                      <a:pt x="92" y="396"/>
                      <a:pt x="159" y="358"/>
                      <a:pt x="191" y="311"/>
                    </a:cubicBezTo>
                    <a:cubicBezTo>
                      <a:pt x="211" y="250"/>
                      <a:pt x="217" y="189"/>
                      <a:pt x="223" y="125"/>
                    </a:cubicBezTo>
                    <a:cubicBezTo>
                      <a:pt x="227" y="87"/>
                      <a:pt x="219" y="47"/>
                      <a:pt x="231" y="11"/>
                    </a:cubicBezTo>
                    <a:cubicBezTo>
                      <a:pt x="235" y="0"/>
                      <a:pt x="253" y="6"/>
                      <a:pt x="264" y="3"/>
                    </a:cubicBezTo>
                    <a:cubicBezTo>
                      <a:pt x="310" y="6"/>
                      <a:pt x="356" y="6"/>
                      <a:pt x="401" y="11"/>
                    </a:cubicBezTo>
                    <a:cubicBezTo>
                      <a:pt x="426" y="14"/>
                      <a:pt x="450" y="22"/>
                      <a:pt x="474" y="28"/>
                    </a:cubicBezTo>
                    <a:cubicBezTo>
                      <a:pt x="485" y="31"/>
                      <a:pt x="507" y="36"/>
                      <a:pt x="507" y="36"/>
                    </a:cubicBezTo>
                    <a:cubicBezTo>
                      <a:pt x="504" y="101"/>
                      <a:pt x="499" y="165"/>
                      <a:pt x="499" y="230"/>
                    </a:cubicBezTo>
                    <a:cubicBezTo>
                      <a:pt x="499" y="298"/>
                      <a:pt x="525" y="392"/>
                      <a:pt x="564" y="449"/>
                    </a:cubicBezTo>
                    <a:cubicBezTo>
                      <a:pt x="592" y="490"/>
                      <a:pt x="620" y="523"/>
                      <a:pt x="637" y="571"/>
                    </a:cubicBezTo>
                    <a:cubicBezTo>
                      <a:pt x="634" y="598"/>
                      <a:pt x="633" y="625"/>
                      <a:pt x="628" y="652"/>
                    </a:cubicBezTo>
                    <a:cubicBezTo>
                      <a:pt x="625" y="669"/>
                      <a:pt x="617" y="684"/>
                      <a:pt x="612" y="700"/>
                    </a:cubicBezTo>
                    <a:cubicBezTo>
                      <a:pt x="609" y="708"/>
                      <a:pt x="604" y="725"/>
                      <a:pt x="604" y="725"/>
                    </a:cubicBezTo>
                    <a:cubicBezTo>
                      <a:pt x="472" y="709"/>
                      <a:pt x="339" y="703"/>
                      <a:pt x="207" y="684"/>
                    </a:cubicBezTo>
                    <a:cubicBezTo>
                      <a:pt x="139" y="662"/>
                      <a:pt x="84" y="676"/>
                      <a:pt x="12" y="676"/>
                    </a:cubicBezTo>
                    <a:close/>
                  </a:path>
                </a:pathLst>
              </a:custGeom>
              <a:solidFill>
                <a:srgbClr val="FFFF00"/>
              </a:solidFill>
              <a:ln w="1270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156" name="Arc 28"/>
              <p:cNvSpPr>
                <a:spLocks/>
              </p:cNvSpPr>
              <p:nvPr/>
            </p:nvSpPr>
            <p:spPr bwMode="auto">
              <a:xfrm rot="2041320">
                <a:off x="2248" y="1431"/>
                <a:ext cx="518" cy="431"/>
              </a:xfrm>
              <a:custGeom>
                <a:avLst/>
                <a:gdLst>
                  <a:gd name="G0" fmla="+- 6337 0 0"/>
                  <a:gd name="G1" fmla="+- 0 0 0"/>
                  <a:gd name="G2" fmla="+- 21600 0 0"/>
                  <a:gd name="T0" fmla="*/ 27576 w 27576"/>
                  <a:gd name="T1" fmla="*/ 3931 h 21600"/>
                  <a:gd name="T2" fmla="*/ 0 w 27576"/>
                  <a:gd name="T3" fmla="*/ 20650 h 21600"/>
                  <a:gd name="T4" fmla="*/ 6337 w 27576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7576" h="21600" fill="none" extrusionOk="0">
                    <a:moveTo>
                      <a:pt x="27576" y="3931"/>
                    </a:moveTo>
                    <a:cubicBezTo>
                      <a:pt x="25681" y="14170"/>
                      <a:pt x="16750" y="21599"/>
                      <a:pt x="6337" y="21600"/>
                    </a:cubicBezTo>
                    <a:cubicBezTo>
                      <a:pt x="4189" y="21600"/>
                      <a:pt x="2053" y="21279"/>
                      <a:pt x="0" y="20649"/>
                    </a:cubicBezTo>
                  </a:path>
                  <a:path w="27576" h="21600" stroke="0" extrusionOk="0">
                    <a:moveTo>
                      <a:pt x="27576" y="3931"/>
                    </a:moveTo>
                    <a:cubicBezTo>
                      <a:pt x="25681" y="14170"/>
                      <a:pt x="16750" y="21599"/>
                      <a:pt x="6337" y="21600"/>
                    </a:cubicBezTo>
                    <a:cubicBezTo>
                      <a:pt x="4189" y="21600"/>
                      <a:pt x="2053" y="21279"/>
                      <a:pt x="0" y="20649"/>
                    </a:cubicBezTo>
                    <a:lnTo>
                      <a:pt x="6337" y="0"/>
                    </a:lnTo>
                    <a:close/>
                  </a:path>
                </a:pathLst>
              </a:custGeom>
              <a:solidFill>
                <a:srgbClr val="FFFF00"/>
              </a:solidFill>
              <a:ln w="12700" cap="rnd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8157" name="Line 29"/>
            <p:cNvSpPr>
              <a:spLocks noChangeShapeType="1"/>
            </p:cNvSpPr>
            <p:nvPr/>
          </p:nvSpPr>
          <p:spPr bwMode="auto">
            <a:xfrm>
              <a:off x="3600" y="2248"/>
              <a:ext cx="10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58" name="Line 30"/>
            <p:cNvSpPr>
              <a:spLocks noChangeShapeType="1"/>
            </p:cNvSpPr>
            <p:nvPr/>
          </p:nvSpPr>
          <p:spPr bwMode="auto">
            <a:xfrm>
              <a:off x="4104" y="960"/>
              <a:ext cx="0" cy="225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8160" name="Line 32"/>
          <p:cNvSpPr>
            <a:spLocks noChangeShapeType="1"/>
          </p:cNvSpPr>
          <p:nvPr/>
        </p:nvSpPr>
        <p:spPr bwMode="auto">
          <a:xfrm>
            <a:off x="914400" y="4572000"/>
            <a:ext cx="6705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63" name="Oval 35"/>
          <p:cNvSpPr>
            <a:spLocks noChangeArrowheads="1"/>
          </p:cNvSpPr>
          <p:nvPr/>
        </p:nvSpPr>
        <p:spPr bwMode="auto">
          <a:xfrm>
            <a:off x="6438900" y="3200400"/>
            <a:ext cx="152400" cy="152400"/>
          </a:xfrm>
          <a:prstGeom prst="ellipse">
            <a:avLst/>
          </a:prstGeom>
          <a:solidFill>
            <a:srgbClr val="CC0000"/>
          </a:solidFill>
          <a:ln w="12700">
            <a:solidFill>
              <a:srgbClr val="CC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" name="Group 36"/>
          <p:cNvGrpSpPr>
            <a:grpSpLocks/>
          </p:cNvGrpSpPr>
          <p:nvPr/>
        </p:nvGrpSpPr>
        <p:grpSpPr bwMode="auto">
          <a:xfrm>
            <a:off x="6515106" y="1752601"/>
            <a:ext cx="865206" cy="1524000"/>
            <a:chOff x="4104" y="1162"/>
            <a:chExt cx="365" cy="902"/>
          </a:xfrm>
        </p:grpSpPr>
        <p:sp>
          <p:nvSpPr>
            <p:cNvPr id="48165" name="Line 37"/>
            <p:cNvSpPr>
              <a:spLocks noChangeShapeType="1"/>
            </p:cNvSpPr>
            <p:nvPr/>
          </p:nvSpPr>
          <p:spPr bwMode="auto">
            <a:xfrm flipV="1">
              <a:off x="4112" y="1162"/>
              <a:ext cx="357" cy="902"/>
            </a:xfrm>
            <a:prstGeom prst="line">
              <a:avLst/>
            </a:prstGeom>
            <a:noFill/>
            <a:ln w="28575">
              <a:pattFill prst="dkVert">
                <a:fgClr>
                  <a:srgbClr val="003399"/>
                </a:fgClr>
                <a:bgClr>
                  <a:srgbClr val="CC0000"/>
                </a:bgClr>
              </a:patt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66" name="Line 38"/>
            <p:cNvSpPr>
              <a:spLocks noChangeShapeType="1"/>
            </p:cNvSpPr>
            <p:nvPr/>
          </p:nvSpPr>
          <p:spPr bwMode="auto">
            <a:xfrm flipV="1">
              <a:off x="4112" y="2045"/>
              <a:ext cx="351" cy="19"/>
            </a:xfrm>
            <a:prstGeom prst="line">
              <a:avLst/>
            </a:prstGeom>
            <a:noFill/>
            <a:ln w="28575">
              <a:pattFill prst="dkVert">
                <a:fgClr>
                  <a:srgbClr val="003399"/>
                </a:fgClr>
                <a:bgClr>
                  <a:srgbClr val="FF0066"/>
                </a:bgClr>
              </a:patt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67" name="Line 39"/>
            <p:cNvSpPr>
              <a:spLocks noChangeShapeType="1"/>
            </p:cNvSpPr>
            <p:nvPr/>
          </p:nvSpPr>
          <p:spPr bwMode="auto">
            <a:xfrm flipH="1" flipV="1">
              <a:off x="4104" y="1162"/>
              <a:ext cx="8" cy="902"/>
            </a:xfrm>
            <a:prstGeom prst="line">
              <a:avLst/>
            </a:prstGeom>
            <a:noFill/>
            <a:ln w="28575">
              <a:pattFill prst="dkHorz">
                <a:fgClr>
                  <a:srgbClr val="003399"/>
                </a:fgClr>
                <a:bgClr>
                  <a:srgbClr val="CC0000"/>
                </a:bgClr>
              </a:patt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8168" name="Text Box 40"/>
          <p:cNvSpPr txBox="1">
            <a:spLocks noChangeArrowheads="1"/>
          </p:cNvSpPr>
          <p:nvPr/>
        </p:nvSpPr>
        <p:spPr bwMode="auto">
          <a:xfrm>
            <a:off x="7467600" y="1481376"/>
            <a:ext cx="76200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800" dirty="0"/>
              <a:t>(</a:t>
            </a:r>
            <a:r>
              <a:rPr lang="en-GB" sz="1800" dirty="0" smtClean="0"/>
              <a:t>F</a:t>
            </a:r>
            <a:r>
              <a:rPr lang="hu-HU" baseline="-25000" dirty="0"/>
              <a:t>r</a:t>
            </a:r>
            <a:r>
              <a:rPr lang="en-GB" sz="1800" dirty="0" smtClean="0"/>
              <a:t>)</a:t>
            </a:r>
            <a:endParaRPr lang="en-GB" sz="1800" dirty="0"/>
          </a:p>
        </p:txBody>
      </p:sp>
      <p:sp>
        <p:nvSpPr>
          <p:cNvPr id="48169" name="Text Box 41"/>
          <p:cNvSpPr txBox="1">
            <a:spLocks noChangeArrowheads="1"/>
          </p:cNvSpPr>
          <p:nvPr/>
        </p:nvSpPr>
        <p:spPr bwMode="auto">
          <a:xfrm>
            <a:off x="6492240" y="1379220"/>
            <a:ext cx="76200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800" dirty="0" smtClean="0"/>
              <a:t>(</a:t>
            </a:r>
            <a:r>
              <a:rPr lang="hu-HU" sz="1800" dirty="0" smtClean="0"/>
              <a:t>-</a:t>
            </a:r>
            <a:r>
              <a:rPr lang="en-GB" sz="1800" dirty="0" smtClean="0"/>
              <a:t>Fc</a:t>
            </a:r>
            <a:r>
              <a:rPr lang="en-GB" sz="1800" dirty="0"/>
              <a:t>)</a:t>
            </a:r>
          </a:p>
        </p:txBody>
      </p:sp>
      <p:sp>
        <p:nvSpPr>
          <p:cNvPr id="48170" name="Text Box 42"/>
          <p:cNvSpPr txBox="1">
            <a:spLocks noChangeArrowheads="1"/>
          </p:cNvSpPr>
          <p:nvPr/>
        </p:nvSpPr>
        <p:spPr bwMode="auto">
          <a:xfrm>
            <a:off x="7459980" y="3015496"/>
            <a:ext cx="76200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800" dirty="0" smtClean="0"/>
              <a:t>(</a:t>
            </a:r>
            <a:r>
              <a:rPr lang="hu-HU" sz="1800" dirty="0" smtClean="0"/>
              <a:t>-</a:t>
            </a:r>
            <a:r>
              <a:rPr lang="en-GB" sz="1800" dirty="0" smtClean="0"/>
              <a:t>F</a:t>
            </a:r>
            <a:r>
              <a:rPr lang="hu-HU" sz="1800" dirty="0" err="1" smtClean="0"/>
              <a:t>ny</a:t>
            </a:r>
            <a:r>
              <a:rPr lang="en-GB" sz="1800" dirty="0" smtClean="0"/>
              <a:t>)</a:t>
            </a:r>
            <a:endParaRPr lang="en-GB" sz="1800" dirty="0"/>
          </a:p>
        </p:txBody>
      </p:sp>
      <p:sp>
        <p:nvSpPr>
          <p:cNvPr id="48171" name="Text Box 43"/>
          <p:cNvSpPr txBox="1">
            <a:spLocks noChangeArrowheads="1"/>
          </p:cNvSpPr>
          <p:nvPr/>
        </p:nvSpPr>
        <p:spPr bwMode="auto">
          <a:xfrm>
            <a:off x="5943600" y="762000"/>
            <a:ext cx="152400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800" dirty="0" smtClean="0"/>
              <a:t>F</a:t>
            </a:r>
            <a:r>
              <a:rPr lang="hu-HU" sz="1800" dirty="0" smtClean="0"/>
              <a:t>e</a:t>
            </a:r>
            <a:r>
              <a:rPr lang="en-GB" sz="1800" dirty="0" smtClean="0"/>
              <a:t> </a:t>
            </a:r>
            <a:r>
              <a:rPr lang="en-GB" sz="1800" dirty="0"/>
              <a:t>= </a:t>
            </a:r>
            <a:r>
              <a:rPr lang="hu-HU" sz="1800" dirty="0" smtClean="0"/>
              <a:t>-</a:t>
            </a:r>
            <a:r>
              <a:rPr lang="en-GB" sz="1800" dirty="0" smtClean="0"/>
              <a:t>F</a:t>
            </a:r>
            <a:r>
              <a:rPr lang="hu-HU" baseline="-25000" dirty="0"/>
              <a:t>r</a:t>
            </a:r>
            <a:endParaRPr lang="en-GB" sz="1800" baseline="-25000" dirty="0"/>
          </a:p>
        </p:txBody>
      </p:sp>
    </p:spTree>
    <p:extLst>
      <p:ext uri="{BB962C8B-B14F-4D97-AF65-F5344CB8AC3E}">
        <p14:creationId xmlns:p14="http://schemas.microsoft.com/office/powerpoint/2010/main" val="864557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IETTE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KATTIN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8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8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HIN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48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48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HIN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75"/>
                                        <p:tgtEl>
                                          <p:spTgt spid="48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ELEX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425"/>
                            </p:stCondLst>
                            <p:childTnLst>
                              <p:par>
                                <p:cTn id="2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8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8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HIN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925"/>
                            </p:stCondLst>
                            <p:childTnLst>
                              <p:par>
                                <p:cTn id="3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75"/>
                                        <p:tgtEl>
                                          <p:spTgt spid="48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ELEX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1" dur="500"/>
                                        <p:tgtEl>
                                          <p:spTgt spid="481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KATTIN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5" dur="500"/>
                                        <p:tgtEl>
                                          <p:spTgt spid="481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KATTIN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8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8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HIN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500"/>
                            </p:stCondLst>
                            <p:childTnLst>
                              <p:par>
                                <p:cTn id="5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75"/>
                                        <p:tgtEl>
                                          <p:spTgt spid="48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ELEX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KATTIN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75"/>
                                        <p:tgtEl>
                                          <p:spTgt spid="481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ELEX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800"/>
                            </p:stCondLst>
                            <p:childTnLst>
                              <p:par>
                                <p:cTn id="65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75" fill="hold"/>
                                        <p:tgtEl>
                                          <p:spTgt spid="48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75" fill="hold"/>
                                        <p:tgtEl>
                                          <p:spTgt spid="48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175"/>
                            </p:stCondLst>
                            <p:childTnLst>
                              <p:par>
                                <p:cTn id="70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75" fill="hold"/>
                                        <p:tgtEl>
                                          <p:spTgt spid="48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75" fill="hold"/>
                                        <p:tgtEl>
                                          <p:spTgt spid="48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8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8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HIN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KATTIN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"/>
                            </p:stCondLst>
                            <p:childTnLst>
                              <p:par>
                                <p:cTn id="85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750" fill="hold"/>
                                        <p:tgtEl>
                                          <p:spTgt spid="48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750" fill="hold"/>
                                        <p:tgtEl>
                                          <p:spTgt spid="48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ELEX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40" grpId="0" animBg="1"/>
      <p:bldP spid="48141" grpId="0" animBg="1"/>
      <p:bldP spid="48142" grpId="0" animBg="1"/>
      <p:bldP spid="48143" grpId="0" animBg="1"/>
      <p:bldP spid="48144" grpId="0" animBg="1"/>
      <p:bldP spid="48145" grpId="0" animBg="1"/>
      <p:bldP spid="48146" grpId="0" build="p" autoUpdateAnimBg="0" advAuto="0"/>
      <p:bldP spid="48147" grpId="0" build="p" autoUpdateAnimBg="0" advAuto="0"/>
      <p:bldP spid="48148" grpId="0" build="p" autoUpdateAnimBg="0" advAuto="0"/>
      <p:bldP spid="48149" grpId="0" build="p" autoUpdateAnimBg="0" advAuto="0"/>
      <p:bldP spid="48163" grpId="0" animBg="1"/>
      <p:bldP spid="48168" grpId="0" build="p" autoUpdateAnimBg="0" advAuto="0"/>
      <p:bldP spid="48169" grpId="0" build="p" autoUpdateAnimBg="0" advAuto="0"/>
      <p:bldP spid="48170" grpId="0" build="p" autoUpdateAnimBg="0" advAuto="0"/>
      <p:bldP spid="48171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447800" y="1219200"/>
            <a:ext cx="1600200" cy="3581400"/>
            <a:chOff x="3600" y="960"/>
            <a:chExt cx="1008" cy="2256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3745" y="1872"/>
              <a:ext cx="718" cy="1199"/>
              <a:chOff x="1009" y="1488"/>
              <a:chExt cx="718" cy="1199"/>
            </a:xfrm>
          </p:grpSpPr>
          <p:sp>
            <p:nvSpPr>
              <p:cNvPr id="49157" name="AutoShape 5"/>
              <p:cNvSpPr>
                <a:spLocks noChangeArrowheads="1"/>
              </p:cNvSpPr>
              <p:nvPr/>
            </p:nvSpPr>
            <p:spPr bwMode="auto">
              <a:xfrm rot="-10800000" flipH="1" flipV="1">
                <a:off x="1009" y="1729"/>
                <a:ext cx="718" cy="958"/>
              </a:xfrm>
              <a:custGeom>
                <a:avLst/>
                <a:gdLst>
                  <a:gd name="G0" fmla="+- 5379 0 0"/>
                  <a:gd name="G1" fmla="+- 21600 0 5379"/>
                  <a:gd name="G2" fmla="*/ 5379 1 2"/>
                  <a:gd name="G3" fmla="+- 21600 0 G2"/>
                  <a:gd name="G4" fmla="+/ 5379 21600 2"/>
                  <a:gd name="G5" fmla="+/ G1 0 2"/>
                  <a:gd name="G6" fmla="*/ 21600 21600 5379"/>
                  <a:gd name="G7" fmla="*/ G6 1 2"/>
                  <a:gd name="G8" fmla="+- 21600 0 G7"/>
                  <a:gd name="G9" fmla="*/ 21600 1 2"/>
                  <a:gd name="G10" fmla="+- 5379 0 G9"/>
                  <a:gd name="G11" fmla="?: G10 G8 0"/>
                  <a:gd name="G12" fmla="?: G10 G7 21600"/>
                  <a:gd name="T0" fmla="*/ 18910 w 21600"/>
                  <a:gd name="T1" fmla="*/ 10800 h 21600"/>
                  <a:gd name="T2" fmla="*/ 10800 w 21600"/>
                  <a:gd name="T3" fmla="*/ 21600 h 21600"/>
                  <a:gd name="T4" fmla="*/ 2690 w 21600"/>
                  <a:gd name="T5" fmla="*/ 10800 h 21600"/>
                  <a:gd name="T6" fmla="*/ 10800 w 21600"/>
                  <a:gd name="T7" fmla="*/ 0 h 21600"/>
                  <a:gd name="T8" fmla="*/ 4490 w 21600"/>
                  <a:gd name="T9" fmla="*/ 4490 h 21600"/>
                  <a:gd name="T10" fmla="*/ 17110 w 21600"/>
                  <a:gd name="T11" fmla="*/ 1711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379" y="21600"/>
                    </a:lnTo>
                    <a:lnTo>
                      <a:pt x="16221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158" name="Arc 6"/>
              <p:cNvSpPr>
                <a:spLocks/>
              </p:cNvSpPr>
              <p:nvPr/>
            </p:nvSpPr>
            <p:spPr bwMode="auto">
              <a:xfrm rot="2700000">
                <a:off x="1116" y="1476"/>
                <a:ext cx="504" cy="528"/>
              </a:xfrm>
              <a:custGeom>
                <a:avLst/>
                <a:gdLst>
                  <a:gd name="G0" fmla="+- 0 0 0"/>
                  <a:gd name="G1" fmla="+- 0 0 0"/>
                  <a:gd name="G2" fmla="+- 21600 0 0"/>
                  <a:gd name="T0" fmla="*/ 21600 w 21600"/>
                  <a:gd name="T1" fmla="*/ 0 h 21600"/>
                  <a:gd name="T2" fmla="*/ 0 w 21600"/>
                  <a:gd name="T3" fmla="*/ 21600 h 21600"/>
                  <a:gd name="T4" fmla="*/ 0 w 21600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</a:path>
                  <a:path w="21600" h="21600" stroke="0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3CCCC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" name="Group 7"/>
            <p:cNvGrpSpPr>
              <a:grpSpLocks/>
            </p:cNvGrpSpPr>
            <p:nvPr/>
          </p:nvGrpSpPr>
          <p:grpSpPr bwMode="auto">
            <a:xfrm rot="-216383">
              <a:off x="3760" y="1432"/>
              <a:ext cx="637" cy="868"/>
              <a:chOff x="2161" y="994"/>
              <a:chExt cx="637" cy="868"/>
            </a:xfrm>
          </p:grpSpPr>
          <p:sp>
            <p:nvSpPr>
              <p:cNvPr id="49160" name="Freeform 8"/>
              <p:cNvSpPr>
                <a:spLocks/>
              </p:cNvSpPr>
              <p:nvPr/>
            </p:nvSpPr>
            <p:spPr bwMode="auto">
              <a:xfrm>
                <a:off x="2161" y="994"/>
                <a:ext cx="637" cy="725"/>
              </a:xfrm>
              <a:custGeom>
                <a:avLst/>
                <a:gdLst/>
                <a:ahLst/>
                <a:cxnLst>
                  <a:cxn ang="0">
                    <a:pos x="12" y="676"/>
                  </a:cxn>
                  <a:cxn ang="0">
                    <a:pos x="77" y="441"/>
                  </a:cxn>
                  <a:cxn ang="0">
                    <a:pos x="191" y="311"/>
                  </a:cxn>
                  <a:cxn ang="0">
                    <a:pos x="223" y="125"/>
                  </a:cxn>
                  <a:cxn ang="0">
                    <a:pos x="231" y="11"/>
                  </a:cxn>
                  <a:cxn ang="0">
                    <a:pos x="264" y="3"/>
                  </a:cxn>
                  <a:cxn ang="0">
                    <a:pos x="401" y="11"/>
                  </a:cxn>
                  <a:cxn ang="0">
                    <a:pos x="474" y="28"/>
                  </a:cxn>
                  <a:cxn ang="0">
                    <a:pos x="507" y="36"/>
                  </a:cxn>
                  <a:cxn ang="0">
                    <a:pos x="499" y="230"/>
                  </a:cxn>
                  <a:cxn ang="0">
                    <a:pos x="564" y="449"/>
                  </a:cxn>
                  <a:cxn ang="0">
                    <a:pos x="637" y="571"/>
                  </a:cxn>
                  <a:cxn ang="0">
                    <a:pos x="628" y="652"/>
                  </a:cxn>
                  <a:cxn ang="0">
                    <a:pos x="612" y="700"/>
                  </a:cxn>
                  <a:cxn ang="0">
                    <a:pos x="604" y="725"/>
                  </a:cxn>
                  <a:cxn ang="0">
                    <a:pos x="207" y="684"/>
                  </a:cxn>
                  <a:cxn ang="0">
                    <a:pos x="12" y="676"/>
                  </a:cxn>
                </a:cxnLst>
                <a:rect l="0" t="0" r="r" b="b"/>
                <a:pathLst>
                  <a:path w="637" h="725">
                    <a:moveTo>
                      <a:pt x="12" y="676"/>
                    </a:moveTo>
                    <a:cubicBezTo>
                      <a:pt x="16" y="595"/>
                      <a:pt x="0" y="492"/>
                      <a:pt x="77" y="441"/>
                    </a:cubicBezTo>
                    <a:cubicBezTo>
                      <a:pt x="92" y="396"/>
                      <a:pt x="159" y="358"/>
                      <a:pt x="191" y="311"/>
                    </a:cubicBezTo>
                    <a:cubicBezTo>
                      <a:pt x="211" y="250"/>
                      <a:pt x="217" y="189"/>
                      <a:pt x="223" y="125"/>
                    </a:cubicBezTo>
                    <a:cubicBezTo>
                      <a:pt x="227" y="87"/>
                      <a:pt x="219" y="47"/>
                      <a:pt x="231" y="11"/>
                    </a:cubicBezTo>
                    <a:cubicBezTo>
                      <a:pt x="235" y="0"/>
                      <a:pt x="253" y="6"/>
                      <a:pt x="264" y="3"/>
                    </a:cubicBezTo>
                    <a:cubicBezTo>
                      <a:pt x="310" y="6"/>
                      <a:pt x="356" y="6"/>
                      <a:pt x="401" y="11"/>
                    </a:cubicBezTo>
                    <a:cubicBezTo>
                      <a:pt x="426" y="14"/>
                      <a:pt x="450" y="22"/>
                      <a:pt x="474" y="28"/>
                    </a:cubicBezTo>
                    <a:cubicBezTo>
                      <a:pt x="485" y="31"/>
                      <a:pt x="507" y="36"/>
                      <a:pt x="507" y="36"/>
                    </a:cubicBezTo>
                    <a:cubicBezTo>
                      <a:pt x="504" y="101"/>
                      <a:pt x="499" y="165"/>
                      <a:pt x="499" y="230"/>
                    </a:cubicBezTo>
                    <a:cubicBezTo>
                      <a:pt x="499" y="298"/>
                      <a:pt x="525" y="392"/>
                      <a:pt x="564" y="449"/>
                    </a:cubicBezTo>
                    <a:cubicBezTo>
                      <a:pt x="592" y="490"/>
                      <a:pt x="620" y="523"/>
                      <a:pt x="637" y="571"/>
                    </a:cubicBezTo>
                    <a:cubicBezTo>
                      <a:pt x="634" y="598"/>
                      <a:pt x="633" y="625"/>
                      <a:pt x="628" y="652"/>
                    </a:cubicBezTo>
                    <a:cubicBezTo>
                      <a:pt x="625" y="669"/>
                      <a:pt x="617" y="684"/>
                      <a:pt x="612" y="700"/>
                    </a:cubicBezTo>
                    <a:cubicBezTo>
                      <a:pt x="609" y="708"/>
                      <a:pt x="604" y="725"/>
                      <a:pt x="604" y="725"/>
                    </a:cubicBezTo>
                    <a:cubicBezTo>
                      <a:pt x="472" y="709"/>
                      <a:pt x="339" y="703"/>
                      <a:pt x="207" y="684"/>
                    </a:cubicBezTo>
                    <a:cubicBezTo>
                      <a:pt x="139" y="662"/>
                      <a:pt x="84" y="676"/>
                      <a:pt x="12" y="676"/>
                    </a:cubicBezTo>
                    <a:close/>
                  </a:path>
                </a:pathLst>
              </a:custGeom>
              <a:solidFill>
                <a:srgbClr val="FFFF00"/>
              </a:solidFill>
              <a:ln w="1270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161" name="Arc 9"/>
              <p:cNvSpPr>
                <a:spLocks/>
              </p:cNvSpPr>
              <p:nvPr/>
            </p:nvSpPr>
            <p:spPr bwMode="auto">
              <a:xfrm rot="2041320">
                <a:off x="2248" y="1431"/>
                <a:ext cx="518" cy="431"/>
              </a:xfrm>
              <a:custGeom>
                <a:avLst/>
                <a:gdLst>
                  <a:gd name="G0" fmla="+- 6337 0 0"/>
                  <a:gd name="G1" fmla="+- 0 0 0"/>
                  <a:gd name="G2" fmla="+- 21600 0 0"/>
                  <a:gd name="T0" fmla="*/ 27576 w 27576"/>
                  <a:gd name="T1" fmla="*/ 3931 h 21600"/>
                  <a:gd name="T2" fmla="*/ 0 w 27576"/>
                  <a:gd name="T3" fmla="*/ 20650 h 21600"/>
                  <a:gd name="T4" fmla="*/ 6337 w 27576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7576" h="21600" fill="none" extrusionOk="0">
                    <a:moveTo>
                      <a:pt x="27576" y="3931"/>
                    </a:moveTo>
                    <a:cubicBezTo>
                      <a:pt x="25681" y="14170"/>
                      <a:pt x="16750" y="21599"/>
                      <a:pt x="6337" y="21600"/>
                    </a:cubicBezTo>
                    <a:cubicBezTo>
                      <a:pt x="4189" y="21600"/>
                      <a:pt x="2053" y="21279"/>
                      <a:pt x="0" y="20649"/>
                    </a:cubicBezTo>
                  </a:path>
                  <a:path w="27576" h="21600" stroke="0" extrusionOk="0">
                    <a:moveTo>
                      <a:pt x="27576" y="3931"/>
                    </a:moveTo>
                    <a:cubicBezTo>
                      <a:pt x="25681" y="14170"/>
                      <a:pt x="16750" y="21599"/>
                      <a:pt x="6337" y="21600"/>
                    </a:cubicBezTo>
                    <a:cubicBezTo>
                      <a:pt x="4189" y="21600"/>
                      <a:pt x="2053" y="21279"/>
                      <a:pt x="0" y="20649"/>
                    </a:cubicBezTo>
                    <a:lnTo>
                      <a:pt x="6337" y="0"/>
                    </a:lnTo>
                    <a:close/>
                  </a:path>
                </a:pathLst>
              </a:custGeom>
              <a:solidFill>
                <a:srgbClr val="FFFF00"/>
              </a:solidFill>
              <a:ln w="12700" cap="rnd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9162" name="Line 10"/>
            <p:cNvSpPr>
              <a:spLocks noChangeShapeType="1"/>
            </p:cNvSpPr>
            <p:nvPr/>
          </p:nvSpPr>
          <p:spPr bwMode="auto">
            <a:xfrm>
              <a:off x="3600" y="2248"/>
              <a:ext cx="10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63" name="Line 11"/>
            <p:cNvSpPr>
              <a:spLocks noChangeShapeType="1"/>
            </p:cNvSpPr>
            <p:nvPr/>
          </p:nvSpPr>
          <p:spPr bwMode="auto">
            <a:xfrm>
              <a:off x="4104" y="960"/>
              <a:ext cx="0" cy="225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9164" name="Line 12"/>
          <p:cNvSpPr>
            <a:spLocks noChangeShapeType="1"/>
          </p:cNvSpPr>
          <p:nvPr/>
        </p:nvSpPr>
        <p:spPr bwMode="auto">
          <a:xfrm>
            <a:off x="914400" y="4572000"/>
            <a:ext cx="6705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1219200" y="2514600"/>
            <a:ext cx="533400" cy="838200"/>
            <a:chOff x="3456" y="1584"/>
            <a:chExt cx="336" cy="528"/>
          </a:xfrm>
        </p:grpSpPr>
        <p:sp>
          <p:nvSpPr>
            <p:cNvPr id="49166" name="Line 14"/>
            <p:cNvSpPr>
              <a:spLocks noChangeShapeType="1"/>
            </p:cNvSpPr>
            <p:nvPr/>
          </p:nvSpPr>
          <p:spPr bwMode="auto">
            <a:xfrm flipH="1" flipV="1">
              <a:off x="3456" y="1584"/>
              <a:ext cx="336" cy="528"/>
            </a:xfrm>
            <a:prstGeom prst="line">
              <a:avLst/>
            </a:prstGeom>
            <a:noFill/>
            <a:ln w="28575">
              <a:pattFill prst="dkVert">
                <a:fgClr>
                  <a:srgbClr val="003399"/>
                </a:fgClr>
                <a:bgClr>
                  <a:srgbClr val="CC0000"/>
                </a:bgClr>
              </a:patt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67" name="Line 15"/>
            <p:cNvSpPr>
              <a:spLocks noChangeShapeType="1"/>
            </p:cNvSpPr>
            <p:nvPr/>
          </p:nvSpPr>
          <p:spPr bwMode="auto">
            <a:xfrm flipH="1">
              <a:off x="3456" y="2112"/>
              <a:ext cx="336" cy="0"/>
            </a:xfrm>
            <a:prstGeom prst="line">
              <a:avLst/>
            </a:prstGeom>
            <a:noFill/>
            <a:ln w="28575">
              <a:pattFill prst="dkVert">
                <a:fgClr>
                  <a:srgbClr val="003399"/>
                </a:fgClr>
                <a:bgClr>
                  <a:srgbClr val="FF0066"/>
                </a:bgClr>
              </a:patt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68" name="Line 16"/>
            <p:cNvSpPr>
              <a:spLocks noChangeShapeType="1"/>
            </p:cNvSpPr>
            <p:nvPr/>
          </p:nvSpPr>
          <p:spPr bwMode="auto">
            <a:xfrm flipV="1">
              <a:off x="3792" y="1584"/>
              <a:ext cx="0" cy="528"/>
            </a:xfrm>
            <a:prstGeom prst="line">
              <a:avLst/>
            </a:prstGeom>
            <a:noFill/>
            <a:ln w="28575">
              <a:pattFill prst="dkHorz">
                <a:fgClr>
                  <a:srgbClr val="003399"/>
                </a:fgClr>
                <a:bgClr>
                  <a:srgbClr val="CC0000"/>
                </a:bgClr>
              </a:patt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2184400" y="1739900"/>
            <a:ext cx="1104900" cy="1600200"/>
            <a:chOff x="1608" y="1104"/>
            <a:chExt cx="696" cy="1008"/>
          </a:xfrm>
        </p:grpSpPr>
        <p:sp>
          <p:nvSpPr>
            <p:cNvPr id="49170" name="Oval 18"/>
            <p:cNvSpPr>
              <a:spLocks noChangeArrowheads="1"/>
            </p:cNvSpPr>
            <p:nvPr/>
          </p:nvSpPr>
          <p:spPr bwMode="auto">
            <a:xfrm>
              <a:off x="1608" y="2016"/>
              <a:ext cx="96" cy="96"/>
            </a:xfrm>
            <a:prstGeom prst="ellipse">
              <a:avLst/>
            </a:prstGeom>
            <a:solidFill>
              <a:srgbClr val="CC0000"/>
            </a:solidFill>
            <a:ln w="12700">
              <a:solidFill>
                <a:srgbClr val="CC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71" name="Line 19"/>
            <p:cNvSpPr>
              <a:spLocks noChangeShapeType="1"/>
            </p:cNvSpPr>
            <p:nvPr/>
          </p:nvSpPr>
          <p:spPr bwMode="auto">
            <a:xfrm>
              <a:off x="1656" y="1104"/>
              <a:ext cx="0" cy="91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72" name="Line 20"/>
            <p:cNvSpPr>
              <a:spLocks noChangeShapeType="1"/>
            </p:cNvSpPr>
            <p:nvPr/>
          </p:nvSpPr>
          <p:spPr bwMode="auto">
            <a:xfrm flipH="1">
              <a:off x="1728" y="2064"/>
              <a:ext cx="576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9174" name="Line 22"/>
          <p:cNvSpPr>
            <a:spLocks noChangeShapeType="1"/>
          </p:cNvSpPr>
          <p:nvPr/>
        </p:nvSpPr>
        <p:spPr bwMode="auto">
          <a:xfrm>
            <a:off x="5715000" y="1524000"/>
            <a:ext cx="0" cy="14478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175" name="Line 23"/>
          <p:cNvSpPr>
            <a:spLocks noChangeShapeType="1"/>
          </p:cNvSpPr>
          <p:nvPr/>
        </p:nvSpPr>
        <p:spPr bwMode="auto">
          <a:xfrm flipV="1">
            <a:off x="5715000" y="2971800"/>
            <a:ext cx="0" cy="838200"/>
          </a:xfrm>
          <a:prstGeom prst="line">
            <a:avLst/>
          </a:prstGeom>
          <a:noFill/>
          <a:ln w="28575">
            <a:pattFill prst="dkHorz">
              <a:fgClr>
                <a:srgbClr val="003399"/>
              </a:fgClr>
              <a:bgClr>
                <a:srgbClr val="CC0000"/>
              </a:bgClr>
            </a:patt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176" name="Line 24"/>
          <p:cNvSpPr>
            <a:spLocks noChangeShapeType="1"/>
          </p:cNvSpPr>
          <p:nvPr/>
        </p:nvSpPr>
        <p:spPr bwMode="auto">
          <a:xfrm flipH="1">
            <a:off x="5715000" y="3810000"/>
            <a:ext cx="914400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177" name="Line 25"/>
          <p:cNvSpPr>
            <a:spLocks noChangeShapeType="1"/>
          </p:cNvSpPr>
          <p:nvPr/>
        </p:nvSpPr>
        <p:spPr bwMode="auto">
          <a:xfrm flipH="1">
            <a:off x="6629400" y="3810000"/>
            <a:ext cx="533400" cy="0"/>
          </a:xfrm>
          <a:prstGeom prst="line">
            <a:avLst/>
          </a:prstGeom>
          <a:noFill/>
          <a:ln w="28575">
            <a:pattFill prst="dkVert">
              <a:fgClr>
                <a:srgbClr val="003399"/>
              </a:fgClr>
              <a:bgClr>
                <a:srgbClr val="FF0066"/>
              </a:bgClr>
            </a:patt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178" name="Line 26"/>
          <p:cNvSpPr>
            <a:spLocks noChangeShapeType="1"/>
          </p:cNvSpPr>
          <p:nvPr/>
        </p:nvSpPr>
        <p:spPr bwMode="auto">
          <a:xfrm flipV="1">
            <a:off x="7162800" y="1524000"/>
            <a:ext cx="0" cy="22860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179" name="Line 27"/>
          <p:cNvSpPr>
            <a:spLocks noChangeShapeType="1"/>
          </p:cNvSpPr>
          <p:nvPr/>
        </p:nvSpPr>
        <p:spPr bwMode="auto">
          <a:xfrm>
            <a:off x="5715000" y="1524000"/>
            <a:ext cx="14478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180" name="Line 28"/>
          <p:cNvSpPr>
            <a:spLocks noChangeShapeType="1"/>
          </p:cNvSpPr>
          <p:nvPr/>
        </p:nvSpPr>
        <p:spPr bwMode="auto">
          <a:xfrm flipH="1">
            <a:off x="5715000" y="1524000"/>
            <a:ext cx="1447800" cy="2286000"/>
          </a:xfrm>
          <a:prstGeom prst="line">
            <a:avLst/>
          </a:prstGeom>
          <a:noFill/>
          <a:ln w="38100">
            <a:pattFill prst="wdDnDiag">
              <a:fgClr>
                <a:srgbClr val="003399"/>
              </a:fgClr>
              <a:bgClr>
                <a:srgbClr val="FFFF00"/>
              </a:bgClr>
            </a:pattFill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181" name="Oval 29"/>
          <p:cNvSpPr>
            <a:spLocks noChangeArrowheads="1"/>
          </p:cNvSpPr>
          <p:nvPr/>
        </p:nvSpPr>
        <p:spPr bwMode="auto">
          <a:xfrm>
            <a:off x="5638800" y="3733800"/>
            <a:ext cx="152400" cy="152400"/>
          </a:xfrm>
          <a:prstGeom prst="ellipse">
            <a:avLst/>
          </a:prstGeom>
          <a:solidFill>
            <a:srgbClr val="CC0000"/>
          </a:solidFill>
          <a:ln w="12700">
            <a:solidFill>
              <a:srgbClr val="CC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182" name="Text Box 30"/>
          <p:cNvSpPr txBox="1">
            <a:spLocks noChangeArrowheads="1"/>
          </p:cNvSpPr>
          <p:nvPr/>
        </p:nvSpPr>
        <p:spPr bwMode="auto">
          <a:xfrm>
            <a:off x="5029200" y="1981200"/>
            <a:ext cx="76200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800"/>
              <a:t>(Fc</a:t>
            </a:r>
            <a:r>
              <a:rPr lang="en-GB" sz="1800" baseline="-10000"/>
              <a:t>1</a:t>
            </a:r>
            <a:r>
              <a:rPr lang="en-GB" sz="1800"/>
              <a:t>)</a:t>
            </a:r>
          </a:p>
        </p:txBody>
      </p:sp>
      <p:sp>
        <p:nvSpPr>
          <p:cNvPr id="49183" name="Text Box 31"/>
          <p:cNvSpPr txBox="1">
            <a:spLocks noChangeArrowheads="1"/>
          </p:cNvSpPr>
          <p:nvPr/>
        </p:nvSpPr>
        <p:spPr bwMode="auto">
          <a:xfrm>
            <a:off x="5029200" y="3062288"/>
            <a:ext cx="76200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800"/>
              <a:t>Fc</a:t>
            </a:r>
            <a:r>
              <a:rPr lang="en-GB" sz="1800" baseline="-10000"/>
              <a:t>2</a:t>
            </a:r>
            <a:endParaRPr lang="en-GB" sz="1800"/>
          </a:p>
        </p:txBody>
      </p:sp>
      <p:sp>
        <p:nvSpPr>
          <p:cNvPr id="49184" name="Text Box 32"/>
          <p:cNvSpPr txBox="1">
            <a:spLocks noChangeArrowheads="1"/>
          </p:cNvSpPr>
          <p:nvPr/>
        </p:nvSpPr>
        <p:spPr bwMode="auto">
          <a:xfrm>
            <a:off x="5867400" y="3810000"/>
            <a:ext cx="76200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800"/>
              <a:t>Fs</a:t>
            </a:r>
            <a:r>
              <a:rPr lang="en-GB" sz="1800" baseline="-10000"/>
              <a:t>1</a:t>
            </a:r>
            <a:endParaRPr lang="en-GB" sz="1800"/>
          </a:p>
        </p:txBody>
      </p:sp>
      <p:sp>
        <p:nvSpPr>
          <p:cNvPr id="49185" name="Text Box 33"/>
          <p:cNvSpPr txBox="1">
            <a:spLocks noChangeArrowheads="1"/>
          </p:cNvSpPr>
          <p:nvPr/>
        </p:nvSpPr>
        <p:spPr bwMode="auto">
          <a:xfrm>
            <a:off x="6553200" y="3810000"/>
            <a:ext cx="76200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800"/>
              <a:t>Fs</a:t>
            </a:r>
            <a:r>
              <a:rPr lang="en-GB" sz="1800" baseline="-10000"/>
              <a:t>2</a:t>
            </a:r>
            <a:endParaRPr lang="en-GB" sz="1800"/>
          </a:p>
        </p:txBody>
      </p:sp>
      <p:sp>
        <p:nvSpPr>
          <p:cNvPr id="49186" name="Text Box 34"/>
          <p:cNvSpPr txBox="1">
            <a:spLocks noChangeArrowheads="1"/>
          </p:cNvSpPr>
          <p:nvPr/>
        </p:nvSpPr>
        <p:spPr bwMode="auto">
          <a:xfrm>
            <a:off x="4419600" y="2438400"/>
            <a:ext cx="838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sym typeface="Symbol" pitchFamily="18" charset="2"/>
              </a:rPr>
              <a:t>Fc</a:t>
            </a:r>
            <a:endParaRPr lang="en-GB"/>
          </a:p>
        </p:txBody>
      </p:sp>
      <p:sp>
        <p:nvSpPr>
          <p:cNvPr id="49187" name="Text Box 35"/>
          <p:cNvSpPr txBox="1">
            <a:spLocks noChangeArrowheads="1"/>
          </p:cNvSpPr>
          <p:nvPr/>
        </p:nvSpPr>
        <p:spPr bwMode="auto">
          <a:xfrm>
            <a:off x="6172200" y="4114800"/>
            <a:ext cx="838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sym typeface="Symbol" pitchFamily="18" charset="2"/>
              </a:rPr>
              <a:t>Fs</a:t>
            </a:r>
            <a:endParaRPr lang="en-GB"/>
          </a:p>
        </p:txBody>
      </p:sp>
      <p:sp>
        <p:nvSpPr>
          <p:cNvPr id="49188" name="Text Box 36"/>
          <p:cNvSpPr txBox="1">
            <a:spLocks noChangeArrowheads="1"/>
          </p:cNvSpPr>
          <p:nvPr/>
        </p:nvSpPr>
        <p:spPr bwMode="auto">
          <a:xfrm>
            <a:off x="5791200" y="1828800"/>
            <a:ext cx="838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sym typeface="Symbol" pitchFamily="18" charset="2"/>
              </a:rPr>
              <a:t>Fr</a:t>
            </a:r>
            <a:endParaRPr lang="en-GB"/>
          </a:p>
        </p:txBody>
      </p:sp>
      <p:grpSp>
        <p:nvGrpSpPr>
          <p:cNvPr id="7" name="Group 37"/>
          <p:cNvGrpSpPr>
            <a:grpSpLocks/>
          </p:cNvGrpSpPr>
          <p:nvPr/>
        </p:nvGrpSpPr>
        <p:grpSpPr bwMode="auto">
          <a:xfrm>
            <a:off x="2286000" y="2057400"/>
            <a:ext cx="1676400" cy="1357313"/>
            <a:chOff x="1440" y="1296"/>
            <a:chExt cx="1056" cy="855"/>
          </a:xfrm>
        </p:grpSpPr>
        <p:sp>
          <p:nvSpPr>
            <p:cNvPr id="49190" name="Text Box 38"/>
            <p:cNvSpPr txBox="1">
              <a:spLocks noChangeArrowheads="1"/>
            </p:cNvSpPr>
            <p:nvPr/>
          </p:nvSpPr>
          <p:spPr bwMode="auto">
            <a:xfrm>
              <a:off x="1440" y="1296"/>
              <a:ext cx="48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1800"/>
                <a:t>Fc</a:t>
              </a:r>
              <a:r>
                <a:rPr lang="en-GB" sz="1800" baseline="-10000"/>
                <a:t>1</a:t>
              </a:r>
              <a:endParaRPr lang="en-GB" sz="1800"/>
            </a:p>
          </p:txBody>
        </p:sp>
        <p:sp>
          <p:nvSpPr>
            <p:cNvPr id="49191" name="Text Box 39"/>
            <p:cNvSpPr txBox="1">
              <a:spLocks noChangeArrowheads="1"/>
            </p:cNvSpPr>
            <p:nvPr/>
          </p:nvSpPr>
          <p:spPr bwMode="auto">
            <a:xfrm>
              <a:off x="2016" y="1920"/>
              <a:ext cx="48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1800"/>
                <a:t>Fs</a:t>
              </a:r>
              <a:r>
                <a:rPr lang="en-GB" sz="1800" baseline="-10000"/>
                <a:t>1</a:t>
              </a:r>
              <a:endParaRPr lang="en-GB" sz="1800"/>
            </a:p>
          </p:txBody>
        </p:sp>
      </p:grpSp>
      <p:grpSp>
        <p:nvGrpSpPr>
          <p:cNvPr id="8" name="Group 40"/>
          <p:cNvGrpSpPr>
            <a:grpSpLocks/>
          </p:cNvGrpSpPr>
          <p:nvPr/>
        </p:nvGrpSpPr>
        <p:grpSpPr bwMode="auto">
          <a:xfrm>
            <a:off x="1066800" y="2209800"/>
            <a:ext cx="1143000" cy="1524000"/>
            <a:chOff x="672" y="1392"/>
            <a:chExt cx="720" cy="960"/>
          </a:xfrm>
        </p:grpSpPr>
        <p:sp>
          <p:nvSpPr>
            <p:cNvPr id="49193" name="Text Box 41"/>
            <p:cNvSpPr txBox="1">
              <a:spLocks noChangeArrowheads="1"/>
            </p:cNvSpPr>
            <p:nvPr/>
          </p:nvSpPr>
          <p:spPr bwMode="auto">
            <a:xfrm>
              <a:off x="672" y="2121"/>
              <a:ext cx="48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1800"/>
                <a:t>Fs</a:t>
              </a:r>
              <a:r>
                <a:rPr lang="en-GB" sz="1800" baseline="-10000"/>
                <a:t>2</a:t>
              </a:r>
              <a:endParaRPr lang="en-GB" sz="1800"/>
            </a:p>
          </p:txBody>
        </p:sp>
        <p:sp>
          <p:nvSpPr>
            <p:cNvPr id="49194" name="Text Box 42"/>
            <p:cNvSpPr txBox="1">
              <a:spLocks noChangeArrowheads="1"/>
            </p:cNvSpPr>
            <p:nvPr/>
          </p:nvSpPr>
          <p:spPr bwMode="auto">
            <a:xfrm>
              <a:off x="912" y="1392"/>
              <a:ext cx="48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1800"/>
                <a:t>Fc</a:t>
              </a:r>
              <a:r>
                <a:rPr lang="en-GB" sz="1800" baseline="-10000"/>
                <a:t>2</a:t>
              </a:r>
              <a:endParaRPr lang="en-GB" sz="1800"/>
            </a:p>
          </p:txBody>
        </p:sp>
      </p:grpSp>
    </p:spTree>
    <p:extLst>
      <p:ext uri="{BB962C8B-B14F-4D97-AF65-F5344CB8AC3E}">
        <p14:creationId xmlns:p14="http://schemas.microsoft.com/office/powerpoint/2010/main" val="4167759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ATTIN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ATTIN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ATTIN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ATTIN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ATTIN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491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ATTIN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75" fill="hold"/>
                                        <p:tgtEl>
                                          <p:spTgt spid="49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75" fill="hold"/>
                                        <p:tgtEl>
                                          <p:spTgt spid="49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491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ATTIN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75" fill="hold"/>
                                        <p:tgtEl>
                                          <p:spTgt spid="491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75" fill="hold"/>
                                        <p:tgtEl>
                                          <p:spTgt spid="491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500"/>
                                        <p:tgtEl>
                                          <p:spTgt spid="49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ATTIN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9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9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HIN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75" fill="hold"/>
                                        <p:tgtEl>
                                          <p:spTgt spid="49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75" fill="hold"/>
                                        <p:tgtEl>
                                          <p:spTgt spid="49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7" dur="500"/>
                                        <p:tgtEl>
                                          <p:spTgt spid="491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ATTIN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75" fill="hold"/>
                                        <p:tgtEl>
                                          <p:spTgt spid="491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75" fill="hold"/>
                                        <p:tgtEl>
                                          <p:spTgt spid="491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7" dur="500"/>
                                        <p:tgtEl>
                                          <p:spTgt spid="49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ATTIN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9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9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HIN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7" dur="500"/>
                                        <p:tgtEl>
                                          <p:spTgt spid="491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ATTIN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2" dur="500"/>
                                        <p:tgtEl>
                                          <p:spTgt spid="491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ATTIN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7" dur="500"/>
                                        <p:tgtEl>
                                          <p:spTgt spid="491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ATTIN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75" fill="hold"/>
                                        <p:tgtEl>
                                          <p:spTgt spid="491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75" fill="hold"/>
                                        <p:tgtEl>
                                          <p:spTgt spid="491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74" grpId="0" animBg="1"/>
      <p:bldP spid="49175" grpId="0" animBg="1"/>
      <p:bldP spid="49176" grpId="0" animBg="1"/>
      <p:bldP spid="49177" grpId="0" animBg="1"/>
      <p:bldP spid="49178" grpId="0" animBg="1"/>
      <p:bldP spid="49179" grpId="0" animBg="1"/>
      <p:bldP spid="49180" grpId="0" animBg="1"/>
      <p:bldP spid="49181" grpId="0" animBg="1"/>
      <p:bldP spid="49182" grpId="0" build="p" autoUpdateAnimBg="0" advAuto="0"/>
      <p:bldP spid="49183" grpId="0" build="p" autoUpdateAnimBg="0" advAuto="0"/>
      <p:bldP spid="49184" grpId="0" build="p" autoUpdateAnimBg="0" advAuto="0"/>
      <p:bldP spid="49185" grpId="0" build="p" autoUpdateAnimBg="0" advAuto="0"/>
      <p:bldP spid="49186" grpId="0" build="p" autoUpdateAnimBg="0"/>
      <p:bldP spid="49187" grpId="0" build="p" autoUpdateAnimBg="0"/>
      <p:bldP spid="49188" grpId="0" build="p" autoUpdateAnimBg="0" advAuto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1066800" y="228600"/>
            <a:ext cx="6934200" cy="646973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3600" b="1" dirty="0" smtClean="0"/>
              <a:t>Ízületi erők meghatározása</a:t>
            </a:r>
            <a:endParaRPr lang="en-GB" sz="3600" b="1" dirty="0"/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1066800" y="1752600"/>
            <a:ext cx="6781800" cy="585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 b="1" dirty="0"/>
              <a:t>1. </a:t>
            </a:r>
            <a:r>
              <a:rPr lang="en-GB" sz="3200" b="1" dirty="0" smtClean="0"/>
              <a:t>G</a:t>
            </a:r>
            <a:r>
              <a:rPr lang="hu-HU" sz="3200" b="1" dirty="0" err="1" smtClean="0"/>
              <a:t>rafikus</a:t>
            </a:r>
            <a:endParaRPr lang="en-GB" sz="3200" b="1" dirty="0"/>
          </a:p>
        </p:txBody>
      </p:sp>
      <p:sp>
        <p:nvSpPr>
          <p:cNvPr id="50181" name="Rectangle 5"/>
          <p:cNvSpPr>
            <a:spLocks noChangeArrowheads="1"/>
          </p:cNvSpPr>
          <p:nvPr/>
        </p:nvSpPr>
        <p:spPr bwMode="auto">
          <a:xfrm>
            <a:off x="1066800" y="2438400"/>
            <a:ext cx="6781800" cy="585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 b="1" dirty="0"/>
              <a:t>2. </a:t>
            </a:r>
            <a:r>
              <a:rPr lang="hu-HU" sz="3200" b="1" dirty="0" smtClean="0"/>
              <a:t>Számítás</a:t>
            </a:r>
            <a:endParaRPr lang="en-GB" sz="3200" b="1" dirty="0"/>
          </a:p>
        </p:txBody>
      </p:sp>
      <p:sp>
        <p:nvSpPr>
          <p:cNvPr id="50182" name="Rectangle 6"/>
          <p:cNvSpPr>
            <a:spLocks noChangeArrowheads="1"/>
          </p:cNvSpPr>
          <p:nvPr/>
        </p:nvSpPr>
        <p:spPr bwMode="auto">
          <a:xfrm>
            <a:off x="1066800" y="3078163"/>
            <a:ext cx="6781800" cy="585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 b="1" dirty="0"/>
              <a:t>3. </a:t>
            </a:r>
            <a:r>
              <a:rPr lang="en-GB" sz="3200" b="1" dirty="0" smtClean="0"/>
              <a:t>M</a:t>
            </a:r>
            <a:r>
              <a:rPr lang="hu-HU" sz="3200" b="1" dirty="0" smtClean="0"/>
              <a:t>érés</a:t>
            </a:r>
            <a:endParaRPr lang="en-GB" sz="3200" b="1" dirty="0"/>
          </a:p>
        </p:txBody>
      </p:sp>
      <p:sp>
        <p:nvSpPr>
          <p:cNvPr id="50183" name="Rectangle 7"/>
          <p:cNvSpPr>
            <a:spLocks noChangeArrowheads="1"/>
          </p:cNvSpPr>
          <p:nvPr/>
        </p:nvSpPr>
        <p:spPr bwMode="auto">
          <a:xfrm>
            <a:off x="1066800" y="3687763"/>
            <a:ext cx="8077200" cy="2062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 b="1" dirty="0"/>
              <a:t>4. </a:t>
            </a:r>
            <a:r>
              <a:rPr lang="hu-HU" sz="3200" b="1" dirty="0" smtClean="0"/>
              <a:t>Ezek együttes alkalmazása</a:t>
            </a:r>
            <a:endParaRPr lang="en-GB" sz="3200" b="1" dirty="0"/>
          </a:p>
          <a:p>
            <a:pPr>
              <a:spcBef>
                <a:spcPct val="50000"/>
              </a:spcBef>
            </a:pPr>
            <a:r>
              <a:rPr lang="en-GB" sz="3200" b="1" dirty="0" smtClean="0"/>
              <a:t>stat</a:t>
            </a:r>
            <a:r>
              <a:rPr lang="hu-HU" sz="3200" b="1" dirty="0" err="1" smtClean="0"/>
              <a:t>ikus</a:t>
            </a:r>
            <a:r>
              <a:rPr lang="hu-HU" sz="3200" b="1" dirty="0" smtClean="0"/>
              <a:t> és dinamikus körülmények között</a:t>
            </a:r>
            <a:r>
              <a:rPr lang="en-GB" sz="3200" b="1" dirty="0" smtClean="0"/>
              <a:t> </a:t>
            </a:r>
            <a:endParaRPr lang="en-GB" sz="3200" b="1" dirty="0"/>
          </a:p>
          <a:p>
            <a:pPr>
              <a:spcBef>
                <a:spcPct val="50000"/>
              </a:spcBef>
            </a:pPr>
            <a:r>
              <a:rPr lang="en-GB" sz="3200" b="1" dirty="0" smtClean="0"/>
              <a:t>dire</a:t>
            </a:r>
            <a:r>
              <a:rPr lang="hu-HU" sz="3200" b="1" dirty="0" smtClean="0"/>
              <a:t>k</a:t>
            </a:r>
            <a:r>
              <a:rPr lang="en-GB" sz="3200" b="1" dirty="0" smtClean="0"/>
              <a:t>t </a:t>
            </a:r>
            <a:r>
              <a:rPr lang="hu-HU" sz="3200" b="1" dirty="0" smtClean="0"/>
              <a:t>és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inver</a:t>
            </a:r>
            <a:r>
              <a:rPr lang="hu-HU" sz="3200" b="1" dirty="0" smtClean="0"/>
              <a:t>z módszerrel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24341923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50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50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" fill="hold"/>
                                        <p:tgtEl>
                                          <p:spTgt spid="50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" fill="hold"/>
                                        <p:tgtEl>
                                          <p:spTgt spid="50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75"/>
                                        <p:tgtEl>
                                          <p:spTgt spid="50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500"/>
                                        <p:tgtEl>
                                          <p:spTgt spid="501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9" dur="500"/>
                                        <p:tgtEl>
                                          <p:spTgt spid="501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4" dur="500"/>
                                        <p:tgtEl>
                                          <p:spTgt spid="501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0" grpId="0" build="p" autoUpdateAnimBg="0"/>
      <p:bldP spid="50181" grpId="0" build="p" autoUpdateAnimBg="0"/>
      <p:bldP spid="50182" grpId="0" build="p" autoUpdateAnimBg="0"/>
      <p:bldP spid="50183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Egyenes összekötő nyíllal 2"/>
          <p:cNvCxnSpPr/>
          <p:nvPr/>
        </p:nvCxnSpPr>
        <p:spPr>
          <a:xfrm>
            <a:off x="1691680" y="3501008"/>
            <a:ext cx="2808312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Egyenes összekötő nyíllal 3"/>
          <p:cNvCxnSpPr/>
          <p:nvPr/>
        </p:nvCxnSpPr>
        <p:spPr>
          <a:xfrm flipV="1">
            <a:off x="1691680" y="908720"/>
            <a:ext cx="0" cy="25922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zövegdoboz 5"/>
          <p:cNvSpPr txBox="1"/>
          <p:nvPr/>
        </p:nvSpPr>
        <p:spPr>
          <a:xfrm>
            <a:off x="3804672" y="251356"/>
            <a:ext cx="2313967" cy="52322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hu-HU" sz="2800" dirty="0" smtClean="0"/>
              <a:t>Hooke törvény</a:t>
            </a:r>
            <a:endParaRPr lang="en-US" sz="2800" dirty="0"/>
          </a:p>
        </p:txBody>
      </p:sp>
      <p:cxnSp>
        <p:nvCxnSpPr>
          <p:cNvPr id="8" name="Egyenes összekötő 7"/>
          <p:cNvCxnSpPr/>
          <p:nvPr/>
        </p:nvCxnSpPr>
        <p:spPr>
          <a:xfrm flipV="1">
            <a:off x="1691680" y="1268760"/>
            <a:ext cx="2112992" cy="223224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zövegdoboz 8"/>
          <p:cNvSpPr txBox="1"/>
          <p:nvPr/>
        </p:nvSpPr>
        <p:spPr>
          <a:xfrm>
            <a:off x="1115616" y="647110"/>
            <a:ext cx="3497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dirty="0" smtClean="0"/>
              <a:t>F</a:t>
            </a:r>
            <a:endParaRPr lang="en-US" sz="2800" dirty="0"/>
          </a:p>
        </p:txBody>
      </p:sp>
      <p:sp>
        <p:nvSpPr>
          <p:cNvPr id="10" name="Szövegdoboz 9"/>
          <p:cNvSpPr txBox="1"/>
          <p:nvPr/>
        </p:nvSpPr>
        <p:spPr>
          <a:xfrm>
            <a:off x="4443102" y="3717032"/>
            <a:ext cx="4860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ym typeface="Symbol"/>
              </a:rPr>
              <a:t></a:t>
            </a:r>
            <a:r>
              <a:rPr lang="hu-HU" sz="2800" dirty="0" smtClean="0">
                <a:sym typeface="Symbol"/>
              </a:rPr>
              <a:t>l</a:t>
            </a:r>
            <a:endParaRPr lang="en-US" sz="2800" dirty="0"/>
          </a:p>
        </p:txBody>
      </p:sp>
      <p:sp>
        <p:nvSpPr>
          <p:cNvPr id="11" name="Szövegdoboz 10"/>
          <p:cNvSpPr txBox="1"/>
          <p:nvPr/>
        </p:nvSpPr>
        <p:spPr>
          <a:xfrm>
            <a:off x="1630760" y="5837594"/>
            <a:ext cx="9124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dirty="0" smtClean="0">
                <a:sym typeface="Symbol"/>
              </a:rPr>
              <a:t>E</a:t>
            </a:r>
            <a:r>
              <a:rPr lang="en-US" sz="2800" dirty="0" smtClean="0">
                <a:sym typeface="Symbol"/>
              </a:rPr>
              <a:t></a:t>
            </a:r>
            <a:r>
              <a:rPr lang="hu-HU" sz="2800" dirty="0" smtClean="0">
                <a:sym typeface="Symbol"/>
              </a:rPr>
              <a:t>=</a:t>
            </a:r>
            <a:r>
              <a:rPr lang="en-US" sz="2800" dirty="0" smtClean="0">
                <a:sym typeface="Symbol"/>
              </a:rPr>
              <a:t></a:t>
            </a:r>
            <a:endParaRPr lang="en-US" sz="2800" dirty="0"/>
          </a:p>
        </p:txBody>
      </p:sp>
      <p:sp>
        <p:nvSpPr>
          <p:cNvPr id="12" name="Szövegdoboz 11"/>
          <p:cNvSpPr txBox="1"/>
          <p:nvPr/>
        </p:nvSpPr>
        <p:spPr>
          <a:xfrm>
            <a:off x="3075268" y="5534362"/>
            <a:ext cx="31707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ym typeface="Symbol"/>
              </a:rPr>
              <a:t></a:t>
            </a:r>
            <a:r>
              <a:rPr lang="hu-HU" sz="2800" dirty="0" smtClean="0"/>
              <a:t> - relatív megnyúlás</a:t>
            </a:r>
            <a:endParaRPr lang="en-US" sz="2800" dirty="0"/>
          </a:p>
        </p:txBody>
      </p:sp>
      <p:sp>
        <p:nvSpPr>
          <p:cNvPr id="13" name="Szövegdoboz 12"/>
          <p:cNvSpPr txBox="1"/>
          <p:nvPr/>
        </p:nvSpPr>
        <p:spPr>
          <a:xfrm>
            <a:off x="3075268" y="5912038"/>
            <a:ext cx="38517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ym typeface="Symbol"/>
              </a:rPr>
              <a:t></a:t>
            </a:r>
            <a:r>
              <a:rPr lang="hu-HU" sz="2800" dirty="0" smtClean="0"/>
              <a:t> - mechanikai feszültség</a:t>
            </a:r>
            <a:endParaRPr lang="en-US" sz="2800" dirty="0"/>
          </a:p>
        </p:txBody>
      </p:sp>
      <p:sp>
        <p:nvSpPr>
          <p:cNvPr id="14" name="Szövegdoboz 13"/>
          <p:cNvSpPr txBox="1"/>
          <p:nvPr/>
        </p:nvSpPr>
        <p:spPr>
          <a:xfrm>
            <a:off x="3161547" y="4653136"/>
            <a:ext cx="8963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dirty="0" smtClean="0"/>
              <a:t>F  ̴ </a:t>
            </a:r>
            <a:r>
              <a:rPr lang="hu-HU" sz="2800" dirty="0" smtClean="0">
                <a:sym typeface="Symbol"/>
              </a:rPr>
              <a:t>l</a:t>
            </a:r>
            <a:endParaRPr lang="en-US" sz="2800" dirty="0"/>
          </a:p>
        </p:txBody>
      </p:sp>
      <p:sp>
        <p:nvSpPr>
          <p:cNvPr id="2" name="Szövegdoboz 1"/>
          <p:cNvSpPr txBox="1"/>
          <p:nvPr/>
        </p:nvSpPr>
        <p:spPr>
          <a:xfrm>
            <a:off x="3075268" y="6329020"/>
            <a:ext cx="56474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dirty="0" smtClean="0"/>
              <a:t>E – rugalmassági vagy Young modulus</a:t>
            </a:r>
            <a:endParaRPr lang="en-US" sz="2800" dirty="0"/>
          </a:p>
        </p:txBody>
      </p:sp>
      <p:pic>
        <p:nvPicPr>
          <p:cNvPr id="45058" name="Picture 2" descr="http://t2.gstatic.com/images?q=tbn:ANd9GcTjJ912Gdkl3kc2bZ9pmxmE9GrGTBroTaXtRiGA6F84nCWpD5KZWX0zq7_1A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216781"/>
            <a:ext cx="2179236" cy="3204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3052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250"/>
                            </p:stCondLst>
                            <p:childTnLst>
                              <p:par>
                                <p:cTn id="52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95536" y="2348880"/>
            <a:ext cx="8229600" cy="1143000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hu-HU" dirty="0" smtClean="0"/>
              <a:t>Mi történik ha a szövetek maradandó alakváltozást szenvednek?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396863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685800" y="381000"/>
            <a:ext cx="8229600" cy="519113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FESZ</a:t>
            </a:r>
            <a:r>
              <a:rPr lang="hu-HU" sz="2800" b="1" dirty="0">
                <a:latin typeface="Times New Roman" pitchFamily="18" charset="0"/>
              </a:rPr>
              <a:t>Ü</a:t>
            </a:r>
            <a:r>
              <a:rPr lang="en-US" sz="2800" b="1" dirty="0">
                <a:latin typeface="Times New Roman" pitchFamily="18" charset="0"/>
              </a:rPr>
              <a:t>LÉS (STRESS) – MEGNYÚLÁS (STRAIN)</a:t>
            </a:r>
            <a:endParaRPr lang="en-US" sz="2800" b="1" dirty="0"/>
          </a:p>
        </p:txBody>
      </p:sp>
      <p:pic>
        <p:nvPicPr>
          <p:cNvPr id="34817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57338" y="1309688"/>
            <a:ext cx="6029325" cy="423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zövegdoboz 4"/>
          <p:cNvSpPr txBox="1"/>
          <p:nvPr/>
        </p:nvSpPr>
        <p:spPr>
          <a:xfrm rot="16200000">
            <a:off x="642910" y="2928934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Stressz</a:t>
            </a:r>
            <a:endParaRPr lang="en-US" dirty="0"/>
          </a:p>
        </p:txBody>
      </p:sp>
      <p:sp>
        <p:nvSpPr>
          <p:cNvPr id="6" name="Szövegdoboz 5"/>
          <p:cNvSpPr txBox="1"/>
          <p:nvPr/>
        </p:nvSpPr>
        <p:spPr>
          <a:xfrm>
            <a:off x="3500430" y="5286388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Megnyúlás</a:t>
            </a:r>
            <a:endParaRPr lang="en-US" dirty="0"/>
          </a:p>
        </p:txBody>
      </p:sp>
      <p:sp>
        <p:nvSpPr>
          <p:cNvPr id="7" name="Szövegdoboz 6"/>
          <p:cNvSpPr txBox="1"/>
          <p:nvPr/>
        </p:nvSpPr>
        <p:spPr>
          <a:xfrm rot="17833270">
            <a:off x="2083107" y="3857628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Elasztikus</a:t>
            </a:r>
            <a:endParaRPr lang="en-US" dirty="0"/>
          </a:p>
        </p:txBody>
      </p:sp>
      <p:sp>
        <p:nvSpPr>
          <p:cNvPr id="8" name="Szövegdoboz 7"/>
          <p:cNvSpPr txBox="1"/>
          <p:nvPr/>
        </p:nvSpPr>
        <p:spPr>
          <a:xfrm rot="21250821">
            <a:off x="4572000" y="2032883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Plasztikus</a:t>
            </a:r>
            <a:endParaRPr lang="en-US" dirty="0"/>
          </a:p>
        </p:txBody>
      </p:sp>
      <p:sp>
        <p:nvSpPr>
          <p:cNvPr id="9" name="Szövegdoboz 8"/>
          <p:cNvSpPr txBox="1"/>
          <p:nvPr/>
        </p:nvSpPr>
        <p:spPr>
          <a:xfrm rot="2510843">
            <a:off x="3798599" y="2572610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Átmeneti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1475656" y="764704"/>
            <a:ext cx="6480720" cy="95410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2800" b="1" i="1" dirty="0" smtClean="0"/>
              <a:t>Az emberi test és a külső környezet egymásra hatása</a:t>
            </a:r>
            <a:endParaRPr lang="en-US" sz="2800" b="1" i="1" dirty="0"/>
          </a:p>
        </p:txBody>
      </p:sp>
      <p:sp>
        <p:nvSpPr>
          <p:cNvPr id="3" name="Szövegdoboz 2"/>
          <p:cNvSpPr txBox="1"/>
          <p:nvPr/>
        </p:nvSpPr>
        <p:spPr>
          <a:xfrm>
            <a:off x="1691680" y="1988840"/>
            <a:ext cx="6336704" cy="138499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2800" b="1" i="1" dirty="0" smtClean="0"/>
              <a:t>Külső erő:</a:t>
            </a:r>
          </a:p>
          <a:p>
            <a:pPr algn="ctr"/>
            <a:r>
              <a:rPr lang="hu-HU" sz="2800" b="1" i="1" dirty="0" smtClean="0"/>
              <a:t> gravitációs erő, ütközési erő, felhajtóerő, közegellenállási erő, súrlódás</a:t>
            </a:r>
            <a:endParaRPr lang="en-US" sz="2800" b="1" i="1" dirty="0"/>
          </a:p>
        </p:txBody>
      </p:sp>
      <p:sp>
        <p:nvSpPr>
          <p:cNvPr id="4" name="Szövegdoboz 3"/>
          <p:cNvSpPr txBox="1"/>
          <p:nvPr/>
        </p:nvSpPr>
        <p:spPr>
          <a:xfrm>
            <a:off x="1691680" y="3772197"/>
            <a:ext cx="6336704" cy="138499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2800" b="1" i="1" dirty="0" smtClean="0"/>
              <a:t>Belső erő:</a:t>
            </a:r>
          </a:p>
          <a:p>
            <a:pPr algn="ctr"/>
            <a:r>
              <a:rPr lang="hu-HU" sz="2800" b="1" i="1" dirty="0" smtClean="0"/>
              <a:t> Aktív: izomerő</a:t>
            </a:r>
          </a:p>
          <a:p>
            <a:pPr algn="ctr"/>
            <a:r>
              <a:rPr lang="hu-HU" sz="2800" b="1" i="1" dirty="0" smtClean="0"/>
              <a:t>Passzív: inak, szalagok, porc, csont</a:t>
            </a:r>
            <a:endParaRPr lang="en-US" sz="28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830388" y="2659856"/>
            <a:ext cx="4395787" cy="3328988"/>
            <a:chOff x="1153" y="974"/>
            <a:chExt cx="2769" cy="2097"/>
          </a:xfrm>
        </p:grpSpPr>
        <p:sp>
          <p:nvSpPr>
            <p:cNvPr id="26628" name="Line 4"/>
            <p:cNvSpPr>
              <a:spLocks noChangeShapeType="1"/>
            </p:cNvSpPr>
            <p:nvPr/>
          </p:nvSpPr>
          <p:spPr bwMode="auto">
            <a:xfrm flipV="1">
              <a:off x="1153" y="1153"/>
              <a:ext cx="814" cy="191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6629" name="Line 5"/>
            <p:cNvSpPr>
              <a:spLocks noChangeShapeType="1"/>
            </p:cNvSpPr>
            <p:nvPr/>
          </p:nvSpPr>
          <p:spPr bwMode="auto">
            <a:xfrm>
              <a:off x="2244" y="974"/>
              <a:ext cx="167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6630" name="Arc 6"/>
            <p:cNvSpPr>
              <a:spLocks/>
            </p:cNvSpPr>
            <p:nvPr/>
          </p:nvSpPr>
          <p:spPr bwMode="auto">
            <a:xfrm rot="5400000">
              <a:off x="1965" y="984"/>
              <a:ext cx="288" cy="271"/>
            </a:xfrm>
            <a:custGeom>
              <a:avLst/>
              <a:gdLst>
                <a:gd name="G0" fmla="+- 21600 0 0"/>
                <a:gd name="G1" fmla="+- 4667 0 0"/>
                <a:gd name="G2" fmla="+- 21600 0 0"/>
                <a:gd name="T0" fmla="*/ 12878 w 21600"/>
                <a:gd name="T1" fmla="*/ 24428 h 24428"/>
                <a:gd name="T2" fmla="*/ 510 w 21600"/>
                <a:gd name="T3" fmla="*/ 0 h 24428"/>
                <a:gd name="T4" fmla="*/ 21600 w 21600"/>
                <a:gd name="T5" fmla="*/ 4667 h 244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4428" fill="none" extrusionOk="0">
                  <a:moveTo>
                    <a:pt x="12878" y="24427"/>
                  </a:moveTo>
                  <a:cubicBezTo>
                    <a:pt x="5050" y="20972"/>
                    <a:pt x="0" y="13223"/>
                    <a:pt x="0" y="4667"/>
                  </a:cubicBezTo>
                  <a:cubicBezTo>
                    <a:pt x="-1" y="3097"/>
                    <a:pt x="171" y="1532"/>
                    <a:pt x="510" y="0"/>
                  </a:cubicBezTo>
                </a:path>
                <a:path w="21600" h="24428" stroke="0" extrusionOk="0">
                  <a:moveTo>
                    <a:pt x="12878" y="24427"/>
                  </a:moveTo>
                  <a:cubicBezTo>
                    <a:pt x="5050" y="20972"/>
                    <a:pt x="0" y="13223"/>
                    <a:pt x="0" y="4667"/>
                  </a:cubicBezTo>
                  <a:cubicBezTo>
                    <a:pt x="-1" y="3097"/>
                    <a:pt x="171" y="1532"/>
                    <a:pt x="510" y="0"/>
                  </a:cubicBezTo>
                  <a:lnTo>
                    <a:pt x="21600" y="4667"/>
                  </a:lnTo>
                  <a:close/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632" name="Line 8"/>
          <p:cNvSpPr>
            <a:spLocks noChangeShapeType="1"/>
          </p:cNvSpPr>
          <p:nvPr/>
        </p:nvSpPr>
        <p:spPr bwMode="auto">
          <a:xfrm flipV="1">
            <a:off x="1830388" y="3629819"/>
            <a:ext cx="1901825" cy="23590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1830388" y="4793456"/>
            <a:ext cx="3808412" cy="1195388"/>
            <a:chOff x="1153" y="2318"/>
            <a:chExt cx="2399" cy="753"/>
          </a:xfrm>
        </p:grpSpPr>
        <p:sp>
          <p:nvSpPr>
            <p:cNvPr id="26633" name="Line 9"/>
            <p:cNvSpPr>
              <a:spLocks noChangeShapeType="1"/>
            </p:cNvSpPr>
            <p:nvPr/>
          </p:nvSpPr>
          <p:spPr bwMode="auto">
            <a:xfrm flipV="1">
              <a:off x="1153" y="2449"/>
              <a:ext cx="1198" cy="62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6634" name="Arc 10"/>
            <p:cNvSpPr>
              <a:spLocks/>
            </p:cNvSpPr>
            <p:nvPr/>
          </p:nvSpPr>
          <p:spPr bwMode="auto">
            <a:xfrm rot="5400000">
              <a:off x="2516" y="2049"/>
              <a:ext cx="432" cy="974"/>
            </a:xfrm>
            <a:custGeom>
              <a:avLst/>
              <a:gdLst>
                <a:gd name="G0" fmla="+- 21600 0 0"/>
                <a:gd name="G1" fmla="+- 2880 0 0"/>
                <a:gd name="G2" fmla="+- 21600 0 0"/>
                <a:gd name="T0" fmla="*/ 8914 w 21600"/>
                <a:gd name="T1" fmla="*/ 20362 h 20362"/>
                <a:gd name="T2" fmla="*/ 193 w 21600"/>
                <a:gd name="T3" fmla="*/ 0 h 20362"/>
                <a:gd name="T4" fmla="*/ 21600 w 21600"/>
                <a:gd name="T5" fmla="*/ 2880 h 203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0362" fill="none" extrusionOk="0">
                  <a:moveTo>
                    <a:pt x="8913" y="20362"/>
                  </a:moveTo>
                  <a:cubicBezTo>
                    <a:pt x="3314" y="16298"/>
                    <a:pt x="0" y="9798"/>
                    <a:pt x="0" y="2880"/>
                  </a:cubicBezTo>
                  <a:cubicBezTo>
                    <a:pt x="-1" y="1916"/>
                    <a:pt x="64" y="954"/>
                    <a:pt x="192" y="-1"/>
                  </a:cubicBezTo>
                </a:path>
                <a:path w="21600" h="20362" stroke="0" extrusionOk="0">
                  <a:moveTo>
                    <a:pt x="8913" y="20362"/>
                  </a:moveTo>
                  <a:cubicBezTo>
                    <a:pt x="3314" y="16298"/>
                    <a:pt x="0" y="9798"/>
                    <a:pt x="0" y="2880"/>
                  </a:cubicBezTo>
                  <a:cubicBezTo>
                    <a:pt x="-1" y="1916"/>
                    <a:pt x="64" y="954"/>
                    <a:pt x="192" y="-1"/>
                  </a:cubicBezTo>
                  <a:lnTo>
                    <a:pt x="21600" y="2880"/>
                  </a:lnTo>
                  <a:close/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6635" name="Line 11"/>
            <p:cNvSpPr>
              <a:spLocks noChangeShapeType="1"/>
            </p:cNvSpPr>
            <p:nvPr/>
          </p:nvSpPr>
          <p:spPr bwMode="auto">
            <a:xfrm>
              <a:off x="3170" y="2318"/>
              <a:ext cx="38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637" name="Rectangle 13"/>
          <p:cNvSpPr>
            <a:spLocks noChangeArrowheads="1"/>
          </p:cNvSpPr>
          <p:nvPr/>
        </p:nvSpPr>
        <p:spPr bwMode="auto">
          <a:xfrm>
            <a:off x="5562600" y="2790031"/>
            <a:ext cx="160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FÉM</a:t>
            </a:r>
            <a:endParaRPr lang="en-US" sz="2800" b="1" dirty="0"/>
          </a:p>
        </p:txBody>
      </p:sp>
      <p:sp>
        <p:nvSpPr>
          <p:cNvPr id="26638" name="Rectangle 14"/>
          <p:cNvSpPr>
            <a:spLocks noChangeArrowheads="1"/>
          </p:cNvSpPr>
          <p:nvPr/>
        </p:nvSpPr>
        <p:spPr bwMode="auto">
          <a:xfrm>
            <a:off x="4114800" y="3642519"/>
            <a:ext cx="1600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ÜVEG</a:t>
            </a:r>
            <a:endParaRPr lang="en-US" sz="2800" b="1" dirty="0"/>
          </a:p>
        </p:txBody>
      </p:sp>
      <p:sp>
        <p:nvSpPr>
          <p:cNvPr id="26639" name="Rectangle 15"/>
          <p:cNvSpPr>
            <a:spLocks noChangeArrowheads="1"/>
          </p:cNvSpPr>
          <p:nvPr/>
        </p:nvSpPr>
        <p:spPr bwMode="auto">
          <a:xfrm>
            <a:off x="5334000" y="4847431"/>
            <a:ext cx="160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CSONT</a:t>
            </a:r>
            <a:endParaRPr lang="en-US" sz="2800" b="1" dirty="0"/>
          </a:p>
        </p:txBody>
      </p:sp>
      <p:sp>
        <p:nvSpPr>
          <p:cNvPr id="26640" name="Rectangle 16"/>
          <p:cNvSpPr>
            <a:spLocks noChangeArrowheads="1"/>
          </p:cNvSpPr>
          <p:nvPr/>
        </p:nvSpPr>
        <p:spPr bwMode="auto">
          <a:xfrm>
            <a:off x="762000" y="2256631"/>
            <a:ext cx="91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Erő</a:t>
            </a:r>
            <a:endParaRPr lang="en-US" sz="2800" b="1"/>
          </a:p>
        </p:txBody>
      </p:sp>
      <p:sp>
        <p:nvSpPr>
          <p:cNvPr id="26641" name="Rectangle 17"/>
          <p:cNvSpPr>
            <a:spLocks noChangeArrowheads="1"/>
          </p:cNvSpPr>
          <p:nvPr/>
        </p:nvSpPr>
        <p:spPr bwMode="auto">
          <a:xfrm>
            <a:off x="5715000" y="6004719"/>
            <a:ext cx="2286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Deformáció</a:t>
            </a:r>
            <a:endParaRPr lang="en-US" sz="2800" b="1"/>
          </a:p>
        </p:txBody>
      </p:sp>
      <p:cxnSp>
        <p:nvCxnSpPr>
          <p:cNvPr id="5" name="Egyenes összekötő nyíllal 4"/>
          <p:cNvCxnSpPr/>
          <p:nvPr/>
        </p:nvCxnSpPr>
        <p:spPr>
          <a:xfrm flipV="1">
            <a:off x="1830388" y="2256631"/>
            <a:ext cx="0" cy="37480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gyenes összekötő nyíllal 19"/>
          <p:cNvCxnSpPr>
            <a:stCxn id="26633" idx="0"/>
          </p:cNvCxnSpPr>
          <p:nvPr/>
        </p:nvCxnSpPr>
        <p:spPr>
          <a:xfrm>
            <a:off x="1830388" y="5988844"/>
            <a:ext cx="5332412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zövegdoboz 3"/>
          <p:cNvSpPr txBox="1"/>
          <p:nvPr/>
        </p:nvSpPr>
        <p:spPr>
          <a:xfrm>
            <a:off x="1464767" y="1340768"/>
            <a:ext cx="65256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dirty="0" smtClean="0"/>
              <a:t>Különböző anyagok erő-deformáció görbéje</a:t>
            </a:r>
            <a:endParaRPr lang="hu-HU" sz="2800" dirty="0"/>
          </a:p>
        </p:txBody>
      </p:sp>
      <p:sp>
        <p:nvSpPr>
          <p:cNvPr id="6" name="Szövegdoboz 5"/>
          <p:cNvSpPr txBox="1"/>
          <p:nvPr/>
        </p:nvSpPr>
        <p:spPr>
          <a:xfrm>
            <a:off x="898000" y="238545"/>
            <a:ext cx="77048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 smtClean="0"/>
              <a:t>Sérülés esetén a csontokat fém csavarokkal fogják össze. Van-e az eljárásnak kockázata?</a:t>
            </a:r>
            <a:endParaRPr lang="hu-HU" sz="3200" dirty="0"/>
          </a:p>
        </p:txBody>
      </p:sp>
    </p:spTree>
  </p:cSld>
  <p:clrMapOvr>
    <a:masterClrMapping/>
  </p:clrMapOvr>
  <p:transition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6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66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66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66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66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2" grpId="0" animBg="1"/>
      <p:bldP spid="26637" grpId="0" build="p" autoUpdateAnimBg="0"/>
      <p:bldP spid="26638" grpId="0" build="p" autoUpdateAnimBg="0"/>
      <p:bldP spid="26639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428596" y="440469"/>
            <a:ext cx="7568097" cy="954107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u-HU" sz="2800" b="1" dirty="0" smtClean="0">
                <a:latin typeface="Times New Roman" pitchFamily="18" charset="0"/>
                <a:cs typeface="Times New Roman" pitchFamily="18" charset="0"/>
              </a:rPr>
              <a:t>Nyomóerő - megnyúlás</a:t>
            </a:r>
            <a:r>
              <a:rPr kumimoji="0" lang="hu-HU" sz="2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görbe különböző irányú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2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erőhatásokra </a:t>
            </a:r>
            <a:endParaRPr kumimoji="0" lang="hu-HU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4034" name="Object 2"/>
          <p:cNvGraphicFramePr>
            <a:graphicFrameLocks noChangeAspect="1"/>
          </p:cNvGraphicFramePr>
          <p:nvPr/>
        </p:nvGraphicFramePr>
        <p:xfrm>
          <a:off x="808038" y="2422525"/>
          <a:ext cx="3743325" cy="3838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59" name="Photo Editor fénykép" r:id="rId3" imgW="3742857" imgH="3839111" progId="">
                  <p:embed/>
                </p:oleObj>
              </mc:Choice>
              <mc:Fallback>
                <p:oleObj name="Photo Editor fénykép" r:id="rId3" imgW="3742857" imgH="3839111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8038" y="2422525"/>
                        <a:ext cx="3743325" cy="3838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35" name="Object 3"/>
          <p:cNvGraphicFramePr>
            <a:graphicFrameLocks noChangeAspect="1"/>
          </p:cNvGraphicFramePr>
          <p:nvPr/>
        </p:nvGraphicFramePr>
        <p:xfrm>
          <a:off x="4624388" y="2400300"/>
          <a:ext cx="1733550" cy="1266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60" name="Photo Editor fénykép" r:id="rId5" imgW="1733333" imgH="1267002" progId="">
                  <p:embed/>
                </p:oleObj>
              </mc:Choice>
              <mc:Fallback>
                <p:oleObj name="Photo Editor fénykép" r:id="rId5" imgW="1733333" imgH="1267002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4388" y="2400300"/>
                        <a:ext cx="1733550" cy="1266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36" name="Object 4"/>
          <p:cNvGraphicFramePr>
            <a:graphicFrameLocks noChangeAspect="1"/>
          </p:cNvGraphicFramePr>
          <p:nvPr/>
        </p:nvGraphicFramePr>
        <p:xfrm>
          <a:off x="4624388" y="3654425"/>
          <a:ext cx="172402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61" name="Photo Editor fénykép" r:id="rId7" imgW="1724266" imgH="762106" progId="">
                  <p:embed/>
                </p:oleObj>
              </mc:Choice>
              <mc:Fallback>
                <p:oleObj name="Photo Editor fénykép" r:id="rId7" imgW="1724266" imgH="762106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4388" y="3654425"/>
                        <a:ext cx="1724025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37" name="Object 5"/>
          <p:cNvGraphicFramePr>
            <a:graphicFrameLocks noChangeAspect="1"/>
          </p:cNvGraphicFramePr>
          <p:nvPr/>
        </p:nvGraphicFramePr>
        <p:xfrm>
          <a:off x="4643438" y="4446588"/>
          <a:ext cx="173355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62" name="Photo Editor fénykép" r:id="rId9" imgW="1733333" imgH="685714" progId="">
                  <p:embed/>
                </p:oleObj>
              </mc:Choice>
              <mc:Fallback>
                <p:oleObj name="Photo Editor fénykép" r:id="rId9" imgW="1733333" imgH="685714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3438" y="4446588"/>
                        <a:ext cx="173355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38" name="Object 6"/>
          <p:cNvGraphicFramePr>
            <a:graphicFrameLocks noChangeAspect="1"/>
          </p:cNvGraphicFramePr>
          <p:nvPr/>
        </p:nvGraphicFramePr>
        <p:xfrm>
          <a:off x="4643438" y="5157788"/>
          <a:ext cx="1743075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63" name="Photo Editor fénykép" r:id="rId11" imgW="1743318" imgH="1066667" progId="">
                  <p:embed/>
                </p:oleObj>
              </mc:Choice>
              <mc:Fallback>
                <p:oleObj name="Photo Editor fénykép" r:id="rId11" imgW="1743318" imgH="1066667" progId="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3438" y="5157788"/>
                        <a:ext cx="1743075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 descr="Metal &#10;        &#10; &#10;        Fabrication &#10; -    &#10;        Shear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2065" y="1928802"/>
            <a:ext cx="2678925" cy="2143140"/>
          </a:xfrm>
          <a:prstGeom prst="rect">
            <a:avLst/>
          </a:prstGeom>
          <a:noFill/>
        </p:spPr>
      </p:pic>
      <p:pic>
        <p:nvPicPr>
          <p:cNvPr id="3" name="Picture 2" descr="Metal Fabrication &#10;        &#10; - Bendi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43042" y="2071678"/>
            <a:ext cx="2381250" cy="1905000"/>
          </a:xfrm>
          <a:prstGeom prst="rect">
            <a:avLst/>
          </a:prstGeom>
          <a:noFill/>
        </p:spPr>
      </p:pic>
      <p:sp>
        <p:nvSpPr>
          <p:cNvPr id="2" name="Szövegdoboz 1"/>
          <p:cNvSpPr txBox="1"/>
          <p:nvPr/>
        </p:nvSpPr>
        <p:spPr>
          <a:xfrm>
            <a:off x="2411759" y="385500"/>
            <a:ext cx="4487767" cy="52322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hu-HU" sz="2800" dirty="0" smtClean="0"/>
              <a:t>Három és négypontos hajlítás</a:t>
            </a:r>
            <a:endParaRPr lang="en-US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1691680" y="545945"/>
            <a:ext cx="58674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2400" b="1" dirty="0" smtClean="0">
                <a:latin typeface="Times New Roman" pitchFamily="18" charset="0"/>
              </a:rPr>
              <a:t>HÁROM</a:t>
            </a:r>
            <a:r>
              <a:rPr lang="en-US" sz="2400" b="1" dirty="0" smtClean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pontos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hajlítás</a:t>
            </a:r>
            <a:endParaRPr lang="en-US" sz="2400" b="1" dirty="0"/>
          </a:p>
        </p:txBody>
      </p:sp>
      <p:sp>
        <p:nvSpPr>
          <p:cNvPr id="38916" name="AutoShape 4"/>
          <p:cNvSpPr>
            <a:spLocks noChangeArrowheads="1"/>
          </p:cNvSpPr>
          <p:nvPr/>
        </p:nvSpPr>
        <p:spPr bwMode="auto">
          <a:xfrm>
            <a:off x="1454150" y="2465394"/>
            <a:ext cx="5626100" cy="977900"/>
          </a:xfrm>
          <a:prstGeom prst="cube">
            <a:avLst>
              <a:gd name="adj" fmla="val 24986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17" name="AutoShape 5"/>
          <p:cNvSpPr>
            <a:spLocks noChangeArrowheads="1"/>
          </p:cNvSpPr>
          <p:nvPr/>
        </p:nvSpPr>
        <p:spPr bwMode="auto">
          <a:xfrm>
            <a:off x="4121150" y="1855794"/>
            <a:ext cx="292100" cy="673100"/>
          </a:xfrm>
          <a:prstGeom prst="downArrow">
            <a:avLst>
              <a:gd name="adj1" fmla="val 50000"/>
              <a:gd name="adj2" fmla="val 115249"/>
            </a:avLst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18" name="AutoShape 6"/>
          <p:cNvSpPr>
            <a:spLocks noChangeArrowheads="1"/>
          </p:cNvSpPr>
          <p:nvPr/>
        </p:nvSpPr>
        <p:spPr bwMode="auto">
          <a:xfrm>
            <a:off x="1835150" y="3455994"/>
            <a:ext cx="292100" cy="901700"/>
          </a:xfrm>
          <a:prstGeom prst="upArrow">
            <a:avLst>
              <a:gd name="adj1" fmla="val 50000"/>
              <a:gd name="adj2" fmla="val 154305"/>
            </a:avLst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19" name="AutoShape 7"/>
          <p:cNvSpPr>
            <a:spLocks noChangeArrowheads="1"/>
          </p:cNvSpPr>
          <p:nvPr/>
        </p:nvSpPr>
        <p:spPr bwMode="auto">
          <a:xfrm>
            <a:off x="6178550" y="3455994"/>
            <a:ext cx="292100" cy="901700"/>
          </a:xfrm>
          <a:prstGeom prst="upArrow">
            <a:avLst>
              <a:gd name="adj1" fmla="val 50000"/>
              <a:gd name="adj2" fmla="val 154305"/>
            </a:avLst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26626" name="Picture 2" descr="Metal Fabrication &#10;        &#10; - Bendi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00364" y="3786190"/>
            <a:ext cx="2381250" cy="190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1207522" y="408926"/>
            <a:ext cx="58674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latin typeface="Times New Roman" pitchFamily="18" charset="0"/>
              </a:rPr>
              <a:t>NÉGY </a:t>
            </a:r>
            <a:r>
              <a:rPr lang="en-US" sz="2400" b="1" dirty="0" err="1">
                <a:latin typeface="Times New Roman" pitchFamily="18" charset="0"/>
              </a:rPr>
              <a:t>pontos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hajlítás</a:t>
            </a:r>
            <a:endParaRPr lang="en-US" sz="2400" b="1" dirty="0"/>
          </a:p>
        </p:txBody>
      </p:sp>
      <p:sp>
        <p:nvSpPr>
          <p:cNvPr id="40964" name="AutoShape 4"/>
          <p:cNvSpPr>
            <a:spLocks noChangeArrowheads="1"/>
          </p:cNvSpPr>
          <p:nvPr/>
        </p:nvSpPr>
        <p:spPr bwMode="auto">
          <a:xfrm>
            <a:off x="1454150" y="2216150"/>
            <a:ext cx="5626100" cy="977900"/>
          </a:xfrm>
          <a:prstGeom prst="cube">
            <a:avLst>
              <a:gd name="adj" fmla="val 24986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65" name="AutoShape 5"/>
          <p:cNvSpPr>
            <a:spLocks noChangeArrowheads="1"/>
          </p:cNvSpPr>
          <p:nvPr/>
        </p:nvSpPr>
        <p:spPr bwMode="auto">
          <a:xfrm>
            <a:off x="2292350" y="1682750"/>
            <a:ext cx="292100" cy="673100"/>
          </a:xfrm>
          <a:prstGeom prst="downArrow">
            <a:avLst>
              <a:gd name="adj1" fmla="val 50000"/>
              <a:gd name="adj2" fmla="val 115249"/>
            </a:avLst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66" name="AutoShape 6"/>
          <p:cNvSpPr>
            <a:spLocks noChangeArrowheads="1"/>
          </p:cNvSpPr>
          <p:nvPr/>
        </p:nvSpPr>
        <p:spPr bwMode="auto">
          <a:xfrm>
            <a:off x="1835150" y="3206750"/>
            <a:ext cx="292100" cy="901700"/>
          </a:xfrm>
          <a:prstGeom prst="upArrow">
            <a:avLst>
              <a:gd name="adj1" fmla="val 50000"/>
              <a:gd name="adj2" fmla="val 154305"/>
            </a:avLst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67" name="AutoShape 7"/>
          <p:cNvSpPr>
            <a:spLocks noChangeArrowheads="1"/>
          </p:cNvSpPr>
          <p:nvPr/>
        </p:nvSpPr>
        <p:spPr bwMode="auto">
          <a:xfrm>
            <a:off x="6178550" y="3206750"/>
            <a:ext cx="292100" cy="901700"/>
          </a:xfrm>
          <a:prstGeom prst="upArrow">
            <a:avLst>
              <a:gd name="adj1" fmla="val 50000"/>
              <a:gd name="adj2" fmla="val 154305"/>
            </a:avLst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68" name="AutoShape 8"/>
          <p:cNvSpPr>
            <a:spLocks noChangeArrowheads="1"/>
          </p:cNvSpPr>
          <p:nvPr/>
        </p:nvSpPr>
        <p:spPr bwMode="auto">
          <a:xfrm>
            <a:off x="5721350" y="1682750"/>
            <a:ext cx="292100" cy="673100"/>
          </a:xfrm>
          <a:prstGeom prst="downArrow">
            <a:avLst>
              <a:gd name="adj1" fmla="val 50000"/>
              <a:gd name="adj2" fmla="val 115249"/>
            </a:avLst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9" name="Picture 2" descr="Metal &#10;        &#10; &#10;        Fabrication &#10; -    &#10;        Sheari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34525" y="4071292"/>
            <a:ext cx="2678925" cy="21431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AutoShape 3"/>
          <p:cNvSpPr>
            <a:spLocks noChangeArrowheads="1"/>
          </p:cNvSpPr>
          <p:nvPr/>
        </p:nvSpPr>
        <p:spPr bwMode="auto">
          <a:xfrm>
            <a:off x="1454150" y="2978150"/>
            <a:ext cx="5626100" cy="977900"/>
          </a:xfrm>
          <a:prstGeom prst="cube">
            <a:avLst>
              <a:gd name="adj" fmla="val 24977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835150" y="3968750"/>
            <a:ext cx="4635500" cy="901700"/>
            <a:chOff x="1156" y="2500"/>
            <a:chExt cx="2920" cy="568"/>
          </a:xfrm>
        </p:grpSpPr>
        <p:sp>
          <p:nvSpPr>
            <p:cNvPr id="69637" name="AutoShape 5"/>
            <p:cNvSpPr>
              <a:spLocks noChangeArrowheads="1"/>
            </p:cNvSpPr>
            <p:nvPr/>
          </p:nvSpPr>
          <p:spPr bwMode="auto">
            <a:xfrm>
              <a:off x="1156" y="2500"/>
              <a:ext cx="184" cy="568"/>
            </a:xfrm>
            <a:prstGeom prst="upArrow">
              <a:avLst>
                <a:gd name="adj1" fmla="val 50000"/>
                <a:gd name="adj2" fmla="val 154276"/>
              </a:avLst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38" name="AutoShape 6"/>
            <p:cNvSpPr>
              <a:spLocks noChangeArrowheads="1"/>
            </p:cNvSpPr>
            <p:nvPr/>
          </p:nvSpPr>
          <p:spPr bwMode="auto">
            <a:xfrm>
              <a:off x="3892" y="2500"/>
              <a:ext cx="184" cy="568"/>
            </a:xfrm>
            <a:prstGeom prst="upArrow">
              <a:avLst>
                <a:gd name="adj1" fmla="val 50000"/>
                <a:gd name="adj2" fmla="val 154276"/>
              </a:avLst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2444750" y="2444750"/>
            <a:ext cx="3340100" cy="673100"/>
            <a:chOff x="1540" y="1540"/>
            <a:chExt cx="2104" cy="424"/>
          </a:xfrm>
        </p:grpSpPr>
        <p:sp>
          <p:nvSpPr>
            <p:cNvPr id="69640" name="AutoShape 8"/>
            <p:cNvSpPr>
              <a:spLocks noChangeArrowheads="1"/>
            </p:cNvSpPr>
            <p:nvPr/>
          </p:nvSpPr>
          <p:spPr bwMode="auto">
            <a:xfrm>
              <a:off x="1540" y="1540"/>
              <a:ext cx="184" cy="424"/>
            </a:xfrm>
            <a:prstGeom prst="downArrow">
              <a:avLst>
                <a:gd name="adj1" fmla="val 50000"/>
                <a:gd name="adj2" fmla="val 115271"/>
              </a:avLst>
            </a:prstGeom>
            <a:solidFill>
              <a:srgbClr val="FF33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41" name="AutoShape 9"/>
            <p:cNvSpPr>
              <a:spLocks noChangeArrowheads="1"/>
            </p:cNvSpPr>
            <p:nvPr/>
          </p:nvSpPr>
          <p:spPr bwMode="auto">
            <a:xfrm>
              <a:off x="3460" y="1540"/>
              <a:ext cx="184" cy="424"/>
            </a:xfrm>
            <a:prstGeom prst="downArrow">
              <a:avLst>
                <a:gd name="adj1" fmla="val 50000"/>
                <a:gd name="adj2" fmla="val 115271"/>
              </a:avLst>
            </a:prstGeom>
            <a:solidFill>
              <a:srgbClr val="FF33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1454150" y="387350"/>
            <a:ext cx="5626100" cy="2425700"/>
            <a:chOff x="916" y="244"/>
            <a:chExt cx="3544" cy="1528"/>
          </a:xfrm>
        </p:grpSpPr>
        <p:sp>
          <p:nvSpPr>
            <p:cNvPr id="69643" name="AutoShape 11"/>
            <p:cNvSpPr>
              <a:spLocks noChangeArrowheads="1"/>
            </p:cNvSpPr>
            <p:nvPr/>
          </p:nvSpPr>
          <p:spPr bwMode="auto">
            <a:xfrm>
              <a:off x="916" y="580"/>
              <a:ext cx="3544" cy="616"/>
            </a:xfrm>
            <a:prstGeom prst="cube">
              <a:avLst>
                <a:gd name="adj" fmla="val 24977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44" name="AutoShape 12"/>
            <p:cNvSpPr>
              <a:spLocks noChangeArrowheads="1"/>
            </p:cNvSpPr>
            <p:nvPr/>
          </p:nvSpPr>
          <p:spPr bwMode="auto">
            <a:xfrm>
              <a:off x="1156" y="1204"/>
              <a:ext cx="184" cy="568"/>
            </a:xfrm>
            <a:prstGeom prst="upArrow">
              <a:avLst>
                <a:gd name="adj1" fmla="val 50000"/>
                <a:gd name="adj2" fmla="val 154276"/>
              </a:avLst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45" name="AutoShape 13"/>
            <p:cNvSpPr>
              <a:spLocks noChangeArrowheads="1"/>
            </p:cNvSpPr>
            <p:nvPr/>
          </p:nvSpPr>
          <p:spPr bwMode="auto">
            <a:xfrm>
              <a:off x="3892" y="1204"/>
              <a:ext cx="184" cy="568"/>
            </a:xfrm>
            <a:prstGeom prst="upArrow">
              <a:avLst>
                <a:gd name="adj1" fmla="val 50000"/>
                <a:gd name="adj2" fmla="val 154276"/>
              </a:avLst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46" name="AutoShape 14"/>
            <p:cNvSpPr>
              <a:spLocks noChangeArrowheads="1"/>
            </p:cNvSpPr>
            <p:nvPr/>
          </p:nvSpPr>
          <p:spPr bwMode="auto">
            <a:xfrm>
              <a:off x="2500" y="244"/>
              <a:ext cx="184" cy="424"/>
            </a:xfrm>
            <a:prstGeom prst="downArrow">
              <a:avLst>
                <a:gd name="adj1" fmla="val 50000"/>
                <a:gd name="adj2" fmla="val 115271"/>
              </a:avLst>
            </a:prstGeom>
            <a:solidFill>
              <a:srgbClr val="FF33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9647" name="Rectangle 15"/>
          <p:cNvSpPr>
            <a:spLocks noChangeArrowheads="1"/>
          </p:cNvSpPr>
          <p:nvPr/>
        </p:nvSpPr>
        <p:spPr bwMode="auto">
          <a:xfrm>
            <a:off x="4267200" y="45720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10 N</a:t>
            </a:r>
          </a:p>
        </p:txBody>
      </p: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2590800" y="231775"/>
            <a:ext cx="3048000" cy="4645025"/>
            <a:chOff x="1632" y="146"/>
            <a:chExt cx="1920" cy="2926"/>
          </a:xfrm>
        </p:grpSpPr>
        <p:sp>
          <p:nvSpPr>
            <p:cNvPr id="69649" name="Line 17"/>
            <p:cNvSpPr>
              <a:spLocks noChangeShapeType="1"/>
            </p:cNvSpPr>
            <p:nvPr/>
          </p:nvSpPr>
          <p:spPr bwMode="auto">
            <a:xfrm>
              <a:off x="2592" y="146"/>
              <a:ext cx="0" cy="139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9650" name="Line 18"/>
            <p:cNvSpPr>
              <a:spLocks noChangeShapeType="1"/>
            </p:cNvSpPr>
            <p:nvPr/>
          </p:nvSpPr>
          <p:spPr bwMode="auto">
            <a:xfrm>
              <a:off x="1632" y="1682"/>
              <a:ext cx="0" cy="139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9651" name="Line 19"/>
            <p:cNvSpPr>
              <a:spLocks noChangeShapeType="1"/>
            </p:cNvSpPr>
            <p:nvPr/>
          </p:nvSpPr>
          <p:spPr bwMode="auto">
            <a:xfrm>
              <a:off x="3552" y="1682"/>
              <a:ext cx="0" cy="139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9652" name="Line 20"/>
          <p:cNvSpPr>
            <a:spLocks noChangeShapeType="1"/>
          </p:cNvSpPr>
          <p:nvPr/>
        </p:nvSpPr>
        <p:spPr bwMode="auto">
          <a:xfrm>
            <a:off x="2136775" y="2209800"/>
            <a:ext cx="1901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stealth" w="med" len="lg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2060575" y="4572009"/>
            <a:ext cx="3578225" cy="258763"/>
            <a:chOff x="1298" y="2880"/>
            <a:chExt cx="2254" cy="163"/>
          </a:xfrm>
        </p:grpSpPr>
        <p:sp>
          <p:nvSpPr>
            <p:cNvPr id="69654" name="Line 22"/>
            <p:cNvSpPr>
              <a:spLocks noChangeShapeType="1"/>
            </p:cNvSpPr>
            <p:nvPr/>
          </p:nvSpPr>
          <p:spPr bwMode="auto">
            <a:xfrm>
              <a:off x="1298" y="2880"/>
              <a:ext cx="33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9655" name="Line 23"/>
            <p:cNvSpPr>
              <a:spLocks noChangeShapeType="1"/>
            </p:cNvSpPr>
            <p:nvPr/>
          </p:nvSpPr>
          <p:spPr bwMode="auto">
            <a:xfrm>
              <a:off x="1298" y="3043"/>
              <a:ext cx="225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9656" name="Rectangle 24"/>
          <p:cNvSpPr>
            <a:spLocks noChangeArrowheads="1"/>
          </p:cNvSpPr>
          <p:nvPr/>
        </p:nvSpPr>
        <p:spPr bwMode="auto">
          <a:xfrm>
            <a:off x="4191000" y="1295400"/>
            <a:ext cx="2743200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latin typeface="Times New Roman" pitchFamily="18" charset="0"/>
              </a:rPr>
              <a:t>M= 10x </a:t>
            </a:r>
            <a:r>
              <a:rPr lang="en-US" b="1" dirty="0" smtClean="0">
                <a:latin typeface="Times New Roman" pitchFamily="18" charset="0"/>
              </a:rPr>
              <a:t>0.</a:t>
            </a:r>
            <a:r>
              <a:rPr lang="hu-HU" b="1" dirty="0" smtClean="0">
                <a:latin typeface="Times New Roman" pitchFamily="18" charset="0"/>
              </a:rPr>
              <a:t>2</a:t>
            </a:r>
            <a:r>
              <a:rPr lang="en-US" b="1" dirty="0" smtClean="0">
                <a:latin typeface="Times New Roman" pitchFamily="18" charset="0"/>
              </a:rPr>
              <a:t>= </a:t>
            </a:r>
            <a:r>
              <a:rPr lang="hu-HU" b="1" dirty="0" smtClean="0">
                <a:latin typeface="Times New Roman" pitchFamily="18" charset="0"/>
              </a:rPr>
              <a:t>2 </a:t>
            </a:r>
            <a:r>
              <a:rPr lang="en-US" b="1" dirty="0" smtClean="0">
                <a:latin typeface="Times New Roman" pitchFamily="18" charset="0"/>
              </a:rPr>
              <a:t>Nm</a:t>
            </a:r>
            <a:endParaRPr lang="en-US" b="1" dirty="0">
              <a:latin typeface="Times New Roman" pitchFamily="18" charset="0"/>
            </a:endParaRPr>
          </a:p>
        </p:txBody>
      </p:sp>
      <p:sp>
        <p:nvSpPr>
          <p:cNvPr id="69657" name="Rectangle 25"/>
          <p:cNvSpPr>
            <a:spLocks noChangeArrowheads="1"/>
          </p:cNvSpPr>
          <p:nvPr/>
        </p:nvSpPr>
        <p:spPr bwMode="auto">
          <a:xfrm>
            <a:off x="1447800" y="3429000"/>
            <a:ext cx="2438400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latin typeface="Times New Roman" pitchFamily="18" charset="0"/>
              </a:rPr>
              <a:t>M</a:t>
            </a:r>
            <a:r>
              <a:rPr lang="en-US" b="1" baseline="-25000" dirty="0" smtClean="0">
                <a:latin typeface="Times New Roman" pitchFamily="18" charset="0"/>
              </a:rPr>
              <a:t>1</a:t>
            </a:r>
            <a:r>
              <a:rPr lang="en-US" b="1" dirty="0" smtClean="0">
                <a:latin typeface="Times New Roman" pitchFamily="18" charset="0"/>
              </a:rPr>
              <a:t>=10x0.1= 1</a:t>
            </a:r>
            <a:r>
              <a:rPr lang="hu-HU" b="1" dirty="0" smtClean="0">
                <a:latin typeface="Times New Roman" pitchFamily="18" charset="0"/>
              </a:rPr>
              <a:t>Nm</a:t>
            </a:r>
            <a:endParaRPr lang="en-US" b="1" dirty="0">
              <a:latin typeface="Times New Roman" pitchFamily="18" charset="0"/>
            </a:endParaRPr>
          </a:p>
        </p:txBody>
      </p:sp>
      <p:sp>
        <p:nvSpPr>
          <p:cNvPr id="69658" name="Rectangle 26"/>
          <p:cNvSpPr>
            <a:spLocks noChangeArrowheads="1"/>
          </p:cNvSpPr>
          <p:nvPr/>
        </p:nvSpPr>
        <p:spPr bwMode="auto">
          <a:xfrm>
            <a:off x="4572000" y="3429000"/>
            <a:ext cx="2438400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latin typeface="Times New Roman" pitchFamily="18" charset="0"/>
              </a:rPr>
              <a:t>M</a:t>
            </a:r>
            <a:r>
              <a:rPr lang="en-US" b="1" baseline="-25000" dirty="0" smtClean="0">
                <a:latin typeface="Times New Roman" pitchFamily="18" charset="0"/>
              </a:rPr>
              <a:t>2</a:t>
            </a:r>
            <a:r>
              <a:rPr lang="en-US" b="1" dirty="0" smtClean="0">
                <a:latin typeface="Times New Roman" pitchFamily="18" charset="0"/>
              </a:rPr>
              <a:t>=10x0.</a:t>
            </a:r>
            <a:r>
              <a:rPr lang="hu-HU" b="1" dirty="0" smtClean="0">
                <a:latin typeface="Times New Roman" pitchFamily="18" charset="0"/>
              </a:rPr>
              <a:t>3</a:t>
            </a:r>
            <a:r>
              <a:rPr lang="en-US" b="1" dirty="0" smtClean="0">
                <a:latin typeface="Times New Roman" pitchFamily="18" charset="0"/>
              </a:rPr>
              <a:t>= </a:t>
            </a:r>
            <a:r>
              <a:rPr lang="hu-HU" b="1" dirty="0" smtClean="0">
                <a:latin typeface="Times New Roman" pitchFamily="18" charset="0"/>
              </a:rPr>
              <a:t>3Nm</a:t>
            </a:r>
            <a:endParaRPr lang="en-US" b="1" dirty="0">
              <a:latin typeface="Times New Roman" pitchFamily="18" charset="0"/>
            </a:endParaRPr>
          </a:p>
        </p:txBody>
      </p:sp>
      <p:sp>
        <p:nvSpPr>
          <p:cNvPr id="69659" name="Rectangle 27"/>
          <p:cNvSpPr>
            <a:spLocks noChangeArrowheads="1"/>
          </p:cNvSpPr>
          <p:nvPr/>
        </p:nvSpPr>
        <p:spPr bwMode="auto">
          <a:xfrm>
            <a:off x="2971800" y="4343400"/>
            <a:ext cx="2286000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latin typeface="Times New Roman" pitchFamily="18" charset="0"/>
              </a:rPr>
              <a:t>M</a:t>
            </a:r>
            <a:r>
              <a:rPr lang="en-US" b="1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 + </a:t>
            </a:r>
            <a:r>
              <a:rPr lang="en-US" b="1" dirty="0">
                <a:latin typeface="Times New Roman" pitchFamily="18" charset="0"/>
              </a:rPr>
              <a:t>M</a:t>
            </a:r>
            <a:r>
              <a:rPr lang="en-US" b="1" baseline="-25000" dirty="0">
                <a:latin typeface="Times New Roman" pitchFamily="18" charset="0"/>
              </a:rPr>
              <a:t>2</a:t>
            </a:r>
            <a:r>
              <a:rPr lang="en-US" b="1" dirty="0">
                <a:latin typeface="Times New Roman" pitchFamily="18" charset="0"/>
              </a:rPr>
              <a:t>= </a:t>
            </a:r>
            <a:r>
              <a:rPr lang="hu-HU" b="1" dirty="0" smtClean="0">
                <a:latin typeface="Times New Roman" pitchFamily="18" charset="0"/>
              </a:rPr>
              <a:t>4</a:t>
            </a:r>
            <a:r>
              <a:rPr lang="en-US" b="1" dirty="0" smtClean="0">
                <a:latin typeface="Times New Roman" pitchFamily="18" charset="0"/>
              </a:rPr>
              <a:t> </a:t>
            </a:r>
            <a:r>
              <a:rPr lang="en-US" b="1" dirty="0">
                <a:latin typeface="Times New Roman" pitchFamily="18" charset="0"/>
              </a:rPr>
              <a:t>Nm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96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75"/>
                                        <p:tgtEl>
                                          <p:spTgt spid="696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ypewriter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696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75"/>
                                        <p:tgtEl>
                                          <p:spTgt spid="69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ypewriter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900"/>
                            </p:stCondLst>
                            <p:childTnLst>
                              <p:par>
                                <p:cTn id="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75"/>
                                        <p:tgtEl>
                                          <p:spTgt spid="696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ypewriter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875"/>
                            </p:stCondLst>
                            <p:childTnLst>
                              <p:par>
                                <p:cTn id="5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75"/>
                                        <p:tgtEl>
                                          <p:spTgt spid="69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ypewriter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850"/>
                            </p:stCondLst>
                            <p:childTnLst>
                              <p:par>
                                <p:cTn id="56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75" fill="hold"/>
                                        <p:tgtEl>
                                          <p:spTgt spid="69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75" fill="hold"/>
                                        <p:tgtEl>
                                          <p:spTgt spid="69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5" grpId="0" animBg="1"/>
      <p:bldP spid="69647" grpId="0" build="p" autoUpdateAnimBg="0"/>
      <p:bldP spid="69652" grpId="0" animBg="1"/>
      <p:bldP spid="69656" grpId="0" build="p" autoUpdateAnimBg="0"/>
      <p:bldP spid="69657" grpId="0" build="p" autoUpdateAnimBg="0" advAuto="0"/>
      <p:bldP spid="69658" grpId="0" build="p" autoUpdateAnimBg="0" advAuto="0"/>
      <p:bldP spid="69659" grpId="0" build="p" autoUpdateAnimBg="0" advAuto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AutoShape 3"/>
          <p:cNvSpPr>
            <a:spLocks noChangeArrowheads="1"/>
          </p:cNvSpPr>
          <p:nvPr/>
        </p:nvSpPr>
        <p:spPr bwMode="auto">
          <a:xfrm>
            <a:off x="1377950" y="2749550"/>
            <a:ext cx="1739900" cy="444500"/>
          </a:xfrm>
          <a:prstGeom prst="cube">
            <a:avLst>
              <a:gd name="adj" fmla="val 24986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3012" name="AutoShape 4"/>
          <p:cNvSpPr>
            <a:spLocks noChangeArrowheads="1"/>
          </p:cNvSpPr>
          <p:nvPr/>
        </p:nvSpPr>
        <p:spPr bwMode="auto">
          <a:xfrm>
            <a:off x="3740150" y="2216150"/>
            <a:ext cx="977900" cy="977900"/>
          </a:xfrm>
          <a:prstGeom prst="cube">
            <a:avLst>
              <a:gd name="adj" fmla="val 24986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13" name="AutoShape 5"/>
          <p:cNvSpPr>
            <a:spLocks noChangeArrowheads="1"/>
          </p:cNvSpPr>
          <p:nvPr/>
        </p:nvSpPr>
        <p:spPr bwMode="auto">
          <a:xfrm>
            <a:off x="5454650" y="1474786"/>
            <a:ext cx="444500" cy="1739900"/>
          </a:xfrm>
          <a:prstGeom prst="cube">
            <a:avLst>
              <a:gd name="adj" fmla="val 26986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14" name="Line 6"/>
          <p:cNvSpPr>
            <a:spLocks noChangeShapeType="1"/>
          </p:cNvSpPr>
          <p:nvPr/>
        </p:nvSpPr>
        <p:spPr bwMode="auto">
          <a:xfrm>
            <a:off x="1219200" y="3200400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015" name="AutoShape 7"/>
          <p:cNvSpPr>
            <a:spLocks noChangeArrowheads="1"/>
          </p:cNvSpPr>
          <p:nvPr/>
        </p:nvSpPr>
        <p:spPr bwMode="auto">
          <a:xfrm>
            <a:off x="1758950" y="2520950"/>
            <a:ext cx="139700" cy="368300"/>
          </a:xfrm>
          <a:prstGeom prst="downArrow">
            <a:avLst>
              <a:gd name="adj1" fmla="val 50000"/>
              <a:gd name="adj2" fmla="val 131855"/>
            </a:avLst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16" name="AutoShape 8"/>
          <p:cNvSpPr>
            <a:spLocks noChangeArrowheads="1"/>
          </p:cNvSpPr>
          <p:nvPr/>
        </p:nvSpPr>
        <p:spPr bwMode="auto">
          <a:xfrm>
            <a:off x="2520950" y="2368550"/>
            <a:ext cx="139700" cy="368300"/>
          </a:xfrm>
          <a:prstGeom prst="downArrow">
            <a:avLst>
              <a:gd name="adj1" fmla="val 50000"/>
              <a:gd name="adj2" fmla="val 131855"/>
            </a:avLst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17" name="AutoShape 9"/>
          <p:cNvSpPr>
            <a:spLocks noChangeArrowheads="1"/>
          </p:cNvSpPr>
          <p:nvPr/>
        </p:nvSpPr>
        <p:spPr bwMode="auto">
          <a:xfrm>
            <a:off x="3968750" y="2063750"/>
            <a:ext cx="139700" cy="368300"/>
          </a:xfrm>
          <a:prstGeom prst="downArrow">
            <a:avLst>
              <a:gd name="adj1" fmla="val 50000"/>
              <a:gd name="adj2" fmla="val 131855"/>
            </a:avLst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18" name="AutoShape 10"/>
          <p:cNvSpPr>
            <a:spLocks noChangeArrowheads="1"/>
          </p:cNvSpPr>
          <p:nvPr/>
        </p:nvSpPr>
        <p:spPr bwMode="auto">
          <a:xfrm>
            <a:off x="4349750" y="1835150"/>
            <a:ext cx="139700" cy="368300"/>
          </a:xfrm>
          <a:prstGeom prst="downArrow">
            <a:avLst>
              <a:gd name="adj1" fmla="val 50000"/>
              <a:gd name="adj2" fmla="val 131855"/>
            </a:avLst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19" name="AutoShape 11"/>
          <p:cNvSpPr>
            <a:spLocks noChangeArrowheads="1"/>
          </p:cNvSpPr>
          <p:nvPr/>
        </p:nvSpPr>
        <p:spPr bwMode="auto">
          <a:xfrm>
            <a:off x="5492750" y="1149350"/>
            <a:ext cx="139700" cy="368300"/>
          </a:xfrm>
          <a:prstGeom prst="downArrow">
            <a:avLst>
              <a:gd name="adj1" fmla="val 50000"/>
              <a:gd name="adj2" fmla="val 131855"/>
            </a:avLst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20" name="AutoShape 12"/>
          <p:cNvSpPr>
            <a:spLocks noChangeArrowheads="1"/>
          </p:cNvSpPr>
          <p:nvPr/>
        </p:nvSpPr>
        <p:spPr bwMode="auto">
          <a:xfrm>
            <a:off x="5797550" y="996950"/>
            <a:ext cx="139700" cy="368300"/>
          </a:xfrm>
          <a:prstGeom prst="downArrow">
            <a:avLst>
              <a:gd name="adj1" fmla="val 50000"/>
              <a:gd name="adj2" fmla="val 131855"/>
            </a:avLst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21" name="Rectangle 13"/>
          <p:cNvSpPr>
            <a:spLocks noChangeArrowheads="1"/>
          </p:cNvSpPr>
          <p:nvPr/>
        </p:nvSpPr>
        <p:spPr bwMode="auto">
          <a:xfrm>
            <a:off x="1752600" y="33528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4 x 1</a:t>
            </a:r>
            <a:endParaRPr lang="en-US" b="1"/>
          </a:p>
        </p:txBody>
      </p:sp>
      <p:sp>
        <p:nvSpPr>
          <p:cNvPr id="43022" name="Rectangle 14"/>
          <p:cNvSpPr>
            <a:spLocks noChangeArrowheads="1"/>
          </p:cNvSpPr>
          <p:nvPr/>
        </p:nvSpPr>
        <p:spPr bwMode="auto">
          <a:xfrm>
            <a:off x="3733800" y="33528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2 x 2</a:t>
            </a:r>
            <a:endParaRPr lang="en-US" b="1"/>
          </a:p>
        </p:txBody>
      </p:sp>
      <p:sp>
        <p:nvSpPr>
          <p:cNvPr id="43023" name="Rectangle 15"/>
          <p:cNvSpPr>
            <a:spLocks noChangeArrowheads="1"/>
          </p:cNvSpPr>
          <p:nvPr/>
        </p:nvSpPr>
        <p:spPr bwMode="auto">
          <a:xfrm>
            <a:off x="5334000" y="33528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1 x 4</a:t>
            </a:r>
            <a:endParaRPr lang="en-US" b="1"/>
          </a:p>
        </p:txBody>
      </p:sp>
      <p:sp>
        <p:nvSpPr>
          <p:cNvPr id="43024" name="Rectangle 16"/>
          <p:cNvSpPr>
            <a:spLocks noChangeArrowheads="1"/>
          </p:cNvSpPr>
          <p:nvPr/>
        </p:nvSpPr>
        <p:spPr bwMode="auto">
          <a:xfrm>
            <a:off x="1060450" y="381000"/>
            <a:ext cx="6096000" cy="585418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3200" b="1" dirty="0" smtClean="0">
                <a:latin typeface="Times New Roman" pitchFamily="18" charset="0"/>
              </a:rPr>
              <a:t>Ellenállás terheléssel szemben</a:t>
            </a:r>
            <a:endParaRPr lang="en-US" sz="3200" b="1" dirty="0"/>
          </a:p>
        </p:txBody>
      </p:sp>
      <p:sp>
        <p:nvSpPr>
          <p:cNvPr id="43029" name="Rectangle 21"/>
          <p:cNvSpPr>
            <a:spLocks noChangeArrowheads="1"/>
          </p:cNvSpPr>
          <p:nvPr/>
        </p:nvSpPr>
        <p:spPr bwMode="auto">
          <a:xfrm>
            <a:off x="1600200" y="3810000"/>
            <a:ext cx="1143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4/12</a:t>
            </a:r>
            <a:endParaRPr lang="en-US" sz="32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3030" name="Rectangle 22"/>
          <p:cNvSpPr>
            <a:spLocks noChangeArrowheads="1"/>
          </p:cNvSpPr>
          <p:nvPr/>
        </p:nvSpPr>
        <p:spPr bwMode="auto">
          <a:xfrm>
            <a:off x="3657600" y="3810000"/>
            <a:ext cx="1143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16/12</a:t>
            </a:r>
            <a:endParaRPr lang="en-US" sz="32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3031" name="Rectangle 23"/>
          <p:cNvSpPr>
            <a:spLocks noChangeArrowheads="1"/>
          </p:cNvSpPr>
          <p:nvPr/>
        </p:nvSpPr>
        <p:spPr bwMode="auto">
          <a:xfrm>
            <a:off x="5410200" y="3810000"/>
            <a:ext cx="1143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64/12</a:t>
            </a:r>
            <a:endParaRPr lang="en-US" sz="32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4" name="Szövegdoboz 23"/>
          <p:cNvSpPr txBox="1"/>
          <p:nvPr/>
        </p:nvSpPr>
        <p:spPr>
          <a:xfrm>
            <a:off x="5429256" y="2857496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i="1" dirty="0" smtClean="0"/>
              <a:t>B</a:t>
            </a:r>
            <a:endParaRPr lang="en-US" b="1" i="1" dirty="0"/>
          </a:p>
        </p:txBody>
      </p:sp>
      <p:sp>
        <p:nvSpPr>
          <p:cNvPr id="25" name="Szövegdoboz 24"/>
          <p:cNvSpPr txBox="1"/>
          <p:nvPr/>
        </p:nvSpPr>
        <p:spPr>
          <a:xfrm>
            <a:off x="5857884" y="2143116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i="1" dirty="0"/>
              <a:t>H</a:t>
            </a:r>
            <a:endParaRPr lang="en-US" b="1" i="1" dirty="0"/>
          </a:p>
        </p:txBody>
      </p:sp>
      <p:graphicFrame>
        <p:nvGraphicFramePr>
          <p:cNvPr id="26" name="Objektum 25"/>
          <p:cNvGraphicFramePr>
            <a:graphicFrameLocks noChangeAspect="1"/>
          </p:cNvGraphicFramePr>
          <p:nvPr/>
        </p:nvGraphicFramePr>
        <p:xfrm>
          <a:off x="4114800" y="33210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9" name="Egyenlet" r:id="rId6" imgW="914400" imgH="215640" progId="Equation.3">
                  <p:embed/>
                </p:oleObj>
              </mc:Choice>
              <mc:Fallback>
                <p:oleObj name="Egyenlet" r:id="rId6" imgW="914400" imgH="21564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321050"/>
                        <a:ext cx="9144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714348" y="1142984"/>
          <a:ext cx="1079506" cy="10178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0" name="Egyenlet" r:id="rId8" imgW="444240" imgH="419040" progId="Equation.3">
                  <p:embed/>
                </p:oleObj>
              </mc:Choice>
              <mc:Fallback>
                <p:oleObj name="Egyenlet" r:id="rId8" imgW="444240" imgH="419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48" y="1142984"/>
                        <a:ext cx="1079506" cy="10178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484" name="Picture 4" descr="http://www.sulinet.hu/termeszetvilaga/archiv/2000/0013/55-1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715140" y="4214818"/>
            <a:ext cx="1905000" cy="1657351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"/>
                                        <p:tgtEl>
                                          <p:spTgt spid="430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430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430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430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43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430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430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21" grpId="0" build="p" autoUpdateAnimBg="0"/>
      <p:bldP spid="43022" grpId="0" build="p" autoUpdateAnimBg="0"/>
      <p:bldP spid="43023" grpId="0" build="p" autoUpdateAnimBg="0"/>
      <p:bldP spid="43024" grpId="0" build="p" autoUpdateAnimBg="0" advAuto="0"/>
      <p:bldP spid="43029" grpId="0" build="p" autoUpdateAnimBg="0"/>
      <p:bldP spid="43030" grpId="0" build="p" autoUpdateAnimBg="0"/>
      <p:bldP spid="43031" grpId="0" build="p" autoUpdateAnimBg="0"/>
      <p:bldP spid="24" grpId="0" autoUpdateAnimBg="0"/>
      <p:bldP spid="25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 descr="Westwood swing breakdown">
            <a:hlinkClick r:id="rId2" tooltip="Westy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571612"/>
            <a:ext cx="4191000" cy="3133726"/>
          </a:xfrm>
          <a:prstGeom prst="rect">
            <a:avLst/>
          </a:prstGeom>
          <a:noFill/>
        </p:spPr>
      </p:pic>
      <p:pic>
        <p:nvPicPr>
          <p:cNvPr id="41985" name="Picture 1" descr="http://www.jgytf.u-szeged.hu/tanszek/tesi/atletika/image/image02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00760" y="1785926"/>
            <a:ext cx="1857375" cy="29337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2102" name="Object 6"/>
          <p:cNvGraphicFramePr>
            <a:graphicFrameLocks noGrp="1" noChangeAspect="1"/>
          </p:cNvGraphicFramePr>
          <p:nvPr>
            <p:ph sz="half" idx="1"/>
          </p:nvPr>
        </p:nvGraphicFramePr>
        <p:xfrm>
          <a:off x="1763713" y="2205038"/>
          <a:ext cx="1304925" cy="236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4" name="Photo Editor fénykép" r:id="rId3" imgW="1305107" imgH="2362530" progId="">
                  <p:embed/>
                </p:oleObj>
              </mc:Choice>
              <mc:Fallback>
                <p:oleObj name="Photo Editor fénykép" r:id="rId3" imgW="1305107" imgH="236253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713" y="2205038"/>
                        <a:ext cx="1304925" cy="2362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2104" name="Object 8"/>
          <p:cNvGraphicFramePr>
            <a:graphicFrameLocks noGrp="1" noChangeAspect="1"/>
          </p:cNvGraphicFramePr>
          <p:nvPr>
            <p:ph sz="half" idx="2"/>
          </p:nvPr>
        </p:nvGraphicFramePr>
        <p:xfrm>
          <a:off x="1763713" y="1989138"/>
          <a:ext cx="1304925" cy="2865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" name="Photo Editor fénykép" r:id="rId5" imgW="1305107" imgH="2362530" progId="">
                  <p:embed/>
                </p:oleObj>
              </mc:Choice>
              <mc:Fallback>
                <p:oleObj name="Photo Editor fénykép" r:id="rId5" imgW="1305107" imgH="236253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713" y="1989138"/>
                        <a:ext cx="1304925" cy="2865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2107" name="Rectangle 11"/>
          <p:cNvSpPr>
            <a:spLocks noChangeArrowheads="1"/>
          </p:cNvSpPr>
          <p:nvPr/>
        </p:nvSpPr>
        <p:spPr bwMode="auto">
          <a:xfrm>
            <a:off x="1331913" y="523875"/>
            <a:ext cx="2663825" cy="523220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hu-HU" sz="2800" b="1" dirty="0">
                <a:latin typeface="Times New Roman" pitchFamily="18" charset="0"/>
                <a:cs typeface="Times New Roman" pitchFamily="18" charset="0"/>
              </a:rPr>
              <a:t>Húzóerő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2108" name="Text Box 12"/>
          <p:cNvSpPr txBox="1">
            <a:spLocks noChangeArrowheads="1"/>
          </p:cNvSpPr>
          <p:nvPr/>
        </p:nvSpPr>
        <p:spPr bwMode="auto">
          <a:xfrm>
            <a:off x="4572000" y="981075"/>
            <a:ext cx="4248150" cy="344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2800" b="1" i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A húzóerő</a:t>
            </a:r>
            <a:r>
              <a:rPr lang="hu-HU" sz="2400" b="1" i="1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spcBef>
                <a:spcPct val="50000"/>
              </a:spcBef>
            </a:pPr>
            <a:r>
              <a:rPr lang="hu-HU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két azonos nagyságú, </a:t>
            </a:r>
          </a:p>
          <a:p>
            <a:pPr algn="ctr">
              <a:spcBef>
                <a:spcPct val="50000"/>
              </a:spcBef>
            </a:pPr>
            <a:r>
              <a:rPr lang="hu-HU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egy vonalon ható, </a:t>
            </a:r>
          </a:p>
          <a:p>
            <a:pPr algn="ctr">
              <a:spcBef>
                <a:spcPct val="50000"/>
              </a:spcBef>
            </a:pPr>
            <a:r>
              <a:rPr lang="hu-HU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 ellentétes irányú erő</a:t>
            </a:r>
            <a:r>
              <a:rPr lang="hu-HU" sz="2400" b="1" i="1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ctr">
              <a:spcBef>
                <a:spcPct val="50000"/>
              </a:spcBef>
            </a:pPr>
            <a:r>
              <a:rPr lang="hu-HU" sz="2400" b="1" i="1">
                <a:latin typeface="Times New Roman" pitchFamily="18" charset="0"/>
                <a:cs typeface="Times New Roman" pitchFamily="18" charset="0"/>
              </a:rPr>
              <a:t>amely a test részecskéi, illetve a test végei közötti távolságot növeli</a:t>
            </a:r>
            <a:endParaRPr lang="en-US" sz="2400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2111" name="Text Box 15"/>
          <p:cNvSpPr txBox="1">
            <a:spLocks noChangeArrowheads="1"/>
          </p:cNvSpPr>
          <p:nvPr/>
        </p:nvSpPr>
        <p:spPr bwMode="auto">
          <a:xfrm>
            <a:off x="4572000" y="4797425"/>
            <a:ext cx="4321175" cy="15525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hu-HU" sz="2400" i="1"/>
              <a:t>A húzóerő párhuzamos a test hosszúsági tengelyével és merőleges a test transzverzális síkjára</a:t>
            </a:r>
            <a:endParaRPr lang="en-US"/>
          </a:p>
        </p:txBody>
      </p:sp>
      <p:sp>
        <p:nvSpPr>
          <p:cNvPr id="132113" name="Line 17"/>
          <p:cNvSpPr>
            <a:spLocks noChangeShapeType="1"/>
          </p:cNvSpPr>
          <p:nvPr/>
        </p:nvSpPr>
        <p:spPr bwMode="auto">
          <a:xfrm>
            <a:off x="2452688" y="1628775"/>
            <a:ext cx="0" cy="338455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2114" name="Line 18"/>
          <p:cNvSpPr>
            <a:spLocks noChangeShapeType="1"/>
          </p:cNvSpPr>
          <p:nvPr/>
        </p:nvSpPr>
        <p:spPr bwMode="auto">
          <a:xfrm>
            <a:off x="1331913" y="3429000"/>
            <a:ext cx="2160587" cy="0"/>
          </a:xfrm>
          <a:prstGeom prst="line">
            <a:avLst/>
          </a:prstGeom>
          <a:noFill/>
          <a:ln w="9525">
            <a:solidFill>
              <a:srgbClr val="000099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10" name="Picture 6" descr="http://www.cdli.ca/courses/isys1205/unit03_org01_ilo01/images/u3s4l1-04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1928802"/>
            <a:ext cx="4752975" cy="2486026"/>
          </a:xfrm>
          <a:prstGeom prst="rect">
            <a:avLst/>
          </a:prstGeom>
          <a:noFill/>
        </p:spPr>
      </p:pic>
      <p:sp>
        <p:nvSpPr>
          <p:cNvPr id="2" name="Szövegdoboz 1"/>
          <p:cNvSpPr txBox="1"/>
          <p:nvPr/>
        </p:nvSpPr>
        <p:spPr>
          <a:xfrm>
            <a:off x="236329" y="5486816"/>
            <a:ext cx="35459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dirty="0" smtClean="0"/>
              <a:t>Kétszer </a:t>
            </a:r>
            <a:r>
              <a:rPr lang="hu-HU" sz="2800" smtClean="0"/>
              <a:t>akkora terület </a:t>
            </a:r>
            <a:endParaRPr lang="en-US" sz="2800" dirty="0"/>
          </a:p>
        </p:txBody>
      </p:sp>
      <p:sp>
        <p:nvSpPr>
          <p:cNvPr id="4" name="Szövegdoboz 3"/>
          <p:cNvSpPr txBox="1"/>
          <p:nvPr/>
        </p:nvSpPr>
        <p:spPr>
          <a:xfrm>
            <a:off x="378291" y="6345788"/>
            <a:ext cx="43379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dirty="0" smtClean="0"/>
              <a:t>Kétszer akkora erő/ellenállás</a:t>
            </a:r>
            <a:endParaRPr lang="en-US" sz="2800" dirty="0"/>
          </a:p>
        </p:txBody>
      </p:sp>
      <p:sp>
        <p:nvSpPr>
          <p:cNvPr id="5" name="Lefelé nyíl 4"/>
          <p:cNvSpPr/>
          <p:nvPr/>
        </p:nvSpPr>
        <p:spPr>
          <a:xfrm>
            <a:off x="2216200" y="5983684"/>
            <a:ext cx="472976" cy="4069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zövegdoboz 5"/>
          <p:cNvSpPr txBox="1"/>
          <p:nvPr/>
        </p:nvSpPr>
        <p:spPr>
          <a:xfrm>
            <a:off x="2063817" y="5113486"/>
            <a:ext cx="9669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dirty="0" smtClean="0"/>
              <a:t> F   ̴ A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2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2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32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32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321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321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321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2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2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132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2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2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2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2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2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32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08" grpId="0"/>
      <p:bldP spid="132111" grpId="0" animBg="1"/>
      <p:bldP spid="132113" grpId="0" animBg="1"/>
      <p:bldP spid="132114" grpId="0" animBg="1"/>
      <p:bldP spid="2" grpId="0"/>
      <p:bldP spid="4" grpId="0"/>
      <p:bldP spid="5" grpId="0" animBg="1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6196" name="Object 4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1989138" y="1844675"/>
          <a:ext cx="1214437" cy="2185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2" name="Photo Editor fénykép" r:id="rId3" imgW="1286055" imgH="2314286" progId="">
                  <p:embed/>
                </p:oleObj>
              </mc:Choice>
              <mc:Fallback>
                <p:oleObj name="Photo Editor fénykép" r:id="rId3" imgW="1286055" imgH="2314286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9138" y="1844675"/>
                        <a:ext cx="1214437" cy="2185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6203" name="Object 11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1985963" y="4208463"/>
          <a:ext cx="981075" cy="164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3" name="Photo Editor fénykép" r:id="rId5" imgW="980952" imgH="1647619" progId="">
                  <p:embed/>
                </p:oleObj>
              </mc:Choice>
              <mc:Fallback>
                <p:oleObj name="Photo Editor fénykép" r:id="rId5" imgW="980952" imgH="1647619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5963" y="4208463"/>
                        <a:ext cx="981075" cy="164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6201" name="Rectangle 9"/>
          <p:cNvSpPr>
            <a:spLocks noChangeArrowheads="1"/>
          </p:cNvSpPr>
          <p:nvPr/>
        </p:nvSpPr>
        <p:spPr bwMode="auto">
          <a:xfrm>
            <a:off x="1331913" y="523875"/>
            <a:ext cx="2663825" cy="523220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hu-HU" sz="2800" b="1" dirty="0">
                <a:latin typeface="Times New Roman" pitchFamily="18" charset="0"/>
                <a:cs typeface="Times New Roman" pitchFamily="18" charset="0"/>
              </a:rPr>
              <a:t>Nyomóerő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6202" name="Text Box 10"/>
          <p:cNvSpPr txBox="1">
            <a:spLocks noChangeArrowheads="1"/>
          </p:cNvSpPr>
          <p:nvPr/>
        </p:nvSpPr>
        <p:spPr bwMode="auto">
          <a:xfrm>
            <a:off x="4572000" y="765175"/>
            <a:ext cx="4248150" cy="344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2800" b="1" i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A nyomóerő</a:t>
            </a:r>
            <a:r>
              <a:rPr lang="hu-HU" sz="2400" b="1" i="1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spcBef>
                <a:spcPct val="50000"/>
              </a:spcBef>
            </a:pPr>
            <a:r>
              <a:rPr lang="hu-HU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két azonos nagyságú, </a:t>
            </a:r>
          </a:p>
          <a:p>
            <a:pPr algn="ctr">
              <a:spcBef>
                <a:spcPct val="50000"/>
              </a:spcBef>
            </a:pPr>
            <a:r>
              <a:rPr lang="hu-HU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egy vonalon ható, </a:t>
            </a:r>
          </a:p>
          <a:p>
            <a:pPr algn="ctr">
              <a:spcBef>
                <a:spcPct val="50000"/>
              </a:spcBef>
            </a:pPr>
            <a:r>
              <a:rPr lang="hu-HU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egymás felé mutató erő</a:t>
            </a:r>
            <a:r>
              <a:rPr lang="hu-HU" sz="2400" b="1" i="1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ctr">
              <a:spcBef>
                <a:spcPct val="50000"/>
              </a:spcBef>
            </a:pPr>
            <a:r>
              <a:rPr lang="hu-HU" sz="2400" b="1" i="1">
                <a:latin typeface="Times New Roman" pitchFamily="18" charset="0"/>
                <a:cs typeface="Times New Roman" pitchFamily="18" charset="0"/>
              </a:rPr>
              <a:t>amely a test részecskéi, illetve a test végei közötti távolságot csökkenti</a:t>
            </a:r>
            <a:endParaRPr lang="en-US" sz="2400" b="1" i="1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6210" name="Object 18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1979613" y="2060575"/>
          <a:ext cx="1216025" cy="172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4" name="Photo Editor fénykép" r:id="rId7" imgW="1286055" imgH="2314286" progId="">
                  <p:embed/>
                </p:oleObj>
              </mc:Choice>
              <mc:Fallback>
                <p:oleObj name="Photo Editor fénykép" r:id="rId7" imgW="1286055" imgH="2314286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3" y="2060575"/>
                        <a:ext cx="1216025" cy="172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6214" name="Text Box 22"/>
          <p:cNvSpPr txBox="1">
            <a:spLocks noChangeArrowheads="1"/>
          </p:cNvSpPr>
          <p:nvPr/>
        </p:nvSpPr>
        <p:spPr bwMode="auto">
          <a:xfrm>
            <a:off x="4572000" y="4797425"/>
            <a:ext cx="4321175" cy="15525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2400" i="1"/>
              <a:t>A nyomóerő párhuzamos a test hosszúsági tengelyével és merőleges a test transzverzális síkjára</a:t>
            </a:r>
            <a:endParaRPr lang="en-US" sz="2400" i="1"/>
          </a:p>
        </p:txBody>
      </p:sp>
      <p:pic>
        <p:nvPicPr>
          <p:cNvPr id="9" name="Picture 5" descr="http://www.cdli.ca/courses/isys1205/unit03_org01_ilo01/images/u3s4l1-03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-32" y="2214554"/>
            <a:ext cx="4752975" cy="21336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6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6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36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36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362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362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362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36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6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6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136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202" grpId="0"/>
      <p:bldP spid="1362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1909763" y="3068638"/>
            <a:ext cx="1511300" cy="1008062"/>
            <a:chOff x="1203" y="1933"/>
            <a:chExt cx="952" cy="635"/>
          </a:xfrm>
        </p:grpSpPr>
        <p:sp>
          <p:nvSpPr>
            <p:cNvPr id="131086" name="AutoShape 14"/>
            <p:cNvSpPr>
              <a:spLocks noChangeArrowheads="1"/>
            </p:cNvSpPr>
            <p:nvPr/>
          </p:nvSpPr>
          <p:spPr bwMode="auto">
            <a:xfrm>
              <a:off x="1203" y="1933"/>
              <a:ext cx="544" cy="635"/>
            </a:xfrm>
            <a:prstGeom prst="can">
              <a:avLst>
                <a:gd name="adj" fmla="val 43773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088" name="Line 16"/>
            <p:cNvSpPr>
              <a:spLocks noChangeShapeType="1"/>
            </p:cNvSpPr>
            <p:nvPr/>
          </p:nvSpPr>
          <p:spPr bwMode="auto">
            <a:xfrm flipH="1">
              <a:off x="1837" y="2341"/>
              <a:ext cx="318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1258888" y="2420938"/>
            <a:ext cx="1512887" cy="1008062"/>
            <a:chOff x="793" y="1525"/>
            <a:chExt cx="953" cy="635"/>
          </a:xfrm>
        </p:grpSpPr>
        <p:sp>
          <p:nvSpPr>
            <p:cNvPr id="131085" name="AutoShape 13"/>
            <p:cNvSpPr>
              <a:spLocks noChangeArrowheads="1"/>
            </p:cNvSpPr>
            <p:nvPr/>
          </p:nvSpPr>
          <p:spPr bwMode="auto">
            <a:xfrm>
              <a:off x="1202" y="1525"/>
              <a:ext cx="544" cy="635"/>
            </a:xfrm>
            <a:prstGeom prst="can">
              <a:avLst>
                <a:gd name="adj" fmla="val 4377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089" name="Line 17"/>
            <p:cNvSpPr>
              <a:spLocks noChangeShapeType="1"/>
            </p:cNvSpPr>
            <p:nvPr/>
          </p:nvSpPr>
          <p:spPr bwMode="auto">
            <a:xfrm flipH="1">
              <a:off x="793" y="1933"/>
              <a:ext cx="318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131092" name="Object 20"/>
          <p:cNvGraphicFramePr>
            <a:graphicFrameLocks noGrp="1" noChangeAspect="1"/>
          </p:cNvGraphicFramePr>
          <p:nvPr>
            <p:ph/>
          </p:nvPr>
        </p:nvGraphicFramePr>
        <p:xfrm>
          <a:off x="3563938" y="2424113"/>
          <a:ext cx="1219200" cy="155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Photo Editor fénykép" r:id="rId3" imgW="1219370" imgH="1552792" progId="">
                  <p:embed/>
                </p:oleObj>
              </mc:Choice>
              <mc:Fallback>
                <p:oleObj name="Photo Editor fénykép" r:id="rId3" imgW="1219370" imgH="1552792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938" y="2424113"/>
                        <a:ext cx="1219200" cy="1552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1094" name="Text Box 22"/>
          <p:cNvSpPr txBox="1">
            <a:spLocks noChangeArrowheads="1"/>
          </p:cNvSpPr>
          <p:nvPr/>
        </p:nvSpPr>
        <p:spPr bwMode="auto">
          <a:xfrm>
            <a:off x="4572000" y="4797425"/>
            <a:ext cx="4321175" cy="15525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hu-HU" sz="2400" i="1" dirty="0"/>
              <a:t>A nyíróerő párhuzamos a test transzverzális síkjával és merőleges a test hosszúsági tengelyére</a:t>
            </a:r>
            <a:endParaRPr lang="en-US" dirty="0"/>
          </a:p>
        </p:txBody>
      </p:sp>
      <p:sp>
        <p:nvSpPr>
          <p:cNvPr id="131095" name="Rectangle 23"/>
          <p:cNvSpPr>
            <a:spLocks noChangeArrowheads="1"/>
          </p:cNvSpPr>
          <p:nvPr/>
        </p:nvSpPr>
        <p:spPr bwMode="auto">
          <a:xfrm>
            <a:off x="1331913" y="523875"/>
            <a:ext cx="2663825" cy="523220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hu-HU" sz="2800" b="1" dirty="0">
                <a:latin typeface="Times New Roman" pitchFamily="18" charset="0"/>
                <a:cs typeface="Times New Roman" pitchFamily="18" charset="0"/>
              </a:rPr>
              <a:t>Nyíróerő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1096" name="Text Box 24"/>
          <p:cNvSpPr txBox="1">
            <a:spLocks noChangeArrowheads="1"/>
          </p:cNvSpPr>
          <p:nvPr/>
        </p:nvSpPr>
        <p:spPr bwMode="auto">
          <a:xfrm>
            <a:off x="4572000" y="765175"/>
            <a:ext cx="4248150" cy="2344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hu-HU" sz="28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A nyíróerő</a:t>
            </a:r>
            <a:r>
              <a:rPr lang="hu-HU" sz="2400" b="1" i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hu-H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két azonos nagyságú, </a:t>
            </a:r>
          </a:p>
          <a:p>
            <a:pPr algn="ctr"/>
            <a:r>
              <a:rPr lang="hu-H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nem egy vonalon ható, </a:t>
            </a:r>
          </a:p>
          <a:p>
            <a:pPr algn="ctr"/>
            <a:r>
              <a:rPr lang="hu-H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egymás felé mutató erő</a:t>
            </a:r>
            <a:r>
              <a:rPr lang="hu-HU" sz="2400" b="1" i="1" dirty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ctr"/>
            <a:r>
              <a:rPr lang="hu-HU" sz="2400" b="1" i="1" dirty="0">
                <a:latin typeface="Times New Roman" pitchFamily="18" charset="0"/>
                <a:cs typeface="Times New Roman" pitchFamily="18" charset="0"/>
              </a:rPr>
              <a:t>amely a test részecskéit, illetve végeit egymáson elcsúsztatja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6" name="Picture 4" descr="http://www.cdli.ca/courses/isys1205/unit03_org01_ilo01/images/u3s4l1-06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1928802"/>
            <a:ext cx="4752975" cy="2286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22222E-6 1.11111E-6 L 0.02362 1.11111E-6 " pathEditMode="relative" ptsTypes="AA">
                                      <p:cBhvr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1310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1310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1310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840"/>
                            </p:stCondLst>
                            <p:childTnLst>
                              <p:par>
                                <p:cTn id="2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31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1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1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131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94" grpId="0" animBg="1"/>
      <p:bldP spid="13109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4388" name="Picture 4" descr="Torsion"/>
          <p:cNvPicPr>
            <a:picLocks noGrp="1"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95536" y="1412776"/>
            <a:ext cx="4032250" cy="1814513"/>
          </a:xfrm>
          <a:noFill/>
          <a:ln/>
        </p:spPr>
      </p:pic>
      <p:sp>
        <p:nvSpPr>
          <p:cNvPr id="144390" name="Rectangle 6"/>
          <p:cNvSpPr>
            <a:spLocks noChangeArrowheads="1"/>
          </p:cNvSpPr>
          <p:nvPr/>
        </p:nvSpPr>
        <p:spPr bwMode="auto">
          <a:xfrm>
            <a:off x="1331913" y="523875"/>
            <a:ext cx="2663825" cy="523220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hu-HU" sz="2800" b="1" dirty="0" smtClean="0">
                <a:latin typeface="Times New Roman" pitchFamily="18" charset="0"/>
                <a:cs typeface="Times New Roman" pitchFamily="18" charset="0"/>
              </a:rPr>
              <a:t>Csavaró erő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4391" name="Text Box 7"/>
          <p:cNvSpPr txBox="1">
            <a:spLocks noChangeArrowheads="1"/>
          </p:cNvSpPr>
          <p:nvPr/>
        </p:nvSpPr>
        <p:spPr bwMode="auto">
          <a:xfrm>
            <a:off x="4572000" y="765175"/>
            <a:ext cx="4248150" cy="270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hu-HU" sz="2800" b="1" i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A csavaróerő</a:t>
            </a:r>
            <a:r>
              <a:rPr lang="hu-HU" sz="2400" b="1" i="1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hu-HU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két azonos nagyságú, </a:t>
            </a:r>
          </a:p>
          <a:p>
            <a:pPr algn="ctr"/>
            <a:r>
              <a:rPr lang="hu-HU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test tengelye körül ható, </a:t>
            </a:r>
          </a:p>
          <a:p>
            <a:pPr algn="ctr"/>
            <a:r>
              <a:rPr lang="hu-HU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egymás felé mutató erő</a:t>
            </a:r>
            <a:r>
              <a:rPr lang="hu-HU" sz="2400" b="1" i="1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ctr"/>
            <a:r>
              <a:rPr lang="hu-HU" sz="2400" b="1" i="1">
                <a:latin typeface="Times New Roman" pitchFamily="18" charset="0"/>
                <a:cs typeface="Times New Roman" pitchFamily="18" charset="0"/>
              </a:rPr>
              <a:t>amely a test részecskéit, illetve végeit ellentétes irányban forgatja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4392" name="Text Box 8"/>
          <p:cNvSpPr txBox="1">
            <a:spLocks noChangeArrowheads="1"/>
          </p:cNvSpPr>
          <p:nvPr/>
        </p:nvSpPr>
        <p:spPr bwMode="auto">
          <a:xfrm>
            <a:off x="4572000" y="4292600"/>
            <a:ext cx="4321175" cy="19177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hu-HU" sz="2400" i="1"/>
              <a:t>A csavaróerő párhuzamos a test transzverzális síkjával és merőleges a test hosszúsági tengelyére, de nem megy át rajta</a:t>
            </a:r>
            <a:endParaRPr lang="en-US"/>
          </a:p>
        </p:txBody>
      </p:sp>
      <p:pic>
        <p:nvPicPr>
          <p:cNvPr id="7170" name="Picture 2" descr="http://www.cdli.ca/courses/isys1205/unit03_org01_ilo01/images/u3s4l1-0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3068960"/>
            <a:ext cx="4572000" cy="2000251"/>
          </a:xfrm>
          <a:prstGeom prst="rect">
            <a:avLst/>
          </a:prstGeom>
          <a:noFill/>
        </p:spPr>
      </p:pic>
      <p:sp>
        <p:nvSpPr>
          <p:cNvPr id="7" name="Szövegdoboz 6"/>
          <p:cNvSpPr txBox="1"/>
          <p:nvPr/>
        </p:nvSpPr>
        <p:spPr>
          <a:xfrm>
            <a:off x="844811" y="5460880"/>
            <a:ext cx="31509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dirty="0" smtClean="0"/>
              <a:t>Kétszer akkora sugár</a:t>
            </a:r>
            <a:endParaRPr lang="en-US" sz="2800" dirty="0"/>
          </a:p>
        </p:txBody>
      </p:sp>
      <p:sp>
        <p:nvSpPr>
          <p:cNvPr id="8" name="Szövegdoboz 7"/>
          <p:cNvSpPr txBox="1"/>
          <p:nvPr/>
        </p:nvSpPr>
        <p:spPr>
          <a:xfrm>
            <a:off x="378291" y="6345788"/>
            <a:ext cx="50533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dirty="0" smtClean="0"/>
              <a:t>tizenhatszor akkora erő/ellenállás</a:t>
            </a:r>
            <a:endParaRPr lang="en-US" sz="2800" dirty="0"/>
          </a:p>
        </p:txBody>
      </p:sp>
      <p:sp>
        <p:nvSpPr>
          <p:cNvPr id="9" name="Lefelé nyíl 8"/>
          <p:cNvSpPr/>
          <p:nvPr/>
        </p:nvSpPr>
        <p:spPr>
          <a:xfrm>
            <a:off x="2216200" y="5983684"/>
            <a:ext cx="472976" cy="4069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zövegdoboz 9"/>
          <p:cNvSpPr txBox="1"/>
          <p:nvPr/>
        </p:nvSpPr>
        <p:spPr>
          <a:xfrm>
            <a:off x="2063817" y="5113486"/>
            <a:ext cx="10054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dirty="0" smtClean="0"/>
              <a:t> F   ̴ r</a:t>
            </a:r>
            <a:r>
              <a:rPr lang="hu-HU" sz="2800" baseline="30000" dirty="0" smtClean="0"/>
              <a:t>4</a:t>
            </a:r>
            <a:endParaRPr lang="en-US" sz="2800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4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4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44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443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443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443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4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4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44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91" grpId="0"/>
      <p:bldP spid="144392" grpId="0" animBg="1"/>
      <p:bldP spid="7" grpId="0"/>
      <p:bldP spid="8" grpId="0"/>
      <p:bldP spid="9" grpId="0" animBg="1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542" y="0"/>
            <a:ext cx="8792937" cy="54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églalap 2"/>
          <p:cNvSpPr/>
          <p:nvPr/>
        </p:nvSpPr>
        <p:spPr>
          <a:xfrm>
            <a:off x="0" y="5380672"/>
            <a:ext cx="921702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The rat ulna is strained more on the medial (</a:t>
            </a:r>
            <a:r>
              <a:rPr lang="en-US" i="1" dirty="0"/>
              <a:t>top</a:t>
            </a:r>
            <a:r>
              <a:rPr lang="en-US" dirty="0"/>
              <a:t>) surface when loaded. </a:t>
            </a:r>
            <a:r>
              <a:rPr lang="en-US" dirty="0" smtClean="0"/>
              <a:t>The</a:t>
            </a:r>
            <a:r>
              <a:rPr lang="hu-HU" dirty="0" smtClean="0"/>
              <a:t> </a:t>
            </a:r>
            <a:r>
              <a:rPr lang="en-US" dirty="0" smtClean="0"/>
              <a:t>bottom </a:t>
            </a:r>
            <a:r>
              <a:rPr lang="en-US" dirty="0"/>
              <a:t>figure shows the strain profile across the loaded ulna. The strains are designated </a:t>
            </a:r>
            <a:r>
              <a:rPr lang="en-US" dirty="0" smtClean="0"/>
              <a:t>in</a:t>
            </a:r>
            <a:r>
              <a:rPr lang="hu-HU" dirty="0" smtClean="0"/>
              <a:t> </a:t>
            </a:r>
            <a:r>
              <a:rPr lang="en-US" dirty="0" smtClean="0"/>
              <a:t>units </a:t>
            </a:r>
            <a:r>
              <a:rPr lang="en-US" dirty="0"/>
              <a:t>of </a:t>
            </a:r>
            <a:r>
              <a:rPr lang="en-US" dirty="0" err="1"/>
              <a:t>microstrain</a:t>
            </a:r>
            <a:r>
              <a:rPr lang="en-US" dirty="0"/>
              <a:t>. Positive values are tensile strain and negative values are </a:t>
            </a:r>
            <a:r>
              <a:rPr lang="en-US" dirty="0" smtClean="0"/>
              <a:t>compressive</a:t>
            </a:r>
            <a:r>
              <a:rPr lang="hu-HU" dirty="0" smtClean="0"/>
              <a:t> </a:t>
            </a:r>
            <a:r>
              <a:rPr lang="en-US" dirty="0" smtClean="0"/>
              <a:t>strain</a:t>
            </a:r>
            <a:r>
              <a:rPr lang="en-US" dirty="0"/>
              <a:t>. Bone formation is shown in the right panel. </a:t>
            </a:r>
            <a:r>
              <a:rPr lang="en-US" dirty="0">
                <a:solidFill>
                  <a:srgbClr val="FF0000"/>
                </a:solidFill>
              </a:rPr>
              <a:t>The bright lines within the bone </a:t>
            </a:r>
            <a:r>
              <a:rPr lang="en-US" dirty="0" smtClean="0">
                <a:solidFill>
                  <a:srgbClr val="FF0000"/>
                </a:solidFill>
              </a:rPr>
              <a:t>show</a:t>
            </a:r>
            <a:r>
              <a:rPr lang="hu-HU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labels </a:t>
            </a:r>
            <a:r>
              <a:rPr lang="en-US" dirty="0">
                <a:solidFill>
                  <a:srgbClr val="FF0000"/>
                </a:solidFill>
              </a:rPr>
              <a:t>at the beginning of </a:t>
            </a:r>
            <a:r>
              <a:rPr lang="hu-HU" dirty="0" smtClean="0">
                <a:solidFill>
                  <a:srgbClr val="FF0000"/>
                </a:solidFill>
              </a:rPr>
              <a:t> l</a:t>
            </a:r>
            <a:r>
              <a:rPr lang="en-US" dirty="0" err="1" smtClean="0">
                <a:solidFill>
                  <a:srgbClr val="FF0000"/>
                </a:solidFill>
              </a:rPr>
              <a:t>oading</a:t>
            </a:r>
            <a:r>
              <a:rPr lang="en-US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0701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Bend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1714500"/>
            <a:ext cx="3810000" cy="1714500"/>
          </a:xfrm>
          <a:prstGeom prst="rect">
            <a:avLst/>
          </a:prstGeom>
          <a:noFill/>
        </p:spPr>
      </p:pic>
      <p:sp>
        <p:nvSpPr>
          <p:cNvPr id="3" name="Rectangle 6"/>
          <p:cNvSpPr>
            <a:spLocks noChangeArrowheads="1"/>
          </p:cNvSpPr>
          <p:nvPr/>
        </p:nvSpPr>
        <p:spPr bwMode="auto">
          <a:xfrm>
            <a:off x="1331913" y="523875"/>
            <a:ext cx="2663825" cy="523220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hu-HU" sz="2800" b="1" dirty="0" smtClean="0">
                <a:latin typeface="Times New Roman" pitchFamily="18" charset="0"/>
                <a:cs typeface="Times New Roman" pitchFamily="18" charset="0"/>
              </a:rPr>
              <a:t>Hajlító erő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http://www.cdli.ca/courses/isys1205/unit03_org01_ilo01/images/u3s4l1-0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3166114"/>
            <a:ext cx="4752975" cy="1314451"/>
          </a:xfrm>
          <a:prstGeom prst="rect">
            <a:avLst/>
          </a:prstGeom>
          <a:noFill/>
        </p:spPr>
      </p:pic>
      <p:sp>
        <p:nvSpPr>
          <p:cNvPr id="9" name="Text Box 24"/>
          <p:cNvSpPr txBox="1">
            <a:spLocks noChangeArrowheads="1"/>
          </p:cNvSpPr>
          <p:nvPr/>
        </p:nvSpPr>
        <p:spPr bwMode="auto">
          <a:xfrm>
            <a:off x="4572000" y="765175"/>
            <a:ext cx="4248150" cy="2739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hu-HU" sz="28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hu-HU" sz="28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hajlító erő</a:t>
            </a:r>
            <a:r>
              <a:rPr lang="hu-H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hu-HU" sz="2400" b="1" i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hu-H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Egy (kettő) a test hosszúsági tengelyére merőlegesen ható </a:t>
            </a:r>
            <a:r>
              <a:rPr lang="hu-H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erő</a:t>
            </a:r>
            <a:r>
              <a:rPr lang="hu-HU" sz="2400" b="1" i="1" dirty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ctr"/>
            <a:r>
              <a:rPr lang="hu-HU" sz="2400" b="1" i="1" dirty="0">
                <a:latin typeface="Times New Roman" pitchFamily="18" charset="0"/>
                <a:cs typeface="Times New Roman" pitchFamily="18" charset="0"/>
              </a:rPr>
              <a:t>amely a test </a:t>
            </a:r>
            <a:r>
              <a:rPr lang="hu-HU" sz="2400" b="1" i="1" dirty="0" smtClean="0">
                <a:latin typeface="Times New Roman" pitchFamily="18" charset="0"/>
                <a:cs typeface="Times New Roman" pitchFamily="18" charset="0"/>
              </a:rPr>
              <a:t>részecskéit az egyik oldalon közelíti, a másik oldalon </a:t>
            </a:r>
            <a:r>
              <a:rPr lang="hu-HU" sz="2400" b="1" i="1" dirty="0" err="1" smtClean="0">
                <a:latin typeface="Times New Roman" pitchFamily="18" charset="0"/>
                <a:cs typeface="Times New Roman" pitchFamily="18" charset="0"/>
              </a:rPr>
              <a:t>tavolítja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22"/>
          <p:cNvSpPr txBox="1">
            <a:spLocks noChangeArrowheads="1"/>
          </p:cNvSpPr>
          <p:nvPr/>
        </p:nvSpPr>
        <p:spPr bwMode="auto">
          <a:xfrm>
            <a:off x="4572000" y="4797425"/>
            <a:ext cx="4321175" cy="83099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hu-HU" sz="2400" i="1" dirty="0"/>
              <a:t>A </a:t>
            </a:r>
            <a:r>
              <a:rPr lang="hu-HU" sz="2400" i="1" dirty="0" smtClean="0"/>
              <a:t>hajlító erő merőleges </a:t>
            </a:r>
            <a:r>
              <a:rPr lang="hu-HU" sz="2400" i="1" dirty="0"/>
              <a:t>a test hosszúsági tengelyére</a:t>
            </a:r>
            <a:endParaRPr lang="en-US" dirty="0"/>
          </a:p>
        </p:txBody>
      </p:sp>
      <p:cxnSp>
        <p:nvCxnSpPr>
          <p:cNvPr id="5" name="Egyenes összekötő nyíllal 4"/>
          <p:cNvCxnSpPr/>
          <p:nvPr/>
        </p:nvCxnSpPr>
        <p:spPr>
          <a:xfrm>
            <a:off x="755849" y="4365104"/>
            <a:ext cx="1152128" cy="0"/>
          </a:xfrm>
          <a:prstGeom prst="straightConnector1">
            <a:avLst/>
          </a:prstGeom>
          <a:ln w="28575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zövegdoboz 5"/>
          <p:cNvSpPr txBox="1"/>
          <p:nvPr/>
        </p:nvSpPr>
        <p:spPr>
          <a:xfrm>
            <a:off x="1170306" y="4480565"/>
            <a:ext cx="335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dirty="0">
                <a:solidFill>
                  <a:srgbClr val="002060"/>
                </a:solidFill>
              </a:rPr>
              <a:t>L</a:t>
            </a:r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11" name="Szövegdoboz 10"/>
          <p:cNvSpPr txBox="1"/>
          <p:nvPr/>
        </p:nvSpPr>
        <p:spPr>
          <a:xfrm>
            <a:off x="730980" y="5037097"/>
            <a:ext cx="32859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dirty="0" smtClean="0"/>
              <a:t>Kétszer akkora hossz</a:t>
            </a:r>
            <a:endParaRPr lang="en-US" sz="2800" dirty="0"/>
          </a:p>
        </p:txBody>
      </p:sp>
      <p:sp>
        <p:nvSpPr>
          <p:cNvPr id="12" name="Szövegdoboz 11"/>
          <p:cNvSpPr txBox="1"/>
          <p:nvPr/>
        </p:nvSpPr>
        <p:spPr>
          <a:xfrm>
            <a:off x="421985" y="5922005"/>
            <a:ext cx="39038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dirty="0" smtClean="0"/>
              <a:t>nyolcszor akkora lehajlás</a:t>
            </a:r>
            <a:endParaRPr lang="en-US" sz="2800" dirty="0"/>
          </a:p>
        </p:txBody>
      </p:sp>
      <p:sp>
        <p:nvSpPr>
          <p:cNvPr id="13" name="Lefelé nyíl 12"/>
          <p:cNvSpPr/>
          <p:nvPr/>
        </p:nvSpPr>
        <p:spPr>
          <a:xfrm>
            <a:off x="2102369" y="5559901"/>
            <a:ext cx="472976" cy="4069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Szövegdoboz 13"/>
          <p:cNvSpPr txBox="1"/>
          <p:nvPr/>
        </p:nvSpPr>
        <p:spPr>
          <a:xfrm>
            <a:off x="1949986" y="4689703"/>
            <a:ext cx="12266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dirty="0" smtClean="0"/>
              <a:t> </a:t>
            </a:r>
            <a:r>
              <a:rPr lang="hu-HU" sz="2800" dirty="0" smtClean="0">
                <a:sym typeface="Symbol"/>
              </a:rPr>
              <a:t>s</a:t>
            </a:r>
            <a:r>
              <a:rPr lang="hu-HU" sz="2800" dirty="0" smtClean="0"/>
              <a:t>   ̴ L</a:t>
            </a:r>
            <a:r>
              <a:rPr lang="hu-HU" sz="2800" baseline="30000" dirty="0" smtClean="0"/>
              <a:t>3</a:t>
            </a:r>
            <a:endParaRPr lang="en-US" sz="2800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  <p:bldP spid="6" grpId="0"/>
      <p:bldP spid="11" grpId="0"/>
      <p:bldP spid="12" grpId="0"/>
      <p:bldP spid="13" grpId="0" animBg="1"/>
      <p:bldP spid="14" grpId="0"/>
    </p:bld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1678</TotalTime>
  <Words>660</Words>
  <Application>Microsoft Office PowerPoint</Application>
  <PresentationFormat>Diavetítés a képernyőre (4:3 oldalarány)</PresentationFormat>
  <Paragraphs>142</Paragraphs>
  <Slides>26</Slides>
  <Notes>7</Notes>
  <HiddenSlides>3</HiddenSlides>
  <MMClips>0</MMClips>
  <ScaleCrop>false</ScaleCrop>
  <HeadingPairs>
    <vt:vector size="6" baseType="variant">
      <vt:variant>
        <vt:lpstr>Téma</vt:lpstr>
      </vt:variant>
      <vt:variant>
        <vt:i4>1</vt:i4>
      </vt:variant>
      <vt:variant>
        <vt:lpstr>Beágyazott OLE kiszolgálók</vt:lpstr>
      </vt:variant>
      <vt:variant>
        <vt:i4>2</vt:i4>
      </vt:variant>
      <vt:variant>
        <vt:lpstr>Diacímek</vt:lpstr>
      </vt:variant>
      <vt:variant>
        <vt:i4>26</vt:i4>
      </vt:variant>
    </vt:vector>
  </HeadingPairs>
  <TitlesOfParts>
    <vt:vector size="29" baseType="lpstr">
      <vt:lpstr>Office-téma</vt:lpstr>
      <vt:lpstr>Photo Editor fénykép</vt:lpstr>
      <vt:lpstr>Egyenlet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Mi történik ha a szövetek maradandó alakváltozást szenvednek?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Tihanyi József</dc:creator>
  <cp:lastModifiedBy>Kopper</cp:lastModifiedBy>
  <cp:revision>112</cp:revision>
  <dcterms:created xsi:type="dcterms:W3CDTF">2008-10-30T19:43:42Z</dcterms:created>
  <dcterms:modified xsi:type="dcterms:W3CDTF">2016-10-28T13:27:36Z</dcterms:modified>
</cp:coreProperties>
</file>