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1v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16"/>
  </p:notesMasterIdLst>
  <p:sldIdLst>
    <p:sldId id="365" r:id="rId7"/>
    <p:sldId id="329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30" r:id="rId19"/>
    <p:sldId id="261" r:id="rId20"/>
    <p:sldId id="336" r:id="rId21"/>
    <p:sldId id="309" r:id="rId22"/>
    <p:sldId id="286" r:id="rId23"/>
    <p:sldId id="308" r:id="rId24"/>
    <p:sldId id="310" r:id="rId25"/>
    <p:sldId id="263" r:id="rId26"/>
    <p:sldId id="264" r:id="rId27"/>
    <p:sldId id="337" r:id="rId28"/>
    <p:sldId id="338" r:id="rId29"/>
    <p:sldId id="265" r:id="rId30"/>
    <p:sldId id="307" r:id="rId31"/>
    <p:sldId id="311" r:id="rId32"/>
    <p:sldId id="296" r:id="rId33"/>
    <p:sldId id="313" r:id="rId34"/>
    <p:sldId id="295" r:id="rId35"/>
    <p:sldId id="312" r:id="rId36"/>
    <p:sldId id="266" r:id="rId37"/>
    <p:sldId id="267" r:id="rId38"/>
    <p:sldId id="257" r:id="rId39"/>
    <p:sldId id="258" r:id="rId40"/>
    <p:sldId id="339" r:id="rId41"/>
    <p:sldId id="259" r:id="rId42"/>
    <p:sldId id="314" r:id="rId43"/>
    <p:sldId id="348" r:id="rId44"/>
    <p:sldId id="315" r:id="rId45"/>
    <p:sldId id="316" r:id="rId46"/>
    <p:sldId id="335" r:id="rId47"/>
    <p:sldId id="323" r:id="rId48"/>
    <p:sldId id="324" r:id="rId49"/>
    <p:sldId id="345" r:id="rId50"/>
    <p:sldId id="346" r:id="rId51"/>
    <p:sldId id="347" r:id="rId52"/>
    <p:sldId id="356" r:id="rId53"/>
    <p:sldId id="376" r:id="rId54"/>
    <p:sldId id="357" r:id="rId55"/>
    <p:sldId id="358" r:id="rId56"/>
    <p:sldId id="359" r:id="rId57"/>
    <p:sldId id="360" r:id="rId58"/>
    <p:sldId id="260" r:id="rId59"/>
    <p:sldId id="256" r:id="rId60"/>
    <p:sldId id="268" r:id="rId61"/>
    <p:sldId id="331" r:id="rId62"/>
    <p:sldId id="305" r:id="rId63"/>
    <p:sldId id="306" r:id="rId64"/>
    <p:sldId id="272" r:id="rId65"/>
    <p:sldId id="273" r:id="rId66"/>
    <p:sldId id="274" r:id="rId67"/>
    <p:sldId id="322" r:id="rId68"/>
    <p:sldId id="326" r:id="rId69"/>
    <p:sldId id="327" r:id="rId70"/>
    <p:sldId id="328" r:id="rId71"/>
    <p:sldId id="320" r:id="rId72"/>
    <p:sldId id="277" r:id="rId73"/>
    <p:sldId id="321" r:id="rId74"/>
    <p:sldId id="278" r:id="rId75"/>
    <p:sldId id="279" r:id="rId76"/>
    <p:sldId id="280" r:id="rId77"/>
    <p:sldId id="275" r:id="rId78"/>
    <p:sldId id="349" r:id="rId79"/>
    <p:sldId id="350" r:id="rId80"/>
    <p:sldId id="351" r:id="rId81"/>
    <p:sldId id="352" r:id="rId82"/>
    <p:sldId id="353" r:id="rId83"/>
    <p:sldId id="332" r:id="rId84"/>
    <p:sldId id="334" r:id="rId85"/>
    <p:sldId id="344" r:id="rId86"/>
    <p:sldId id="333" r:id="rId87"/>
    <p:sldId id="276" r:id="rId88"/>
    <p:sldId id="325" r:id="rId89"/>
    <p:sldId id="282" r:id="rId90"/>
    <p:sldId id="354" r:id="rId91"/>
    <p:sldId id="355" r:id="rId92"/>
    <p:sldId id="283" r:id="rId93"/>
    <p:sldId id="284" r:id="rId94"/>
    <p:sldId id="361" r:id="rId95"/>
    <p:sldId id="362" r:id="rId96"/>
    <p:sldId id="363" r:id="rId97"/>
    <p:sldId id="364" r:id="rId98"/>
    <p:sldId id="287" r:id="rId99"/>
    <p:sldId id="288" r:id="rId100"/>
    <p:sldId id="342" r:id="rId101"/>
    <p:sldId id="343" r:id="rId102"/>
    <p:sldId id="289" r:id="rId103"/>
    <p:sldId id="290" r:id="rId104"/>
    <p:sldId id="291" r:id="rId105"/>
    <p:sldId id="292" r:id="rId106"/>
    <p:sldId id="293" r:id="rId107"/>
    <p:sldId id="294" r:id="rId108"/>
    <p:sldId id="299" r:id="rId109"/>
    <p:sldId id="300" r:id="rId110"/>
    <p:sldId id="301" r:id="rId111"/>
    <p:sldId id="302" r:id="rId112"/>
    <p:sldId id="303" r:id="rId113"/>
    <p:sldId id="304" r:id="rId114"/>
    <p:sldId id="341" r:id="rId1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presProps" Target="presProps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viewProps" Target="viewProps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tableStyles" Target="tableStyle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46D21-7A08-46E5-A37D-447EE581DBD7}" type="datetimeFigureOut">
              <a:rPr lang="en-US" smtClean="0"/>
              <a:t>10/11/2016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A9721-4EA3-4D03-A559-E8D6D915A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381FEE-99AF-4DB0-AE46-0911B86AB1E1}" type="slidenum">
              <a:rPr lang="en-US"/>
              <a:pPr/>
              <a:t>35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B4620E-4C87-44AE-9223-00FABC0CB572}" type="slidenum">
              <a:rPr lang="en-US" smtClean="0"/>
              <a:pPr eaLnBrk="1" hangingPunct="1"/>
              <a:t>56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hu-H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942CE-7077-4052-BD7A-D66F41868683}" type="slidenum">
              <a:rPr lang="en-US"/>
              <a:pPr/>
              <a:t>96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6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1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67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11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64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98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20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90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63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76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06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97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17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7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54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46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7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77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37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0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297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6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55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73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33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16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0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81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135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89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25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36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13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095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20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11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830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11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83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33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58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3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40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42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847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5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89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41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32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21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557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1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8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5BAEA-2569-4834-A85E-83D0FE2012A4}" type="datetimeFigureOut">
              <a:rPr lang="en-US" smtClean="0"/>
              <a:pPr/>
              <a:t>10/11/2016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A6915-2168-4EEF-AAC2-766083216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6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7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6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4751B-12F5-43F2-8FA0-BC0689434EA8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2016.10.11.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C3BE0-BEFC-44EC-8F6C-C51AD0952C9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6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4829-2E2D-4979-8C06-9EF00172AA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C456-500F-4D2A-9126-1B6E293D3B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6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5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2.wav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media" Target="../media/media5.mpg"/><Relationship Id="rId7" Type="http://schemas.openxmlformats.org/officeDocument/2006/relationships/image" Target="../media/image71.png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media" Target="../media/media7.mpg"/><Relationship Id="rId7" Type="http://schemas.openxmlformats.org/officeDocument/2006/relationships/image" Target="../media/image73.png"/><Relationship Id="rId2" Type="http://schemas.openxmlformats.org/officeDocument/2006/relationships/video" Target="../media/media6.mpg"/><Relationship Id="rId1" Type="http://schemas.microsoft.com/office/2007/relationships/media" Target="../media/media6.mpg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g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media" Target="../media/media9.mpg"/><Relationship Id="rId7" Type="http://schemas.openxmlformats.org/officeDocument/2006/relationships/image" Target="../media/image75.png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g"/><Relationship Id="rId1" Type="http://schemas.microsoft.com/office/2007/relationships/media" Target="../media/media10.mpg"/><Relationship Id="rId4" Type="http://schemas.openxmlformats.org/officeDocument/2006/relationships/image" Target="../media/image7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ihanyi%20J&#243;zsef\Documents\powerpoint\anim&#225;ci&#243;k,%20filmek\anim&#225;ci&#243;k\musclework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1v"/><Relationship Id="rId7" Type="http://schemas.openxmlformats.org/officeDocument/2006/relationships/image" Target="../media/image14.png"/><Relationship Id="rId2" Type="http://schemas.microsoft.com/office/2007/relationships/media" Target="../media/media1.m1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5.wav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1v"/><Relationship Id="rId1" Type="http://schemas.microsoft.com/office/2007/relationships/media" Target="../media/media2.m1v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hyperlink" Target="http://icb.oxfordjournals.org/content/41/6/1364/F5.large.jpg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munkalap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9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munkalap3.xls"/><Relationship Id="rId3" Type="http://schemas.openxmlformats.org/officeDocument/2006/relationships/audio" Target="../media/audio10.wav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Microsoft_Excel_97-2003_munkalap2.xls"/><Relationship Id="rId11" Type="http://schemas.openxmlformats.org/officeDocument/2006/relationships/image" Target="../media/image54.emf"/><Relationship Id="rId5" Type="http://schemas.openxmlformats.org/officeDocument/2006/relationships/image" Target="../media/image56.png"/><Relationship Id="rId10" Type="http://schemas.openxmlformats.org/officeDocument/2006/relationships/oleObject" Target="../embeddings/Microsoft_Excel_97-2003_munkalap4.xls"/><Relationship Id="rId4" Type="http://schemas.openxmlformats.org/officeDocument/2006/relationships/image" Target="../media/image55.png"/><Relationship Id="rId9" Type="http://schemas.openxmlformats.org/officeDocument/2006/relationships/image" Target="../media/image5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Excel_97-2003_munkalap5.xls"/><Relationship Id="rId5" Type="http://schemas.openxmlformats.org/officeDocument/2006/relationships/image" Target="../media/image58.png"/><Relationship Id="rId4" Type="http://schemas.openxmlformats.org/officeDocument/2006/relationships/audio" Target="../media/audio10.wav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8.wav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audio" Target="../media/audio3.wav"/><Relationship Id="rId5" Type="http://schemas.openxmlformats.org/officeDocument/2006/relationships/audio" Target="../media/audio11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556792"/>
            <a:ext cx="6480720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prstClr val="black"/>
                </a:solidFill>
              </a:rPr>
              <a:t>Erőnlét diagnosztika</a:t>
            </a:r>
            <a:endParaRPr lang="hu-HU" sz="4000" b="1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23728" y="2852936"/>
            <a:ext cx="504056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</a:rPr>
              <a:t>Humánkineziológia szak</a:t>
            </a:r>
          </a:p>
          <a:p>
            <a:pPr algn="ctr"/>
            <a:r>
              <a:rPr lang="hu-HU" sz="2400" b="1" dirty="0" err="1" smtClean="0">
                <a:solidFill>
                  <a:prstClr val="black"/>
                </a:solidFill>
              </a:rPr>
              <a:t>MSc</a:t>
            </a:r>
            <a:r>
              <a:rPr lang="hu-HU" sz="2400" b="1" dirty="0" smtClean="0">
                <a:solidFill>
                  <a:prstClr val="black"/>
                </a:solidFill>
              </a:rPr>
              <a:t> I/1</a:t>
            </a:r>
            <a:endParaRPr lang="hu-H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5616" y="692696"/>
            <a:ext cx="604867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solidFill>
                  <a:prstClr val="white"/>
                </a:solidFill>
              </a:rPr>
              <a:t>ERŐNLÉT</a:t>
            </a:r>
            <a:endParaRPr lang="hu-HU" sz="2800" b="1" i="1" dirty="0">
              <a:solidFill>
                <a:prstClr val="white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2143309"/>
            <a:ext cx="165618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prstClr val="black"/>
                </a:solidFill>
              </a:rPr>
              <a:t>Fizikai</a:t>
            </a:r>
            <a:endParaRPr lang="hu-HU" sz="2400" b="1" i="1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555776" y="2751311"/>
            <a:ext cx="187220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prstClr val="black"/>
                </a:solidFill>
              </a:rPr>
              <a:t>Pszichológiai</a:t>
            </a:r>
            <a:endParaRPr lang="hu-HU" sz="2400" b="1" i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44008" y="3687415"/>
            <a:ext cx="172819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prstClr val="black"/>
                </a:solidFill>
              </a:rPr>
              <a:t>Élettani</a:t>
            </a:r>
            <a:endParaRPr lang="hu-HU" sz="2400" b="1" i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300192" y="4479503"/>
            <a:ext cx="1728192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i="1" dirty="0" smtClean="0">
                <a:solidFill>
                  <a:prstClr val="black"/>
                </a:solidFill>
              </a:rPr>
              <a:t>Alkati</a:t>
            </a:r>
            <a:endParaRPr lang="hu-HU" sz="2400" b="1" i="1" dirty="0">
              <a:solidFill>
                <a:prstClr val="black"/>
              </a:solidFill>
            </a:endParaRPr>
          </a:p>
        </p:txBody>
      </p:sp>
      <p:cxnSp>
        <p:nvCxnSpPr>
          <p:cNvPr id="8" name="Alak 7"/>
          <p:cNvCxnSpPr>
            <a:stCxn id="4" idx="0"/>
            <a:endCxn id="3" idx="3"/>
          </p:cNvCxnSpPr>
          <p:nvPr/>
        </p:nvCxnSpPr>
        <p:spPr>
          <a:xfrm rot="16200000" flipV="1">
            <a:off x="2655224" y="1914655"/>
            <a:ext cx="377169" cy="129614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Alak 9"/>
          <p:cNvCxnSpPr>
            <a:stCxn id="5" idx="0"/>
          </p:cNvCxnSpPr>
          <p:nvPr/>
        </p:nvCxnSpPr>
        <p:spPr>
          <a:xfrm rot="16200000" flipV="1">
            <a:off x="4628039" y="2807350"/>
            <a:ext cx="752018" cy="1008112"/>
          </a:xfrm>
          <a:prstGeom prst="bentConnector2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Alak 11"/>
          <p:cNvCxnSpPr>
            <a:stCxn id="6" idx="0"/>
            <a:endCxn id="5" idx="3"/>
          </p:cNvCxnSpPr>
          <p:nvPr/>
        </p:nvCxnSpPr>
        <p:spPr>
          <a:xfrm rot="16200000" flipV="1">
            <a:off x="6487617" y="3802832"/>
            <a:ext cx="561255" cy="792088"/>
          </a:xfrm>
          <a:prstGeom prst="bentConnector2">
            <a:avLst/>
          </a:prstGeom>
          <a:ln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Alak 17"/>
          <p:cNvCxnSpPr>
            <a:stCxn id="6" idx="0"/>
          </p:cNvCxnSpPr>
          <p:nvPr/>
        </p:nvCxnSpPr>
        <p:spPr>
          <a:xfrm rot="16200000" flipV="1">
            <a:off x="5096091" y="2411306"/>
            <a:ext cx="1544106" cy="25922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Alak 19"/>
          <p:cNvCxnSpPr>
            <a:stCxn id="4" idx="1"/>
            <a:endCxn id="3" idx="2"/>
          </p:cNvCxnSpPr>
          <p:nvPr/>
        </p:nvCxnSpPr>
        <p:spPr>
          <a:xfrm rot="10800000">
            <a:off x="1367644" y="2604974"/>
            <a:ext cx="1188132" cy="37717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Alak 21"/>
          <p:cNvCxnSpPr>
            <a:stCxn id="5" idx="1"/>
            <a:endCxn id="3" idx="2"/>
          </p:cNvCxnSpPr>
          <p:nvPr/>
        </p:nvCxnSpPr>
        <p:spPr>
          <a:xfrm rot="10800000">
            <a:off x="1367644" y="2604974"/>
            <a:ext cx="3276364" cy="131327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Alak 23"/>
          <p:cNvCxnSpPr>
            <a:stCxn id="6" idx="1"/>
            <a:endCxn id="3" idx="2"/>
          </p:cNvCxnSpPr>
          <p:nvPr/>
        </p:nvCxnSpPr>
        <p:spPr>
          <a:xfrm rot="10800000">
            <a:off x="1367644" y="2604974"/>
            <a:ext cx="4932548" cy="210536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683568" y="1556792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>
                <a:solidFill>
                  <a:prstClr val="black"/>
                </a:solidFill>
              </a:rPr>
              <a:t>Befolyásoló tényezők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0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762000" y="1268413"/>
            <a:ext cx="7618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Élettani keresztmetszet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( PCSA )</a:t>
            </a:r>
          </a:p>
        </p:txBody>
      </p:sp>
      <p:graphicFrame>
        <p:nvGraphicFramePr>
          <p:cNvPr id="6146" name="Object 12"/>
          <p:cNvGraphicFramePr>
            <a:graphicFrameLocks noChangeAspect="1"/>
          </p:cNvGraphicFramePr>
          <p:nvPr/>
        </p:nvGraphicFramePr>
        <p:xfrm>
          <a:off x="2700338" y="2608263"/>
          <a:ext cx="3233737" cy="164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gyenlet" r:id="rId4" imgW="850680" imgH="431640" progId="Equation.3">
                  <p:embed/>
                </p:oleObj>
              </mc:Choice>
              <mc:Fallback>
                <p:oleObj name="Egyenlet" r:id="rId4" imgW="850680" imgH="43164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608263"/>
                        <a:ext cx="3233737" cy="1641475"/>
                      </a:xfrm>
                      <a:prstGeom prst="rect">
                        <a:avLst/>
                      </a:prstGeom>
                      <a:solidFill>
                        <a:srgbClr val="66FF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62000" y="1524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 i="1">
                <a:latin typeface="Times New Roman" pitchFamily="18" charset="0"/>
              </a:rPr>
              <a:t>Jellemzők</a:t>
            </a:r>
            <a:endParaRPr lang="en-US" sz="2400" b="1" i="1">
              <a:latin typeface="Times New Roman" pitchFamily="18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15950" y="1149350"/>
            <a:ext cx="15875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2923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8925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4927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7092950" y="1149350"/>
            <a:ext cx="1511300" cy="349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762000" y="1219200"/>
            <a:ext cx="7772400" cy="86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izom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	     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rosthossz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hosszarány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 </a:t>
            </a:r>
            <a:r>
              <a:rPr lang="en-US" sz="2000" b="1" dirty="0" err="1">
                <a:solidFill>
                  <a:srgbClr val="000099"/>
                </a:solidFill>
                <a:latin typeface="Times New Roman" pitchFamily="18" charset="0"/>
              </a:rPr>
              <a:t>penn</a:t>
            </a:r>
            <a:r>
              <a:rPr lang="hu-HU" sz="2000" b="1" dirty="0" err="1">
                <a:solidFill>
                  <a:srgbClr val="000099"/>
                </a:solidFill>
                <a:latin typeface="Times New Roman" pitchFamily="18" charset="0"/>
              </a:rPr>
              <a:t>áltság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      PCSA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    	               (mm)                                    </a:t>
            </a:r>
            <a:r>
              <a:rPr lang="hu-HU" sz="2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hu-HU" sz="2000" b="1" dirty="0" err="1" smtClean="0">
                <a:solidFill>
                  <a:srgbClr val="000099"/>
                </a:solidFill>
                <a:latin typeface="Times New Roman" pitchFamily="18" charset="0"/>
              </a:rPr>
              <a:t>rad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hu-HU" sz="2000" b="1" dirty="0" smtClean="0">
                <a:solidFill>
                  <a:srgbClr val="000099"/>
                </a:solidFill>
                <a:latin typeface="Times New Roman" pitchFamily="18" charset="0"/>
              </a:rPr>
              <a:t>szög</a:t>
            </a:r>
            <a:r>
              <a:rPr lang="en-US" sz="2000" b="1" dirty="0" smtClean="0">
                <a:solidFill>
                  <a:srgbClr val="000099"/>
                </a:solidFill>
                <a:latin typeface="Times New Roman" pitchFamily="18" charset="0"/>
              </a:rPr>
              <a:t>)          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(cm</a:t>
            </a:r>
            <a:r>
              <a:rPr lang="en-US" sz="2000" b="1" baseline="30000" dirty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609600" y="2133600"/>
            <a:ext cx="80010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5800" y="2286002"/>
            <a:ext cx="7696200" cy="461963"/>
            <a:chOff x="432" y="1440"/>
            <a:chExt cx="4848" cy="291"/>
          </a:xfrm>
        </p:grpSpPr>
        <p:sp>
          <p:nvSpPr>
            <p:cNvPr id="44062" name="Rectangle 11"/>
            <p:cNvSpPr>
              <a:spLocks noChangeArrowheads="1"/>
            </p:cNvSpPr>
            <p:nvPr/>
          </p:nvSpPr>
          <p:spPr bwMode="auto">
            <a:xfrm>
              <a:off x="432" y="1440"/>
              <a:ext cx="9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 dirty="0">
                  <a:solidFill>
                    <a:schemeClr val="bg1"/>
                  </a:solidFill>
                  <a:latin typeface="Times New Roman" pitchFamily="18" charset="0"/>
                </a:rPr>
                <a:t>Sartorius</a:t>
              </a:r>
            </a:p>
          </p:txBody>
        </p:sp>
        <p:sp>
          <p:nvSpPr>
            <p:cNvPr id="44063" name="Rectangle 12"/>
            <p:cNvSpPr>
              <a:spLocks noChangeArrowheads="1"/>
            </p:cNvSpPr>
            <p:nvPr/>
          </p:nvSpPr>
          <p:spPr bwMode="auto">
            <a:xfrm>
              <a:off x="1680" y="1440"/>
              <a:ext cx="8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448</a:t>
              </a:r>
            </a:p>
          </p:txBody>
        </p:sp>
        <p:sp>
          <p:nvSpPr>
            <p:cNvPr id="44064" name="Rectangle 13"/>
            <p:cNvSpPr>
              <a:spLocks noChangeArrowheads="1"/>
            </p:cNvSpPr>
            <p:nvPr/>
          </p:nvSpPr>
          <p:spPr bwMode="auto">
            <a:xfrm>
              <a:off x="2688" y="1440"/>
              <a:ext cx="8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0.88</a:t>
              </a:r>
            </a:p>
          </p:txBody>
        </p:sp>
        <p:sp>
          <p:nvSpPr>
            <p:cNvPr id="44065" name="Rectangle 14"/>
            <p:cNvSpPr>
              <a:spLocks noChangeArrowheads="1"/>
            </p:cNvSpPr>
            <p:nvPr/>
          </p:nvSpPr>
          <p:spPr bwMode="auto">
            <a:xfrm>
              <a:off x="3696" y="1440"/>
              <a:ext cx="7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0.00</a:t>
              </a:r>
            </a:p>
          </p:txBody>
        </p:sp>
        <p:sp>
          <p:nvSpPr>
            <p:cNvPr id="44066" name="Rectangle 15"/>
            <p:cNvSpPr>
              <a:spLocks noChangeArrowheads="1"/>
            </p:cNvSpPr>
            <p:nvPr/>
          </p:nvSpPr>
          <p:spPr bwMode="auto">
            <a:xfrm>
              <a:off x="4752" y="1440"/>
              <a:ext cx="52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</a:rPr>
                <a:t>1.7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685800" y="2819400"/>
            <a:ext cx="7696200" cy="579438"/>
            <a:chOff x="432" y="1776"/>
            <a:chExt cx="4848" cy="365"/>
          </a:xfrm>
        </p:grpSpPr>
        <p:sp>
          <p:nvSpPr>
            <p:cNvPr id="44057" name="Rectangle 17"/>
            <p:cNvSpPr>
              <a:spLocks noChangeArrowheads="1"/>
            </p:cNvSpPr>
            <p:nvPr/>
          </p:nvSpPr>
          <p:spPr bwMode="auto">
            <a:xfrm>
              <a:off x="432" y="1776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003300"/>
                  </a:solidFill>
                  <a:latin typeface="Times New Roman" pitchFamily="18" charset="0"/>
                </a:rPr>
                <a:t>Vastus lat.</a:t>
              </a:r>
            </a:p>
          </p:txBody>
        </p:sp>
        <p:sp>
          <p:nvSpPr>
            <p:cNvPr id="44058" name="Rectangle 18"/>
            <p:cNvSpPr>
              <a:spLocks noChangeArrowheads="1"/>
            </p:cNvSpPr>
            <p:nvPr/>
          </p:nvSpPr>
          <p:spPr bwMode="auto">
            <a:xfrm>
              <a:off x="1776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72</a:t>
              </a:r>
            </a:p>
          </p:txBody>
        </p:sp>
        <p:sp>
          <p:nvSpPr>
            <p:cNvPr id="44059" name="Rectangle 19"/>
            <p:cNvSpPr>
              <a:spLocks noChangeArrowheads="1"/>
            </p:cNvSpPr>
            <p:nvPr/>
          </p:nvSpPr>
          <p:spPr bwMode="auto">
            <a:xfrm>
              <a:off x="2688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0.23</a:t>
              </a:r>
            </a:p>
          </p:txBody>
        </p:sp>
        <p:sp>
          <p:nvSpPr>
            <p:cNvPr id="44060" name="Rectangle 20"/>
            <p:cNvSpPr>
              <a:spLocks noChangeArrowheads="1"/>
            </p:cNvSpPr>
            <p:nvPr/>
          </p:nvSpPr>
          <p:spPr bwMode="auto">
            <a:xfrm>
              <a:off x="3648" y="1776"/>
              <a:ext cx="57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0.12 </a:t>
              </a:r>
              <a:r>
                <a:rPr lang="en-US" sz="1600" b="1">
                  <a:solidFill>
                    <a:srgbClr val="003300"/>
                  </a:solidFill>
                  <a:latin typeface="Times New Roman" pitchFamily="18" charset="0"/>
                </a:rPr>
                <a:t>(6.7)</a:t>
              </a:r>
            </a:p>
          </p:txBody>
        </p:sp>
        <p:sp>
          <p:nvSpPr>
            <p:cNvPr id="44061" name="Rectangle 21"/>
            <p:cNvSpPr>
              <a:spLocks noChangeArrowheads="1"/>
            </p:cNvSpPr>
            <p:nvPr/>
          </p:nvSpPr>
          <p:spPr bwMode="auto">
            <a:xfrm>
              <a:off x="4704" y="1776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003300"/>
                  </a:solidFill>
                  <a:latin typeface="Times New Roman" pitchFamily="18" charset="0"/>
                </a:rPr>
                <a:t>30.6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609600" y="3352800"/>
            <a:ext cx="7848600" cy="579438"/>
            <a:chOff x="384" y="2112"/>
            <a:chExt cx="4944" cy="365"/>
          </a:xfrm>
        </p:grpSpPr>
        <p:sp>
          <p:nvSpPr>
            <p:cNvPr id="44052" name="Rectangle 23"/>
            <p:cNvSpPr>
              <a:spLocks noChangeArrowheads="1"/>
            </p:cNvSpPr>
            <p:nvPr/>
          </p:nvSpPr>
          <p:spPr bwMode="auto">
            <a:xfrm>
              <a:off x="384" y="2112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330099"/>
                  </a:solidFill>
                  <a:latin typeface="Times New Roman" pitchFamily="18" charset="0"/>
                </a:rPr>
                <a:t>Gastr. med.</a:t>
              </a:r>
            </a:p>
          </p:txBody>
        </p:sp>
        <p:sp>
          <p:nvSpPr>
            <p:cNvPr id="44053" name="Rectangle 24"/>
            <p:cNvSpPr>
              <a:spLocks noChangeArrowheads="1"/>
            </p:cNvSpPr>
            <p:nvPr/>
          </p:nvSpPr>
          <p:spPr bwMode="auto">
            <a:xfrm>
              <a:off x="177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37</a:t>
              </a:r>
            </a:p>
          </p:txBody>
        </p:sp>
        <p:sp>
          <p:nvSpPr>
            <p:cNvPr id="44054" name="Rectangle 25"/>
            <p:cNvSpPr>
              <a:spLocks noChangeArrowheads="1"/>
            </p:cNvSpPr>
            <p:nvPr/>
          </p:nvSpPr>
          <p:spPr bwMode="auto">
            <a:xfrm>
              <a:off x="2688" y="2112"/>
              <a:ext cx="57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0.16</a:t>
              </a:r>
            </a:p>
          </p:txBody>
        </p:sp>
        <p:sp>
          <p:nvSpPr>
            <p:cNvPr id="44055" name="Rectangle 26"/>
            <p:cNvSpPr>
              <a:spLocks noChangeArrowheads="1"/>
            </p:cNvSpPr>
            <p:nvPr/>
          </p:nvSpPr>
          <p:spPr bwMode="auto">
            <a:xfrm>
              <a:off x="3696" y="2112"/>
              <a:ext cx="5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0.25 </a:t>
              </a:r>
              <a:r>
                <a:rPr lang="en-US" sz="1600" b="1">
                  <a:solidFill>
                    <a:srgbClr val="330099"/>
                  </a:solidFill>
                  <a:latin typeface="Times New Roman" pitchFamily="18" charset="0"/>
                </a:rPr>
                <a:t>(14.4)</a:t>
              </a:r>
            </a:p>
          </p:txBody>
        </p:sp>
        <p:sp>
          <p:nvSpPr>
            <p:cNvPr id="44056" name="Rectangle 27"/>
            <p:cNvSpPr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330099"/>
                  </a:solidFill>
                  <a:latin typeface="Times New Roman" pitchFamily="18" charset="0"/>
                </a:rPr>
                <a:t>32.4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762000" y="3886200"/>
            <a:ext cx="7467600" cy="701675"/>
            <a:chOff x="480" y="2448"/>
            <a:chExt cx="4704" cy="442"/>
          </a:xfrm>
        </p:grpSpPr>
        <p:sp>
          <p:nvSpPr>
            <p:cNvPr id="44047" name="Rectangle 29"/>
            <p:cNvSpPr>
              <a:spLocks noChangeArrowheads="1"/>
            </p:cNvSpPr>
            <p:nvPr/>
          </p:nvSpPr>
          <p:spPr bwMode="auto">
            <a:xfrm>
              <a:off x="480" y="2448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i="1">
                  <a:solidFill>
                    <a:srgbClr val="CC0000"/>
                  </a:solidFill>
                  <a:latin typeface="Times New Roman" pitchFamily="18" charset="0"/>
                </a:rPr>
                <a:t>Soleus</a:t>
              </a:r>
            </a:p>
          </p:txBody>
        </p:sp>
        <p:sp>
          <p:nvSpPr>
            <p:cNvPr id="44048" name="Rectangle 30"/>
            <p:cNvSpPr>
              <a:spLocks noChangeArrowheads="1"/>
            </p:cNvSpPr>
            <p:nvPr/>
          </p:nvSpPr>
          <p:spPr bwMode="auto">
            <a:xfrm>
              <a:off x="1728" y="2448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25</a:t>
              </a:r>
            </a:p>
          </p:txBody>
        </p:sp>
        <p:sp>
          <p:nvSpPr>
            <p:cNvPr id="44049" name="Rectangle 31"/>
            <p:cNvSpPr>
              <a:spLocks noChangeArrowheads="1"/>
            </p:cNvSpPr>
            <p:nvPr/>
          </p:nvSpPr>
          <p:spPr bwMode="auto">
            <a:xfrm>
              <a:off x="2688" y="2448"/>
              <a:ext cx="6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0.08</a:t>
              </a:r>
            </a:p>
          </p:txBody>
        </p:sp>
        <p:sp>
          <p:nvSpPr>
            <p:cNvPr id="44050" name="Rectangle 32"/>
            <p:cNvSpPr>
              <a:spLocks noChangeArrowheads="1"/>
            </p:cNvSpPr>
            <p:nvPr/>
          </p:nvSpPr>
          <p:spPr bwMode="auto">
            <a:xfrm>
              <a:off x="3648" y="2448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0.48 </a:t>
              </a:r>
              <a:r>
                <a:rPr lang="en-US" sz="1600" b="1">
                  <a:solidFill>
                    <a:srgbClr val="CC0000"/>
                  </a:solidFill>
                  <a:latin typeface="Times New Roman" pitchFamily="18" charset="0"/>
                </a:rPr>
                <a:t>(27.6)</a:t>
              </a:r>
            </a:p>
          </p:txBody>
        </p:sp>
        <p:sp>
          <p:nvSpPr>
            <p:cNvPr id="44051" name="Rectangle 33"/>
            <p:cNvSpPr>
              <a:spLocks noChangeArrowheads="1"/>
            </p:cNvSpPr>
            <p:nvPr/>
          </p:nvSpPr>
          <p:spPr bwMode="auto">
            <a:xfrm>
              <a:off x="4656" y="2448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CC0000"/>
                  </a:solidFill>
                  <a:latin typeface="Times New Roman" pitchFamily="18" charset="0"/>
                </a:rPr>
                <a:t>58.0</a:t>
              </a:r>
            </a:p>
          </p:txBody>
        </p:sp>
      </p:grpSp>
      <p:sp>
        <p:nvSpPr>
          <p:cNvPr id="44046" name="Rectangle 34"/>
          <p:cNvSpPr>
            <a:spLocks noChangeArrowheads="1"/>
          </p:cNvSpPr>
          <p:nvPr/>
        </p:nvSpPr>
        <p:spPr bwMode="auto">
          <a:xfrm>
            <a:off x="4953000" y="5638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1 degree = 0.0174 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9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09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6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043608" y="3429000"/>
            <a:ext cx="75438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Egységnyi izomerő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= 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3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0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- 40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N/ cm</a:t>
            </a:r>
            <a:r>
              <a:rPr lang="en-US" sz="32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 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1000"/>
            <a:ext cx="662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Az izom specifikus feszülése (tenziója)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71600" y="1916832"/>
            <a:ext cx="754380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Az izom által kifejtett erő/ élettani keresztmetszet (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N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/ </a:t>
            </a:r>
            <a:r>
              <a:rPr 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cm</a:t>
            </a:r>
            <a:r>
              <a:rPr lang="en-US" sz="3200" b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 </a:t>
            </a:r>
            <a:r>
              <a:rPr lang="hu-H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10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build="p" autoUpdateAnimBg="0"/>
      <p:bldP spid="4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4191000" y="2743200"/>
            <a:ext cx="1981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8000"/>
                  </a:solidFill>
                  <a:round/>
                  <a:headEnd type="none" w="sm" len="sm"/>
                  <a:tailEnd type="none" w="sm" len="sm"/>
                </a:ln>
                <a:solidFill>
                  <a:srgbClr val="00CC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Excentrikus</a:t>
            </a:r>
          </a:p>
        </p:txBody>
      </p:sp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71600" y="1485900"/>
            <a:ext cx="15240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IZOMETRIÁS</a:t>
            </a:r>
          </a:p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(statikus)</a:t>
            </a:r>
          </a:p>
        </p:txBody>
      </p:sp>
      <p:sp>
        <p:nvSpPr>
          <p:cNvPr id="33796" name="WordArt 4"/>
          <p:cNvSpPr>
            <a:spLocks noChangeArrowheads="1" noChangeShapeType="1" noTextEdit="1"/>
          </p:cNvSpPr>
          <p:nvPr/>
        </p:nvSpPr>
        <p:spPr bwMode="auto">
          <a:xfrm>
            <a:off x="5038725" y="1504950"/>
            <a:ext cx="22002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ANIZOMETRIÁS</a:t>
            </a:r>
          </a:p>
          <a:p>
            <a:pPr algn="ctr"/>
            <a:r>
              <a:rPr lang="en-US" sz="2800" kern="10" spc="560">
                <a:ln w="1905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(dinamikus)</a:t>
            </a:r>
          </a:p>
        </p:txBody>
      </p:sp>
      <p:sp>
        <p:nvSpPr>
          <p:cNvPr id="33797" name="WordArt 5"/>
          <p:cNvSpPr>
            <a:spLocks noChangeArrowheads="1" noChangeShapeType="1" noTextEdit="1"/>
          </p:cNvSpPr>
          <p:nvPr/>
        </p:nvSpPr>
        <p:spPr bwMode="auto">
          <a:xfrm>
            <a:off x="6629400" y="2743200"/>
            <a:ext cx="17526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chemeClr val="accent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Koncentrikus</a:t>
            </a:r>
          </a:p>
        </p:txBody>
      </p: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AZ IZOMKONTRAKCIÓ TÍPUSAI</a:t>
            </a:r>
          </a:p>
        </p:txBody>
      </p:sp>
      <p:sp>
        <p:nvSpPr>
          <p:cNvPr id="33799" name="WordArt 7"/>
          <p:cNvSpPr>
            <a:spLocks noChangeArrowheads="1" noChangeShapeType="1" noTextEdit="1"/>
          </p:cNvSpPr>
          <p:nvPr/>
        </p:nvSpPr>
        <p:spPr bwMode="auto">
          <a:xfrm>
            <a:off x="5105400" y="3733800"/>
            <a:ext cx="35052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spc="480">
                <a:ln w="1905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Nyújtásos - rövidüléses ciklus</a:t>
            </a:r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 rot="5400000">
            <a:off x="52578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 rot="5400000">
            <a:off x="7239000" y="3276600"/>
            <a:ext cx="457200" cy="304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B2B2B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WordArt 10"/>
          <p:cNvSpPr>
            <a:spLocks noChangeArrowheads="1" noChangeShapeType="1" noTextEdit="1"/>
          </p:cNvSpPr>
          <p:nvPr/>
        </p:nvSpPr>
        <p:spPr bwMode="auto">
          <a:xfrm>
            <a:off x="2209800" y="4724400"/>
            <a:ext cx="2362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iZOKINETIKUS</a:t>
            </a:r>
          </a:p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sebesség)</a:t>
            </a:r>
          </a:p>
        </p:txBody>
      </p:sp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5486400" y="4724400"/>
            <a:ext cx="2362200" cy="552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96969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IZOTÓNIÁS</a:t>
            </a:r>
          </a:p>
          <a:p>
            <a:pPr algn="ctr"/>
            <a:r>
              <a:rPr lang="en-US" kern="10" spc="360">
                <a:ln w="12700">
                  <a:noFill/>
                  <a:round/>
                  <a:headEnd type="none" w="sm" len="sm"/>
                  <a:tailEnd type="none" w="sm" len="sm"/>
                </a:ln>
                <a:solidFill>
                  <a:srgbClr val="96969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(állandó gyorsulás)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9" grpId="0" animBg="1"/>
      <p:bldP spid="33800" grpId="0" animBg="1"/>
      <p:bldP spid="33801" grpId="0" animBg="1"/>
      <p:bldP spid="33802" grpId="0" animBg="1"/>
      <p:bldP spid="3380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3"/>
          <p:cNvSpPr>
            <a:spLocks noChangeArrowheads="1" noChangeShapeType="1" noTextEdit="1"/>
          </p:cNvSpPr>
          <p:nvPr/>
        </p:nvSpPr>
        <p:spPr bwMode="auto">
          <a:xfrm>
            <a:off x="1676400" y="381000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IZOMETRIÁS KONTRAKCIÓ</a:t>
            </a:r>
          </a:p>
        </p:txBody>
      </p:sp>
      <p:pic>
        <p:nvPicPr>
          <p:cNvPr id="2" name="ICsactmy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8431" y="2132855"/>
            <a:ext cx="4101598" cy="2888107"/>
          </a:xfrm>
          <a:prstGeom prst="rect">
            <a:avLst/>
          </a:prstGeom>
        </p:spPr>
      </p:pic>
      <p:pic>
        <p:nvPicPr>
          <p:cNvPr id="4" name="ICmusc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5" y="2117829"/>
            <a:ext cx="4122937" cy="290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3"/>
          <p:cNvSpPr>
            <a:spLocks noChangeArrowheads="1" noChangeShapeType="1" noTextEdit="1"/>
          </p:cNvSpPr>
          <p:nvPr/>
        </p:nvSpPr>
        <p:spPr bwMode="auto">
          <a:xfrm>
            <a:off x="1676400" y="33496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KONCENTRIKUS KONTRAKCIÓ</a:t>
            </a:r>
          </a:p>
        </p:txBody>
      </p:sp>
      <p:pic>
        <p:nvPicPr>
          <p:cNvPr id="2" name="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845543"/>
            <a:ext cx="3906044" cy="2750410"/>
          </a:xfrm>
          <a:prstGeom prst="rect">
            <a:avLst/>
          </a:prstGeom>
        </p:spPr>
      </p:pic>
      <p:pic>
        <p:nvPicPr>
          <p:cNvPr id="3" name="CCactmyo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008" y="1876756"/>
            <a:ext cx="3861717" cy="2719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3"/>
          <p:cNvSpPr>
            <a:spLocks noChangeArrowheads="1" noChangeShapeType="1" noTextEdit="1"/>
          </p:cNvSpPr>
          <p:nvPr/>
        </p:nvSpPr>
        <p:spPr bwMode="auto">
          <a:xfrm>
            <a:off x="1692275" y="404813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EXCENTRIKUS KONTRAKCIÓ</a:t>
            </a:r>
          </a:p>
        </p:txBody>
      </p:sp>
      <p:pic>
        <p:nvPicPr>
          <p:cNvPr id="2" name="EC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1" y="1988840"/>
            <a:ext cx="3291584" cy="2317743"/>
          </a:xfrm>
          <a:prstGeom prst="rect">
            <a:avLst/>
          </a:prstGeom>
        </p:spPr>
      </p:pic>
      <p:pic>
        <p:nvPicPr>
          <p:cNvPr id="3" name="ECCatmyoII+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024" y="1988840"/>
            <a:ext cx="3312368" cy="233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1926475" y="385482"/>
            <a:ext cx="51149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 spc="640" dirty="0"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NYÚJTÁSOS-RÖVIDÜLÉSES CIKLUS</a:t>
            </a:r>
          </a:p>
        </p:txBody>
      </p:sp>
      <p:pic>
        <p:nvPicPr>
          <p:cNvPr id="2" name="Másolat - 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8024" y="2182819"/>
            <a:ext cx="4122005" cy="290247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910028" y="5099435"/>
            <a:ext cx="514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FF00"/>
                </a:solidFill>
              </a:rPr>
              <a:t>Stretch-Shortening</a:t>
            </a:r>
            <a:r>
              <a:rPr lang="hu-HU" sz="3200" dirty="0" smtClean="0">
                <a:solidFill>
                  <a:srgbClr val="FFFF00"/>
                </a:solidFill>
              </a:rPr>
              <a:t> </a:t>
            </a:r>
            <a:r>
              <a:rPr lang="hu-HU" sz="3200" dirty="0" err="1" smtClean="0">
                <a:solidFill>
                  <a:srgbClr val="FFFF00"/>
                </a:solidFill>
              </a:rPr>
              <a:t>cycle</a:t>
            </a:r>
            <a:r>
              <a:rPr lang="hu-HU" sz="3200" dirty="0" smtClean="0">
                <a:solidFill>
                  <a:srgbClr val="FFFF00"/>
                </a:solidFill>
              </a:rPr>
              <a:t> - SSC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27" y="2276872"/>
            <a:ext cx="3834960" cy="2700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42988" y="1268413"/>
            <a:ext cx="3313112" cy="2592387"/>
            <a:chOff x="657" y="799"/>
            <a:chExt cx="2087" cy="1633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0758" name="Line 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Line 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6" name="Text Box 10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0757" name="Text Box 11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787900" y="1268413"/>
            <a:ext cx="3313113" cy="2592387"/>
            <a:chOff x="657" y="799"/>
            <a:chExt cx="2087" cy="1633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066" y="799"/>
              <a:ext cx="1678" cy="1361"/>
              <a:chOff x="1066" y="799"/>
              <a:chExt cx="1678" cy="1361"/>
            </a:xfrm>
          </p:grpSpPr>
          <p:sp>
            <p:nvSpPr>
              <p:cNvPr id="30753" name="Line 15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4" name="Line 16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1" name="Text Box 17"/>
            <p:cNvSpPr txBox="1">
              <a:spLocks noChangeArrowheads="1"/>
            </p:cNvSpPr>
            <p:nvPr/>
          </p:nvSpPr>
          <p:spPr bwMode="auto">
            <a:xfrm>
              <a:off x="657" y="799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V</a:t>
              </a:r>
              <a:endParaRPr lang="en-US" b="1"/>
            </a:p>
          </p:txBody>
        </p:sp>
        <p:sp>
          <p:nvSpPr>
            <p:cNvPr id="30752" name="Text Box 18"/>
            <p:cNvSpPr txBox="1">
              <a:spLocks noChangeArrowheads="1"/>
            </p:cNvSpPr>
            <p:nvPr/>
          </p:nvSpPr>
          <p:spPr bwMode="auto">
            <a:xfrm>
              <a:off x="2426" y="2201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042988" y="4005263"/>
            <a:ext cx="3313112" cy="2592387"/>
            <a:chOff x="657" y="2523"/>
            <a:chExt cx="2087" cy="1633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0748" name="Line 21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2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46" name="Text Box 23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0747" name="Text Box 24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4787900" y="4005263"/>
            <a:ext cx="3313113" cy="2592387"/>
            <a:chOff x="657" y="2523"/>
            <a:chExt cx="2087" cy="1633"/>
          </a:xfrm>
        </p:grpSpPr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1066" y="2523"/>
              <a:ext cx="1678" cy="1361"/>
              <a:chOff x="1066" y="799"/>
              <a:chExt cx="1678" cy="1361"/>
            </a:xfrm>
          </p:grpSpPr>
          <p:sp>
            <p:nvSpPr>
              <p:cNvPr id="30743" name="Line 34"/>
              <p:cNvSpPr>
                <a:spLocks noChangeShapeType="1"/>
              </p:cNvSpPr>
              <p:nvPr/>
            </p:nvSpPr>
            <p:spPr bwMode="auto">
              <a:xfrm>
                <a:off x="1066" y="799"/>
                <a:ext cx="0" cy="136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4" name="Line 35"/>
              <p:cNvSpPr>
                <a:spLocks noChangeShapeType="1"/>
              </p:cNvSpPr>
              <p:nvPr/>
            </p:nvSpPr>
            <p:spPr bwMode="auto">
              <a:xfrm>
                <a:off x="1066" y="2160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41" name="Text Box 36"/>
            <p:cNvSpPr txBox="1">
              <a:spLocks noChangeArrowheads="1"/>
            </p:cNvSpPr>
            <p:nvPr/>
          </p:nvSpPr>
          <p:spPr bwMode="auto">
            <a:xfrm>
              <a:off x="657" y="2523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F</a:t>
              </a:r>
              <a:endParaRPr lang="en-US" b="1"/>
            </a:p>
          </p:txBody>
        </p:sp>
        <p:sp>
          <p:nvSpPr>
            <p:cNvPr id="30742" name="Text Box 37"/>
            <p:cNvSpPr txBox="1">
              <a:spLocks noChangeArrowheads="1"/>
            </p:cNvSpPr>
            <p:nvPr/>
          </p:nvSpPr>
          <p:spPr bwMode="auto">
            <a:xfrm>
              <a:off x="2426" y="3925"/>
              <a:ext cx="3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b="1"/>
                <a:t>t</a:t>
              </a:r>
              <a:endParaRPr lang="en-US" b="1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051050" y="2420938"/>
            <a:ext cx="1944688" cy="1008062"/>
            <a:chOff x="1292" y="1525"/>
            <a:chExt cx="1089" cy="635"/>
          </a:xfrm>
        </p:grpSpPr>
        <p:sp>
          <p:nvSpPr>
            <p:cNvPr id="30738" name="Line 38"/>
            <p:cNvSpPr>
              <a:spLocks noChangeShapeType="1"/>
            </p:cNvSpPr>
            <p:nvPr/>
          </p:nvSpPr>
          <p:spPr bwMode="auto">
            <a:xfrm flipV="1">
              <a:off x="1292" y="1525"/>
              <a:ext cx="0" cy="6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Line 39"/>
            <p:cNvSpPr>
              <a:spLocks noChangeShapeType="1"/>
            </p:cNvSpPr>
            <p:nvPr/>
          </p:nvSpPr>
          <p:spPr bwMode="auto">
            <a:xfrm>
              <a:off x="1292" y="1525"/>
              <a:ext cx="108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57" name="Freeform 41"/>
          <p:cNvSpPr>
            <a:spLocks/>
          </p:cNvSpPr>
          <p:nvPr/>
        </p:nvSpPr>
        <p:spPr bwMode="auto">
          <a:xfrm>
            <a:off x="2052638" y="4748213"/>
            <a:ext cx="1943100" cy="1344612"/>
          </a:xfrm>
          <a:custGeom>
            <a:avLst/>
            <a:gdLst>
              <a:gd name="T0" fmla="*/ 0 w 1224"/>
              <a:gd name="T1" fmla="*/ 2147483647 h 847"/>
              <a:gd name="T2" fmla="*/ 2147483647 w 1224"/>
              <a:gd name="T3" fmla="*/ 2147483647 h 847"/>
              <a:gd name="T4" fmla="*/ 2147483647 w 1224"/>
              <a:gd name="T5" fmla="*/ 2147483647 h 847"/>
              <a:gd name="T6" fmla="*/ 2147483647 w 1224"/>
              <a:gd name="T7" fmla="*/ 2147483647 h 847"/>
              <a:gd name="T8" fmla="*/ 2147483647 w 1224"/>
              <a:gd name="T9" fmla="*/ 2147483647 h 847"/>
              <a:gd name="T10" fmla="*/ 2147483647 w 1224"/>
              <a:gd name="T11" fmla="*/ 2147483647 h 847"/>
              <a:gd name="T12" fmla="*/ 2147483647 w 1224"/>
              <a:gd name="T13" fmla="*/ 2147483647 h 8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24"/>
              <a:gd name="T22" fmla="*/ 0 h 847"/>
              <a:gd name="T23" fmla="*/ 1224 w 1224"/>
              <a:gd name="T24" fmla="*/ 847 h 8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24" h="847">
                <a:moveTo>
                  <a:pt x="0" y="847"/>
                </a:moveTo>
                <a:cubicBezTo>
                  <a:pt x="18" y="729"/>
                  <a:pt x="37" y="612"/>
                  <a:pt x="90" y="484"/>
                </a:cubicBezTo>
                <a:cubicBezTo>
                  <a:pt x="143" y="356"/>
                  <a:pt x="219" y="152"/>
                  <a:pt x="317" y="76"/>
                </a:cubicBezTo>
                <a:cubicBezTo>
                  <a:pt x="415" y="0"/>
                  <a:pt x="589" y="23"/>
                  <a:pt x="680" y="31"/>
                </a:cubicBezTo>
                <a:cubicBezTo>
                  <a:pt x="771" y="39"/>
                  <a:pt x="802" y="77"/>
                  <a:pt x="862" y="122"/>
                </a:cubicBezTo>
                <a:cubicBezTo>
                  <a:pt x="922" y="167"/>
                  <a:pt x="983" y="243"/>
                  <a:pt x="1043" y="303"/>
                </a:cubicBezTo>
                <a:cubicBezTo>
                  <a:pt x="1103" y="363"/>
                  <a:pt x="1194" y="454"/>
                  <a:pt x="1224" y="48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 flipV="1">
            <a:off x="6011863" y="2349500"/>
            <a:ext cx="1728787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5867400" y="4868863"/>
            <a:ext cx="1873250" cy="1296987"/>
            <a:chOff x="3696" y="3067"/>
            <a:chExt cx="1180" cy="817"/>
          </a:xfrm>
        </p:grpSpPr>
        <p:sp>
          <p:nvSpPr>
            <p:cNvPr id="30736" name="Line 45"/>
            <p:cNvSpPr>
              <a:spLocks noChangeShapeType="1"/>
            </p:cNvSpPr>
            <p:nvPr/>
          </p:nvSpPr>
          <p:spPr bwMode="auto">
            <a:xfrm flipV="1">
              <a:off x="3696" y="3067"/>
              <a:ext cx="91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7" name="Line 46"/>
            <p:cNvSpPr>
              <a:spLocks noChangeShapeType="1"/>
            </p:cNvSpPr>
            <p:nvPr/>
          </p:nvSpPr>
          <p:spPr bwMode="auto">
            <a:xfrm>
              <a:off x="3787" y="3067"/>
              <a:ext cx="108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1547813" y="333375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Izokinetikus</a:t>
            </a:r>
            <a:endParaRPr lang="en-US" sz="2400" b="1"/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5364163" y="333375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Izotóniás</a:t>
            </a:r>
            <a:endParaRPr lang="en-US" sz="2400" b="1"/>
          </a:p>
        </p:txBody>
      </p:sp>
      <p:sp>
        <p:nvSpPr>
          <p:cNvPr id="34866" name="Text Box 50"/>
          <p:cNvSpPr txBox="1">
            <a:spLocks noChangeArrowheads="1"/>
          </p:cNvSpPr>
          <p:nvPr/>
        </p:nvSpPr>
        <p:spPr bwMode="auto">
          <a:xfrm>
            <a:off x="2051050" y="1762125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Állandó sebesség</a:t>
            </a:r>
            <a:endParaRPr lang="en-US"/>
          </a:p>
        </p:txBody>
      </p:sp>
      <p:sp>
        <p:nvSpPr>
          <p:cNvPr id="34867" name="Text Box 51"/>
          <p:cNvSpPr txBox="1">
            <a:spLocks noChangeArrowheads="1"/>
          </p:cNvSpPr>
          <p:nvPr/>
        </p:nvSpPr>
        <p:spPr bwMode="auto">
          <a:xfrm>
            <a:off x="5940425" y="422116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Állandó feszülés</a:t>
            </a:r>
            <a:endParaRPr lang="en-US"/>
          </a:p>
        </p:txBody>
      </p:sp>
      <p:sp>
        <p:nvSpPr>
          <p:cNvPr id="34868" name="Text Box 52"/>
          <p:cNvSpPr txBox="1">
            <a:spLocks noChangeArrowheads="1"/>
          </p:cNvSpPr>
          <p:nvPr/>
        </p:nvSpPr>
        <p:spPr bwMode="auto">
          <a:xfrm>
            <a:off x="5940425" y="1484313"/>
            <a:ext cx="2160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Változó sebesség, állandó gyorsulás</a:t>
            </a:r>
            <a:endParaRPr lang="en-US"/>
          </a:p>
        </p:txBody>
      </p:sp>
      <p:sp>
        <p:nvSpPr>
          <p:cNvPr id="34869" name="Text Box 53"/>
          <p:cNvSpPr txBox="1">
            <a:spLocks noChangeArrowheads="1"/>
          </p:cNvSpPr>
          <p:nvPr/>
        </p:nvSpPr>
        <p:spPr bwMode="auto">
          <a:xfrm>
            <a:off x="2051050" y="4214813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Változó feszülés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4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4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4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34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7" grpId="0" animBg="1"/>
      <p:bldP spid="34858" grpId="0" animBg="1"/>
      <p:bldP spid="34864" grpId="0"/>
      <p:bldP spid="34865" grpId="0"/>
      <p:bldP spid="34866" grpId="0"/>
      <p:bldP spid="34867" grpId="0"/>
      <p:bldP spid="34868" grpId="0"/>
      <p:bldP spid="34869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914400"/>
            <a:ext cx="4992687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2514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Állandó sebesség</a:t>
            </a:r>
          </a:p>
          <a:p>
            <a:pPr>
              <a:spcBef>
                <a:spcPct val="50000"/>
              </a:spcBef>
            </a:pPr>
            <a:endParaRPr lang="en-GB" sz="2400">
              <a:latin typeface="Times New Roman" pitchFamily="18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837113" y="457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Állandó gyorsulás</a:t>
            </a:r>
            <a:endParaRPr lang="en-GB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14488" y="2060848"/>
            <a:ext cx="5715024" cy="26776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Izomerő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Izom állóképesség</a:t>
            </a:r>
          </a:p>
          <a:p>
            <a:pPr algn="ctr"/>
            <a:r>
              <a:rPr lang="hu-HU" sz="2800" dirty="0" err="1" smtClean="0">
                <a:solidFill>
                  <a:prstClr val="black"/>
                </a:solidFill>
              </a:rPr>
              <a:t>Kardioreszpiratikus</a:t>
            </a:r>
            <a:r>
              <a:rPr lang="hu-HU" sz="2800" dirty="0" smtClean="0">
                <a:solidFill>
                  <a:prstClr val="black"/>
                </a:solidFill>
              </a:rPr>
              <a:t> állóképesség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Mozgékonyság (agilitás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smtClean="0">
                <a:solidFill>
                  <a:prstClr val="black"/>
                </a:solidFill>
              </a:rPr>
              <a:t>)</a:t>
            </a:r>
            <a:endParaRPr lang="en-US" sz="2800" dirty="0" smtClean="0">
              <a:solidFill>
                <a:prstClr val="black"/>
              </a:solidFill>
            </a:endParaRP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Hajlékonyság (flexibilitás)</a:t>
            </a:r>
            <a:r>
              <a:rPr lang="en-US" sz="2800" dirty="0" smtClean="0">
                <a:solidFill>
                  <a:prstClr val="black"/>
                </a:solidFill>
              </a:rPr>
              <a:t> </a:t>
            </a:r>
            <a:endParaRPr lang="hu-HU" sz="2800" dirty="0" smtClean="0">
              <a:solidFill>
                <a:prstClr val="black"/>
              </a:solidFill>
            </a:endParaRP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Testösszetétel</a:t>
            </a:r>
            <a:endParaRPr lang="en-US" sz="2800" dirty="0" smtClean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43108" y="857232"/>
            <a:ext cx="485778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Fizikai erőnlét összetevői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64747" y="1129099"/>
            <a:ext cx="675634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Erő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86771" y="2307649"/>
            <a:ext cx="2367880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Sebesség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12707" y="3675800"/>
            <a:ext cx="2125710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Állóképesség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46957" y="4914094"/>
            <a:ext cx="3171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prstClr val="black"/>
                </a:solidFill>
              </a:rPr>
              <a:t>Hogyan mérhető?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238930" y="5530699"/>
            <a:ext cx="2001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prstClr val="black"/>
                </a:solidFill>
              </a:rPr>
              <a:t>Mit jelent?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394715" y="790544"/>
            <a:ext cx="2330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maximális erő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állóképességi erő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gyorsasági erő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394715" y="2189402"/>
            <a:ext cx="3136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mozgásgyorsaság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gyorsasági állóképesség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rövid távú állóképesség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394715" y="3675800"/>
            <a:ext cx="3229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középtávú állóképesség</a:t>
            </a:r>
          </a:p>
          <a:p>
            <a:r>
              <a:rPr lang="hu-HU" sz="2400" dirty="0" err="1" smtClean="0">
                <a:solidFill>
                  <a:prstClr val="black"/>
                </a:solidFill>
              </a:rPr>
              <a:t>hosszútávú</a:t>
            </a:r>
            <a:r>
              <a:rPr lang="hu-HU" sz="2400" dirty="0" smtClean="0">
                <a:solidFill>
                  <a:prstClr val="black"/>
                </a:solidFill>
              </a:rPr>
              <a:t> állóképesség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527274" y="116632"/>
            <a:ext cx="558787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prstClr val="black"/>
                </a:solidFill>
              </a:rPr>
              <a:t>Erőnlét mérésének alapkomponensei</a:t>
            </a: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8.32562E-8 L 4.44444E-6 0.218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267744" y="335846"/>
            <a:ext cx="64807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 err="1" smtClean="0">
                <a:solidFill>
                  <a:schemeClr val="bg1"/>
                </a:solidFill>
              </a:rPr>
              <a:t>Erőnlétdiagnosztika</a:t>
            </a:r>
            <a:endParaRPr lang="hu-HU" sz="3200" b="1" dirty="0" smtClean="0">
              <a:solidFill>
                <a:schemeClr val="bg1"/>
              </a:solidFill>
            </a:endParaRPr>
          </a:p>
          <a:p>
            <a:endParaRPr lang="hu-HU" sz="3200" b="1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Tematika: 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Erőnlét fogalma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Testi erő meghatározása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Állóképesség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Mozgékonyság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Hajlékonyság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Állásstabilitás</a:t>
            </a:r>
          </a:p>
          <a:p>
            <a:r>
              <a:rPr lang="hu-HU" sz="3200" dirty="0" smtClean="0">
                <a:solidFill>
                  <a:schemeClr val="bg1"/>
                </a:solidFill>
              </a:rPr>
              <a:t>Összetett tesztek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362200" y="1828800"/>
            <a:ext cx="4419600" cy="1066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solidFill>
                  <a:schemeClr val="bg1"/>
                </a:solidFill>
                <a:latin typeface="Times New Roman" pitchFamily="18" charset="0"/>
              </a:rPr>
              <a:t>A VÁZIZOM BIOMECHANIKÁJA</a:t>
            </a: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057400" y="1371600"/>
            <a:ext cx="5029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4400" b="1" i="1" dirty="0">
                <a:solidFill>
                  <a:schemeClr val="bg1"/>
                </a:solidFill>
                <a:latin typeface="Times New Roman" pitchFamily="18" charset="0"/>
              </a:rPr>
              <a:t>43</a:t>
            </a:r>
            <a:r>
              <a:rPr lang="en-US" sz="4400" b="1" i="1" dirty="0">
                <a:solidFill>
                  <a:schemeClr val="bg1"/>
                </a:solidFill>
                <a:latin typeface="Times New Roman" pitchFamily="18" charset="0"/>
              </a:rPr>
              <a:t>0</a:t>
            </a:r>
            <a:r>
              <a:rPr lang="en-GB" sz="4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4400" b="1" i="1" dirty="0" smtClean="0">
                <a:solidFill>
                  <a:schemeClr val="bg1"/>
                </a:solidFill>
                <a:latin typeface="Times New Roman" pitchFamily="18" charset="0"/>
              </a:rPr>
              <a:t>izom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4400" b="1" i="1" dirty="0" smtClean="0">
                <a:solidFill>
                  <a:schemeClr val="bg1"/>
                </a:solidFill>
                <a:latin typeface="Times New Roman" pitchFamily="18" charset="0"/>
              </a:rPr>
              <a:t>(206 csont)</a:t>
            </a:r>
            <a:endParaRPr lang="en-GB" sz="44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38200" y="58674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400" b="1" dirty="0" err="1">
                <a:solidFill>
                  <a:schemeClr val="bg1"/>
                </a:solidFill>
                <a:latin typeface="Times New Roman" pitchFamily="18" charset="0"/>
              </a:rPr>
              <a:t>Zatziorsky</a:t>
            </a:r>
            <a:r>
              <a:rPr lang="en-GB" sz="2400" b="1" dirty="0">
                <a:solidFill>
                  <a:schemeClr val="bg1"/>
                </a:solidFill>
                <a:latin typeface="Times New Roman" pitchFamily="18" charset="0"/>
              </a:rPr>
              <a:t>, 1998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57400" y="3318495"/>
            <a:ext cx="5029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600" b="1" i="1" dirty="0">
                <a:solidFill>
                  <a:schemeClr val="bg1"/>
                </a:solidFill>
                <a:latin typeface="Times New Roman" pitchFamily="18" charset="0"/>
              </a:rPr>
              <a:t>Maximum 80 dolgozik egyszerre</a:t>
            </a:r>
            <a:endParaRPr lang="en-GB" sz="36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1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5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225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uild="p" autoUpdateAnimBg="0" advAuto="0"/>
      <p:bldP spid="5123" grpId="0" build="p" autoUpdateAnimBg="0" advAuto="0"/>
      <p:bldP spid="5124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6"/>
          <a:stretch/>
        </p:blipFill>
        <p:spPr bwMode="auto">
          <a:xfrm>
            <a:off x="505308" y="1484784"/>
            <a:ext cx="8376002" cy="40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47473" y="476672"/>
            <a:ext cx="199747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vázizom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usclestructureo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96958"/>
            <a:ext cx="6110486" cy="493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23728" y="332656"/>
            <a:ext cx="44196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solidFill>
                  <a:schemeClr val="bg1"/>
                </a:solidFill>
                <a:latin typeface="Times New Roman" pitchFamily="18" charset="0"/>
              </a:rPr>
              <a:t>A </a:t>
            </a:r>
            <a:r>
              <a:rPr lang="hu-HU" sz="3200" b="1" dirty="0" smtClean="0">
                <a:solidFill>
                  <a:schemeClr val="bg1"/>
                </a:solidFill>
                <a:latin typeface="Times New Roman" pitchFamily="18" charset="0"/>
              </a:rPr>
              <a:t>vázizom felépítése</a:t>
            </a: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4664"/>
            <a:ext cx="8064896" cy="566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/>
          <a:stretch/>
        </p:blipFill>
        <p:spPr bwMode="auto">
          <a:xfrm>
            <a:off x="835424" y="1075764"/>
            <a:ext cx="7488832" cy="522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55776" y="267090"/>
            <a:ext cx="3914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Vázizomsejt</a:t>
            </a:r>
            <a:r>
              <a:rPr lang="hu-H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felépítése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71800" y="764704"/>
            <a:ext cx="3528915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solidFill>
                  <a:schemeClr val="bg1"/>
                </a:solidFill>
              </a:rPr>
              <a:t>Erőnlétdiagnosztika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sz="2800" dirty="0" smtClean="0">
              <a:solidFill>
                <a:schemeClr val="bg1"/>
              </a:solidFill>
            </a:endParaRPr>
          </a:p>
          <a:p>
            <a:r>
              <a:rPr lang="hu-HU" sz="2800" dirty="0" err="1" smtClean="0">
                <a:solidFill>
                  <a:schemeClr val="bg1"/>
                </a:solidFill>
              </a:rPr>
              <a:t>Dr</a:t>
            </a:r>
            <a:r>
              <a:rPr lang="hu-HU" sz="2800" dirty="0" smtClean="0">
                <a:solidFill>
                  <a:schemeClr val="bg1"/>
                </a:solidFill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</a:rPr>
              <a:t>Kopper</a:t>
            </a:r>
            <a:r>
              <a:rPr lang="hu-HU" sz="2800" dirty="0" smtClean="0">
                <a:solidFill>
                  <a:schemeClr val="bg1"/>
                </a:solidFill>
              </a:rPr>
              <a:t> Bence</a:t>
            </a:r>
          </a:p>
          <a:p>
            <a:r>
              <a:rPr lang="hu-HU" sz="2800" dirty="0" err="1" smtClean="0">
                <a:solidFill>
                  <a:schemeClr val="bg1"/>
                </a:solidFill>
              </a:rPr>
              <a:t>Biomechanika</a:t>
            </a:r>
            <a:r>
              <a:rPr lang="hu-HU" sz="2800" dirty="0" smtClean="0">
                <a:solidFill>
                  <a:schemeClr val="bg1"/>
                </a:solidFill>
              </a:rPr>
              <a:t> tanszék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Új épület 3. emelet</a:t>
            </a:r>
          </a:p>
          <a:p>
            <a:r>
              <a:rPr lang="hu-HU" sz="2800" dirty="0" err="1">
                <a:solidFill>
                  <a:schemeClr val="bg1"/>
                </a:solidFill>
              </a:rPr>
              <a:t>k</a:t>
            </a:r>
            <a:r>
              <a:rPr lang="hu-HU" sz="2800" dirty="0" err="1" smtClean="0">
                <a:solidFill>
                  <a:schemeClr val="bg1"/>
                </a:solidFill>
              </a:rPr>
              <a:t>opper.tf</a:t>
            </a:r>
            <a:r>
              <a:rPr lang="hu-HU" sz="2800" dirty="0" smtClean="0">
                <a:solidFill>
                  <a:schemeClr val="bg1"/>
                </a:solidFill>
              </a:rPr>
              <a:t>@</a:t>
            </a:r>
            <a:r>
              <a:rPr lang="hu-HU" sz="2800" dirty="0" err="1" smtClean="0">
                <a:solidFill>
                  <a:schemeClr val="bg1"/>
                </a:solidFill>
              </a:rPr>
              <a:t>gmail.com</a:t>
            </a:r>
            <a:endParaRPr lang="hu-HU" sz="2800" dirty="0" smtClean="0">
              <a:solidFill>
                <a:schemeClr val="bg1"/>
              </a:solidFill>
            </a:endParaRPr>
          </a:p>
          <a:p>
            <a:endParaRPr lang="hu-HU" sz="2800" dirty="0">
              <a:solidFill>
                <a:schemeClr val="bg1"/>
              </a:solidFill>
            </a:endParaRPr>
          </a:p>
          <a:p>
            <a:r>
              <a:rPr lang="hu-HU" sz="2800" dirty="0" smtClean="0">
                <a:solidFill>
                  <a:schemeClr val="bg1"/>
                </a:solidFill>
              </a:rPr>
              <a:t>Tuza Kornélia</a:t>
            </a:r>
          </a:p>
          <a:p>
            <a:r>
              <a:rPr lang="hu-HU" sz="2800" dirty="0" smtClean="0">
                <a:solidFill>
                  <a:schemeClr val="bg1"/>
                </a:solidFill>
              </a:rPr>
              <a:t>adminisztrátor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409700" y="304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Mi az izmok alapfunkciója?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1371600" y="10668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Kontrakció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1447800" y="1773238"/>
            <a:ext cx="632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Mi az </a:t>
            </a:r>
            <a:r>
              <a:rPr lang="hu-HU" sz="2800" b="1" dirty="0" err="1">
                <a:solidFill>
                  <a:schemeClr val="bg1"/>
                </a:solidFill>
                <a:latin typeface="Times New Roman" pitchFamily="18" charset="0"/>
              </a:rPr>
              <a:t>izomkontrakció</a:t>
            </a: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1371600" y="2420938"/>
            <a:ext cx="6324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A kontrakció az izom aktív állapota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1447800" y="3141663"/>
            <a:ext cx="6324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Mi történik az izomban a kontrakció alatt?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1371600" y="4132263"/>
            <a:ext cx="6324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Az izom feszülése növekszik, amely által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(1)erőt fejtenek ki az eredési és tapadási helyekre ,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(2)forgatónyomatékot hoznak </a:t>
            </a:r>
            <a:r>
              <a:rPr lang="hu-HU" sz="2800" b="1" dirty="0" smtClean="0">
                <a:solidFill>
                  <a:schemeClr val="bg1"/>
                </a:solidFill>
                <a:latin typeface="Times New Roman" pitchFamily="18" charset="0"/>
              </a:rPr>
              <a:t>létre az ízületekben.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2" grpId="0" build="p" autoUpdateAnimBg="0"/>
      <p:bldP spid="122883" grpId="0" build="p" autoUpdateAnimBg="0"/>
      <p:bldP spid="122884" grpId="0" build="p" autoUpdateAnimBg="0" advAuto="1000"/>
      <p:bldP spid="122885" grpId="0" build="p" autoUpdateAnimBg="0"/>
      <p:bldP spid="122886" grpId="0" build="p" autoUpdateAnimBg="0" advAuto="2000"/>
      <p:bldP spid="1228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62100" y="1341438"/>
            <a:ext cx="601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Az izomkontrakció alapegysége</a:t>
            </a:r>
            <a:endParaRPr lang="en-GB" sz="3200" b="1"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84438" y="2852738"/>
            <a:ext cx="482441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3200" b="1" i="1" dirty="0"/>
              <a:t>a</a:t>
            </a:r>
            <a:r>
              <a:rPr lang="hu-HU" sz="2800" b="1" i="1" dirty="0"/>
              <a:t> </a:t>
            </a:r>
            <a:r>
              <a:rPr lang="hu-HU" sz="3200" b="1" i="1" dirty="0"/>
              <a:t>szarkomér</a:t>
            </a:r>
            <a:endParaRPr lang="en-US" sz="2800" b="1" i="1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87900" y="4670425"/>
            <a:ext cx="2590800" cy="990600"/>
            <a:chOff x="2928" y="816"/>
            <a:chExt cx="1632" cy="624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2928" y="809"/>
              <a:ext cx="1632" cy="143"/>
              <a:chOff x="240" y="2736"/>
              <a:chExt cx="5280" cy="442"/>
            </a:xfrm>
          </p:grpSpPr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6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852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3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4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855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850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51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845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6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7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48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17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121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2" name="Oval 19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9" name="Group 20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124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5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2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4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5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6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7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8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9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0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1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2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3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4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5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809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0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1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2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3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4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5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16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800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1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2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3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4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5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6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7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808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86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7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8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89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90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1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2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3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4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5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6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7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8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99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3" name="Group 80"/>
            <p:cNvGrpSpPr>
              <a:grpSpLocks/>
            </p:cNvGrpSpPr>
            <p:nvPr/>
          </p:nvGrpSpPr>
          <p:grpSpPr bwMode="auto">
            <a:xfrm>
              <a:off x="2928" y="1289"/>
              <a:ext cx="1632" cy="143"/>
              <a:chOff x="240" y="2736"/>
              <a:chExt cx="5280" cy="442"/>
            </a:xfrm>
          </p:grpSpPr>
          <p:grpSp>
            <p:nvGrpSpPr>
              <p:cNvPr id="14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5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776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7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8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79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774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5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6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769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0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1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72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7" name="Group 94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45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Oval 96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" name="Group 97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48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49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0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1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2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3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5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6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7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3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9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733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4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5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6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7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8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9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40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0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724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5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6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7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8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9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0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1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32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10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1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2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3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4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5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6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7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8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19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0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1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2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723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8703" name="Line 157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58"/>
          <p:cNvGrpSpPr>
            <a:grpSpLocks/>
          </p:cNvGrpSpPr>
          <p:nvPr/>
        </p:nvGrpSpPr>
        <p:grpSpPr bwMode="auto">
          <a:xfrm>
            <a:off x="1765300" y="4670425"/>
            <a:ext cx="2590800" cy="990600"/>
            <a:chOff x="912" y="816"/>
            <a:chExt cx="1632" cy="624"/>
          </a:xfrm>
        </p:grpSpPr>
        <p:grpSp>
          <p:nvGrpSpPr>
            <p:cNvPr id="23" name="Group 159"/>
            <p:cNvGrpSpPr>
              <a:grpSpLocks/>
            </p:cNvGrpSpPr>
            <p:nvPr/>
          </p:nvGrpSpPr>
          <p:grpSpPr bwMode="auto">
            <a:xfrm>
              <a:off x="912" y="809"/>
              <a:ext cx="1632" cy="143"/>
              <a:chOff x="240" y="2736"/>
              <a:chExt cx="5280" cy="442"/>
            </a:xfrm>
          </p:grpSpPr>
          <p:grpSp>
            <p:nvGrpSpPr>
              <p:cNvPr id="24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25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97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98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99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700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695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6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6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90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1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2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93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7" name="Group 173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277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8" name="Oval 175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28" name="Group 176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280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1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2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3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4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5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6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7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8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9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0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1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2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3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4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5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6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7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8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9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0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1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2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3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4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29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654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5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6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7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8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9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60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61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0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645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6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7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8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9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0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1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2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53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1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631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2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3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4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5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6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7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8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39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0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1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2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3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44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8432" name="Group 236"/>
            <p:cNvGrpSpPr>
              <a:grpSpLocks/>
            </p:cNvGrpSpPr>
            <p:nvPr/>
          </p:nvGrpSpPr>
          <p:grpSpPr bwMode="auto">
            <a:xfrm>
              <a:off x="912" y="1289"/>
              <a:ext cx="1632" cy="143"/>
              <a:chOff x="240" y="2736"/>
              <a:chExt cx="5280" cy="442"/>
            </a:xfrm>
          </p:grpSpPr>
          <p:grpSp>
            <p:nvGrpSpPr>
              <p:cNvPr id="18433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435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21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2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3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624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2F7676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sp>
              <p:nvSpPr>
                <p:cNvPr id="18619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20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36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14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5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6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617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37" name="Group 250"/>
              <p:cNvGrpSpPr>
                <a:grpSpLocks/>
              </p:cNvGrpSpPr>
              <p:nvPr/>
            </p:nvGrpSpPr>
            <p:grpSpPr bwMode="auto">
              <a:xfrm>
                <a:off x="240" y="2785"/>
                <a:ext cx="5183" cy="383"/>
                <a:chOff x="240" y="2593"/>
                <a:chExt cx="5183" cy="383"/>
              </a:xfrm>
            </p:grpSpPr>
            <p:sp>
              <p:nvSpPr>
                <p:cNvPr id="201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3"/>
                  <a:ext cx="191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2" name="Oval 252"/>
                <p:cNvSpPr>
                  <a:spLocks noChangeArrowheads="1"/>
                </p:cNvSpPr>
                <p:nvPr/>
              </p:nvSpPr>
              <p:spPr bwMode="auto">
                <a:xfrm>
                  <a:off x="431" y="2593"/>
                  <a:ext cx="194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8438" name="Group 253"/>
                <p:cNvGrpSpPr>
                  <a:grpSpLocks/>
                </p:cNvGrpSpPr>
                <p:nvPr/>
              </p:nvGrpSpPr>
              <p:grpSpPr bwMode="auto">
                <a:xfrm>
                  <a:off x="625" y="2593"/>
                  <a:ext cx="4798" cy="383"/>
                  <a:chOff x="337" y="2593"/>
                  <a:chExt cx="4798" cy="383"/>
                </a:xfrm>
              </p:grpSpPr>
              <p:sp>
                <p:nvSpPr>
                  <p:cNvPr id="204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8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5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6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9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7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4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8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09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0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50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1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1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2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1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3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2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4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5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7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6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598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7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5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8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19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4" y="2689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0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5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1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3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2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59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3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0" y="2593"/>
                    <a:ext cx="194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4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5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3" y="2739"/>
                    <a:ext cx="191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6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2689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7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3"/>
                    <a:ext cx="194" cy="18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8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7" y="2593"/>
                    <a:ext cx="191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18439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578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9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0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1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2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3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4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85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41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569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0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1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2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3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4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5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6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77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2F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442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555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6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7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8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30 w 856"/>
                    <a:gd name="T1" fmla="*/ 5324 h 280"/>
                    <a:gd name="T2" fmla="*/ 931 w 856"/>
                    <a:gd name="T3" fmla="*/ 5324 h 280"/>
                    <a:gd name="T4" fmla="*/ 6041 w 856"/>
                    <a:gd name="T5" fmla="*/ 2336 h 280"/>
                    <a:gd name="T6" fmla="*/ 8598 w 856"/>
                    <a:gd name="T7" fmla="*/ 341 h 280"/>
                    <a:gd name="T8" fmla="*/ 9109 w 856"/>
                    <a:gd name="T9" fmla="*/ 341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6"/>
                    <a:gd name="T16" fmla="*/ 0 h 280"/>
                    <a:gd name="T17" fmla="*/ 856 w 856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9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0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1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2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3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4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5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6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7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8568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8548" name="Line 313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443" name="Group 314"/>
          <p:cNvGrpSpPr>
            <a:grpSpLocks/>
          </p:cNvGrpSpPr>
          <p:nvPr/>
        </p:nvGrpSpPr>
        <p:grpSpPr bwMode="auto">
          <a:xfrm>
            <a:off x="2555875" y="4916488"/>
            <a:ext cx="3887788" cy="457200"/>
            <a:chOff x="1372" y="976"/>
            <a:chExt cx="2660" cy="288"/>
          </a:xfrm>
        </p:grpSpPr>
        <p:grpSp>
          <p:nvGrpSpPr>
            <p:cNvPr id="18444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8445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8446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8447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8542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3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4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45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18448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8538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9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40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41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2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8534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5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6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37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3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8530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1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32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33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4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8526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7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28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29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35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36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8517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8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9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20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7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8513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4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5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16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8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8509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0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11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12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39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8505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6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7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08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40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8501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2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03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8504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</p:grpSp>
            </p:grpSp>
          </p:grpSp>
          <p:grpSp>
            <p:nvGrpSpPr>
              <p:cNvPr id="41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42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8490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1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2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93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3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8486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7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8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9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4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8482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3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4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5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47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847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80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81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69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8474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5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6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77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18470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8471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8465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6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7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8" name="Oval 40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72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8461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2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3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4" name="Oval 405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73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8457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8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9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60" name="Oval 41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94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8453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4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5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56" name="Oval 415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8495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8449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0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51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8452" name="Oval 420"/>
                  <p:cNvSpPr>
                    <a:spLocks noChangeArrowheads="1"/>
                  </p:cNvSpPr>
                  <p:nvPr/>
                </p:nvSpPr>
                <p:spPr bwMode="auto">
                  <a:xfrm rot="-738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  <p:sp>
          <p:nvSpPr>
            <p:cNvPr id="18440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cxnSp>
        <p:nvCxnSpPr>
          <p:cNvPr id="18818" name="Egyenes összekötő nyíllal 18817"/>
          <p:cNvCxnSpPr/>
          <p:nvPr/>
        </p:nvCxnSpPr>
        <p:spPr>
          <a:xfrm>
            <a:off x="1115616" y="6021288"/>
            <a:ext cx="6912768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19" name="Szövegdoboz 18818"/>
          <p:cNvSpPr txBox="1"/>
          <p:nvPr/>
        </p:nvSpPr>
        <p:spPr>
          <a:xfrm>
            <a:off x="3870604" y="608894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2-2.2</a:t>
            </a:r>
            <a:r>
              <a:rPr lang="hu-HU" sz="3200" dirty="0" smtClean="0">
                <a:solidFill>
                  <a:srgbClr val="FFFF00"/>
                </a:solidFill>
                <a:sym typeface="Symbol"/>
              </a:rPr>
              <a:t>m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1732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8125 -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1447800" y="2590800"/>
            <a:ext cx="2590800" cy="990600"/>
            <a:chOff x="912" y="816"/>
            <a:chExt cx="1632" cy="624"/>
          </a:xfrm>
        </p:grpSpPr>
        <p:grpSp>
          <p:nvGrpSpPr>
            <p:cNvPr id="18435" name="Group 3"/>
            <p:cNvGrpSpPr>
              <a:grpSpLocks/>
            </p:cNvGrpSpPr>
            <p:nvPr/>
          </p:nvGrpSpPr>
          <p:grpSpPr bwMode="auto">
            <a:xfrm>
              <a:off x="912" y="816"/>
              <a:ext cx="1632" cy="144"/>
              <a:chOff x="240" y="2736"/>
              <a:chExt cx="5280" cy="442"/>
            </a:xfrm>
          </p:grpSpPr>
          <p:grpSp>
            <p:nvGrpSpPr>
              <p:cNvPr id="18436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437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438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39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40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41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442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3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44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445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6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7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48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49" name="Group 17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450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1" name="Oval 19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452" name="Group 20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4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4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5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0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1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3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4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6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7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69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0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2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3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5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6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478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479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0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1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2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3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4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5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6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87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488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89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0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1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2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3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4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5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6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97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498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99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0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1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2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3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4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5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6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7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8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09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10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11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512" name="Group 80"/>
            <p:cNvGrpSpPr>
              <a:grpSpLocks/>
            </p:cNvGrpSpPr>
            <p:nvPr/>
          </p:nvGrpSpPr>
          <p:grpSpPr bwMode="auto">
            <a:xfrm>
              <a:off x="912" y="1296"/>
              <a:ext cx="1632" cy="144"/>
              <a:chOff x="240" y="2736"/>
              <a:chExt cx="5280" cy="442"/>
            </a:xfrm>
          </p:grpSpPr>
          <p:grpSp>
            <p:nvGrpSpPr>
              <p:cNvPr id="18513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514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515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6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7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18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19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0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21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522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3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4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5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26" name="Group 94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527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28" name="Oval 96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529" name="Group 97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53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1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2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3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4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5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6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7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8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39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0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1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2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3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4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5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6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7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8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49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0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1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2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3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5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555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556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7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8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59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0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1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2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3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64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565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6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7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8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9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0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1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2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3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74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575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6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7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8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79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0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1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2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3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4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5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6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7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88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589" name="Line 157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590" name="Group 158"/>
          <p:cNvGrpSpPr>
            <a:grpSpLocks/>
          </p:cNvGrpSpPr>
          <p:nvPr/>
        </p:nvGrpSpPr>
        <p:grpSpPr bwMode="auto">
          <a:xfrm>
            <a:off x="4648200" y="2590800"/>
            <a:ext cx="2590800" cy="990600"/>
            <a:chOff x="2928" y="816"/>
            <a:chExt cx="1632" cy="624"/>
          </a:xfrm>
        </p:grpSpPr>
        <p:grpSp>
          <p:nvGrpSpPr>
            <p:cNvPr id="18591" name="Group 159"/>
            <p:cNvGrpSpPr>
              <a:grpSpLocks/>
            </p:cNvGrpSpPr>
            <p:nvPr/>
          </p:nvGrpSpPr>
          <p:grpSpPr bwMode="auto">
            <a:xfrm>
              <a:off x="2928" y="816"/>
              <a:ext cx="1632" cy="144"/>
              <a:chOff x="240" y="2736"/>
              <a:chExt cx="5280" cy="442"/>
            </a:xfrm>
          </p:grpSpPr>
          <p:grpSp>
            <p:nvGrpSpPr>
              <p:cNvPr id="18592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593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594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5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6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97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98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9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00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01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2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3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4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05" name="Group 173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606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07" name="Oval 175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608" name="Group 176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609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0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1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6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7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8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1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2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3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4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5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6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7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8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9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2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33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34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635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6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7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8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9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0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1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2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43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644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5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6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7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8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49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0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1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2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53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654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5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6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7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8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59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0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1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2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3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4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5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6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67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668" name="Group 236"/>
            <p:cNvGrpSpPr>
              <a:grpSpLocks/>
            </p:cNvGrpSpPr>
            <p:nvPr/>
          </p:nvGrpSpPr>
          <p:grpSpPr bwMode="auto">
            <a:xfrm>
              <a:off x="2928" y="1296"/>
              <a:ext cx="1632" cy="144"/>
              <a:chOff x="240" y="2736"/>
              <a:chExt cx="5280" cy="442"/>
            </a:xfrm>
          </p:grpSpPr>
          <p:grpSp>
            <p:nvGrpSpPr>
              <p:cNvPr id="18669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8670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8671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2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3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4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675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76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77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8678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79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0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1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82" name="Group 250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8683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84" name="Oval 252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685" name="Group 253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868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7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8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0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1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3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4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5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6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7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8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99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0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1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2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3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4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5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6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7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8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09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710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711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8712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3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4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5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6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7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8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19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20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8721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2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3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4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5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6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7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8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9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30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8731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2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3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4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5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6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7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8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9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0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1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2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3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44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745" name="Line 313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746" name="Group 314"/>
          <p:cNvGrpSpPr>
            <a:grpSpLocks/>
          </p:cNvGrpSpPr>
          <p:nvPr/>
        </p:nvGrpSpPr>
        <p:grpSpPr bwMode="auto">
          <a:xfrm>
            <a:off x="2178050" y="2844800"/>
            <a:ext cx="4222750" cy="457200"/>
            <a:chOff x="1372" y="976"/>
            <a:chExt cx="2660" cy="288"/>
          </a:xfrm>
        </p:grpSpPr>
        <p:grpSp>
          <p:nvGrpSpPr>
            <p:cNvPr id="18747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8748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8749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8750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8751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2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3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4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55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8756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7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8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59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60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8761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2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3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4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65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8766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7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8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69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70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8771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2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3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4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8775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18776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8777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8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79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0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81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8782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3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4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5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86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8787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8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89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0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91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8792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3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4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5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96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8797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8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99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00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8801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18802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8803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4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5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06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07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8808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09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0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11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12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8813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4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5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16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17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8818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19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0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21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22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8823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4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25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26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827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8828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8829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0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1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32" name="Oval 40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33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8834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5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36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37" name="Oval 40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38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8839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0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1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42" name="Oval 41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43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8844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5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46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47" name="Oval 41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48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8849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50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851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852" name="Oval 42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8853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854" name="Text Box 422"/>
          <p:cNvSpPr txBox="1">
            <a:spLocks noChangeArrowheads="1"/>
          </p:cNvSpPr>
          <p:nvPr/>
        </p:nvSpPr>
        <p:spPr bwMode="auto">
          <a:xfrm>
            <a:off x="1187450" y="5492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Hosszváltozás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18855" name="Text Box 423"/>
          <p:cNvSpPr txBox="1">
            <a:spLocks noChangeArrowheads="1"/>
          </p:cNvSpPr>
          <p:nvPr/>
        </p:nvSpPr>
        <p:spPr bwMode="auto">
          <a:xfrm>
            <a:off x="1258888" y="1484313"/>
            <a:ext cx="417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Rövidülés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18856" name="Group 424"/>
          <p:cNvGrpSpPr>
            <a:grpSpLocks/>
          </p:cNvGrpSpPr>
          <p:nvPr/>
        </p:nvGrpSpPr>
        <p:grpSpPr bwMode="auto">
          <a:xfrm>
            <a:off x="1476375" y="3860800"/>
            <a:ext cx="5759450" cy="746125"/>
            <a:chOff x="930" y="2432"/>
            <a:chExt cx="3628" cy="470"/>
          </a:xfrm>
        </p:grpSpPr>
        <p:sp>
          <p:nvSpPr>
            <p:cNvPr id="18857" name="Line 425"/>
            <p:cNvSpPr>
              <a:spLocks noChangeShapeType="1"/>
            </p:cNvSpPr>
            <p:nvPr/>
          </p:nvSpPr>
          <p:spPr bwMode="auto">
            <a:xfrm>
              <a:off x="930" y="2432"/>
              <a:ext cx="36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858" name="Text Box 426"/>
            <p:cNvSpPr txBox="1">
              <a:spLocks noChangeArrowheads="1"/>
            </p:cNvSpPr>
            <p:nvPr/>
          </p:nvSpPr>
          <p:spPr bwMode="auto">
            <a:xfrm>
              <a:off x="2109" y="2614"/>
              <a:ext cx="14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2.0-2.2 </a:t>
              </a:r>
              <a:r>
                <a:rPr lang="el-GR" sz="24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hu-HU" sz="2400">
                  <a:latin typeface="Times New Roman" pitchFamily="18" charset="0"/>
                </a:rPr>
                <a:t>m</a:t>
              </a:r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18859" name="Group 427"/>
          <p:cNvGrpSpPr>
            <a:grpSpLocks/>
          </p:cNvGrpSpPr>
          <p:nvPr/>
        </p:nvGrpSpPr>
        <p:grpSpPr bwMode="auto">
          <a:xfrm>
            <a:off x="2195513" y="4005263"/>
            <a:ext cx="4464050" cy="1033462"/>
            <a:chOff x="1383" y="2523"/>
            <a:chExt cx="2676" cy="651"/>
          </a:xfrm>
        </p:grpSpPr>
        <p:sp>
          <p:nvSpPr>
            <p:cNvPr id="18860" name="Line 428"/>
            <p:cNvSpPr>
              <a:spLocks noChangeShapeType="1"/>
            </p:cNvSpPr>
            <p:nvPr/>
          </p:nvSpPr>
          <p:spPr bwMode="auto">
            <a:xfrm>
              <a:off x="1383" y="2523"/>
              <a:ext cx="26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861" name="Text Box 429"/>
            <p:cNvSpPr txBox="1">
              <a:spLocks noChangeArrowheads="1"/>
            </p:cNvSpPr>
            <p:nvPr/>
          </p:nvSpPr>
          <p:spPr bwMode="auto">
            <a:xfrm>
              <a:off x="2381" y="2886"/>
              <a:ext cx="9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400">
                  <a:latin typeface="Times New Roman" pitchFamily="18" charset="0"/>
                </a:rPr>
                <a:t>1.6-1.7 </a:t>
              </a:r>
              <a:r>
                <a:rPr lang="el-GR" sz="240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hu-HU" sz="2400">
                  <a:latin typeface="Times New Roman" pitchFamily="18" charset="0"/>
                </a:rPr>
                <a:t>m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18862" name="Text Box 430"/>
          <p:cNvSpPr txBox="1">
            <a:spLocks noChangeArrowheads="1"/>
          </p:cNvSpPr>
          <p:nvPr/>
        </p:nvSpPr>
        <p:spPr bwMode="auto">
          <a:xfrm>
            <a:off x="1247373" y="1068388"/>
            <a:ext cx="4176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Nyugalmi hossz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8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-0.07882 -3.7037E-6 " pathEditMode="relative" ptsTypes="AA">
                                      <p:cBhvr>
                                        <p:cTn id="30" dur="2000" fill="hold"/>
                                        <p:tgtEl>
                                          <p:spTgt spid="18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7037E-6 L 0.07882 -3.7037E-6 " pathEditMode="relative" ptsTypes="AA">
                                      <p:cBhvr>
                                        <p:cTn id="32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55" grpId="0"/>
      <p:bldP spid="18862" grpId="0"/>
      <p:bldP spid="1886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4787900" y="2509838"/>
            <a:ext cx="2590800" cy="990600"/>
            <a:chOff x="2928" y="816"/>
            <a:chExt cx="1632" cy="624"/>
          </a:xfrm>
        </p:grpSpPr>
        <p:grpSp>
          <p:nvGrpSpPr>
            <p:cNvPr id="19459" name="Group 3"/>
            <p:cNvGrpSpPr>
              <a:grpSpLocks/>
            </p:cNvGrpSpPr>
            <p:nvPr/>
          </p:nvGrpSpPr>
          <p:grpSpPr bwMode="auto">
            <a:xfrm>
              <a:off x="2928" y="816"/>
              <a:ext cx="1632" cy="144"/>
              <a:chOff x="240" y="2736"/>
              <a:chExt cx="5280" cy="442"/>
            </a:xfrm>
          </p:grpSpPr>
          <p:grpSp>
            <p:nvGrpSpPr>
              <p:cNvPr id="19460" name="Group 4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461" name="Group 5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462" name="Oval 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3" name="Oval 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4" name="Oval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65" name="Oval 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6" name="Oval 10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67" name="Oval 11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468" name="Group 12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469" name="Oval 13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0" name="Oval 14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1" name="Oval 15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2" name="Oval 16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473" name="Group 17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474" name="Oval 18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75" name="Oval 19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476" name="Group 20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47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7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7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7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8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9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0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0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02" name="Group 46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503" name="Oval 47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4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5" name="Oval 49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6" name="Oval 50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7" name="Oval 51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8" name="Oval 52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09" name="Oval 53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0" name="Oval 54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11" name="Group 55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512" name="Oval 56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3" name="Oval 57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4" name="Oval 58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5" name="Oval 59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6" name="Oval 60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7" name="Oval 61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8" name="Oval 62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19" name="Oval 63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0" name="Oval 64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21" name="Group 65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522" name="Freeform 66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3" name="Freeform 67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4" name="Freeform 68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5" name="Freeform 69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6" name="Oval 7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7" name="Oval 7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8" name="Oval 7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29" name="Oval 7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0" name="Oval 7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1" name="Oval 7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2" name="Oval 7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3" name="Oval 7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4" name="Oval 7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35" name="Oval 7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536" name="Group 80"/>
            <p:cNvGrpSpPr>
              <a:grpSpLocks/>
            </p:cNvGrpSpPr>
            <p:nvPr/>
          </p:nvGrpSpPr>
          <p:grpSpPr bwMode="auto">
            <a:xfrm>
              <a:off x="2928" y="1296"/>
              <a:ext cx="1632" cy="144"/>
              <a:chOff x="240" y="2736"/>
              <a:chExt cx="5280" cy="442"/>
            </a:xfrm>
          </p:grpSpPr>
          <p:grpSp>
            <p:nvGrpSpPr>
              <p:cNvPr id="19537" name="Group 81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538" name="Group 82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539" name="Oval 8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0" name="Oval 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1" name="Oval 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42" name="Oval 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543" name="Oval 87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4" name="Oval 88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45" name="Group 89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546" name="Oval 90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7" name="Oval 91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8" name="Oval 92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49" name="Oval 93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50" name="Group 94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551" name="Oval 95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52" name="Oval 96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553" name="Group 97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55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5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7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8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69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0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1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2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3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4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5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6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7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78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579" name="Group 123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580" name="Oval 124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1" name="Oval 125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2" name="Oval 126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3" name="Oval 127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4" name="Oval 128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5" name="Oval 129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6" name="Oval 130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87" name="Oval 131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88" name="Group 132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589" name="Oval 133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0" name="Oval 134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1" name="Oval 135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2" name="Oval 136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3" name="Oval 137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4" name="Oval 138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5" name="Oval 139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6" name="Oval 140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597" name="Oval 141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598" name="Group 142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599" name="Freeform 143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0" name="Freeform 144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1" name="Freeform 145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2" name="Freeform 146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3" name="Oval 14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4" name="Oval 14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5" name="Oval 14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6" name="Oval 15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7" name="Oval 15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8" name="Oval 15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09" name="Oval 15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0" name="Oval 15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1" name="Oval 15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12" name="Oval 15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613" name="Line 157"/>
            <p:cNvSpPr>
              <a:spLocks noChangeShapeType="1"/>
            </p:cNvSpPr>
            <p:nvPr/>
          </p:nvSpPr>
          <p:spPr bwMode="auto">
            <a:xfrm>
              <a:off x="4560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614" name="Group 158"/>
          <p:cNvGrpSpPr>
            <a:grpSpLocks/>
          </p:cNvGrpSpPr>
          <p:nvPr/>
        </p:nvGrpSpPr>
        <p:grpSpPr bwMode="auto">
          <a:xfrm>
            <a:off x="1765300" y="2509838"/>
            <a:ext cx="2590800" cy="990600"/>
            <a:chOff x="912" y="816"/>
            <a:chExt cx="1632" cy="624"/>
          </a:xfrm>
        </p:grpSpPr>
        <p:grpSp>
          <p:nvGrpSpPr>
            <p:cNvPr id="19615" name="Group 159"/>
            <p:cNvGrpSpPr>
              <a:grpSpLocks/>
            </p:cNvGrpSpPr>
            <p:nvPr/>
          </p:nvGrpSpPr>
          <p:grpSpPr bwMode="auto">
            <a:xfrm>
              <a:off x="912" y="816"/>
              <a:ext cx="1632" cy="144"/>
              <a:chOff x="240" y="2736"/>
              <a:chExt cx="5280" cy="442"/>
            </a:xfrm>
          </p:grpSpPr>
          <p:grpSp>
            <p:nvGrpSpPr>
              <p:cNvPr id="19616" name="Group 160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617" name="Group 161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618" name="Oval 16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19" name="Oval 16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20" name="Oval 16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21" name="Oval 16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622" name="Oval 166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3" name="Oval 167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24" name="Group 168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625" name="Oval 169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6" name="Oval 170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7" name="Oval 171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28" name="Oval 172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29" name="Group 173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630" name="Oval 174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31" name="Oval 175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632" name="Group 176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63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5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6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7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8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39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0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1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2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3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4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5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6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7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8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49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0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2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3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4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5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6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5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658" name="Group 202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659" name="Oval 203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0" name="Oval 204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1" name="Oval 205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2" name="Oval 206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3" name="Oval 207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4" name="Oval 208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5" name="Oval 209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6" name="Oval 210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67" name="Group 211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668" name="Oval 212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69" name="Oval 213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0" name="Oval 214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1" name="Oval 215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2" name="Oval 216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3" name="Oval 217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4" name="Oval 218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5" name="Oval 219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6" name="Oval 220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677" name="Group 221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678" name="Freeform 222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79" name="Freeform 223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0" name="Freeform 224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1" name="Freeform 225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2" name="Oval 22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3" name="Oval 22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4" name="Oval 22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5" name="Oval 22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6" name="Oval 23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7" name="Oval 23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8" name="Oval 23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89" name="Oval 23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90" name="Oval 23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691" name="Oval 23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692" name="Group 236"/>
            <p:cNvGrpSpPr>
              <a:grpSpLocks/>
            </p:cNvGrpSpPr>
            <p:nvPr/>
          </p:nvGrpSpPr>
          <p:grpSpPr bwMode="auto">
            <a:xfrm>
              <a:off x="912" y="1296"/>
              <a:ext cx="1632" cy="144"/>
              <a:chOff x="240" y="2736"/>
              <a:chExt cx="5280" cy="442"/>
            </a:xfrm>
          </p:grpSpPr>
          <p:grpSp>
            <p:nvGrpSpPr>
              <p:cNvPr id="19693" name="Group 237"/>
              <p:cNvGrpSpPr>
                <a:grpSpLocks/>
              </p:cNvGrpSpPr>
              <p:nvPr/>
            </p:nvGrpSpPr>
            <p:grpSpPr bwMode="auto">
              <a:xfrm>
                <a:off x="336" y="2832"/>
                <a:ext cx="1152" cy="336"/>
                <a:chOff x="336" y="2640"/>
                <a:chExt cx="1152" cy="336"/>
              </a:xfrm>
            </p:grpSpPr>
            <p:grpSp>
              <p:nvGrpSpPr>
                <p:cNvPr id="19694" name="Group 238"/>
                <p:cNvGrpSpPr>
                  <a:grpSpLocks/>
                </p:cNvGrpSpPr>
                <p:nvPr/>
              </p:nvGrpSpPr>
              <p:grpSpPr bwMode="auto">
                <a:xfrm>
                  <a:off x="720" y="2640"/>
                  <a:ext cx="768" cy="336"/>
                  <a:chOff x="432" y="2640"/>
                  <a:chExt cx="768" cy="336"/>
                </a:xfrm>
              </p:grpSpPr>
              <p:sp>
                <p:nvSpPr>
                  <p:cNvPr id="19695" name="Oval 2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00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6" name="Oval 24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81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7" name="Oval 24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2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98" name="Oval 24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699" name="Oval 243"/>
                <p:cNvSpPr>
                  <a:spLocks noChangeArrowheads="1"/>
                </p:cNvSpPr>
                <p:nvPr/>
              </p:nvSpPr>
              <p:spPr bwMode="auto">
                <a:xfrm>
                  <a:off x="3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0" name="Oval 244"/>
                <p:cNvSpPr>
                  <a:spLocks noChangeArrowheads="1"/>
                </p:cNvSpPr>
                <p:nvPr/>
              </p:nvSpPr>
              <p:spPr bwMode="auto">
                <a:xfrm>
                  <a:off x="52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01" name="Group 245"/>
              <p:cNvGrpSpPr>
                <a:grpSpLocks/>
              </p:cNvGrpSpPr>
              <p:nvPr/>
            </p:nvGrpSpPr>
            <p:grpSpPr bwMode="auto">
              <a:xfrm>
                <a:off x="3024" y="2832"/>
                <a:ext cx="768" cy="336"/>
                <a:chOff x="2736" y="2640"/>
                <a:chExt cx="768" cy="336"/>
              </a:xfrm>
            </p:grpSpPr>
            <p:sp>
              <p:nvSpPr>
                <p:cNvPr id="19702" name="Oval 246"/>
                <p:cNvSpPr>
                  <a:spLocks noChangeArrowheads="1"/>
                </p:cNvSpPr>
                <p:nvPr/>
              </p:nvSpPr>
              <p:spPr bwMode="auto">
                <a:xfrm flipV="1">
                  <a:off x="273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3" name="Oval 247"/>
                <p:cNvSpPr>
                  <a:spLocks noChangeArrowheads="1"/>
                </p:cNvSpPr>
                <p:nvPr/>
              </p:nvSpPr>
              <p:spPr bwMode="auto">
                <a:xfrm flipV="1">
                  <a:off x="2928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4" name="Oval 248"/>
                <p:cNvSpPr>
                  <a:spLocks noChangeArrowheads="1"/>
                </p:cNvSpPr>
                <p:nvPr/>
              </p:nvSpPr>
              <p:spPr bwMode="auto">
                <a:xfrm flipV="1">
                  <a:off x="3120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5" name="Oval 249"/>
                <p:cNvSpPr>
                  <a:spLocks noChangeArrowheads="1"/>
                </p:cNvSpPr>
                <p:nvPr/>
              </p:nvSpPr>
              <p:spPr bwMode="auto">
                <a:xfrm flipV="1">
                  <a:off x="3312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06" name="Group 250"/>
              <p:cNvGrpSpPr>
                <a:grpSpLocks/>
              </p:cNvGrpSpPr>
              <p:nvPr/>
            </p:nvGrpSpPr>
            <p:grpSpPr bwMode="auto">
              <a:xfrm>
                <a:off x="240" y="2784"/>
                <a:ext cx="5184" cy="384"/>
                <a:chOff x="240" y="2592"/>
                <a:chExt cx="5184" cy="384"/>
              </a:xfrm>
            </p:grpSpPr>
            <p:sp>
              <p:nvSpPr>
                <p:cNvPr id="19707" name="Oval 251"/>
                <p:cNvSpPr>
                  <a:spLocks noChangeArrowheads="1"/>
                </p:cNvSpPr>
                <p:nvPr/>
              </p:nvSpPr>
              <p:spPr bwMode="auto">
                <a:xfrm>
                  <a:off x="24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08" name="Oval 252"/>
                <p:cNvSpPr>
                  <a:spLocks noChangeArrowheads="1"/>
                </p:cNvSpPr>
                <p:nvPr/>
              </p:nvSpPr>
              <p:spPr bwMode="auto">
                <a:xfrm>
                  <a:off x="43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9709" name="Group 253"/>
                <p:cNvGrpSpPr>
                  <a:grpSpLocks/>
                </p:cNvGrpSpPr>
                <p:nvPr/>
              </p:nvGrpSpPr>
              <p:grpSpPr bwMode="auto">
                <a:xfrm>
                  <a:off x="624" y="2592"/>
                  <a:ext cx="4800" cy="384"/>
                  <a:chOff x="336" y="2592"/>
                  <a:chExt cx="4800" cy="384"/>
                </a:xfrm>
              </p:grpSpPr>
              <p:sp>
                <p:nvSpPr>
                  <p:cNvPr id="19710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1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2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3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4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2064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5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225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6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2448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7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8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19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0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216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1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2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3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4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984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5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4176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6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784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7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436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8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29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4752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0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1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2736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2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720" y="2688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640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34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36" y="2592"/>
                    <a:ext cx="192" cy="192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735" name="Group 279"/>
              <p:cNvGrpSpPr>
                <a:grpSpLocks/>
              </p:cNvGrpSpPr>
              <p:nvPr/>
            </p:nvGrpSpPr>
            <p:grpSpPr bwMode="auto">
              <a:xfrm>
                <a:off x="1488" y="2784"/>
                <a:ext cx="1536" cy="384"/>
                <a:chOff x="1200" y="2592"/>
                <a:chExt cx="1536" cy="384"/>
              </a:xfrm>
            </p:grpSpPr>
            <p:sp>
              <p:nvSpPr>
                <p:cNvPr id="19736" name="Oval 280"/>
                <p:cNvSpPr>
                  <a:spLocks noChangeArrowheads="1"/>
                </p:cNvSpPr>
                <p:nvPr/>
              </p:nvSpPr>
              <p:spPr bwMode="auto">
                <a:xfrm flipV="1">
                  <a:off x="1392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7" name="Oval 281"/>
                <p:cNvSpPr>
                  <a:spLocks noChangeArrowheads="1"/>
                </p:cNvSpPr>
                <p:nvPr/>
              </p:nvSpPr>
              <p:spPr bwMode="auto">
                <a:xfrm flipV="1">
                  <a:off x="158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8" name="Oval 282"/>
                <p:cNvSpPr>
                  <a:spLocks noChangeArrowheads="1"/>
                </p:cNvSpPr>
                <p:nvPr/>
              </p:nvSpPr>
              <p:spPr bwMode="auto">
                <a:xfrm flipV="1">
                  <a:off x="1776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39" name="Oval 283"/>
                <p:cNvSpPr>
                  <a:spLocks noChangeArrowheads="1"/>
                </p:cNvSpPr>
                <p:nvPr/>
              </p:nvSpPr>
              <p:spPr bwMode="auto">
                <a:xfrm flipV="1">
                  <a:off x="1968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0" name="Oval 284"/>
                <p:cNvSpPr>
                  <a:spLocks noChangeArrowheads="1"/>
                </p:cNvSpPr>
                <p:nvPr/>
              </p:nvSpPr>
              <p:spPr bwMode="auto">
                <a:xfrm flipV="1">
                  <a:off x="2160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1" name="Oval 285"/>
                <p:cNvSpPr>
                  <a:spLocks noChangeArrowheads="1"/>
                </p:cNvSpPr>
                <p:nvPr/>
              </p:nvSpPr>
              <p:spPr bwMode="auto">
                <a:xfrm flipV="1">
                  <a:off x="2352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2" name="Oval 286"/>
                <p:cNvSpPr>
                  <a:spLocks noChangeArrowheads="1"/>
                </p:cNvSpPr>
                <p:nvPr/>
              </p:nvSpPr>
              <p:spPr bwMode="auto">
                <a:xfrm flipV="1">
                  <a:off x="2544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3" name="Oval 287"/>
                <p:cNvSpPr>
                  <a:spLocks noChangeArrowheads="1"/>
                </p:cNvSpPr>
                <p:nvPr/>
              </p:nvSpPr>
              <p:spPr bwMode="auto">
                <a:xfrm flipV="1">
                  <a:off x="1200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44" name="Group 288"/>
              <p:cNvGrpSpPr>
                <a:grpSpLocks/>
              </p:cNvGrpSpPr>
              <p:nvPr/>
            </p:nvGrpSpPr>
            <p:grpSpPr bwMode="auto">
              <a:xfrm>
                <a:off x="3792" y="2784"/>
                <a:ext cx="1728" cy="384"/>
                <a:chOff x="3504" y="2592"/>
                <a:chExt cx="1728" cy="384"/>
              </a:xfrm>
            </p:grpSpPr>
            <p:sp>
              <p:nvSpPr>
                <p:cNvPr id="19745" name="Oval 289"/>
                <p:cNvSpPr>
                  <a:spLocks noChangeArrowheads="1"/>
                </p:cNvSpPr>
                <p:nvPr/>
              </p:nvSpPr>
              <p:spPr bwMode="auto">
                <a:xfrm flipV="1">
                  <a:off x="3504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6" name="Oval 290"/>
                <p:cNvSpPr>
                  <a:spLocks noChangeArrowheads="1"/>
                </p:cNvSpPr>
                <p:nvPr/>
              </p:nvSpPr>
              <p:spPr bwMode="auto">
                <a:xfrm flipV="1">
                  <a:off x="3696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7" name="Oval 291"/>
                <p:cNvSpPr>
                  <a:spLocks noChangeArrowheads="1"/>
                </p:cNvSpPr>
                <p:nvPr/>
              </p:nvSpPr>
              <p:spPr bwMode="auto">
                <a:xfrm flipV="1">
                  <a:off x="3888" y="2592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8" name="Oval 292"/>
                <p:cNvSpPr>
                  <a:spLocks noChangeArrowheads="1"/>
                </p:cNvSpPr>
                <p:nvPr/>
              </p:nvSpPr>
              <p:spPr bwMode="auto">
                <a:xfrm flipV="1">
                  <a:off x="4080" y="2640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49" name="Oval 293"/>
                <p:cNvSpPr>
                  <a:spLocks noChangeArrowheads="1"/>
                </p:cNvSpPr>
                <p:nvPr/>
              </p:nvSpPr>
              <p:spPr bwMode="auto">
                <a:xfrm flipV="1">
                  <a:off x="4272" y="2688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0" name="Oval 294"/>
                <p:cNvSpPr>
                  <a:spLocks noChangeArrowheads="1"/>
                </p:cNvSpPr>
                <p:nvPr/>
              </p:nvSpPr>
              <p:spPr bwMode="auto">
                <a:xfrm flipV="1">
                  <a:off x="4464" y="2736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1" name="Oval 295"/>
                <p:cNvSpPr>
                  <a:spLocks noChangeArrowheads="1"/>
                </p:cNvSpPr>
                <p:nvPr/>
              </p:nvSpPr>
              <p:spPr bwMode="auto">
                <a:xfrm flipV="1">
                  <a:off x="4656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2" name="Oval 296"/>
                <p:cNvSpPr>
                  <a:spLocks noChangeArrowheads="1"/>
                </p:cNvSpPr>
                <p:nvPr/>
              </p:nvSpPr>
              <p:spPr bwMode="auto">
                <a:xfrm flipV="1">
                  <a:off x="4848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3" name="Oval 297"/>
                <p:cNvSpPr>
                  <a:spLocks noChangeArrowheads="1"/>
                </p:cNvSpPr>
                <p:nvPr/>
              </p:nvSpPr>
              <p:spPr bwMode="auto">
                <a:xfrm flipV="1">
                  <a:off x="5040" y="2784"/>
                  <a:ext cx="192" cy="1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754" name="Group 298"/>
              <p:cNvGrpSpPr>
                <a:grpSpLocks/>
              </p:cNvGrpSpPr>
              <p:nvPr/>
            </p:nvGrpSpPr>
            <p:grpSpPr bwMode="auto">
              <a:xfrm>
                <a:off x="240" y="2736"/>
                <a:ext cx="5040" cy="442"/>
                <a:chOff x="240" y="2736"/>
                <a:chExt cx="5040" cy="442"/>
              </a:xfrm>
            </p:grpSpPr>
            <p:sp>
              <p:nvSpPr>
                <p:cNvPr id="19755" name="Freeform 299"/>
                <p:cNvSpPr>
                  <a:spLocks/>
                </p:cNvSpPr>
                <p:nvPr/>
              </p:nvSpPr>
              <p:spPr bwMode="auto">
                <a:xfrm flipH="1">
                  <a:off x="2640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6" name="Freeform 300"/>
                <p:cNvSpPr>
                  <a:spLocks/>
                </p:cNvSpPr>
                <p:nvPr/>
              </p:nvSpPr>
              <p:spPr bwMode="auto">
                <a:xfrm flipH="1">
                  <a:off x="3888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7" name="Freeform 301"/>
                <p:cNvSpPr>
                  <a:spLocks/>
                </p:cNvSpPr>
                <p:nvPr/>
              </p:nvSpPr>
              <p:spPr bwMode="auto">
                <a:xfrm flipH="1">
                  <a:off x="1584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8" name="Freeform 302"/>
                <p:cNvSpPr>
                  <a:spLocks/>
                </p:cNvSpPr>
                <p:nvPr/>
              </p:nvSpPr>
              <p:spPr bwMode="auto">
                <a:xfrm flipH="1">
                  <a:off x="336" y="2736"/>
                  <a:ext cx="1200" cy="432"/>
                </a:xfrm>
                <a:custGeom>
                  <a:avLst/>
                  <a:gdLst>
                    <a:gd name="T0" fmla="*/ 40 w 856"/>
                    <a:gd name="T1" fmla="*/ 256 h 280"/>
                    <a:gd name="T2" fmla="*/ 88 w 856"/>
                    <a:gd name="T3" fmla="*/ 256 h 280"/>
                    <a:gd name="T4" fmla="*/ 568 w 856"/>
                    <a:gd name="T5" fmla="*/ 112 h 280"/>
                    <a:gd name="T6" fmla="*/ 808 w 856"/>
                    <a:gd name="T7" fmla="*/ 16 h 280"/>
                    <a:gd name="T8" fmla="*/ 856 w 856"/>
                    <a:gd name="T9" fmla="*/ 16 h 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6" h="280">
                      <a:moveTo>
                        <a:pt x="40" y="256"/>
                      </a:moveTo>
                      <a:cubicBezTo>
                        <a:pt x="20" y="268"/>
                        <a:pt x="0" y="280"/>
                        <a:pt x="88" y="256"/>
                      </a:cubicBezTo>
                      <a:cubicBezTo>
                        <a:pt x="176" y="232"/>
                        <a:pt x="448" y="152"/>
                        <a:pt x="568" y="112"/>
                      </a:cubicBezTo>
                      <a:cubicBezTo>
                        <a:pt x="688" y="72"/>
                        <a:pt x="760" y="32"/>
                        <a:pt x="808" y="16"/>
                      </a:cubicBezTo>
                      <a:cubicBezTo>
                        <a:pt x="856" y="0"/>
                        <a:pt x="848" y="16"/>
                        <a:pt x="856" y="16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59" name="Oval 303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0" name="Oval 304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14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1" name="Oval 305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2" name="Oval 306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592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3" name="Oval 307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744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4" name="Oval 308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3840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5" name="Oval 309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6" name="Oval 310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2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7" name="Oval 311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40" y="3120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768" name="Oval 312"/>
                <p:cNvSpPr>
                  <a:spLocks noChangeArrowheads="1"/>
                </p:cNvSpPr>
                <p:nvPr/>
              </p:nvSpPr>
              <p:spPr bwMode="auto">
                <a:xfrm rot="21403954" flipV="1">
                  <a:off x="5088" y="2736"/>
                  <a:ext cx="192" cy="58"/>
                </a:xfrm>
                <a:prstGeom prst="ellipse">
                  <a:avLst/>
                </a:prstGeom>
                <a:solidFill>
                  <a:srgbClr val="FF7C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9769" name="Line 313"/>
            <p:cNvSpPr>
              <a:spLocks noChangeShapeType="1"/>
            </p:cNvSpPr>
            <p:nvPr/>
          </p:nvSpPr>
          <p:spPr bwMode="auto">
            <a:xfrm>
              <a:off x="912" y="816"/>
              <a:ext cx="0" cy="624"/>
            </a:xfrm>
            <a:prstGeom prst="line">
              <a:avLst/>
            </a:prstGeom>
            <a:noFill/>
            <a:ln w="76200">
              <a:pattFill prst="pct75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770" name="Group 314"/>
          <p:cNvGrpSpPr>
            <a:grpSpLocks/>
          </p:cNvGrpSpPr>
          <p:nvPr/>
        </p:nvGrpSpPr>
        <p:grpSpPr bwMode="auto">
          <a:xfrm>
            <a:off x="2555875" y="2755900"/>
            <a:ext cx="3887788" cy="457200"/>
            <a:chOff x="1372" y="976"/>
            <a:chExt cx="2660" cy="288"/>
          </a:xfrm>
        </p:grpSpPr>
        <p:grpSp>
          <p:nvGrpSpPr>
            <p:cNvPr id="19771" name="Group 315"/>
            <p:cNvGrpSpPr>
              <a:grpSpLocks/>
            </p:cNvGrpSpPr>
            <p:nvPr/>
          </p:nvGrpSpPr>
          <p:grpSpPr bwMode="auto">
            <a:xfrm>
              <a:off x="1372" y="976"/>
              <a:ext cx="2660" cy="288"/>
              <a:chOff x="796" y="964"/>
              <a:chExt cx="4108" cy="1240"/>
            </a:xfrm>
          </p:grpSpPr>
          <p:grpSp>
            <p:nvGrpSpPr>
              <p:cNvPr id="19772" name="Group 316"/>
              <p:cNvGrpSpPr>
                <a:grpSpLocks/>
              </p:cNvGrpSpPr>
              <p:nvPr/>
            </p:nvGrpSpPr>
            <p:grpSpPr bwMode="auto">
              <a:xfrm>
                <a:off x="796" y="964"/>
                <a:ext cx="4108" cy="620"/>
                <a:chOff x="796" y="964"/>
                <a:chExt cx="4108" cy="620"/>
              </a:xfrm>
            </p:grpSpPr>
            <p:grpSp>
              <p:nvGrpSpPr>
                <p:cNvPr id="19773" name="Group 317"/>
                <p:cNvGrpSpPr>
                  <a:grpSpLocks/>
                </p:cNvGrpSpPr>
                <p:nvPr/>
              </p:nvGrpSpPr>
              <p:grpSpPr bwMode="auto">
                <a:xfrm>
                  <a:off x="2270" y="964"/>
                  <a:ext cx="2634" cy="572"/>
                  <a:chOff x="2270" y="964"/>
                  <a:chExt cx="2634" cy="572"/>
                </a:xfrm>
              </p:grpSpPr>
              <p:grpSp>
                <p:nvGrpSpPr>
                  <p:cNvPr id="19774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2270" y="964"/>
                    <a:ext cx="1398" cy="188"/>
                    <a:chOff x="2270" y="964"/>
                    <a:chExt cx="1398" cy="188"/>
                  </a:xfrm>
                </p:grpSpPr>
                <p:sp>
                  <p:nvSpPr>
                    <p:cNvPr id="19775" name="Line 3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0" y="115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6" name="Line 32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33" y="100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7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9" y="96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78" name="Oval 32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550" y="998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79" name="Group 323"/>
                  <p:cNvGrpSpPr>
                    <a:grpSpLocks/>
                  </p:cNvGrpSpPr>
                  <p:nvPr/>
                </p:nvGrpSpPr>
                <p:grpSpPr bwMode="auto">
                  <a:xfrm>
                    <a:off x="2635" y="1060"/>
                    <a:ext cx="1397" cy="188"/>
                    <a:chOff x="2635" y="1060"/>
                    <a:chExt cx="1397" cy="188"/>
                  </a:xfrm>
                </p:grpSpPr>
                <p:sp>
                  <p:nvSpPr>
                    <p:cNvPr id="19780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35" y="1248"/>
                      <a:ext cx="115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1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1105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2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71" y="1060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3" name="Oval 32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3915" y="1094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84" name="Group 328"/>
                  <p:cNvGrpSpPr>
                    <a:grpSpLocks/>
                  </p:cNvGrpSpPr>
                  <p:nvPr/>
                </p:nvGrpSpPr>
                <p:grpSpPr bwMode="auto">
                  <a:xfrm>
                    <a:off x="2924" y="1156"/>
                    <a:ext cx="1398" cy="188"/>
                    <a:chOff x="2924" y="1156"/>
                    <a:chExt cx="1398" cy="188"/>
                  </a:xfrm>
                </p:grpSpPr>
                <p:sp>
                  <p:nvSpPr>
                    <p:cNvPr id="19785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24" y="1344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6" name="Line 3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87" y="1201"/>
                      <a:ext cx="144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7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63" y="115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88" name="Oval 33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205" y="119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89" name="Group 333"/>
                  <p:cNvGrpSpPr>
                    <a:grpSpLocks/>
                  </p:cNvGrpSpPr>
                  <p:nvPr/>
                </p:nvGrpSpPr>
                <p:grpSpPr bwMode="auto">
                  <a:xfrm>
                    <a:off x="3216" y="1252"/>
                    <a:ext cx="1397" cy="188"/>
                    <a:chOff x="3216" y="1252"/>
                    <a:chExt cx="1397" cy="188"/>
                  </a:xfrm>
                </p:grpSpPr>
                <p:sp>
                  <p:nvSpPr>
                    <p:cNvPr id="19790" name="Line 3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16" y="1440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1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78" y="129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2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4" y="125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3" name="Oval 337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496" y="1286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794" name="Group 338"/>
                  <p:cNvGrpSpPr>
                    <a:grpSpLocks/>
                  </p:cNvGrpSpPr>
                  <p:nvPr/>
                </p:nvGrpSpPr>
                <p:grpSpPr bwMode="auto">
                  <a:xfrm>
                    <a:off x="3507" y="1348"/>
                    <a:ext cx="1397" cy="188"/>
                    <a:chOff x="3507" y="1348"/>
                    <a:chExt cx="1397" cy="188"/>
                  </a:xfrm>
                </p:grpSpPr>
                <p:sp>
                  <p:nvSpPr>
                    <p:cNvPr id="19795" name="Line 3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07" y="1536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6" name="Line 3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69" y="1393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7" name="Oval 3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44" y="1348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98" name="Oval 342"/>
                    <p:cNvSpPr>
                      <a:spLocks noChangeArrowheads="1"/>
                    </p:cNvSpPr>
                    <p:nvPr/>
                  </p:nvSpPr>
                  <p:spPr bwMode="auto">
                    <a:xfrm rot="3420000">
                      <a:off x="4787" y="1382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799" name="Group 343"/>
                <p:cNvGrpSpPr>
                  <a:grpSpLocks/>
                </p:cNvGrpSpPr>
                <p:nvPr/>
              </p:nvGrpSpPr>
              <p:grpSpPr bwMode="auto">
                <a:xfrm>
                  <a:off x="796" y="1012"/>
                  <a:ext cx="2636" cy="572"/>
                  <a:chOff x="796" y="1012"/>
                  <a:chExt cx="2636" cy="572"/>
                </a:xfrm>
              </p:grpSpPr>
              <p:grpSp>
                <p:nvGrpSpPr>
                  <p:cNvPr id="19800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2033" y="1012"/>
                    <a:ext cx="1399" cy="188"/>
                    <a:chOff x="2033" y="1012"/>
                    <a:chExt cx="1399" cy="188"/>
                  </a:xfrm>
                </p:grpSpPr>
                <p:sp>
                  <p:nvSpPr>
                    <p:cNvPr id="19801" name="Line 3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70" y="1200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2" name="Line 34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4" y="1057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3" name="Oval 3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" y="1012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4" name="Oval 34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2039" y="1046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05" name="Group 349"/>
                  <p:cNvGrpSpPr>
                    <a:grpSpLocks/>
                  </p:cNvGrpSpPr>
                  <p:nvPr/>
                </p:nvGrpSpPr>
                <p:grpSpPr bwMode="auto">
                  <a:xfrm>
                    <a:off x="1669" y="1108"/>
                    <a:ext cx="1399" cy="188"/>
                    <a:chOff x="1669" y="1108"/>
                    <a:chExt cx="1399" cy="188"/>
                  </a:xfrm>
                </p:grpSpPr>
                <p:sp>
                  <p:nvSpPr>
                    <p:cNvPr id="19806" name="Line 35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8" y="1296"/>
                      <a:ext cx="116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7" name="Line 35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760" y="1153"/>
                      <a:ext cx="145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8" name="Oval 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3" y="1108"/>
                      <a:ext cx="66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09" name="Oval 35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675" y="1142"/>
                      <a:ext cx="111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10" name="Group 354"/>
                  <p:cNvGrpSpPr>
                    <a:grpSpLocks/>
                  </p:cNvGrpSpPr>
                  <p:nvPr/>
                </p:nvGrpSpPr>
                <p:grpSpPr bwMode="auto">
                  <a:xfrm>
                    <a:off x="1378" y="1204"/>
                    <a:ext cx="1400" cy="188"/>
                    <a:chOff x="1378" y="1204"/>
                    <a:chExt cx="1400" cy="188"/>
                  </a:xfrm>
                </p:grpSpPr>
                <p:sp>
                  <p:nvSpPr>
                    <p:cNvPr id="19811" name="Line 3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16" y="1392"/>
                      <a:ext cx="116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2" name="Line 3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70" y="1249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3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3" y="1204"/>
                      <a:ext cx="64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4" name="Oval 35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385" y="1238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15" name="Group 359"/>
                  <p:cNvGrpSpPr>
                    <a:grpSpLocks/>
                  </p:cNvGrpSpPr>
                  <p:nvPr/>
                </p:nvGrpSpPr>
                <p:grpSpPr bwMode="auto">
                  <a:xfrm>
                    <a:off x="1088" y="1300"/>
                    <a:ext cx="1398" cy="188"/>
                    <a:chOff x="1088" y="1300"/>
                    <a:chExt cx="1398" cy="188"/>
                  </a:xfrm>
                </p:grpSpPr>
                <p:sp>
                  <p:nvSpPr>
                    <p:cNvPr id="19816" name="Line 36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25" y="1488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7" name="Line 36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79" y="1345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8" name="Oval 3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82" y="1300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19" name="Oval 363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1095" y="1334"/>
                      <a:ext cx="109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820" name="Group 364"/>
                  <p:cNvGrpSpPr>
                    <a:grpSpLocks/>
                  </p:cNvGrpSpPr>
                  <p:nvPr/>
                </p:nvGrpSpPr>
                <p:grpSpPr bwMode="auto">
                  <a:xfrm>
                    <a:off x="796" y="1396"/>
                    <a:ext cx="1399" cy="188"/>
                    <a:chOff x="796" y="1396"/>
                    <a:chExt cx="1399" cy="188"/>
                  </a:xfrm>
                </p:grpSpPr>
                <p:sp>
                  <p:nvSpPr>
                    <p:cNvPr id="19821" name="Line 36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034" y="1584"/>
                      <a:ext cx="116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2" name="Line 36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888" y="1441"/>
                      <a:ext cx="143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3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1" y="1396"/>
                      <a:ext cx="65" cy="8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24" name="Oval 368"/>
                    <p:cNvSpPr>
                      <a:spLocks noChangeArrowheads="1"/>
                    </p:cNvSpPr>
                    <p:nvPr/>
                  </p:nvSpPr>
                  <p:spPr bwMode="auto">
                    <a:xfrm rot="18180000" flipH="1">
                      <a:off x="803" y="1430"/>
                      <a:ext cx="110" cy="124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127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9825" name="Group 369"/>
              <p:cNvGrpSpPr>
                <a:grpSpLocks/>
              </p:cNvGrpSpPr>
              <p:nvPr/>
            </p:nvGrpSpPr>
            <p:grpSpPr bwMode="auto">
              <a:xfrm>
                <a:off x="2270" y="1584"/>
                <a:ext cx="2634" cy="572"/>
                <a:chOff x="2270" y="1584"/>
                <a:chExt cx="2634" cy="572"/>
              </a:xfrm>
            </p:grpSpPr>
            <p:grpSp>
              <p:nvGrpSpPr>
                <p:cNvPr id="19826" name="Group 370"/>
                <p:cNvGrpSpPr>
                  <a:grpSpLocks/>
                </p:cNvGrpSpPr>
                <p:nvPr/>
              </p:nvGrpSpPr>
              <p:grpSpPr bwMode="auto">
                <a:xfrm>
                  <a:off x="2270" y="1968"/>
                  <a:ext cx="1398" cy="188"/>
                  <a:chOff x="2270" y="1968"/>
                  <a:chExt cx="1398" cy="188"/>
                </a:xfrm>
              </p:grpSpPr>
              <p:sp>
                <p:nvSpPr>
                  <p:cNvPr id="19827" name="Line 371"/>
                  <p:cNvSpPr>
                    <a:spLocks noChangeShapeType="1"/>
                  </p:cNvSpPr>
                  <p:nvPr/>
                </p:nvSpPr>
                <p:spPr bwMode="auto">
                  <a:xfrm>
                    <a:off x="2270" y="1968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8" name="Line 372"/>
                  <p:cNvSpPr>
                    <a:spLocks noChangeShapeType="1"/>
                  </p:cNvSpPr>
                  <p:nvPr/>
                </p:nvSpPr>
                <p:spPr bwMode="auto">
                  <a:xfrm>
                    <a:off x="3434" y="197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29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509" y="2068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30" name="Oval 37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550" y="1998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31" name="Group 375"/>
                <p:cNvGrpSpPr>
                  <a:grpSpLocks/>
                </p:cNvGrpSpPr>
                <p:nvPr/>
              </p:nvGrpSpPr>
              <p:grpSpPr bwMode="auto">
                <a:xfrm>
                  <a:off x="2635" y="1872"/>
                  <a:ext cx="1397" cy="188"/>
                  <a:chOff x="2635" y="1872"/>
                  <a:chExt cx="1397" cy="188"/>
                </a:xfrm>
              </p:grpSpPr>
              <p:sp>
                <p:nvSpPr>
                  <p:cNvPr id="19832" name="Line 376"/>
                  <p:cNvSpPr>
                    <a:spLocks noChangeShapeType="1"/>
                  </p:cNvSpPr>
                  <p:nvPr/>
                </p:nvSpPr>
                <p:spPr bwMode="auto">
                  <a:xfrm>
                    <a:off x="2635" y="1872"/>
                    <a:ext cx="1159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3" name="Line 377"/>
                  <p:cNvSpPr>
                    <a:spLocks noChangeShapeType="1"/>
                  </p:cNvSpPr>
                  <p:nvPr/>
                </p:nvSpPr>
                <p:spPr bwMode="auto">
                  <a:xfrm>
                    <a:off x="3796" y="1874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4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871" y="1972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35" name="Oval 37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3915" y="190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36" name="Group 380"/>
                <p:cNvGrpSpPr>
                  <a:grpSpLocks/>
                </p:cNvGrpSpPr>
                <p:nvPr/>
              </p:nvGrpSpPr>
              <p:grpSpPr bwMode="auto">
                <a:xfrm>
                  <a:off x="2924" y="1776"/>
                  <a:ext cx="1398" cy="188"/>
                  <a:chOff x="2924" y="1776"/>
                  <a:chExt cx="1398" cy="188"/>
                </a:xfrm>
              </p:grpSpPr>
              <p:sp>
                <p:nvSpPr>
                  <p:cNvPr id="19837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924" y="177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8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4088" y="1778"/>
                    <a:ext cx="144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39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4163" y="1876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40" name="Oval 38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205" y="1806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41" name="Group 385"/>
                <p:cNvGrpSpPr>
                  <a:grpSpLocks/>
                </p:cNvGrpSpPr>
                <p:nvPr/>
              </p:nvGrpSpPr>
              <p:grpSpPr bwMode="auto">
                <a:xfrm>
                  <a:off x="3216" y="1680"/>
                  <a:ext cx="1397" cy="188"/>
                  <a:chOff x="3216" y="1680"/>
                  <a:chExt cx="1397" cy="188"/>
                </a:xfrm>
              </p:grpSpPr>
              <p:sp>
                <p:nvSpPr>
                  <p:cNvPr id="19842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3216" y="1680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3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4379" y="1682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4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4454" y="1780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45" name="Oval 389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496" y="1710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46" name="Group 390"/>
                <p:cNvGrpSpPr>
                  <a:grpSpLocks/>
                </p:cNvGrpSpPr>
                <p:nvPr/>
              </p:nvGrpSpPr>
              <p:grpSpPr bwMode="auto">
                <a:xfrm>
                  <a:off x="3507" y="1584"/>
                  <a:ext cx="1397" cy="188"/>
                  <a:chOff x="3507" y="1584"/>
                  <a:chExt cx="1397" cy="188"/>
                </a:xfrm>
              </p:grpSpPr>
              <p:sp>
                <p:nvSpPr>
                  <p:cNvPr id="19847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3507" y="1584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8" name="Line 392"/>
                  <p:cNvSpPr>
                    <a:spLocks noChangeShapeType="1"/>
                  </p:cNvSpPr>
                  <p:nvPr/>
                </p:nvSpPr>
                <p:spPr bwMode="auto">
                  <a:xfrm>
                    <a:off x="4670" y="158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49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4744" y="1684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50" name="Oval 394"/>
                  <p:cNvSpPr>
                    <a:spLocks noChangeArrowheads="1"/>
                  </p:cNvSpPr>
                  <p:nvPr/>
                </p:nvSpPr>
                <p:spPr bwMode="auto">
                  <a:xfrm rot="7380000" flipH="1">
                    <a:off x="4787" y="161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851" name="Group 395"/>
              <p:cNvGrpSpPr>
                <a:grpSpLocks/>
              </p:cNvGrpSpPr>
              <p:nvPr/>
            </p:nvGrpSpPr>
            <p:grpSpPr bwMode="auto">
              <a:xfrm>
                <a:off x="796" y="1632"/>
                <a:ext cx="2636" cy="572"/>
                <a:chOff x="796" y="1632"/>
                <a:chExt cx="2636" cy="572"/>
              </a:xfrm>
            </p:grpSpPr>
            <p:grpSp>
              <p:nvGrpSpPr>
                <p:cNvPr id="19852" name="Group 396"/>
                <p:cNvGrpSpPr>
                  <a:grpSpLocks/>
                </p:cNvGrpSpPr>
                <p:nvPr/>
              </p:nvGrpSpPr>
              <p:grpSpPr bwMode="auto">
                <a:xfrm>
                  <a:off x="2033" y="2016"/>
                  <a:ext cx="1399" cy="188"/>
                  <a:chOff x="2033" y="2016"/>
                  <a:chExt cx="1399" cy="188"/>
                </a:xfrm>
              </p:grpSpPr>
              <p:sp>
                <p:nvSpPr>
                  <p:cNvPr id="19853" name="Line 3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0" y="2016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4" name="Line 3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2018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5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2127" y="2116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56" name="Oval 40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2039" y="2046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57" name="Group 401"/>
                <p:cNvGrpSpPr>
                  <a:grpSpLocks/>
                </p:cNvGrpSpPr>
                <p:nvPr/>
              </p:nvGrpSpPr>
              <p:grpSpPr bwMode="auto">
                <a:xfrm>
                  <a:off x="1669" y="1920"/>
                  <a:ext cx="1399" cy="188"/>
                  <a:chOff x="1669" y="1920"/>
                  <a:chExt cx="1399" cy="188"/>
                </a:xfrm>
              </p:grpSpPr>
              <p:sp>
                <p:nvSpPr>
                  <p:cNvPr id="19858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08" y="1920"/>
                    <a:ext cx="116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59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61" y="1922"/>
                    <a:ext cx="145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0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1763" y="2020"/>
                    <a:ext cx="66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61" name="Oval 40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675" y="1950"/>
                    <a:ext cx="111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62" name="Group 406"/>
                <p:cNvGrpSpPr>
                  <a:grpSpLocks/>
                </p:cNvGrpSpPr>
                <p:nvPr/>
              </p:nvGrpSpPr>
              <p:grpSpPr bwMode="auto">
                <a:xfrm>
                  <a:off x="1378" y="1824"/>
                  <a:ext cx="1400" cy="188"/>
                  <a:chOff x="1378" y="1824"/>
                  <a:chExt cx="1400" cy="188"/>
                </a:xfrm>
              </p:grpSpPr>
              <p:sp>
                <p:nvSpPr>
                  <p:cNvPr id="19863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616" y="1824"/>
                    <a:ext cx="11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4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1" y="1826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5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1924"/>
                    <a:ext cx="64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66" name="Oval 41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385" y="1854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67" name="Group 411"/>
                <p:cNvGrpSpPr>
                  <a:grpSpLocks/>
                </p:cNvGrpSpPr>
                <p:nvPr/>
              </p:nvGrpSpPr>
              <p:grpSpPr bwMode="auto">
                <a:xfrm>
                  <a:off x="1088" y="1728"/>
                  <a:ext cx="1398" cy="188"/>
                  <a:chOff x="1088" y="1728"/>
                  <a:chExt cx="1398" cy="188"/>
                </a:xfrm>
              </p:grpSpPr>
              <p:sp>
                <p:nvSpPr>
                  <p:cNvPr id="19868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25" y="1728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69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80" y="1730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0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1182" y="1828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71" name="Oval 415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1095" y="1758"/>
                    <a:ext cx="109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872" name="Group 416"/>
                <p:cNvGrpSpPr>
                  <a:grpSpLocks/>
                </p:cNvGrpSpPr>
                <p:nvPr/>
              </p:nvGrpSpPr>
              <p:grpSpPr bwMode="auto">
                <a:xfrm>
                  <a:off x="796" y="1632"/>
                  <a:ext cx="1399" cy="188"/>
                  <a:chOff x="796" y="1632"/>
                  <a:chExt cx="1399" cy="188"/>
                </a:xfrm>
              </p:grpSpPr>
              <p:sp>
                <p:nvSpPr>
                  <p:cNvPr id="19873" name="Line 4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34" y="1632"/>
                    <a:ext cx="116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4" name="Line 4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89" y="1634"/>
                    <a:ext cx="143" cy="142"/>
                  </a:xfrm>
                  <a:prstGeom prst="line">
                    <a:avLst/>
                  </a:prstGeom>
                  <a:noFill/>
                  <a:ln w="127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75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891" y="1732"/>
                    <a:ext cx="65" cy="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876" name="Oval 420"/>
                  <p:cNvSpPr>
                    <a:spLocks noChangeArrowheads="1"/>
                  </p:cNvSpPr>
                  <p:nvPr/>
                </p:nvSpPr>
                <p:spPr bwMode="auto">
                  <a:xfrm rot="14220000">
                    <a:off x="803" y="1662"/>
                    <a:ext cx="110" cy="124"/>
                  </a:xfrm>
                  <a:prstGeom prst="ellipse">
                    <a:avLst/>
                  </a:prstGeom>
                  <a:solidFill>
                    <a:srgbClr val="FF0000"/>
                  </a:solidFill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9877" name="Rectangle 421"/>
            <p:cNvSpPr>
              <a:spLocks noChangeArrowheads="1"/>
            </p:cNvSpPr>
            <p:nvPr/>
          </p:nvSpPr>
          <p:spPr bwMode="auto">
            <a:xfrm>
              <a:off x="2304" y="1096"/>
              <a:ext cx="816" cy="5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878" name="Text Box 422"/>
          <p:cNvSpPr txBox="1">
            <a:spLocks noChangeArrowheads="1"/>
          </p:cNvSpPr>
          <p:nvPr/>
        </p:nvSpPr>
        <p:spPr bwMode="auto">
          <a:xfrm>
            <a:off x="1187450" y="5492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>
              <a:latin typeface="Times New Roman" pitchFamily="18" charset="0"/>
            </a:endParaRPr>
          </a:p>
        </p:txBody>
      </p:sp>
      <p:sp>
        <p:nvSpPr>
          <p:cNvPr id="19879" name="Text Box 423"/>
          <p:cNvSpPr txBox="1">
            <a:spLocks noChangeArrowheads="1"/>
          </p:cNvSpPr>
          <p:nvPr/>
        </p:nvSpPr>
        <p:spPr bwMode="auto">
          <a:xfrm>
            <a:off x="1258888" y="1484313"/>
            <a:ext cx="4176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Nyújtás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19880" name="Group 424"/>
          <p:cNvGrpSpPr>
            <a:grpSpLocks/>
          </p:cNvGrpSpPr>
          <p:nvPr/>
        </p:nvGrpSpPr>
        <p:grpSpPr bwMode="auto">
          <a:xfrm>
            <a:off x="0" y="4076700"/>
            <a:ext cx="8820150" cy="876300"/>
            <a:chOff x="158" y="2568"/>
            <a:chExt cx="5398" cy="552"/>
          </a:xfrm>
        </p:grpSpPr>
        <p:sp>
          <p:nvSpPr>
            <p:cNvPr id="19881" name="Line 425"/>
            <p:cNvSpPr>
              <a:spLocks noChangeShapeType="1"/>
            </p:cNvSpPr>
            <p:nvPr/>
          </p:nvSpPr>
          <p:spPr bwMode="auto">
            <a:xfrm>
              <a:off x="158" y="2568"/>
              <a:ext cx="53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882" name="Rectangle 426"/>
            <p:cNvSpPr>
              <a:spLocks noChangeArrowheads="1"/>
            </p:cNvSpPr>
            <p:nvPr/>
          </p:nvSpPr>
          <p:spPr bwMode="auto">
            <a:xfrm>
              <a:off x="2544" y="2832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3.5 </a:t>
              </a:r>
              <a:r>
                <a:rPr lang="en-GB" sz="2400" b="1">
                  <a:latin typeface="Symbol" pitchFamily="18" charset="2"/>
                </a:rPr>
                <a:t>m</a:t>
              </a:r>
              <a:r>
                <a:rPr lang="en-GB" sz="2400" b="1">
                  <a:latin typeface="Times New Roman" pitchFamily="18" charset="0"/>
                </a:rPr>
                <a:t>m</a:t>
              </a:r>
              <a:endParaRPr lang="en-GB" sz="2400" b="1">
                <a:latin typeface="Times New Roman CE" charset="-18"/>
              </a:endParaRPr>
            </a:p>
          </p:txBody>
        </p:sp>
      </p:grpSp>
      <p:sp>
        <p:nvSpPr>
          <p:cNvPr id="19883" name="Text Box 427"/>
          <p:cNvSpPr txBox="1">
            <a:spLocks noChangeArrowheads="1"/>
          </p:cNvSpPr>
          <p:nvPr/>
        </p:nvSpPr>
        <p:spPr bwMode="auto">
          <a:xfrm>
            <a:off x="1403350" y="765175"/>
            <a:ext cx="68405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Hosszváltozás</a:t>
            </a:r>
            <a:endParaRPr lang="en-US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1732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18125 -0.001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0" y="1412875"/>
          <a:ext cx="58388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Bitkép alakzat" r:id="rId4" imgW="5838095" imgH="4247619" progId="PBrush">
                  <p:embed/>
                </p:oleObj>
              </mc:Choice>
              <mc:Fallback>
                <p:oleObj name="Bitkép alakzat" r:id="rId4" imgW="5838095" imgH="424761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2875"/>
                        <a:ext cx="58388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1547813" y="381000"/>
            <a:ext cx="7215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>
                <a:solidFill>
                  <a:schemeClr val="bg1"/>
                </a:solidFill>
                <a:latin typeface="Times New Roman" pitchFamily="18" charset="0"/>
              </a:rPr>
              <a:t>Szarkomérek</a:t>
            </a:r>
            <a:r>
              <a:rPr lang="hu-HU" sz="2800" b="1" dirty="0">
                <a:solidFill>
                  <a:schemeClr val="bg1"/>
                </a:solidFill>
                <a:latin typeface="Times New Roman" pitchFamily="18" charset="0"/>
              </a:rPr>
              <a:t> 2 dimenziós, elektron mikroszkópos képe 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musclework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625" y="2384425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0" y="692696"/>
            <a:ext cx="780003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1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 bwMode="auto">
          <a:xfrm>
            <a:off x="527393" y="854075"/>
            <a:ext cx="8136904" cy="560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87624" y="97468"/>
            <a:ext cx="72151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err="1" smtClean="0">
                <a:solidFill>
                  <a:schemeClr val="bg1"/>
                </a:solidFill>
                <a:latin typeface="Times New Roman" pitchFamily="18" charset="0"/>
              </a:rPr>
              <a:t>Szarkomérek</a:t>
            </a:r>
            <a:r>
              <a:rPr lang="hu-HU" sz="2800" b="1" dirty="0" smtClean="0">
                <a:solidFill>
                  <a:schemeClr val="bg1"/>
                </a:solidFill>
                <a:latin typeface="Times New Roman" pitchFamily="18" charset="0"/>
              </a:rPr>
              <a:t> felépítése</a:t>
            </a:r>
            <a:endParaRPr lang="en-GB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contrac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663" y="1743075"/>
            <a:ext cx="5400675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259632" y="54868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 a 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szarkomerek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rövidülnek az izomrost is rövidül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8" y="661491"/>
            <a:ext cx="8571214" cy="5863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56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ig_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57150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83568" y="54868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kontraktilis fehérjék (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miozin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aktin) a kereszthidakon (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miozinmolekula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) keresztül lép kapcsolatba egymással és az átfedés mértéke a </a:t>
            </a:r>
            <a:r>
              <a:rPr lang="hu-H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szarkomer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hosszától függ.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953372"/>
            <a:ext cx="59766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Követelmények</a:t>
            </a:r>
            <a:endParaRPr lang="hu-H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63280" y="1693827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Részvétel az előadásokon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695092" y="2081187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Írásos feladatok elvégzése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88228" y="4830205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Vizsga:</a:t>
            </a:r>
            <a:endParaRPr lang="en-US" altLang="hu-HU" sz="2400" b="1" dirty="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4128565" y="4674196"/>
            <a:ext cx="2853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Teszt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/>
              <a:t>60</a:t>
            </a:r>
            <a:r>
              <a:rPr lang="hu-HU" altLang="hu-HU" sz="2400" b="1" dirty="0"/>
              <a:t>%-tól </a:t>
            </a:r>
            <a:r>
              <a:rPr lang="hu-HU" altLang="hu-HU" sz="2400" b="1" dirty="0" smtClean="0"/>
              <a:t>elégséges</a:t>
            </a:r>
            <a:endParaRPr lang="en-US" altLang="hu-HU" sz="24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1756536" y="2638064"/>
            <a:ext cx="41276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Aláírás:	75% megjelenés</a:t>
            </a:r>
          </a:p>
          <a:p>
            <a:r>
              <a:rPr lang="hu-HU" sz="2400" b="1" dirty="0"/>
              <a:t>	</a:t>
            </a:r>
            <a:r>
              <a:rPr lang="hu-HU" sz="2400" b="1" dirty="0" smtClean="0"/>
              <a:t>	ZH legalább 40%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Megajánlott jegy	80%-tól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42222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9"/>
          <a:stretch/>
        </p:blipFill>
        <p:spPr bwMode="auto">
          <a:xfrm>
            <a:off x="539552" y="954741"/>
            <a:ext cx="7992888" cy="552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67744" y="267089"/>
            <a:ext cx="4847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hu-H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iofilamentumok</a:t>
            </a:r>
            <a:r>
              <a:rPr lang="hu-H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felépítése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231775" y="228600"/>
            <a:ext cx="7435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A vékony és vastag filamentumok átfedésének jelentősége</a:t>
            </a:r>
            <a:endParaRPr lang="en-GB" sz="28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4716016" y="3212976"/>
            <a:ext cx="439305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dirty="0">
                <a:solidFill>
                  <a:schemeClr val="bg1"/>
                </a:solidFill>
                <a:latin typeface="Times New Roman" pitchFamily="18" charset="0"/>
              </a:rPr>
              <a:t>Minél nagyobb az átfedés a két </a:t>
            </a:r>
            <a:r>
              <a:rPr lang="hu-HU" sz="2400" dirty="0" err="1">
                <a:solidFill>
                  <a:schemeClr val="bg1"/>
                </a:solidFill>
                <a:latin typeface="Times New Roman" pitchFamily="18" charset="0"/>
              </a:rPr>
              <a:t>filamentum</a:t>
            </a:r>
            <a:r>
              <a:rPr lang="hu-HU" sz="2400" dirty="0">
                <a:solidFill>
                  <a:schemeClr val="bg1"/>
                </a:solidFill>
                <a:latin typeface="Times New Roman" pitchFamily="18" charset="0"/>
              </a:rPr>
              <a:t> között (legsötétebb sáv), annál nagyobb erőkifejtésre képes az </a:t>
            </a:r>
            <a:r>
              <a:rPr lang="hu-HU" sz="2400" dirty="0" smtClean="0">
                <a:solidFill>
                  <a:schemeClr val="bg1"/>
                </a:solidFill>
                <a:latin typeface="Times New Roman" pitchFamily="18" charset="0"/>
              </a:rPr>
              <a:t>izom, mert annál több kereszthíd tud az </a:t>
            </a:r>
            <a:r>
              <a:rPr lang="hu-HU" sz="2400" dirty="0" err="1" smtClean="0">
                <a:solidFill>
                  <a:schemeClr val="bg1"/>
                </a:solidFill>
                <a:latin typeface="Times New Roman" pitchFamily="18" charset="0"/>
              </a:rPr>
              <a:t>aktinhoz</a:t>
            </a:r>
            <a:r>
              <a:rPr lang="hu-HU" sz="2400" dirty="0" smtClean="0">
                <a:solidFill>
                  <a:schemeClr val="bg1"/>
                </a:solidFill>
                <a:latin typeface="Times New Roman" pitchFamily="18" charset="0"/>
              </a:rPr>
              <a:t> kapcsolódni.</a:t>
            </a:r>
            <a:endParaRPr lang="en-GB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05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666847"/>
              </p:ext>
            </p:extLst>
          </p:nvPr>
        </p:nvGraphicFramePr>
        <p:xfrm>
          <a:off x="5880100" y="836613"/>
          <a:ext cx="3263900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Bitmap Image" r:id="rId6" imgW="4944165" imgH="2895238" progId="PBrush">
                  <p:embed/>
                </p:oleObj>
              </mc:Choice>
              <mc:Fallback>
                <p:oleObj name="Bitmap Image" r:id="rId6" imgW="4944165" imgH="2895238" progId="PBrush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836613"/>
                        <a:ext cx="3263900" cy="191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myosinnyujt.m1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1775" y="1484784"/>
            <a:ext cx="4416491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5862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zövegdoboz 2"/>
          <p:cNvSpPr txBox="1">
            <a:spLocks noChangeArrowheads="1"/>
          </p:cNvSpPr>
          <p:nvPr/>
        </p:nvSpPr>
        <p:spPr bwMode="auto">
          <a:xfrm>
            <a:off x="1042988" y="476250"/>
            <a:ext cx="763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Egy </a:t>
            </a:r>
            <a:r>
              <a:rPr lang="hu-HU" sz="2800" b="1" dirty="0" err="1">
                <a:solidFill>
                  <a:schemeClr val="bg1"/>
                </a:solidFill>
              </a:rPr>
              <a:t>szarkomer</a:t>
            </a:r>
            <a:r>
              <a:rPr lang="hu-HU" sz="2800" b="1" dirty="0">
                <a:solidFill>
                  <a:schemeClr val="bg1"/>
                </a:solidFill>
              </a:rPr>
              <a:t> működésének 3D animációja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egyszerre2.m1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62100" y="1341438"/>
            <a:ext cx="60198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>
                <a:solidFill>
                  <a:schemeClr val="bg1"/>
                </a:solidFill>
                <a:latin typeface="Times New Roman" pitchFamily="18" charset="0"/>
              </a:rPr>
              <a:t>Az erőkifejtés, munkavégzés alapegysége</a:t>
            </a:r>
            <a:endParaRPr lang="en-GB" sz="3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84438" y="2852738"/>
            <a:ext cx="4824412" cy="584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3200" b="1" i="1" dirty="0">
                <a:solidFill>
                  <a:schemeClr val="bg1"/>
                </a:solidFill>
              </a:rPr>
              <a:t>a</a:t>
            </a:r>
            <a:r>
              <a:rPr lang="hu-HU" sz="2800" b="1" i="1" dirty="0">
                <a:solidFill>
                  <a:schemeClr val="bg1"/>
                </a:solidFill>
              </a:rPr>
              <a:t> </a:t>
            </a:r>
            <a:r>
              <a:rPr lang="hu-HU" sz="3200" b="1" i="1" dirty="0">
                <a:solidFill>
                  <a:schemeClr val="bg1"/>
                </a:solidFill>
              </a:rPr>
              <a:t>kereszthíd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104900" y="1858963"/>
            <a:ext cx="693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solidFill>
                  <a:schemeClr val="bg1"/>
                </a:solidFill>
                <a:latin typeface="Times New Roman" pitchFamily="18" charset="0"/>
              </a:rPr>
              <a:t>1 cm-ben 4500 szarkomér és</a:t>
            </a:r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143000" y="868363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Egy </a:t>
            </a:r>
            <a:r>
              <a:rPr lang="hu-HU" sz="2400" b="1" dirty="0" err="1">
                <a:solidFill>
                  <a:schemeClr val="bg1"/>
                </a:solidFill>
                <a:latin typeface="Times New Roman" pitchFamily="18" charset="0"/>
              </a:rPr>
              <a:t>szarkomérben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hu-HU" sz="2400" b="1" dirty="0" smtClean="0">
                <a:solidFill>
                  <a:schemeClr val="bg1"/>
                </a:solidFill>
                <a:latin typeface="Times New Roman" pitchFamily="18" charset="0"/>
              </a:rPr>
              <a:t>240-260 </a:t>
            </a:r>
            <a:r>
              <a:rPr lang="hu-HU" sz="2400" b="1" dirty="0">
                <a:solidFill>
                  <a:schemeClr val="bg1"/>
                </a:solidFill>
                <a:latin typeface="Times New Roman" pitchFamily="18" charset="0"/>
              </a:rPr>
              <a:t>kereszthíd található</a:t>
            </a:r>
            <a:endParaRPr lang="en-GB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905000" y="2697163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solidFill>
                  <a:schemeClr val="bg1"/>
                </a:solidFill>
                <a:latin typeface="Times New Roman" pitchFamily="18" charset="0"/>
              </a:rPr>
              <a:t> 1.1 millió kereszthíd található</a:t>
            </a:r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1905000" y="3763963"/>
            <a:ext cx="533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>
                <a:solidFill>
                  <a:schemeClr val="bg1"/>
                </a:solidFill>
                <a:latin typeface="Times New Roman" pitchFamily="18" charset="0"/>
              </a:rPr>
              <a:t> Egy kereszthíd 20 pJ munkát végez</a:t>
            </a:r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320259" y="5445224"/>
            <a:ext cx="647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err="1">
                <a:solidFill>
                  <a:schemeClr val="bg1"/>
                </a:solidFill>
                <a:latin typeface="Times New Roman" pitchFamily="18" charset="0"/>
              </a:rPr>
              <a:t>Sartorius</a:t>
            </a:r>
            <a:r>
              <a:rPr lang="hu-HU" sz="1600" dirty="0">
                <a:solidFill>
                  <a:schemeClr val="bg1"/>
                </a:solidFill>
                <a:latin typeface="Times New Roman" pitchFamily="18" charset="0"/>
              </a:rPr>
              <a:t> izomban 462 000 </a:t>
            </a:r>
            <a:r>
              <a:rPr lang="hu-HU" sz="1600" dirty="0" err="1">
                <a:solidFill>
                  <a:schemeClr val="bg1"/>
                </a:solidFill>
                <a:latin typeface="Times New Roman" pitchFamily="18" charset="0"/>
              </a:rPr>
              <a:t>szarkomér</a:t>
            </a:r>
            <a:r>
              <a:rPr lang="hu-HU" sz="1600" dirty="0">
                <a:solidFill>
                  <a:schemeClr val="bg1"/>
                </a:solidFill>
                <a:latin typeface="Times New Roman" pitchFamily="18" charset="0"/>
              </a:rPr>
              <a:t> és 21 344 400 kereszthíd (</a:t>
            </a:r>
            <a:r>
              <a:rPr lang="hu-HU" sz="1600" dirty="0" err="1">
                <a:solidFill>
                  <a:schemeClr val="bg1"/>
                </a:solidFill>
                <a:latin typeface="Times New Roman" pitchFamily="18" charset="0"/>
              </a:rPr>
              <a:t>McComas</a:t>
            </a:r>
            <a:r>
              <a:rPr lang="hu-HU" sz="1600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GB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39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3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3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 build="p" autoUpdateAnimBg="0"/>
      <p:bldP spid="123907" grpId="0" build="p" autoUpdateAnimBg="0"/>
      <p:bldP spid="123908" grpId="0" build="p" autoUpdateAnimBg="0"/>
      <p:bldP spid="123909" grpId="0" build="p" autoUpdateAnimBg="0"/>
      <p:bldP spid="215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1258888" y="3827463"/>
            <a:ext cx="6521450" cy="1387475"/>
            <a:chOff x="796" y="1156"/>
            <a:chExt cx="4108" cy="874"/>
          </a:xfrm>
        </p:grpSpPr>
        <p:grpSp>
          <p:nvGrpSpPr>
            <p:cNvPr id="20483" name="Group 3"/>
            <p:cNvGrpSpPr>
              <a:grpSpLocks/>
            </p:cNvGrpSpPr>
            <p:nvPr/>
          </p:nvGrpSpPr>
          <p:grpSpPr bwMode="auto">
            <a:xfrm>
              <a:off x="2270" y="1156"/>
              <a:ext cx="1398" cy="188"/>
              <a:chOff x="2270" y="964"/>
              <a:chExt cx="1398" cy="188"/>
            </a:xfrm>
          </p:grpSpPr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86" name="Oval 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87" name="Oval 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88" name="Group 8"/>
            <p:cNvGrpSpPr>
              <a:grpSpLocks/>
            </p:cNvGrpSpPr>
            <p:nvPr/>
          </p:nvGrpSpPr>
          <p:grpSpPr bwMode="auto">
            <a:xfrm>
              <a:off x="2635" y="1204"/>
              <a:ext cx="1397" cy="188"/>
              <a:chOff x="2635" y="1060"/>
              <a:chExt cx="1397" cy="188"/>
            </a:xfrm>
          </p:grpSpPr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2635" y="1248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flipV="1">
                <a:off x="3795" y="1105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1" name="Oval 11"/>
              <p:cNvSpPr>
                <a:spLocks noChangeArrowheads="1"/>
              </p:cNvSpPr>
              <p:nvPr/>
            </p:nvSpPr>
            <p:spPr bwMode="auto">
              <a:xfrm>
                <a:off x="3871" y="106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2" name="Oval 12"/>
              <p:cNvSpPr>
                <a:spLocks noChangeArrowheads="1"/>
              </p:cNvSpPr>
              <p:nvPr/>
            </p:nvSpPr>
            <p:spPr bwMode="auto">
              <a:xfrm rot="3420000">
                <a:off x="3915" y="109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3" name="Group 13"/>
            <p:cNvGrpSpPr>
              <a:grpSpLocks/>
            </p:cNvGrpSpPr>
            <p:nvPr/>
          </p:nvGrpSpPr>
          <p:grpSpPr bwMode="auto">
            <a:xfrm>
              <a:off x="2924" y="1262"/>
              <a:ext cx="1398" cy="188"/>
              <a:chOff x="2924" y="1156"/>
              <a:chExt cx="1398" cy="188"/>
            </a:xfrm>
          </p:grpSpPr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>
                <a:off x="2924" y="134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5" name="Line 15"/>
              <p:cNvSpPr>
                <a:spLocks noChangeShapeType="1"/>
              </p:cNvSpPr>
              <p:nvPr/>
            </p:nvSpPr>
            <p:spPr bwMode="auto">
              <a:xfrm flipV="1">
                <a:off x="4087" y="1201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6" name="Oval 16"/>
              <p:cNvSpPr>
                <a:spLocks noChangeArrowheads="1"/>
              </p:cNvSpPr>
              <p:nvPr/>
            </p:nvSpPr>
            <p:spPr bwMode="auto">
              <a:xfrm>
                <a:off x="4163" y="115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7" name="Oval 17"/>
              <p:cNvSpPr>
                <a:spLocks noChangeArrowheads="1"/>
              </p:cNvSpPr>
              <p:nvPr/>
            </p:nvSpPr>
            <p:spPr bwMode="auto">
              <a:xfrm rot="3420000">
                <a:off x="4205" y="119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98" name="Group 18"/>
            <p:cNvGrpSpPr>
              <a:grpSpLocks/>
            </p:cNvGrpSpPr>
            <p:nvPr/>
          </p:nvGrpSpPr>
          <p:grpSpPr bwMode="auto">
            <a:xfrm>
              <a:off x="3216" y="1332"/>
              <a:ext cx="1397" cy="188"/>
              <a:chOff x="3216" y="1252"/>
              <a:chExt cx="1397" cy="188"/>
            </a:xfrm>
          </p:grpSpPr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3216" y="144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flipV="1">
                <a:off x="4378" y="129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1" name="Oval 21"/>
              <p:cNvSpPr>
                <a:spLocks noChangeArrowheads="1"/>
              </p:cNvSpPr>
              <p:nvPr/>
            </p:nvSpPr>
            <p:spPr bwMode="auto">
              <a:xfrm>
                <a:off x="4454" y="125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Oval 22"/>
              <p:cNvSpPr>
                <a:spLocks noChangeArrowheads="1"/>
              </p:cNvSpPr>
              <p:nvPr/>
            </p:nvSpPr>
            <p:spPr bwMode="auto">
              <a:xfrm rot="3420000">
                <a:off x="4496" y="128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03" name="Group 23"/>
            <p:cNvGrpSpPr>
              <a:grpSpLocks/>
            </p:cNvGrpSpPr>
            <p:nvPr/>
          </p:nvGrpSpPr>
          <p:grpSpPr bwMode="auto">
            <a:xfrm>
              <a:off x="3507" y="1428"/>
              <a:ext cx="1397" cy="188"/>
              <a:chOff x="3507" y="1348"/>
              <a:chExt cx="1397" cy="188"/>
            </a:xfrm>
          </p:grpSpPr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>
                <a:off x="3507" y="1536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 flipV="1">
                <a:off x="4669" y="1393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6" name="Oval 26"/>
              <p:cNvSpPr>
                <a:spLocks noChangeArrowheads="1"/>
              </p:cNvSpPr>
              <p:nvPr/>
            </p:nvSpPr>
            <p:spPr bwMode="auto">
              <a:xfrm>
                <a:off x="4744" y="134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7" name="Oval 27"/>
              <p:cNvSpPr>
                <a:spLocks noChangeArrowheads="1"/>
              </p:cNvSpPr>
              <p:nvPr/>
            </p:nvSpPr>
            <p:spPr bwMode="auto">
              <a:xfrm rot="3420000">
                <a:off x="4787" y="138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08" name="Group 28"/>
            <p:cNvGrpSpPr>
              <a:grpSpLocks/>
            </p:cNvGrpSpPr>
            <p:nvPr/>
          </p:nvGrpSpPr>
          <p:grpSpPr bwMode="auto">
            <a:xfrm>
              <a:off x="2033" y="1156"/>
              <a:ext cx="1399" cy="188"/>
              <a:chOff x="2033" y="1012"/>
              <a:chExt cx="1399" cy="188"/>
            </a:xfrm>
          </p:grpSpPr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1" name="Oval 3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2" name="Oval 3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13" name="Group 33"/>
            <p:cNvGrpSpPr>
              <a:grpSpLocks/>
            </p:cNvGrpSpPr>
            <p:nvPr/>
          </p:nvGrpSpPr>
          <p:grpSpPr bwMode="auto">
            <a:xfrm>
              <a:off x="1669" y="1246"/>
              <a:ext cx="1399" cy="188"/>
              <a:chOff x="1669" y="1108"/>
              <a:chExt cx="1399" cy="188"/>
            </a:xfrm>
          </p:grpSpPr>
          <p:sp>
            <p:nvSpPr>
              <p:cNvPr id="20514" name="Line 34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6" name="Oval 36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7" name="Oval 37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18" name="Group 38"/>
            <p:cNvGrpSpPr>
              <a:grpSpLocks/>
            </p:cNvGrpSpPr>
            <p:nvPr/>
          </p:nvGrpSpPr>
          <p:grpSpPr bwMode="auto">
            <a:xfrm>
              <a:off x="1378" y="1281"/>
              <a:ext cx="1400" cy="188"/>
              <a:chOff x="1378" y="1204"/>
              <a:chExt cx="1400" cy="188"/>
            </a:xfrm>
          </p:grpSpPr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 flipH="1">
                <a:off x="1616" y="139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 flipH="1" flipV="1">
                <a:off x="1470" y="124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1" name="Oval 41"/>
              <p:cNvSpPr>
                <a:spLocks noChangeArrowheads="1"/>
              </p:cNvSpPr>
              <p:nvPr/>
            </p:nvSpPr>
            <p:spPr bwMode="auto">
              <a:xfrm>
                <a:off x="1473" y="120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2" name="Oval 42"/>
              <p:cNvSpPr>
                <a:spLocks noChangeArrowheads="1"/>
              </p:cNvSpPr>
              <p:nvPr/>
            </p:nvSpPr>
            <p:spPr bwMode="auto">
              <a:xfrm rot="18180000" flipH="1">
                <a:off x="1385" y="1238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3" name="Group 43"/>
            <p:cNvGrpSpPr>
              <a:grpSpLocks/>
            </p:cNvGrpSpPr>
            <p:nvPr/>
          </p:nvGrpSpPr>
          <p:grpSpPr bwMode="auto">
            <a:xfrm>
              <a:off x="1088" y="1377"/>
              <a:ext cx="1398" cy="188"/>
              <a:chOff x="1088" y="1300"/>
              <a:chExt cx="1398" cy="188"/>
            </a:xfrm>
          </p:grpSpPr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flipH="1">
                <a:off x="1325" y="148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 flipH="1" flipV="1">
                <a:off x="1179" y="1345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6" name="Oval 46"/>
              <p:cNvSpPr>
                <a:spLocks noChangeArrowheads="1"/>
              </p:cNvSpPr>
              <p:nvPr/>
            </p:nvSpPr>
            <p:spPr bwMode="auto">
              <a:xfrm>
                <a:off x="1182" y="1300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7" name="Oval 47"/>
              <p:cNvSpPr>
                <a:spLocks noChangeArrowheads="1"/>
              </p:cNvSpPr>
              <p:nvPr/>
            </p:nvSpPr>
            <p:spPr bwMode="auto">
              <a:xfrm rot="18180000" flipH="1">
                <a:off x="1095" y="1334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8" name="Group 48"/>
            <p:cNvGrpSpPr>
              <a:grpSpLocks/>
            </p:cNvGrpSpPr>
            <p:nvPr/>
          </p:nvGrpSpPr>
          <p:grpSpPr bwMode="auto">
            <a:xfrm>
              <a:off x="796" y="1473"/>
              <a:ext cx="1399" cy="188"/>
              <a:chOff x="796" y="1396"/>
              <a:chExt cx="1399" cy="188"/>
            </a:xfrm>
          </p:grpSpPr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 flipH="1">
                <a:off x="1034" y="1584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flipH="1" flipV="1">
                <a:off x="888" y="1441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" name="Oval 51"/>
              <p:cNvSpPr>
                <a:spLocks noChangeArrowheads="1"/>
              </p:cNvSpPr>
              <p:nvPr/>
            </p:nvSpPr>
            <p:spPr bwMode="auto">
              <a:xfrm>
                <a:off x="891" y="139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2" name="Oval 52"/>
              <p:cNvSpPr>
                <a:spLocks noChangeArrowheads="1"/>
              </p:cNvSpPr>
              <p:nvPr/>
            </p:nvSpPr>
            <p:spPr bwMode="auto">
              <a:xfrm rot="18180000" flipH="1">
                <a:off x="803" y="143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2270" y="1842"/>
              <a:ext cx="1398" cy="188"/>
              <a:chOff x="2270" y="1968"/>
              <a:chExt cx="1398" cy="188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6" name="Oval 5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Oval 5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38" name="Group 58"/>
            <p:cNvGrpSpPr>
              <a:grpSpLocks/>
            </p:cNvGrpSpPr>
            <p:nvPr/>
          </p:nvGrpSpPr>
          <p:grpSpPr bwMode="auto">
            <a:xfrm>
              <a:off x="2635" y="1777"/>
              <a:ext cx="1397" cy="188"/>
              <a:chOff x="2635" y="1872"/>
              <a:chExt cx="1397" cy="188"/>
            </a:xfrm>
          </p:grpSpPr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1" name="Oval 61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2" name="Oval 62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3" name="Group 63"/>
            <p:cNvGrpSpPr>
              <a:grpSpLocks/>
            </p:cNvGrpSpPr>
            <p:nvPr/>
          </p:nvGrpSpPr>
          <p:grpSpPr bwMode="auto">
            <a:xfrm>
              <a:off x="2924" y="1752"/>
              <a:ext cx="1398" cy="188"/>
              <a:chOff x="2924" y="1776"/>
              <a:chExt cx="1398" cy="188"/>
            </a:xfrm>
          </p:grpSpPr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>
                <a:off x="2924" y="177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>
                <a:off x="4088" y="1778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6" name="Oval 66"/>
              <p:cNvSpPr>
                <a:spLocks noChangeArrowheads="1"/>
              </p:cNvSpPr>
              <p:nvPr/>
            </p:nvSpPr>
            <p:spPr bwMode="auto">
              <a:xfrm>
                <a:off x="4163" y="187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7" name="Oval 67"/>
              <p:cNvSpPr>
                <a:spLocks noChangeArrowheads="1"/>
              </p:cNvSpPr>
              <p:nvPr/>
            </p:nvSpPr>
            <p:spPr bwMode="auto">
              <a:xfrm rot="7380000" flipH="1">
                <a:off x="4205" y="180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48" name="Group 68"/>
            <p:cNvGrpSpPr>
              <a:grpSpLocks/>
            </p:cNvGrpSpPr>
            <p:nvPr/>
          </p:nvGrpSpPr>
          <p:grpSpPr bwMode="auto">
            <a:xfrm>
              <a:off x="3216" y="1700"/>
              <a:ext cx="1397" cy="188"/>
              <a:chOff x="3216" y="1680"/>
              <a:chExt cx="1397" cy="188"/>
            </a:xfrm>
          </p:grpSpPr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3216" y="168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>
                <a:off x="4379" y="1682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1" name="Oval 71"/>
              <p:cNvSpPr>
                <a:spLocks noChangeArrowheads="1"/>
              </p:cNvSpPr>
              <p:nvPr/>
            </p:nvSpPr>
            <p:spPr bwMode="auto">
              <a:xfrm>
                <a:off x="4454" y="1780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2" name="Oval 72"/>
              <p:cNvSpPr>
                <a:spLocks noChangeArrowheads="1"/>
              </p:cNvSpPr>
              <p:nvPr/>
            </p:nvSpPr>
            <p:spPr bwMode="auto">
              <a:xfrm rot="7380000" flipH="1">
                <a:off x="4496" y="171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53" name="Group 73"/>
            <p:cNvGrpSpPr>
              <a:grpSpLocks/>
            </p:cNvGrpSpPr>
            <p:nvPr/>
          </p:nvGrpSpPr>
          <p:grpSpPr bwMode="auto">
            <a:xfrm>
              <a:off x="3507" y="1584"/>
              <a:ext cx="1397" cy="188"/>
              <a:chOff x="3507" y="1584"/>
              <a:chExt cx="1397" cy="188"/>
            </a:xfrm>
          </p:grpSpPr>
          <p:sp>
            <p:nvSpPr>
              <p:cNvPr id="20554" name="Line 74"/>
              <p:cNvSpPr>
                <a:spLocks noChangeShapeType="1"/>
              </p:cNvSpPr>
              <p:nvPr/>
            </p:nvSpPr>
            <p:spPr bwMode="auto">
              <a:xfrm>
                <a:off x="3507" y="1584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5" name="Line 75"/>
              <p:cNvSpPr>
                <a:spLocks noChangeShapeType="1"/>
              </p:cNvSpPr>
              <p:nvPr/>
            </p:nvSpPr>
            <p:spPr bwMode="auto">
              <a:xfrm>
                <a:off x="4670" y="158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6" name="Oval 76"/>
              <p:cNvSpPr>
                <a:spLocks noChangeArrowheads="1"/>
              </p:cNvSpPr>
              <p:nvPr/>
            </p:nvSpPr>
            <p:spPr bwMode="auto">
              <a:xfrm>
                <a:off x="4744" y="1684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7" name="Oval 77"/>
              <p:cNvSpPr>
                <a:spLocks noChangeArrowheads="1"/>
              </p:cNvSpPr>
              <p:nvPr/>
            </p:nvSpPr>
            <p:spPr bwMode="auto">
              <a:xfrm rot="7380000" flipH="1">
                <a:off x="4787" y="161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58" name="Group 78"/>
            <p:cNvGrpSpPr>
              <a:grpSpLocks/>
            </p:cNvGrpSpPr>
            <p:nvPr/>
          </p:nvGrpSpPr>
          <p:grpSpPr bwMode="auto">
            <a:xfrm>
              <a:off x="2033" y="1842"/>
              <a:ext cx="1399" cy="188"/>
              <a:chOff x="2033" y="2016"/>
              <a:chExt cx="1399" cy="188"/>
            </a:xfrm>
          </p:grpSpPr>
          <p:sp>
            <p:nvSpPr>
              <p:cNvPr id="20559" name="Line 79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0" name="Line 80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1" name="Oval 81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2" name="Oval 82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63" name="Group 83"/>
            <p:cNvGrpSpPr>
              <a:grpSpLocks/>
            </p:cNvGrpSpPr>
            <p:nvPr/>
          </p:nvGrpSpPr>
          <p:grpSpPr bwMode="auto">
            <a:xfrm>
              <a:off x="1669" y="1752"/>
              <a:ext cx="1399" cy="188"/>
              <a:chOff x="1669" y="1920"/>
              <a:chExt cx="1399" cy="188"/>
            </a:xfrm>
          </p:grpSpPr>
          <p:sp>
            <p:nvSpPr>
              <p:cNvPr id="20564" name="Line 84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5" name="Line 85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6" name="Oval 86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7" name="Oval 87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1378" y="1732"/>
              <a:ext cx="1400" cy="188"/>
              <a:chOff x="1378" y="1824"/>
              <a:chExt cx="1400" cy="188"/>
            </a:xfrm>
          </p:grpSpPr>
          <p:sp>
            <p:nvSpPr>
              <p:cNvPr id="20569" name="Line 89"/>
              <p:cNvSpPr>
                <a:spLocks noChangeShapeType="1"/>
              </p:cNvSpPr>
              <p:nvPr/>
            </p:nvSpPr>
            <p:spPr bwMode="auto">
              <a:xfrm flipH="1">
                <a:off x="1616" y="182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0" name="Line 90"/>
              <p:cNvSpPr>
                <a:spLocks noChangeShapeType="1"/>
              </p:cNvSpPr>
              <p:nvPr/>
            </p:nvSpPr>
            <p:spPr bwMode="auto">
              <a:xfrm flipH="1">
                <a:off x="1471" y="182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1" name="Oval 91"/>
              <p:cNvSpPr>
                <a:spLocks noChangeArrowheads="1"/>
              </p:cNvSpPr>
              <p:nvPr/>
            </p:nvSpPr>
            <p:spPr bwMode="auto">
              <a:xfrm>
                <a:off x="1473" y="192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2" name="Oval 92"/>
              <p:cNvSpPr>
                <a:spLocks noChangeArrowheads="1"/>
              </p:cNvSpPr>
              <p:nvPr/>
            </p:nvSpPr>
            <p:spPr bwMode="auto">
              <a:xfrm rot="14220000">
                <a:off x="1385" y="185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73" name="Group 93"/>
            <p:cNvGrpSpPr>
              <a:grpSpLocks/>
            </p:cNvGrpSpPr>
            <p:nvPr/>
          </p:nvGrpSpPr>
          <p:grpSpPr bwMode="auto">
            <a:xfrm>
              <a:off x="1088" y="1700"/>
              <a:ext cx="1398" cy="188"/>
              <a:chOff x="1088" y="1728"/>
              <a:chExt cx="1398" cy="188"/>
            </a:xfrm>
          </p:grpSpPr>
          <p:sp>
            <p:nvSpPr>
              <p:cNvPr id="20574" name="Line 94"/>
              <p:cNvSpPr>
                <a:spLocks noChangeShapeType="1"/>
              </p:cNvSpPr>
              <p:nvPr/>
            </p:nvSpPr>
            <p:spPr bwMode="auto">
              <a:xfrm flipH="1">
                <a:off x="1325" y="172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5" name="Line 95"/>
              <p:cNvSpPr>
                <a:spLocks noChangeShapeType="1"/>
              </p:cNvSpPr>
              <p:nvPr/>
            </p:nvSpPr>
            <p:spPr bwMode="auto">
              <a:xfrm flipH="1">
                <a:off x="1180" y="173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6" name="Oval 96"/>
              <p:cNvSpPr>
                <a:spLocks noChangeArrowheads="1"/>
              </p:cNvSpPr>
              <p:nvPr/>
            </p:nvSpPr>
            <p:spPr bwMode="auto">
              <a:xfrm>
                <a:off x="1182" y="182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7" name="Oval 97"/>
              <p:cNvSpPr>
                <a:spLocks noChangeArrowheads="1"/>
              </p:cNvSpPr>
              <p:nvPr/>
            </p:nvSpPr>
            <p:spPr bwMode="auto">
              <a:xfrm rot="14220000">
                <a:off x="1095" y="1758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78" name="Group 98"/>
            <p:cNvGrpSpPr>
              <a:grpSpLocks/>
            </p:cNvGrpSpPr>
            <p:nvPr/>
          </p:nvGrpSpPr>
          <p:grpSpPr bwMode="auto">
            <a:xfrm>
              <a:off x="796" y="1594"/>
              <a:ext cx="1399" cy="188"/>
              <a:chOff x="796" y="1632"/>
              <a:chExt cx="1399" cy="188"/>
            </a:xfrm>
          </p:grpSpPr>
          <p:sp>
            <p:nvSpPr>
              <p:cNvPr id="20579" name="Line 99"/>
              <p:cNvSpPr>
                <a:spLocks noChangeShapeType="1"/>
              </p:cNvSpPr>
              <p:nvPr/>
            </p:nvSpPr>
            <p:spPr bwMode="auto">
              <a:xfrm flipH="1">
                <a:off x="1034" y="1632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0" name="Line 100"/>
              <p:cNvSpPr>
                <a:spLocks noChangeShapeType="1"/>
              </p:cNvSpPr>
              <p:nvPr/>
            </p:nvSpPr>
            <p:spPr bwMode="auto">
              <a:xfrm flipH="1">
                <a:off x="889" y="1634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1" name="Oval 101"/>
              <p:cNvSpPr>
                <a:spLocks noChangeArrowheads="1"/>
              </p:cNvSpPr>
              <p:nvPr/>
            </p:nvSpPr>
            <p:spPr bwMode="auto">
              <a:xfrm>
                <a:off x="891" y="1732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2" name="Oval 102"/>
              <p:cNvSpPr>
                <a:spLocks noChangeArrowheads="1"/>
              </p:cNvSpPr>
              <p:nvPr/>
            </p:nvSpPr>
            <p:spPr bwMode="auto">
              <a:xfrm rot="14220000">
                <a:off x="803" y="166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3" name="Group 103"/>
            <p:cNvGrpSpPr>
              <a:grpSpLocks/>
            </p:cNvGrpSpPr>
            <p:nvPr/>
          </p:nvGrpSpPr>
          <p:grpSpPr bwMode="auto">
            <a:xfrm>
              <a:off x="2290" y="1292"/>
              <a:ext cx="1398" cy="188"/>
              <a:chOff x="2270" y="964"/>
              <a:chExt cx="1398" cy="188"/>
            </a:xfrm>
          </p:grpSpPr>
          <p:sp>
            <p:nvSpPr>
              <p:cNvPr id="20584" name="Line 10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5" name="Line 10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6" name="Oval 10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87" name="Oval 10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8" name="Group 108"/>
            <p:cNvGrpSpPr>
              <a:grpSpLocks/>
            </p:cNvGrpSpPr>
            <p:nvPr/>
          </p:nvGrpSpPr>
          <p:grpSpPr bwMode="auto">
            <a:xfrm>
              <a:off x="2653" y="1382"/>
              <a:ext cx="1397" cy="188"/>
              <a:chOff x="2635" y="1060"/>
              <a:chExt cx="1397" cy="188"/>
            </a:xfrm>
          </p:grpSpPr>
          <p:sp>
            <p:nvSpPr>
              <p:cNvPr id="20589" name="Line 109"/>
              <p:cNvSpPr>
                <a:spLocks noChangeShapeType="1"/>
              </p:cNvSpPr>
              <p:nvPr/>
            </p:nvSpPr>
            <p:spPr bwMode="auto">
              <a:xfrm>
                <a:off x="2635" y="1248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0" name="Line 110"/>
              <p:cNvSpPr>
                <a:spLocks noChangeShapeType="1"/>
              </p:cNvSpPr>
              <p:nvPr/>
            </p:nvSpPr>
            <p:spPr bwMode="auto">
              <a:xfrm flipV="1">
                <a:off x="3795" y="1105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1" name="Oval 111"/>
              <p:cNvSpPr>
                <a:spLocks noChangeArrowheads="1"/>
              </p:cNvSpPr>
              <p:nvPr/>
            </p:nvSpPr>
            <p:spPr bwMode="auto">
              <a:xfrm>
                <a:off x="3871" y="106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2" name="Oval 112"/>
              <p:cNvSpPr>
                <a:spLocks noChangeArrowheads="1"/>
              </p:cNvSpPr>
              <p:nvPr/>
            </p:nvSpPr>
            <p:spPr bwMode="auto">
              <a:xfrm rot="3420000">
                <a:off x="3915" y="109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93" name="Group 113"/>
            <p:cNvGrpSpPr>
              <a:grpSpLocks/>
            </p:cNvGrpSpPr>
            <p:nvPr/>
          </p:nvGrpSpPr>
          <p:grpSpPr bwMode="auto">
            <a:xfrm>
              <a:off x="3060" y="1372"/>
              <a:ext cx="1398" cy="188"/>
              <a:chOff x="2924" y="1156"/>
              <a:chExt cx="1398" cy="188"/>
            </a:xfrm>
          </p:grpSpPr>
          <p:sp>
            <p:nvSpPr>
              <p:cNvPr id="20594" name="Line 114"/>
              <p:cNvSpPr>
                <a:spLocks noChangeShapeType="1"/>
              </p:cNvSpPr>
              <p:nvPr/>
            </p:nvSpPr>
            <p:spPr bwMode="auto">
              <a:xfrm>
                <a:off x="2924" y="134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5" name="Line 115"/>
              <p:cNvSpPr>
                <a:spLocks noChangeShapeType="1"/>
              </p:cNvSpPr>
              <p:nvPr/>
            </p:nvSpPr>
            <p:spPr bwMode="auto">
              <a:xfrm flipV="1">
                <a:off x="4087" y="1201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6" name="Oval 116"/>
              <p:cNvSpPr>
                <a:spLocks noChangeArrowheads="1"/>
              </p:cNvSpPr>
              <p:nvPr/>
            </p:nvSpPr>
            <p:spPr bwMode="auto">
              <a:xfrm>
                <a:off x="4163" y="115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7" name="Oval 117"/>
              <p:cNvSpPr>
                <a:spLocks noChangeArrowheads="1"/>
              </p:cNvSpPr>
              <p:nvPr/>
            </p:nvSpPr>
            <p:spPr bwMode="auto">
              <a:xfrm rot="3420000">
                <a:off x="4205" y="119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3352" y="1468"/>
              <a:ext cx="1397" cy="188"/>
              <a:chOff x="3216" y="1252"/>
              <a:chExt cx="1397" cy="188"/>
            </a:xfrm>
          </p:grpSpPr>
          <p:sp>
            <p:nvSpPr>
              <p:cNvPr id="20599" name="Line 119"/>
              <p:cNvSpPr>
                <a:spLocks noChangeShapeType="1"/>
              </p:cNvSpPr>
              <p:nvPr/>
            </p:nvSpPr>
            <p:spPr bwMode="auto">
              <a:xfrm>
                <a:off x="3216" y="144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0" name="Line 120"/>
              <p:cNvSpPr>
                <a:spLocks noChangeShapeType="1"/>
              </p:cNvSpPr>
              <p:nvPr/>
            </p:nvSpPr>
            <p:spPr bwMode="auto">
              <a:xfrm flipV="1">
                <a:off x="4378" y="129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1" name="Oval 121"/>
              <p:cNvSpPr>
                <a:spLocks noChangeArrowheads="1"/>
              </p:cNvSpPr>
              <p:nvPr/>
            </p:nvSpPr>
            <p:spPr bwMode="auto">
              <a:xfrm>
                <a:off x="4454" y="125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2" name="Oval 122"/>
              <p:cNvSpPr>
                <a:spLocks noChangeArrowheads="1"/>
              </p:cNvSpPr>
              <p:nvPr/>
            </p:nvSpPr>
            <p:spPr bwMode="auto">
              <a:xfrm rot="3420000">
                <a:off x="4496" y="128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03" name="Group 123"/>
            <p:cNvGrpSpPr>
              <a:grpSpLocks/>
            </p:cNvGrpSpPr>
            <p:nvPr/>
          </p:nvGrpSpPr>
          <p:grpSpPr bwMode="auto">
            <a:xfrm>
              <a:off x="2336" y="1609"/>
              <a:ext cx="1398" cy="188"/>
              <a:chOff x="2270" y="1968"/>
              <a:chExt cx="1398" cy="188"/>
            </a:xfrm>
          </p:grpSpPr>
          <p:sp>
            <p:nvSpPr>
              <p:cNvPr id="20604" name="Line 12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5" name="Line 12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6" name="Oval 12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7" name="Oval 12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08" name="Group 128"/>
            <p:cNvGrpSpPr>
              <a:grpSpLocks/>
            </p:cNvGrpSpPr>
            <p:nvPr/>
          </p:nvGrpSpPr>
          <p:grpSpPr bwMode="auto">
            <a:xfrm>
              <a:off x="2744" y="1609"/>
              <a:ext cx="1397" cy="188"/>
              <a:chOff x="2635" y="1872"/>
              <a:chExt cx="1397" cy="188"/>
            </a:xfrm>
          </p:grpSpPr>
          <p:sp>
            <p:nvSpPr>
              <p:cNvPr id="20609" name="Line 129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0" name="Line 130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1" name="Oval 131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2" name="Oval 132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13" name="Group 133"/>
            <p:cNvGrpSpPr>
              <a:grpSpLocks/>
            </p:cNvGrpSpPr>
            <p:nvPr/>
          </p:nvGrpSpPr>
          <p:grpSpPr bwMode="auto">
            <a:xfrm>
              <a:off x="3016" y="1570"/>
              <a:ext cx="1398" cy="188"/>
              <a:chOff x="2924" y="1776"/>
              <a:chExt cx="1398" cy="188"/>
            </a:xfrm>
          </p:grpSpPr>
          <p:sp>
            <p:nvSpPr>
              <p:cNvPr id="20614" name="Line 134"/>
              <p:cNvSpPr>
                <a:spLocks noChangeShapeType="1"/>
              </p:cNvSpPr>
              <p:nvPr/>
            </p:nvSpPr>
            <p:spPr bwMode="auto">
              <a:xfrm>
                <a:off x="2924" y="177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5" name="Line 135"/>
              <p:cNvSpPr>
                <a:spLocks noChangeShapeType="1"/>
              </p:cNvSpPr>
              <p:nvPr/>
            </p:nvSpPr>
            <p:spPr bwMode="auto">
              <a:xfrm>
                <a:off x="4088" y="1778"/>
                <a:ext cx="144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6" name="Oval 136"/>
              <p:cNvSpPr>
                <a:spLocks noChangeArrowheads="1"/>
              </p:cNvSpPr>
              <p:nvPr/>
            </p:nvSpPr>
            <p:spPr bwMode="auto">
              <a:xfrm>
                <a:off x="4163" y="1876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7" name="Oval 137"/>
              <p:cNvSpPr>
                <a:spLocks noChangeArrowheads="1"/>
              </p:cNvSpPr>
              <p:nvPr/>
            </p:nvSpPr>
            <p:spPr bwMode="auto">
              <a:xfrm rot="7380000" flipH="1">
                <a:off x="4205" y="1806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18" name="Group 138"/>
            <p:cNvGrpSpPr>
              <a:grpSpLocks/>
            </p:cNvGrpSpPr>
            <p:nvPr/>
          </p:nvGrpSpPr>
          <p:grpSpPr bwMode="auto">
            <a:xfrm>
              <a:off x="3288" y="1570"/>
              <a:ext cx="1397" cy="188"/>
              <a:chOff x="3216" y="1680"/>
              <a:chExt cx="1397" cy="188"/>
            </a:xfrm>
          </p:grpSpPr>
          <p:sp>
            <p:nvSpPr>
              <p:cNvPr id="20619" name="Line 139"/>
              <p:cNvSpPr>
                <a:spLocks noChangeShapeType="1"/>
              </p:cNvSpPr>
              <p:nvPr/>
            </p:nvSpPr>
            <p:spPr bwMode="auto">
              <a:xfrm>
                <a:off x="3216" y="1680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0" name="Line 140"/>
              <p:cNvSpPr>
                <a:spLocks noChangeShapeType="1"/>
              </p:cNvSpPr>
              <p:nvPr/>
            </p:nvSpPr>
            <p:spPr bwMode="auto">
              <a:xfrm>
                <a:off x="4379" y="1682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1" name="Oval 141"/>
              <p:cNvSpPr>
                <a:spLocks noChangeArrowheads="1"/>
              </p:cNvSpPr>
              <p:nvPr/>
            </p:nvSpPr>
            <p:spPr bwMode="auto">
              <a:xfrm>
                <a:off x="4454" y="1780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2" name="Oval 142"/>
              <p:cNvSpPr>
                <a:spLocks noChangeArrowheads="1"/>
              </p:cNvSpPr>
              <p:nvPr/>
            </p:nvSpPr>
            <p:spPr bwMode="auto">
              <a:xfrm rot="7380000" flipH="1">
                <a:off x="4496" y="1710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23" name="Group 143"/>
            <p:cNvGrpSpPr>
              <a:grpSpLocks/>
            </p:cNvGrpSpPr>
            <p:nvPr/>
          </p:nvGrpSpPr>
          <p:grpSpPr bwMode="auto">
            <a:xfrm>
              <a:off x="1973" y="1156"/>
              <a:ext cx="1398" cy="188"/>
              <a:chOff x="2270" y="964"/>
              <a:chExt cx="1398" cy="188"/>
            </a:xfrm>
          </p:grpSpPr>
          <p:sp>
            <p:nvSpPr>
              <p:cNvPr id="20624" name="Line 144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5" name="Line 145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6" name="Oval 146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7" name="Oval 147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28" name="Group 148"/>
            <p:cNvGrpSpPr>
              <a:grpSpLocks/>
            </p:cNvGrpSpPr>
            <p:nvPr/>
          </p:nvGrpSpPr>
          <p:grpSpPr bwMode="auto">
            <a:xfrm>
              <a:off x="2064" y="1525"/>
              <a:ext cx="1398" cy="188"/>
              <a:chOff x="2270" y="1968"/>
              <a:chExt cx="1398" cy="188"/>
            </a:xfrm>
          </p:grpSpPr>
          <p:sp>
            <p:nvSpPr>
              <p:cNvPr id="20629" name="Line 149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0" name="Line 150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1" name="Oval 151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2" name="Oval 152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33" name="Group 153"/>
            <p:cNvGrpSpPr>
              <a:grpSpLocks/>
            </p:cNvGrpSpPr>
            <p:nvPr/>
          </p:nvGrpSpPr>
          <p:grpSpPr bwMode="auto">
            <a:xfrm>
              <a:off x="2297" y="1797"/>
              <a:ext cx="1399" cy="188"/>
              <a:chOff x="2033" y="2016"/>
              <a:chExt cx="1399" cy="188"/>
            </a:xfrm>
          </p:grpSpPr>
          <p:sp>
            <p:nvSpPr>
              <p:cNvPr id="20634" name="Line 154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5" name="Line 155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6" name="Oval 156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7" name="Oval 157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38" name="Group 158"/>
            <p:cNvGrpSpPr>
              <a:grpSpLocks/>
            </p:cNvGrpSpPr>
            <p:nvPr/>
          </p:nvGrpSpPr>
          <p:grpSpPr bwMode="auto">
            <a:xfrm>
              <a:off x="1927" y="1669"/>
              <a:ext cx="1399" cy="188"/>
              <a:chOff x="2033" y="2016"/>
              <a:chExt cx="1399" cy="188"/>
            </a:xfrm>
          </p:grpSpPr>
          <p:sp>
            <p:nvSpPr>
              <p:cNvPr id="20639" name="Line 159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0" name="Line 160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1" name="Oval 161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2" name="Oval 162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43" name="Group 163"/>
            <p:cNvGrpSpPr>
              <a:grpSpLocks/>
            </p:cNvGrpSpPr>
            <p:nvPr/>
          </p:nvGrpSpPr>
          <p:grpSpPr bwMode="auto">
            <a:xfrm>
              <a:off x="1565" y="1616"/>
              <a:ext cx="1399" cy="188"/>
              <a:chOff x="1669" y="1920"/>
              <a:chExt cx="1399" cy="188"/>
            </a:xfrm>
          </p:grpSpPr>
          <p:sp>
            <p:nvSpPr>
              <p:cNvPr id="20644" name="Line 164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5" name="Line 165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6" name="Oval 166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7" name="Oval 167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48" name="Group 168"/>
            <p:cNvGrpSpPr>
              <a:grpSpLocks/>
            </p:cNvGrpSpPr>
            <p:nvPr/>
          </p:nvGrpSpPr>
          <p:grpSpPr bwMode="auto">
            <a:xfrm>
              <a:off x="1263" y="1645"/>
              <a:ext cx="1400" cy="188"/>
              <a:chOff x="1378" y="1824"/>
              <a:chExt cx="1400" cy="188"/>
            </a:xfrm>
          </p:grpSpPr>
          <p:sp>
            <p:nvSpPr>
              <p:cNvPr id="20649" name="Line 169"/>
              <p:cNvSpPr>
                <a:spLocks noChangeShapeType="1"/>
              </p:cNvSpPr>
              <p:nvPr/>
            </p:nvSpPr>
            <p:spPr bwMode="auto">
              <a:xfrm flipH="1">
                <a:off x="1616" y="1824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0" name="Line 170"/>
              <p:cNvSpPr>
                <a:spLocks noChangeShapeType="1"/>
              </p:cNvSpPr>
              <p:nvPr/>
            </p:nvSpPr>
            <p:spPr bwMode="auto">
              <a:xfrm flipH="1">
                <a:off x="1471" y="1826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1" name="Oval 171"/>
              <p:cNvSpPr>
                <a:spLocks noChangeArrowheads="1"/>
              </p:cNvSpPr>
              <p:nvPr/>
            </p:nvSpPr>
            <p:spPr bwMode="auto">
              <a:xfrm>
                <a:off x="1473" y="192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2" name="Oval 172"/>
              <p:cNvSpPr>
                <a:spLocks noChangeArrowheads="1"/>
              </p:cNvSpPr>
              <p:nvPr/>
            </p:nvSpPr>
            <p:spPr bwMode="auto">
              <a:xfrm rot="14220000">
                <a:off x="1385" y="1854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53" name="Group 173"/>
            <p:cNvGrpSpPr>
              <a:grpSpLocks/>
            </p:cNvGrpSpPr>
            <p:nvPr/>
          </p:nvGrpSpPr>
          <p:grpSpPr bwMode="auto">
            <a:xfrm>
              <a:off x="2064" y="1797"/>
              <a:ext cx="1398" cy="188"/>
              <a:chOff x="2270" y="1968"/>
              <a:chExt cx="1398" cy="188"/>
            </a:xfrm>
          </p:grpSpPr>
          <p:sp>
            <p:nvSpPr>
              <p:cNvPr id="20654" name="Line 174"/>
              <p:cNvSpPr>
                <a:spLocks noChangeShapeType="1"/>
              </p:cNvSpPr>
              <p:nvPr/>
            </p:nvSpPr>
            <p:spPr bwMode="auto">
              <a:xfrm>
                <a:off x="2270" y="1968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5" name="Line 175"/>
              <p:cNvSpPr>
                <a:spLocks noChangeShapeType="1"/>
              </p:cNvSpPr>
              <p:nvPr/>
            </p:nvSpPr>
            <p:spPr bwMode="auto">
              <a:xfrm>
                <a:off x="3434" y="197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6" name="Oval 176"/>
              <p:cNvSpPr>
                <a:spLocks noChangeArrowheads="1"/>
              </p:cNvSpPr>
              <p:nvPr/>
            </p:nvSpPr>
            <p:spPr bwMode="auto">
              <a:xfrm>
                <a:off x="3509" y="2068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7" name="Oval 177"/>
              <p:cNvSpPr>
                <a:spLocks noChangeArrowheads="1"/>
              </p:cNvSpPr>
              <p:nvPr/>
            </p:nvSpPr>
            <p:spPr bwMode="auto">
              <a:xfrm rot="7380000" flipH="1">
                <a:off x="3550" y="1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58" name="Group 178"/>
            <p:cNvGrpSpPr>
              <a:grpSpLocks/>
            </p:cNvGrpSpPr>
            <p:nvPr/>
          </p:nvGrpSpPr>
          <p:grpSpPr bwMode="auto">
            <a:xfrm>
              <a:off x="1020" y="1570"/>
              <a:ext cx="1398" cy="188"/>
              <a:chOff x="1088" y="1728"/>
              <a:chExt cx="1398" cy="188"/>
            </a:xfrm>
          </p:grpSpPr>
          <p:sp>
            <p:nvSpPr>
              <p:cNvPr id="20659" name="Line 179"/>
              <p:cNvSpPr>
                <a:spLocks noChangeShapeType="1"/>
              </p:cNvSpPr>
              <p:nvPr/>
            </p:nvSpPr>
            <p:spPr bwMode="auto">
              <a:xfrm flipH="1">
                <a:off x="1325" y="172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0" name="Line 180"/>
              <p:cNvSpPr>
                <a:spLocks noChangeShapeType="1"/>
              </p:cNvSpPr>
              <p:nvPr/>
            </p:nvSpPr>
            <p:spPr bwMode="auto">
              <a:xfrm flipH="1">
                <a:off x="1180" y="1730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1" name="Oval 181"/>
              <p:cNvSpPr>
                <a:spLocks noChangeArrowheads="1"/>
              </p:cNvSpPr>
              <p:nvPr/>
            </p:nvSpPr>
            <p:spPr bwMode="auto">
              <a:xfrm>
                <a:off x="1182" y="1828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2" name="Oval 182"/>
              <p:cNvSpPr>
                <a:spLocks noChangeArrowheads="1"/>
              </p:cNvSpPr>
              <p:nvPr/>
            </p:nvSpPr>
            <p:spPr bwMode="auto">
              <a:xfrm rot="14220000">
                <a:off x="1095" y="1758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63" name="Group 183"/>
            <p:cNvGrpSpPr>
              <a:grpSpLocks/>
            </p:cNvGrpSpPr>
            <p:nvPr/>
          </p:nvGrpSpPr>
          <p:grpSpPr bwMode="auto">
            <a:xfrm>
              <a:off x="2252" y="1185"/>
              <a:ext cx="1399" cy="188"/>
              <a:chOff x="2033" y="1012"/>
              <a:chExt cx="1399" cy="188"/>
            </a:xfrm>
          </p:grpSpPr>
          <p:sp>
            <p:nvSpPr>
              <p:cNvPr id="20664" name="Line 184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5" name="Line 185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6" name="Oval 186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7" name="Oval 187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68" name="Group 188"/>
            <p:cNvGrpSpPr>
              <a:grpSpLocks/>
            </p:cNvGrpSpPr>
            <p:nvPr/>
          </p:nvGrpSpPr>
          <p:grpSpPr bwMode="auto">
            <a:xfrm>
              <a:off x="1935" y="1337"/>
              <a:ext cx="1399" cy="188"/>
              <a:chOff x="2033" y="1012"/>
              <a:chExt cx="1399" cy="188"/>
            </a:xfrm>
          </p:grpSpPr>
          <p:sp>
            <p:nvSpPr>
              <p:cNvPr id="20669" name="Line 18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0" name="Line 19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1" name="Oval 19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2" name="Oval 19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73" name="Group 193"/>
            <p:cNvGrpSpPr>
              <a:grpSpLocks/>
            </p:cNvGrpSpPr>
            <p:nvPr/>
          </p:nvGrpSpPr>
          <p:grpSpPr bwMode="auto">
            <a:xfrm>
              <a:off x="1617" y="1428"/>
              <a:ext cx="1399" cy="188"/>
              <a:chOff x="1669" y="1108"/>
              <a:chExt cx="1399" cy="188"/>
            </a:xfrm>
          </p:grpSpPr>
          <p:sp>
            <p:nvSpPr>
              <p:cNvPr id="20674" name="Line 194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5" name="Line 195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6" name="Oval 196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7" name="Oval 197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78" name="Group 198"/>
            <p:cNvGrpSpPr>
              <a:grpSpLocks/>
            </p:cNvGrpSpPr>
            <p:nvPr/>
          </p:nvGrpSpPr>
          <p:grpSpPr bwMode="auto">
            <a:xfrm>
              <a:off x="1292" y="1480"/>
              <a:ext cx="1400" cy="188"/>
              <a:chOff x="1378" y="1204"/>
              <a:chExt cx="1400" cy="188"/>
            </a:xfrm>
          </p:grpSpPr>
          <p:sp>
            <p:nvSpPr>
              <p:cNvPr id="20679" name="Line 199"/>
              <p:cNvSpPr>
                <a:spLocks noChangeShapeType="1"/>
              </p:cNvSpPr>
              <p:nvPr/>
            </p:nvSpPr>
            <p:spPr bwMode="auto">
              <a:xfrm flipH="1">
                <a:off x="1616" y="139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0" name="Line 200"/>
              <p:cNvSpPr>
                <a:spLocks noChangeShapeType="1"/>
              </p:cNvSpPr>
              <p:nvPr/>
            </p:nvSpPr>
            <p:spPr bwMode="auto">
              <a:xfrm flipH="1" flipV="1">
                <a:off x="1470" y="124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1" name="Oval 201"/>
              <p:cNvSpPr>
                <a:spLocks noChangeArrowheads="1"/>
              </p:cNvSpPr>
              <p:nvPr/>
            </p:nvSpPr>
            <p:spPr bwMode="auto">
              <a:xfrm>
                <a:off x="1473" y="120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2" name="Oval 202"/>
              <p:cNvSpPr>
                <a:spLocks noChangeArrowheads="1"/>
              </p:cNvSpPr>
              <p:nvPr/>
            </p:nvSpPr>
            <p:spPr bwMode="auto">
              <a:xfrm rot="18180000" flipH="1">
                <a:off x="1385" y="1238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83" name="Group 203"/>
            <p:cNvGrpSpPr>
              <a:grpSpLocks/>
            </p:cNvGrpSpPr>
            <p:nvPr/>
          </p:nvGrpSpPr>
          <p:grpSpPr bwMode="auto">
            <a:xfrm>
              <a:off x="1111" y="1434"/>
              <a:ext cx="1398" cy="188"/>
              <a:chOff x="1088" y="1300"/>
              <a:chExt cx="1398" cy="188"/>
            </a:xfrm>
          </p:grpSpPr>
          <p:sp>
            <p:nvSpPr>
              <p:cNvPr id="20684" name="Line 204"/>
              <p:cNvSpPr>
                <a:spLocks noChangeShapeType="1"/>
              </p:cNvSpPr>
              <p:nvPr/>
            </p:nvSpPr>
            <p:spPr bwMode="auto">
              <a:xfrm flipH="1">
                <a:off x="1325" y="1488"/>
                <a:ext cx="116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5" name="Line 205"/>
              <p:cNvSpPr>
                <a:spLocks noChangeShapeType="1"/>
              </p:cNvSpPr>
              <p:nvPr/>
            </p:nvSpPr>
            <p:spPr bwMode="auto">
              <a:xfrm flipH="1" flipV="1">
                <a:off x="1179" y="1345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6" name="Oval 206"/>
              <p:cNvSpPr>
                <a:spLocks noChangeArrowheads="1"/>
              </p:cNvSpPr>
              <p:nvPr/>
            </p:nvSpPr>
            <p:spPr bwMode="auto">
              <a:xfrm>
                <a:off x="1182" y="1300"/>
                <a:ext cx="65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7" name="Oval 207"/>
              <p:cNvSpPr>
                <a:spLocks noChangeArrowheads="1"/>
              </p:cNvSpPr>
              <p:nvPr/>
            </p:nvSpPr>
            <p:spPr bwMode="auto">
              <a:xfrm rot="18180000" flipH="1">
                <a:off x="1095" y="1334"/>
                <a:ext cx="109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88" name="Group 208"/>
            <p:cNvGrpSpPr>
              <a:grpSpLocks/>
            </p:cNvGrpSpPr>
            <p:nvPr/>
          </p:nvGrpSpPr>
          <p:grpSpPr bwMode="auto">
            <a:xfrm>
              <a:off x="2388" y="1382"/>
              <a:ext cx="1399" cy="188"/>
              <a:chOff x="2033" y="1012"/>
              <a:chExt cx="1399" cy="188"/>
            </a:xfrm>
          </p:grpSpPr>
          <p:sp>
            <p:nvSpPr>
              <p:cNvPr id="20689" name="Line 209"/>
              <p:cNvSpPr>
                <a:spLocks noChangeShapeType="1"/>
              </p:cNvSpPr>
              <p:nvPr/>
            </p:nvSpPr>
            <p:spPr bwMode="auto">
              <a:xfrm flipH="1">
                <a:off x="2270" y="1200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0" name="Line 210"/>
              <p:cNvSpPr>
                <a:spLocks noChangeShapeType="1"/>
              </p:cNvSpPr>
              <p:nvPr/>
            </p:nvSpPr>
            <p:spPr bwMode="auto">
              <a:xfrm flipH="1" flipV="1">
                <a:off x="2124" y="1057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1" name="Oval 211"/>
              <p:cNvSpPr>
                <a:spLocks noChangeArrowheads="1"/>
              </p:cNvSpPr>
              <p:nvPr/>
            </p:nvSpPr>
            <p:spPr bwMode="auto">
              <a:xfrm>
                <a:off x="2127" y="1012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2" name="Oval 212"/>
              <p:cNvSpPr>
                <a:spLocks noChangeArrowheads="1"/>
              </p:cNvSpPr>
              <p:nvPr/>
            </p:nvSpPr>
            <p:spPr bwMode="auto">
              <a:xfrm rot="18180000" flipH="1">
                <a:off x="2039" y="1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693" name="Line 213"/>
            <p:cNvSpPr>
              <a:spLocks noChangeShapeType="1"/>
            </p:cNvSpPr>
            <p:nvPr/>
          </p:nvSpPr>
          <p:spPr bwMode="auto">
            <a:xfrm>
              <a:off x="2608" y="1706"/>
              <a:ext cx="5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694" name="Group 214"/>
            <p:cNvGrpSpPr>
              <a:grpSpLocks/>
            </p:cNvGrpSpPr>
            <p:nvPr/>
          </p:nvGrpSpPr>
          <p:grpSpPr bwMode="auto">
            <a:xfrm>
              <a:off x="2433" y="1671"/>
              <a:ext cx="1399" cy="188"/>
              <a:chOff x="2033" y="2016"/>
              <a:chExt cx="1399" cy="188"/>
            </a:xfrm>
          </p:grpSpPr>
          <p:sp>
            <p:nvSpPr>
              <p:cNvPr id="20695" name="Line 215"/>
              <p:cNvSpPr>
                <a:spLocks noChangeShapeType="1"/>
              </p:cNvSpPr>
              <p:nvPr/>
            </p:nvSpPr>
            <p:spPr bwMode="auto">
              <a:xfrm flipH="1">
                <a:off x="2270" y="2016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6" name="Line 216"/>
              <p:cNvSpPr>
                <a:spLocks noChangeShapeType="1"/>
              </p:cNvSpPr>
              <p:nvPr/>
            </p:nvSpPr>
            <p:spPr bwMode="auto">
              <a:xfrm flipH="1">
                <a:off x="2125" y="2018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7" name="Oval 217"/>
              <p:cNvSpPr>
                <a:spLocks noChangeArrowheads="1"/>
              </p:cNvSpPr>
              <p:nvPr/>
            </p:nvSpPr>
            <p:spPr bwMode="auto">
              <a:xfrm>
                <a:off x="2127" y="2116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8" name="Oval 218"/>
              <p:cNvSpPr>
                <a:spLocks noChangeArrowheads="1"/>
              </p:cNvSpPr>
              <p:nvPr/>
            </p:nvSpPr>
            <p:spPr bwMode="auto">
              <a:xfrm rot="14220000">
                <a:off x="2039" y="2046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699" name="Group 219"/>
            <p:cNvGrpSpPr>
              <a:grpSpLocks/>
            </p:cNvGrpSpPr>
            <p:nvPr/>
          </p:nvGrpSpPr>
          <p:grpSpPr bwMode="auto">
            <a:xfrm>
              <a:off x="2064" y="1337"/>
              <a:ext cx="1398" cy="188"/>
              <a:chOff x="2270" y="964"/>
              <a:chExt cx="1398" cy="188"/>
            </a:xfrm>
          </p:grpSpPr>
          <p:sp>
            <p:nvSpPr>
              <p:cNvPr id="20700" name="Line 220"/>
              <p:cNvSpPr>
                <a:spLocks noChangeShapeType="1"/>
              </p:cNvSpPr>
              <p:nvPr/>
            </p:nvSpPr>
            <p:spPr bwMode="auto">
              <a:xfrm>
                <a:off x="2270" y="1152"/>
                <a:ext cx="116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1" name="Line 221"/>
              <p:cNvSpPr>
                <a:spLocks noChangeShapeType="1"/>
              </p:cNvSpPr>
              <p:nvPr/>
            </p:nvSpPr>
            <p:spPr bwMode="auto">
              <a:xfrm flipV="1">
                <a:off x="3433" y="1009"/>
                <a:ext cx="143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2" name="Oval 222"/>
              <p:cNvSpPr>
                <a:spLocks noChangeArrowheads="1"/>
              </p:cNvSpPr>
              <p:nvPr/>
            </p:nvSpPr>
            <p:spPr bwMode="auto">
              <a:xfrm>
                <a:off x="3509" y="964"/>
                <a:ext cx="64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3" name="Oval 223"/>
              <p:cNvSpPr>
                <a:spLocks noChangeArrowheads="1"/>
              </p:cNvSpPr>
              <p:nvPr/>
            </p:nvSpPr>
            <p:spPr bwMode="auto">
              <a:xfrm rot="3420000">
                <a:off x="3550" y="998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04" name="Group 224"/>
            <p:cNvGrpSpPr>
              <a:grpSpLocks/>
            </p:cNvGrpSpPr>
            <p:nvPr/>
          </p:nvGrpSpPr>
          <p:grpSpPr bwMode="auto">
            <a:xfrm>
              <a:off x="1844" y="1525"/>
              <a:ext cx="1399" cy="188"/>
              <a:chOff x="1669" y="1920"/>
              <a:chExt cx="1399" cy="188"/>
            </a:xfrm>
          </p:grpSpPr>
          <p:sp>
            <p:nvSpPr>
              <p:cNvPr id="20705" name="Line 225"/>
              <p:cNvSpPr>
                <a:spLocks noChangeShapeType="1"/>
              </p:cNvSpPr>
              <p:nvPr/>
            </p:nvSpPr>
            <p:spPr bwMode="auto">
              <a:xfrm flipH="1">
                <a:off x="1908" y="1920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6" name="Line 226"/>
              <p:cNvSpPr>
                <a:spLocks noChangeShapeType="1"/>
              </p:cNvSpPr>
              <p:nvPr/>
            </p:nvSpPr>
            <p:spPr bwMode="auto">
              <a:xfrm flipH="1">
                <a:off x="1761" y="1922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7" name="Oval 227"/>
              <p:cNvSpPr>
                <a:spLocks noChangeArrowheads="1"/>
              </p:cNvSpPr>
              <p:nvPr/>
            </p:nvSpPr>
            <p:spPr bwMode="auto">
              <a:xfrm>
                <a:off x="1763" y="2020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8" name="Oval 228"/>
              <p:cNvSpPr>
                <a:spLocks noChangeArrowheads="1"/>
              </p:cNvSpPr>
              <p:nvPr/>
            </p:nvSpPr>
            <p:spPr bwMode="auto">
              <a:xfrm rot="14220000">
                <a:off x="1675" y="1950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09" name="Group 229"/>
            <p:cNvGrpSpPr>
              <a:grpSpLocks/>
            </p:cNvGrpSpPr>
            <p:nvPr/>
          </p:nvGrpSpPr>
          <p:grpSpPr bwMode="auto">
            <a:xfrm>
              <a:off x="2472" y="1480"/>
              <a:ext cx="1397" cy="188"/>
              <a:chOff x="2635" y="1872"/>
              <a:chExt cx="1397" cy="188"/>
            </a:xfrm>
          </p:grpSpPr>
          <p:sp>
            <p:nvSpPr>
              <p:cNvPr id="20710" name="Line 230"/>
              <p:cNvSpPr>
                <a:spLocks noChangeShapeType="1"/>
              </p:cNvSpPr>
              <p:nvPr/>
            </p:nvSpPr>
            <p:spPr bwMode="auto">
              <a:xfrm>
                <a:off x="2635" y="1872"/>
                <a:ext cx="115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1" name="Line 231"/>
              <p:cNvSpPr>
                <a:spLocks noChangeShapeType="1"/>
              </p:cNvSpPr>
              <p:nvPr/>
            </p:nvSpPr>
            <p:spPr bwMode="auto">
              <a:xfrm>
                <a:off x="3796" y="1874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2" name="Oval 232"/>
              <p:cNvSpPr>
                <a:spLocks noChangeArrowheads="1"/>
              </p:cNvSpPr>
              <p:nvPr/>
            </p:nvSpPr>
            <p:spPr bwMode="auto">
              <a:xfrm>
                <a:off x="3871" y="1972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3" name="Oval 233"/>
              <p:cNvSpPr>
                <a:spLocks noChangeArrowheads="1"/>
              </p:cNvSpPr>
              <p:nvPr/>
            </p:nvSpPr>
            <p:spPr bwMode="auto">
              <a:xfrm rot="7380000" flipH="1">
                <a:off x="3915" y="1902"/>
                <a:ext cx="110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14" name="Group 234"/>
            <p:cNvGrpSpPr>
              <a:grpSpLocks/>
            </p:cNvGrpSpPr>
            <p:nvPr/>
          </p:nvGrpSpPr>
          <p:grpSpPr bwMode="auto">
            <a:xfrm>
              <a:off x="2161" y="1525"/>
              <a:ext cx="1399" cy="188"/>
              <a:chOff x="1669" y="1108"/>
              <a:chExt cx="1399" cy="188"/>
            </a:xfrm>
          </p:grpSpPr>
          <p:sp>
            <p:nvSpPr>
              <p:cNvPr id="20715" name="Line 235"/>
              <p:cNvSpPr>
                <a:spLocks noChangeShapeType="1"/>
              </p:cNvSpPr>
              <p:nvPr/>
            </p:nvSpPr>
            <p:spPr bwMode="auto">
              <a:xfrm flipH="1">
                <a:off x="1908" y="1296"/>
                <a:ext cx="11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6" name="Line 236"/>
              <p:cNvSpPr>
                <a:spLocks noChangeShapeType="1"/>
              </p:cNvSpPr>
              <p:nvPr/>
            </p:nvSpPr>
            <p:spPr bwMode="auto">
              <a:xfrm flipH="1" flipV="1">
                <a:off x="1760" y="1153"/>
                <a:ext cx="145" cy="14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7" name="Oval 237"/>
              <p:cNvSpPr>
                <a:spLocks noChangeArrowheads="1"/>
              </p:cNvSpPr>
              <p:nvPr/>
            </p:nvSpPr>
            <p:spPr bwMode="auto">
              <a:xfrm>
                <a:off x="1763" y="1108"/>
                <a:ext cx="66" cy="88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8" name="Oval 238"/>
              <p:cNvSpPr>
                <a:spLocks noChangeArrowheads="1"/>
              </p:cNvSpPr>
              <p:nvPr/>
            </p:nvSpPr>
            <p:spPr bwMode="auto">
              <a:xfrm rot="18180000" flipH="1">
                <a:off x="1675" y="1142"/>
                <a:ext cx="111" cy="124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719" name="Group 239"/>
          <p:cNvGrpSpPr>
            <a:grpSpLocks/>
          </p:cNvGrpSpPr>
          <p:nvPr/>
        </p:nvGrpSpPr>
        <p:grpSpPr bwMode="auto">
          <a:xfrm>
            <a:off x="1116013" y="2036763"/>
            <a:ext cx="2605087" cy="730250"/>
            <a:chOff x="2033" y="2016"/>
            <a:chExt cx="1399" cy="188"/>
          </a:xfrm>
        </p:grpSpPr>
        <p:sp>
          <p:nvSpPr>
            <p:cNvPr id="20720" name="Line 240"/>
            <p:cNvSpPr>
              <a:spLocks noChangeShapeType="1"/>
            </p:cNvSpPr>
            <p:nvPr/>
          </p:nvSpPr>
          <p:spPr bwMode="auto">
            <a:xfrm flipH="1">
              <a:off x="2270" y="2016"/>
              <a:ext cx="116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1" name="Line 241"/>
            <p:cNvSpPr>
              <a:spLocks noChangeShapeType="1"/>
            </p:cNvSpPr>
            <p:nvPr/>
          </p:nvSpPr>
          <p:spPr bwMode="auto">
            <a:xfrm flipH="1">
              <a:off x="2125" y="2018"/>
              <a:ext cx="143" cy="1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2" name="Oval 242"/>
            <p:cNvSpPr>
              <a:spLocks noChangeArrowheads="1"/>
            </p:cNvSpPr>
            <p:nvPr/>
          </p:nvSpPr>
          <p:spPr bwMode="auto">
            <a:xfrm>
              <a:off x="2127" y="2116"/>
              <a:ext cx="64" cy="88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3" name="Oval 243"/>
            <p:cNvSpPr>
              <a:spLocks noChangeArrowheads="1"/>
            </p:cNvSpPr>
            <p:nvPr/>
          </p:nvSpPr>
          <p:spPr bwMode="auto">
            <a:xfrm rot="14220000">
              <a:off x="2039" y="2046"/>
              <a:ext cx="111" cy="1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24" name="Text Box 244"/>
          <p:cNvSpPr txBox="1">
            <a:spLocks noChangeArrowheads="1"/>
          </p:cNvSpPr>
          <p:nvPr/>
        </p:nvSpPr>
        <p:spPr bwMode="auto">
          <a:xfrm>
            <a:off x="1763713" y="966788"/>
            <a:ext cx="39608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Miozin molekulák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0725" name="Text Box 245"/>
          <p:cNvSpPr txBox="1">
            <a:spLocks noChangeArrowheads="1"/>
          </p:cNvSpPr>
          <p:nvPr/>
        </p:nvSpPr>
        <p:spPr bwMode="auto">
          <a:xfrm>
            <a:off x="4932363" y="1974850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230-250 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26" name="Rectangle 246"/>
          <p:cNvSpPr>
            <a:spLocks noChangeArrowheads="1"/>
          </p:cNvSpPr>
          <p:nvPr/>
        </p:nvSpPr>
        <p:spPr bwMode="auto">
          <a:xfrm>
            <a:off x="990600" y="6200775"/>
            <a:ext cx="464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000">
                <a:latin typeface="Times New Roman" pitchFamily="18" charset="0"/>
              </a:rPr>
              <a:t>After model presented by Huxley, 1963 </a:t>
            </a:r>
          </a:p>
        </p:txBody>
      </p:sp>
      <p:sp>
        <p:nvSpPr>
          <p:cNvPr id="20727" name="Line 247"/>
          <p:cNvSpPr>
            <a:spLocks noChangeShapeType="1"/>
          </p:cNvSpPr>
          <p:nvPr/>
        </p:nvSpPr>
        <p:spPr bwMode="auto">
          <a:xfrm>
            <a:off x="4572000" y="3990975"/>
            <a:ext cx="0" cy="9366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728" name="Text Box 248"/>
          <p:cNvSpPr txBox="1">
            <a:spLocks noChangeArrowheads="1"/>
          </p:cNvSpPr>
          <p:nvPr/>
        </p:nvSpPr>
        <p:spPr bwMode="auto">
          <a:xfrm>
            <a:off x="3995738" y="3343275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M lemez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29" name="Text Box 249"/>
          <p:cNvSpPr txBox="1">
            <a:spLocks noChangeArrowheads="1"/>
          </p:cNvSpPr>
          <p:nvPr/>
        </p:nvSpPr>
        <p:spPr bwMode="auto">
          <a:xfrm>
            <a:off x="2843213" y="226218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test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0" name="Text Box 250"/>
          <p:cNvSpPr txBox="1">
            <a:spLocks noChangeArrowheads="1"/>
          </p:cNvSpPr>
          <p:nvPr/>
        </p:nvSpPr>
        <p:spPr bwMode="auto">
          <a:xfrm>
            <a:off x="755650" y="16144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nyak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1" name="Text Box 251"/>
          <p:cNvSpPr txBox="1">
            <a:spLocks noChangeArrowheads="1"/>
          </p:cNvSpPr>
          <p:nvPr/>
        </p:nvSpPr>
        <p:spPr bwMode="auto">
          <a:xfrm>
            <a:off x="971550" y="2670175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fej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0732" name="Text Box 252"/>
          <p:cNvSpPr txBox="1">
            <a:spLocks noChangeArrowheads="1"/>
          </p:cNvSpPr>
          <p:nvPr/>
        </p:nvSpPr>
        <p:spPr bwMode="auto">
          <a:xfrm>
            <a:off x="2286000" y="188913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 i="1" dirty="0">
                <a:latin typeface="Times New Roman" pitchFamily="18" charset="0"/>
              </a:rPr>
              <a:t>A vastag </a:t>
            </a:r>
            <a:r>
              <a:rPr lang="hu-HU" sz="3200" b="1" i="1" dirty="0" err="1">
                <a:latin typeface="Times New Roman" pitchFamily="18" charset="0"/>
              </a:rPr>
              <a:t>filamentum</a:t>
            </a:r>
            <a:endParaRPr lang="en-GB" sz="3200" b="1" i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8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7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0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07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207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4" grpId="0"/>
      <p:bldP spid="20725" grpId="0"/>
      <p:bldP spid="20726" grpId="0"/>
      <p:bldP spid="20727" grpId="0" animBg="1"/>
      <p:bldP spid="20728" grpId="0"/>
      <p:bldP spid="20729" grpId="0"/>
      <p:bldP spid="20730" grpId="0"/>
      <p:bldP spid="207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880852" y="260648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Az izomkontrakció létrejötte, illetve egy kereszthíd erőkifejtésének, munkavégzésének lefolyása.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t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60621"/>
            <a:ext cx="5624490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3" y="1196752"/>
            <a:ext cx="8052222" cy="483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226031" y="260648"/>
            <a:ext cx="4860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Csúszó </a:t>
            </a:r>
            <a:r>
              <a:rPr lang="hu-HU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filamentum</a:t>
            </a:r>
            <a:r>
              <a:rPr lang="hu-H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elmélet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assconnection.s3.amazonaws.com/1517/flashcards/715536/jpg/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54848" cy="549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42136" y="19172"/>
            <a:ext cx="8229600" cy="7455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solidFill>
                  <a:schemeClr val="bg1"/>
                </a:solidFill>
              </a:rPr>
              <a:t>A teljes kontrakciós ciklus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467544" y="1268760"/>
            <a:ext cx="8280920" cy="494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972094" y="54711"/>
            <a:ext cx="7271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izomkontrakció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alapja a Ca</a:t>
            </a:r>
            <a:r>
              <a:rPr lang="hu-HU" sz="3200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szint szabályozása a citoplazmában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76983"/>
            <a:ext cx="59766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Témakörök - tematika</a:t>
            </a:r>
            <a:endParaRPr lang="hu-H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87624" y="589451"/>
            <a:ext cx="662473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 Bevezetés Az erőnlét fogalma. A </a:t>
            </a:r>
            <a:r>
              <a:rPr lang="hu-HU" dirty="0" err="1" smtClean="0">
                <a:solidFill>
                  <a:prstClr val="black"/>
                </a:solidFill>
              </a:rPr>
              <a:t>fitnessz</a:t>
            </a:r>
            <a:r>
              <a:rPr lang="hu-HU" dirty="0" smtClean="0">
                <a:solidFill>
                  <a:prstClr val="black"/>
                </a:solidFill>
              </a:rPr>
              <a:t>, az erőnlét, a fizikai képességek fogalmak és tartalmak közötti azonosságok és különbségek. Általános és specifikus erőnlét. 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Alapelvek az erőnlét meghatározásában. </a:t>
            </a:r>
            <a:r>
              <a:rPr lang="hu-HU" dirty="0" err="1" smtClean="0">
                <a:solidFill>
                  <a:prstClr val="black"/>
                </a:solidFill>
              </a:rPr>
              <a:t>Normalizáció</a:t>
            </a:r>
            <a:r>
              <a:rPr lang="hu-HU" dirty="0" smtClean="0">
                <a:solidFill>
                  <a:prstClr val="black"/>
                </a:solidFill>
              </a:rPr>
              <a:t>, normatív értékek. Mérések kivitelezése.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Izom felépítése, kontrakciók típusai, jellemzői.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A testi erő fogalma, mérése és normatív értékek meghatározása. 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Állóképesség fogalma, mérése, normatív adatok meghatározása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Mozgékonyság fogalma, mérése, normatív adatok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Hajlékonyság, ízületi mozgékonyság fogalma, mérése, normatív adatok meghatározása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Állásstabilitás fogalma, mérése, normatív adatok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Összetett tesztek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err="1" smtClean="0">
                <a:solidFill>
                  <a:prstClr val="black"/>
                </a:solidFill>
              </a:rPr>
              <a:t>Sportspecifikus</a:t>
            </a:r>
            <a:r>
              <a:rPr lang="hu-HU" dirty="0" smtClean="0">
                <a:solidFill>
                  <a:prstClr val="black"/>
                </a:solidFill>
              </a:rPr>
              <a:t> tesztek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dirty="0" smtClean="0">
                <a:solidFill>
                  <a:prstClr val="black"/>
                </a:solidFill>
              </a:rPr>
              <a:t>Mozgássérültek funkcionális tesztjei, skálák, indexek</a:t>
            </a: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hu-HU" dirty="0" smtClean="0">
              <a:solidFill>
                <a:prstClr val="black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endParaRPr lang="hu-HU" dirty="0" smtClean="0">
              <a:solidFill>
                <a:prstClr val="black"/>
              </a:solidFill>
            </a:endParaRPr>
          </a:p>
          <a:p>
            <a:pPr marL="342900" indent="-3429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"/>
          <a:stretch/>
        </p:blipFill>
        <p:spPr bwMode="auto">
          <a:xfrm>
            <a:off x="539552" y="764704"/>
            <a:ext cx="8136904" cy="522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0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1/10/Muskel-molekulartransl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2"/>
            <a:ext cx="9143999" cy="68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6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 bwMode="auto">
          <a:xfrm>
            <a:off x="467544" y="1038249"/>
            <a:ext cx="8136904" cy="544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23728" y="267090"/>
            <a:ext cx="5218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Vázizom - energiafelhasználás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620688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Az izomműködés energiaforrásai maximális intenzitású munka esetén</a:t>
            </a:r>
            <a:endParaRPr lang="en-US" sz="32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9632" y="2276872"/>
            <a:ext cx="63637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Anaerob-alaktacid</a:t>
            </a:r>
            <a:endParaRPr lang="hu-HU" sz="2800" b="1" dirty="0" smtClean="0"/>
          </a:p>
          <a:p>
            <a:r>
              <a:rPr lang="hu-HU" sz="2800" dirty="0" smtClean="0"/>
              <a:t>	ATP-ADP			1-2 mp</a:t>
            </a:r>
          </a:p>
          <a:p>
            <a:r>
              <a:rPr lang="hu-HU" sz="2800" dirty="0" smtClean="0"/>
              <a:t>	Kreatin-foszfát		6-8 mp</a:t>
            </a:r>
          </a:p>
          <a:p>
            <a:r>
              <a:rPr lang="hu-HU" sz="2800" b="1" dirty="0" err="1" smtClean="0"/>
              <a:t>Anaerob-laktacid</a:t>
            </a:r>
            <a:endParaRPr lang="hu-HU" sz="2800" b="1" dirty="0" smtClean="0"/>
          </a:p>
          <a:p>
            <a:r>
              <a:rPr lang="hu-HU" sz="2800" dirty="0" smtClean="0"/>
              <a:t>	</a:t>
            </a:r>
            <a:r>
              <a:rPr lang="hu-HU" sz="2800" dirty="0" err="1" smtClean="0"/>
              <a:t>Glikogenolízis</a:t>
            </a:r>
            <a:r>
              <a:rPr lang="hu-HU" sz="2800" dirty="0" smtClean="0"/>
              <a:t>,</a:t>
            </a:r>
            <a:r>
              <a:rPr lang="hu-HU" sz="2800" dirty="0" err="1" smtClean="0"/>
              <a:t>glikolízis</a:t>
            </a:r>
            <a:r>
              <a:rPr lang="hu-HU" sz="2800" dirty="0" smtClean="0"/>
              <a:t>	30 mp</a:t>
            </a:r>
          </a:p>
          <a:p>
            <a:r>
              <a:rPr lang="hu-HU" sz="2800" b="1" dirty="0" smtClean="0"/>
              <a:t>Aerob</a:t>
            </a:r>
          </a:p>
          <a:p>
            <a:r>
              <a:rPr lang="hu-HU" sz="2800" dirty="0" smtClean="0"/>
              <a:t>	Szénhidrát-zsírégetés	70-80 perc</a:t>
            </a:r>
          </a:p>
          <a:p>
            <a:r>
              <a:rPr lang="hu-HU" sz="2800" dirty="0"/>
              <a:t>	</a:t>
            </a:r>
            <a:r>
              <a:rPr lang="hu-HU" sz="2800" dirty="0" smtClean="0"/>
              <a:t>(zsírégetés csak aerob módon lehet</a:t>
            </a:r>
          </a:p>
          <a:p>
            <a:r>
              <a:rPr lang="hu-HU" sz="2800" dirty="0"/>
              <a:t>	</a:t>
            </a:r>
            <a:r>
              <a:rPr lang="hu-HU" sz="2800" dirty="0" smtClean="0"/>
              <a:t>	 a teljesítmény </a:t>
            </a:r>
            <a:r>
              <a:rPr lang="hu-HU" sz="2800" dirty="0" err="1" smtClean="0"/>
              <a:t>max</a:t>
            </a:r>
            <a:r>
              <a:rPr lang="hu-HU" sz="2800" dirty="0" smtClean="0"/>
              <a:t> 70%-val)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15816" y="6247190"/>
            <a:ext cx="267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Oxigénadósság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542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961"/>
            <a:ext cx="4476633" cy="683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196752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Az ATP regenerációja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0279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28740"/>
            <a:ext cx="4536503" cy="688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1700808"/>
            <a:ext cx="3145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/>
              <a:t>Glükózanyagcsere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9768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236924"/>
              </p:ext>
            </p:extLst>
          </p:nvPr>
        </p:nvGraphicFramePr>
        <p:xfrm>
          <a:off x="323526" y="1340766"/>
          <a:ext cx="8496948" cy="31761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282"/>
                <a:gridCol w="2160240"/>
                <a:gridCol w="1872208"/>
                <a:gridCol w="1944218"/>
              </a:tblGrid>
              <a:tr h="58068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Energiaraktárak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662305" algn="ctr"/>
                        </a:tabLst>
                      </a:pPr>
                      <a:r>
                        <a:rPr lang="hu-HU" sz="2800" dirty="0">
                          <a:effectLst/>
                        </a:rPr>
                        <a:t> 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A rendelkezésre álló potenciális energia (kCal)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8068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Glikogén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Zsír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Fehérje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0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Máj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400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450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400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0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Zsírszövet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0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135000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0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068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Izom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1200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>
                          <a:effectLst/>
                        </a:rPr>
                        <a:t>350</a:t>
                      </a:r>
                      <a:endParaRPr lang="hu-H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2800" dirty="0">
                          <a:effectLst/>
                        </a:rPr>
                        <a:t>24000</a:t>
                      </a:r>
                      <a:endParaRPr lang="hu-H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4897705"/>
            <a:ext cx="82734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Energiaraktárak 70kg-os férfi esetén (</a:t>
            </a:r>
            <a:r>
              <a:rPr kumimoji="0" lang="hu-HU" altLang="hu-H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Bean</a:t>
            </a:r>
            <a:r>
              <a:rPr kumimoji="0" lang="hu-HU" altLang="hu-H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Modern Sporttáplálkozás)</a:t>
            </a:r>
            <a:endParaRPr kumimoji="0" lang="hu-HU" altLang="hu-H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Az izom regenerációja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Edzés, intenzív feszülés</a:t>
            </a:r>
          </a:p>
          <a:p>
            <a:pPr marL="0" indent="0" algn="ctr">
              <a:buNone/>
            </a:pPr>
            <a:r>
              <a:rPr lang="hu-HU" dirty="0" smtClean="0"/>
              <a:t>Izom </a:t>
            </a:r>
            <a:r>
              <a:rPr lang="hu-HU" dirty="0" err="1" smtClean="0"/>
              <a:t>mikrosérülés</a:t>
            </a:r>
            <a:endParaRPr lang="hu-HU" dirty="0"/>
          </a:p>
        </p:txBody>
      </p:sp>
      <p:sp>
        <p:nvSpPr>
          <p:cNvPr id="4" name="Lefelé nyíl 3"/>
          <p:cNvSpPr/>
          <p:nvPr/>
        </p:nvSpPr>
        <p:spPr>
          <a:xfrm>
            <a:off x="3995936" y="2996952"/>
            <a:ext cx="86409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67544" y="4041938"/>
            <a:ext cx="8208912" cy="150810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prstClr val="black"/>
                </a:solidFill>
              </a:rPr>
              <a:t>Regenerációs mechanizmusok</a:t>
            </a:r>
          </a:p>
          <a:p>
            <a:pPr algn="ctr"/>
            <a:r>
              <a:rPr lang="hu-HU" sz="3200" dirty="0">
                <a:solidFill>
                  <a:prstClr val="black"/>
                </a:solidFill>
              </a:rPr>
              <a:t>b</a:t>
            </a:r>
            <a:r>
              <a:rPr lang="hu-HU" sz="3200" dirty="0" smtClean="0">
                <a:solidFill>
                  <a:prstClr val="black"/>
                </a:solidFill>
              </a:rPr>
              <a:t>ekapcsolása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(Pl. </a:t>
            </a:r>
            <a:r>
              <a:rPr lang="hu-HU" sz="2800" dirty="0" err="1" smtClean="0">
                <a:solidFill>
                  <a:prstClr val="black"/>
                </a:solidFill>
              </a:rPr>
              <a:t>kreatin-kináz</a:t>
            </a:r>
            <a:r>
              <a:rPr lang="hu-HU" sz="2800" dirty="0" smtClean="0">
                <a:solidFill>
                  <a:prstClr val="black"/>
                </a:solidFill>
              </a:rPr>
              <a:t> felszabadulás hatására)</a:t>
            </a:r>
            <a:endParaRPr lang="hu-H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5212" y="260648"/>
            <a:ext cx="8229600" cy="79208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Az izomsérülés </a:t>
            </a:r>
            <a:r>
              <a:rPr lang="hu-HU" dirty="0" err="1" smtClean="0">
                <a:solidFill>
                  <a:schemeClr val="bg1"/>
                </a:solidFill>
              </a:rPr>
              <a:t>maratonfutásnál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71982" y="1802107"/>
            <a:ext cx="2530624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err="1" smtClean="0"/>
              <a:t>Maraton</a:t>
            </a:r>
            <a:r>
              <a:rPr lang="hu-HU" sz="2400" b="1" dirty="0" smtClean="0"/>
              <a:t> futó</a:t>
            </a:r>
            <a:endParaRPr lang="hu-HU" sz="2400" b="1" dirty="0"/>
          </a:p>
        </p:txBody>
      </p:sp>
      <p:pic>
        <p:nvPicPr>
          <p:cNvPr id="14340" name="Picture 4" descr="http://a.espncdn.com/photo/2011/0418/espnbos_g_mutai_5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11864"/>
          <a:stretch/>
        </p:blipFill>
        <p:spPr bwMode="auto">
          <a:xfrm>
            <a:off x="4491146" y="1196752"/>
            <a:ext cx="2025069" cy="188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47665" y="5641032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Maraton</a:t>
            </a:r>
            <a:r>
              <a:rPr lang="hu-HU" sz="2400" b="1" dirty="0" smtClean="0"/>
              <a:t> előtt                        </a:t>
            </a:r>
            <a:r>
              <a:rPr lang="hu-HU" sz="2400" b="1" dirty="0" err="1" smtClean="0"/>
              <a:t>Maraton</a:t>
            </a:r>
            <a:r>
              <a:rPr lang="hu-HU" sz="2400" b="1" dirty="0" smtClean="0"/>
              <a:t> után                  </a:t>
            </a:r>
            <a:endParaRPr lang="hu-HU" sz="2400" b="1" dirty="0"/>
          </a:p>
        </p:txBody>
      </p:sp>
      <p:pic>
        <p:nvPicPr>
          <p:cNvPr id="7" name="Kép 6" descr="ke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183483"/>
            <a:ext cx="6984776" cy="24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ke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8" y="955330"/>
            <a:ext cx="8963968" cy="4849934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100811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b="1" dirty="0" smtClean="0"/>
              <a:t>Az izomrostok nem tudnak osztódni</a:t>
            </a:r>
          </a:p>
          <a:p>
            <a:pPr marL="0" indent="0" algn="ctr">
              <a:buNone/>
            </a:pPr>
            <a:r>
              <a:rPr lang="hu-HU" sz="2800" dirty="0" smtClean="0"/>
              <a:t> a sérült </a:t>
            </a:r>
            <a:r>
              <a:rPr lang="hu-HU" sz="2800" dirty="0" err="1" smtClean="0"/>
              <a:t>szarkomerek</a:t>
            </a:r>
            <a:r>
              <a:rPr lang="hu-HU" sz="2800" dirty="0" smtClean="0"/>
              <a:t> regenerálódnak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7504" y="5756888"/>
            <a:ext cx="8855695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A regenerálódó izomrostban</a:t>
            </a:r>
          </a:p>
          <a:p>
            <a:pPr algn="ctr"/>
            <a:r>
              <a:rPr lang="hu-HU" sz="2800" b="1" u="sng" dirty="0" smtClean="0">
                <a:solidFill>
                  <a:prstClr val="black"/>
                </a:solidFill>
              </a:rPr>
              <a:t>a </a:t>
            </a:r>
            <a:r>
              <a:rPr lang="hu-HU" sz="2800" b="1" u="sng" dirty="0" err="1" smtClean="0">
                <a:solidFill>
                  <a:prstClr val="black"/>
                </a:solidFill>
              </a:rPr>
              <a:t>szarkomerek</a:t>
            </a:r>
            <a:r>
              <a:rPr lang="hu-HU" sz="2800" b="1" u="sng" dirty="0" smtClean="0">
                <a:solidFill>
                  <a:prstClr val="black"/>
                </a:solidFill>
              </a:rPr>
              <a:t> megvastagodnak, megnő az izomtömeg</a:t>
            </a:r>
            <a:endParaRPr lang="hu-HU" sz="2800" b="1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763688" y="1340768"/>
            <a:ext cx="59766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 az erőnlét (fittség)?</a:t>
            </a:r>
            <a:endParaRPr lang="hu-H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15616" y="270892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egyén aktuális  fizikai és lelki állapota</a:t>
            </a:r>
            <a:endParaRPr lang="hu-H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87624" y="357301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Az egyén fizikai és lelki terhelhetőségét mutató változó vagy változók összessége</a:t>
            </a:r>
            <a:endParaRPr lang="hu-H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187624" y="5301208"/>
            <a:ext cx="7344816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Meghatározás keresése, leírása és véleménnyel történő ellátása forrás megjelöléssel</a:t>
            </a:r>
            <a:endParaRPr lang="hu-HU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7624" y="4653136"/>
            <a:ext cx="6912768" cy="1340371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800" dirty="0" smtClean="0"/>
              <a:t>Ahogy az izomtömeg megnő, egyre több sejtmagra van szükség a megfelelő szintű fehérjeszintézis fenntartásához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27584" y="260648"/>
            <a:ext cx="774237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prstClr val="black"/>
                </a:solidFill>
              </a:rPr>
              <a:t>Az izomsejt egy sok sejtmagot tartalmazó sejt</a:t>
            </a:r>
            <a:endParaRPr lang="hu-HU" sz="3200" dirty="0">
              <a:solidFill>
                <a:prstClr val="black"/>
              </a:solidFill>
            </a:endParaRPr>
          </a:p>
        </p:txBody>
      </p:sp>
      <p:pic>
        <p:nvPicPr>
          <p:cNvPr id="7170" name="Picture 2" descr="https://teaching.ncl.ac.uk/bms/wiki/images/1/1b/Lrg-1348-skeletal_mus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62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8963"/>
            <a:ext cx="8229600" cy="861765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Szatellit sejtek szerepe</a:t>
            </a:r>
            <a:endParaRPr lang="hu-HU" sz="4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www.apsubiology.org/anatomy/2010/2010_Exam_Reviews/Exam_3_Review/Satellite-Cell-musc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6" y="2204864"/>
            <a:ext cx="3154340" cy="25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uscle satellite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53" y="2060848"/>
            <a:ext cx="52197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7544" y="105273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Az aktiválódott </a:t>
            </a:r>
            <a:r>
              <a:rPr lang="hu-HU" sz="2800" dirty="0" err="1" smtClean="0">
                <a:solidFill>
                  <a:prstClr val="black"/>
                </a:solidFill>
              </a:rPr>
              <a:t>szatellitsejtek</a:t>
            </a:r>
            <a:r>
              <a:rPr lang="hu-HU" sz="2800" dirty="0" smtClean="0">
                <a:solidFill>
                  <a:prstClr val="black"/>
                </a:solidFill>
              </a:rPr>
              <a:t> osztódnak, majd egy részük összeolvad az izomsejttel, új sejtmagokat adva.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11560" y="544522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Idős korban a szatellit sejtek számának csökkenése tapasztalható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72008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Szatellit sejtek számának szerepe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/>
              <a:t>16 hetes nagy ellenállással szemben végzett edzés hatása a térdfeszítő izomra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95399" y="2060848"/>
            <a:ext cx="68925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Izomtömeg növekedés alapján 3 csoport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115616" y="2780928"/>
            <a:ext cx="2088232" cy="95410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extrém </a:t>
            </a:r>
            <a:endParaRPr lang="hu-HU" sz="2800" dirty="0" smtClean="0">
              <a:solidFill>
                <a:prstClr val="black"/>
              </a:solidFill>
            </a:endParaRP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58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 smtClean="0">
                <a:solidFill>
                  <a:prstClr val="black"/>
                </a:solidFill>
              </a:rPr>
              <a:t>átl</a:t>
            </a:r>
            <a:r>
              <a:rPr lang="hu-HU" sz="2800" dirty="0" smtClean="0">
                <a:solidFill>
                  <a:prstClr val="black"/>
                </a:solidFill>
              </a:rPr>
              <a:t>. </a:t>
            </a:r>
            <a:r>
              <a:rPr lang="hu-HU" sz="2800" dirty="0">
                <a:solidFill>
                  <a:prstClr val="black"/>
                </a:solidFill>
              </a:rPr>
              <a:t>v</a:t>
            </a:r>
            <a:r>
              <a:rPr lang="hu-HU" sz="2800" dirty="0" smtClean="0">
                <a:solidFill>
                  <a:prstClr val="black"/>
                </a:solidFill>
              </a:rPr>
              <a:t>ált.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419872" y="2783830"/>
            <a:ext cx="216024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közepes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28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>
                <a:solidFill>
                  <a:prstClr val="black"/>
                </a:solidFill>
              </a:rPr>
              <a:t>átl</a:t>
            </a:r>
            <a:r>
              <a:rPr lang="hu-HU" sz="2800" dirty="0">
                <a:solidFill>
                  <a:prstClr val="black"/>
                </a:solidFill>
              </a:rPr>
              <a:t>. vált</a:t>
            </a:r>
            <a:r>
              <a:rPr lang="hu-HU" sz="2800" dirty="0" smtClean="0">
                <a:solidFill>
                  <a:prstClr val="black"/>
                </a:solidFill>
              </a:rPr>
              <a:t>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796136" y="2780928"/>
            <a:ext cx="223224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n</a:t>
            </a:r>
            <a:r>
              <a:rPr lang="hu-HU" sz="2800" dirty="0" smtClean="0">
                <a:solidFill>
                  <a:prstClr val="black"/>
                </a:solidFill>
              </a:rPr>
              <a:t>incs vált.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0</a:t>
            </a:r>
            <a:r>
              <a:rPr lang="hu-HU" sz="2800" dirty="0">
                <a:solidFill>
                  <a:prstClr val="black"/>
                </a:solidFill>
              </a:rPr>
              <a:t>% </a:t>
            </a:r>
            <a:r>
              <a:rPr lang="hu-HU" sz="2800" dirty="0" err="1">
                <a:solidFill>
                  <a:prstClr val="black"/>
                </a:solidFill>
              </a:rPr>
              <a:t>átl</a:t>
            </a:r>
            <a:r>
              <a:rPr lang="hu-HU" sz="2800" dirty="0">
                <a:solidFill>
                  <a:prstClr val="black"/>
                </a:solidFill>
              </a:rPr>
              <a:t>. vált</a:t>
            </a:r>
            <a:r>
              <a:rPr lang="hu-HU" sz="2800" dirty="0" smtClean="0">
                <a:solidFill>
                  <a:prstClr val="black"/>
                </a:solidFill>
              </a:rPr>
              <a:t>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115616" y="3915053"/>
            <a:ext cx="691276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szatellit sejtek </a:t>
            </a:r>
            <a:r>
              <a:rPr lang="hu-HU" sz="2800" dirty="0" smtClean="0">
                <a:solidFill>
                  <a:prstClr val="black"/>
                </a:solidFill>
              </a:rPr>
              <a:t>számának növekedése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Őssejt aktiváció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39551" y="6218148"/>
            <a:ext cx="8352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 err="1">
                <a:solidFill>
                  <a:prstClr val="black"/>
                </a:solidFill>
              </a:rPr>
              <a:t>Petrella</a:t>
            </a:r>
            <a:r>
              <a:rPr lang="hu-HU" sz="1400" dirty="0">
                <a:solidFill>
                  <a:prstClr val="black"/>
                </a:solidFill>
              </a:rPr>
              <a:t>, John K., et </a:t>
            </a:r>
            <a:r>
              <a:rPr lang="hu-HU" sz="1400" dirty="0" err="1">
                <a:solidFill>
                  <a:prstClr val="black"/>
                </a:solidFill>
              </a:rPr>
              <a:t>al</a:t>
            </a:r>
            <a:r>
              <a:rPr lang="hu-HU" sz="1400" dirty="0">
                <a:solidFill>
                  <a:prstClr val="black"/>
                </a:solidFill>
              </a:rPr>
              <a:t>. (2008). “</a:t>
            </a:r>
            <a:r>
              <a:rPr lang="hu-HU" sz="1400" dirty="0" err="1">
                <a:solidFill>
                  <a:prstClr val="black"/>
                </a:solidFill>
              </a:rPr>
              <a:t>Potent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Myofiber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Hypertrophy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During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Resistance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Training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in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Humans</a:t>
            </a:r>
            <a:r>
              <a:rPr lang="hu-HU" sz="1400" dirty="0">
                <a:solidFill>
                  <a:prstClr val="black"/>
                </a:solidFill>
              </a:rPr>
              <a:t> Is </a:t>
            </a:r>
            <a:r>
              <a:rPr lang="hu-HU" sz="1400" dirty="0" err="1">
                <a:solidFill>
                  <a:prstClr val="black"/>
                </a:solidFill>
              </a:rPr>
              <a:t>Associated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with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Satellite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Cell-Mediated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Myonuclear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Addition</a:t>
            </a:r>
            <a:r>
              <a:rPr lang="hu-HU" sz="1400" dirty="0">
                <a:solidFill>
                  <a:prstClr val="black"/>
                </a:solidFill>
              </a:rPr>
              <a:t>: A </a:t>
            </a:r>
            <a:r>
              <a:rPr lang="hu-HU" sz="1400" dirty="0" err="1">
                <a:solidFill>
                  <a:prstClr val="black"/>
                </a:solidFill>
              </a:rPr>
              <a:t>Cluster</a:t>
            </a:r>
            <a:r>
              <a:rPr lang="hu-HU" sz="1400" dirty="0">
                <a:solidFill>
                  <a:prstClr val="black"/>
                </a:solidFill>
              </a:rPr>
              <a:t> </a:t>
            </a:r>
            <a:r>
              <a:rPr lang="hu-HU" sz="1400" dirty="0" err="1">
                <a:solidFill>
                  <a:prstClr val="black"/>
                </a:solidFill>
              </a:rPr>
              <a:t>Analysis</a:t>
            </a:r>
            <a:r>
              <a:rPr lang="hu-HU" sz="1400" dirty="0">
                <a:solidFill>
                  <a:prstClr val="black"/>
                </a:solidFill>
              </a:rPr>
              <a:t>.” </a:t>
            </a:r>
            <a:r>
              <a:rPr lang="hu-HU" sz="1400" i="1" dirty="0">
                <a:solidFill>
                  <a:prstClr val="black"/>
                </a:solidFill>
              </a:rPr>
              <a:t>Journal of </a:t>
            </a:r>
            <a:r>
              <a:rPr lang="hu-HU" sz="1400" i="1" dirty="0" err="1">
                <a:solidFill>
                  <a:prstClr val="black"/>
                </a:solidFill>
              </a:rPr>
              <a:t>Applied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Physiology</a:t>
            </a:r>
            <a:endParaRPr lang="hu-HU" sz="1400" dirty="0">
              <a:solidFill>
                <a:prstClr val="black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07504" y="5703639"/>
            <a:ext cx="9040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Egyes elméletek szerint a szteroidok az őssejt aktivációt is befolyásolják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115616" y="4992271"/>
            <a:ext cx="208823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117%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419872" y="4995173"/>
            <a:ext cx="216024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26%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5796136" y="5013176"/>
            <a:ext cx="223224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9%</a:t>
            </a:r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5" grpId="0"/>
      <p:bldP spid="16" grpId="0" animBg="1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1066800" y="1828800"/>
            <a:ext cx="73914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 dirty="0">
                <a:latin typeface="Times New Roman" pitchFamily="18" charset="0"/>
              </a:rPr>
              <a:t> Erőt fejt ki és forgatónyomatékot hoz létre</a:t>
            </a:r>
            <a:endParaRPr lang="en-GB" sz="2800" b="1" i="1" dirty="0">
              <a:latin typeface="Times New Roman" pitchFamily="18" charset="0"/>
            </a:endParaRP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1066800" y="2362200"/>
            <a:ext cx="74676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 dirty="0">
                <a:latin typeface="Times New Roman" pitchFamily="18" charset="0"/>
              </a:rPr>
              <a:t> A feszülését megváltoztatja az idő függvényében</a:t>
            </a:r>
            <a:endParaRPr lang="en-GB" sz="2800" b="1" i="1" dirty="0">
              <a:latin typeface="Times New Roman" pitchFamily="18" charset="0"/>
            </a:endParaRP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1066800" y="2895600"/>
            <a:ext cx="6961188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Megváltoztatja hosszát az idő függvényében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1066800" y="34290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Munkát végez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1066800" y="39624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Teljesítményt produkál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1066800" y="4495800"/>
            <a:ext cx="57912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 i="1">
                <a:latin typeface="Times New Roman" pitchFamily="18" charset="0"/>
              </a:rPr>
              <a:t> Energiát tárol és hasznosít</a:t>
            </a:r>
            <a:endParaRPr lang="en-GB" sz="2800" b="1" i="1">
              <a:latin typeface="Times New Roman" pitchFamily="18" charset="0"/>
            </a:endParaRP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257300" y="762000"/>
            <a:ext cx="7162800" cy="5842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3200" b="1" i="1" dirty="0">
                <a:solidFill>
                  <a:srgbClr val="FFC000"/>
                </a:solidFill>
                <a:latin typeface="Times New Roman" pitchFamily="18" charset="0"/>
              </a:rPr>
              <a:t>Mit csinál az izom a kontrakció alatt ?</a:t>
            </a:r>
            <a:endParaRPr lang="en-GB" sz="3200" b="1" i="1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49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124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 autoUpdateAnimBg="0" advAuto="0"/>
      <p:bldP spid="124931" grpId="0" build="p" autoUpdateAnimBg="0" advAuto="0"/>
      <p:bldP spid="124932" grpId="0" build="p" autoUpdateAnimBg="0" advAuto="0"/>
      <p:bldP spid="124933" grpId="0" build="p" autoUpdateAnimBg="0" advAuto="0"/>
      <p:bldP spid="124934" grpId="0" build="p" autoUpdateAnimBg="0" advAuto="0"/>
      <p:bldP spid="124935" grpId="0" build="p" autoUpdateAnimBg="0" advAuto="0"/>
      <p:bldP spid="124936" grpId="0" build="p" autoUpdateAnimBg="0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683568" y="476672"/>
            <a:ext cx="74168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Az izom munkavégzését az aktív vagy kontraktilis elemek, valamint a passzív (kötőszövetes) elemek közösen határozzák meg. 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3568" y="2420888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A kontraktilis elemek (</a:t>
            </a:r>
            <a:r>
              <a:rPr lang="hu-HU" sz="2800" b="1" i="1" dirty="0" err="1" smtClean="0">
                <a:latin typeface="Times New Roman" pitchFamily="18" charset="0"/>
                <a:cs typeface="Times New Roman" pitchFamily="18" charset="0"/>
              </a:rPr>
              <a:t>szarkomerek</a:t>
            </a:r>
            <a:r>
              <a:rPr lang="hu-HU" sz="2800" b="1" i="1" dirty="0" smtClean="0">
                <a:latin typeface="Times New Roman" pitchFamily="18" charset="0"/>
                <a:cs typeface="Times New Roman" pitchFamily="18" charset="0"/>
              </a:rPr>
              <a:t>) idegingerület hatására képesek munkát végezni.</a:t>
            </a:r>
          </a:p>
          <a:p>
            <a:pPr algn="ctr"/>
            <a:endParaRPr lang="hu-HU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hu-H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passzív elasztikus elemek mechanikai nyújtás hatására képesek munkát végezni.  </a:t>
            </a:r>
            <a:endParaRPr lang="en-US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828800" y="1524000"/>
            <a:ext cx="5638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4000" b="1" dirty="0" smtClean="0">
                <a:solidFill>
                  <a:schemeClr val="tx2"/>
                </a:solidFill>
              </a:rPr>
              <a:t>Hill izom modellek </a:t>
            </a:r>
            <a:endParaRPr lang="en-GB" sz="4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914400" y="304800"/>
            <a:ext cx="754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00FF99"/>
                </a:solidFill>
                <a:latin typeface="Times New Roman" pitchFamily="18" charset="0"/>
              </a:rPr>
              <a:t>H</a:t>
            </a:r>
            <a:r>
              <a:rPr lang="hu-HU" sz="3200" b="1">
                <a:solidFill>
                  <a:srgbClr val="00FF99"/>
                </a:solidFill>
                <a:latin typeface="Times New Roman" pitchFamily="18" charset="0"/>
              </a:rPr>
              <a:t>ILL EGYENLET</a:t>
            </a:r>
            <a:endParaRPr lang="en-US" sz="3200" b="1">
              <a:solidFill>
                <a:srgbClr val="00FF99"/>
              </a:solidFill>
              <a:latin typeface="Times New Roman" pitchFamily="18" charset="0"/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09600" y="9906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solidFill>
                  <a:srgbClr val="FF99FF"/>
                </a:solidFill>
                <a:latin typeface="Times New Roman" pitchFamily="18" charset="0"/>
              </a:rPr>
              <a:t>ERŐ</a:t>
            </a:r>
            <a:endParaRPr lang="en-US" sz="2400" b="1">
              <a:solidFill>
                <a:srgbClr val="FF99FF"/>
              </a:solidFill>
              <a:latin typeface="Times New Roman" pitchFamily="18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600200" y="1447800"/>
            <a:ext cx="7542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(F + a) (V + b) = </a:t>
            </a:r>
            <a:r>
              <a:rPr lang="hu-HU" sz="3600" b="1" dirty="0">
                <a:solidFill>
                  <a:srgbClr val="FF33CC"/>
                </a:solidFill>
                <a:latin typeface="Times New Roman" pitchFamily="18" charset="0"/>
              </a:rPr>
              <a:t>konstans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 = b (</a:t>
            </a:r>
            <a:r>
              <a:rPr lang="en-US" sz="3600" b="1" dirty="0" err="1">
                <a:solidFill>
                  <a:srgbClr val="FF33CC"/>
                </a:solidFill>
                <a:latin typeface="Times New Roman" pitchFamily="18" charset="0"/>
              </a:rPr>
              <a:t>Fo</a:t>
            </a:r>
            <a:r>
              <a:rPr lang="en-US" sz="3600" b="1" dirty="0">
                <a:solidFill>
                  <a:srgbClr val="FF33CC"/>
                </a:solidFill>
                <a:latin typeface="Times New Roman" pitchFamily="18" charset="0"/>
              </a:rPr>
              <a:t> +a)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09600" y="28956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solidFill>
                  <a:srgbClr val="FFFF00"/>
                </a:solidFill>
                <a:latin typeface="Times New Roman" pitchFamily="18" charset="0"/>
              </a:rPr>
              <a:t>NYOMATÉK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95400" y="3581400"/>
            <a:ext cx="7772400" cy="641350"/>
            <a:chOff x="816" y="2256"/>
            <a:chExt cx="4896" cy="404"/>
          </a:xfrm>
        </p:grpSpPr>
        <p:sp>
          <p:nvSpPr>
            <p:cNvPr id="51207" name="Rectangle 7"/>
            <p:cNvSpPr>
              <a:spLocks noChangeArrowheads="1"/>
            </p:cNvSpPr>
            <p:nvPr/>
          </p:nvSpPr>
          <p:spPr bwMode="auto">
            <a:xfrm>
              <a:off x="816" y="2256"/>
              <a:ext cx="48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(M + a) (   + b) = </a:t>
              </a:r>
              <a:r>
                <a:rPr lang="hu-HU" sz="3600" b="1">
                  <a:solidFill>
                    <a:srgbClr val="FFFF00"/>
                  </a:solidFill>
                  <a:latin typeface="Times New Roman" pitchFamily="18" charset="0"/>
                </a:rPr>
                <a:t>konstans</a:t>
              </a:r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 = b (Mo +a)</a:t>
              </a:r>
            </a:p>
          </p:txBody>
        </p:sp>
        <p:sp>
          <p:nvSpPr>
            <p:cNvPr id="51208" name="Rectangle 8"/>
            <p:cNvSpPr>
              <a:spLocks noChangeArrowheads="1"/>
            </p:cNvSpPr>
            <p:nvPr/>
          </p:nvSpPr>
          <p:spPr bwMode="auto">
            <a:xfrm>
              <a:off x="1929" y="2256"/>
              <a:ext cx="33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3600" b="1">
                  <a:solidFill>
                    <a:srgbClr val="FFFF00"/>
                  </a:solidFill>
                  <a:latin typeface="Times New Roman" pitchFamily="18" charset="0"/>
                </a:rPr>
                <a:t>ω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96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 autoUpdateAnimBg="0" advAuto="0"/>
      <p:bldP spid="59395" grpId="0" autoUpdateAnimBg="0"/>
      <p:bldP spid="59396" grpId="0" build="p" autoUpdateAnimBg="0" advAuto="0"/>
      <p:bldP spid="5939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3206750" y="1495425"/>
            <a:ext cx="1352550" cy="661988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4592638" y="1506538"/>
            <a:ext cx="971550" cy="592137"/>
          </a:xfrm>
          <a:custGeom>
            <a:avLst/>
            <a:gdLst>
              <a:gd name="T0" fmla="*/ 0 w 612"/>
              <a:gd name="T1" fmla="*/ 194 h 373"/>
              <a:gd name="T2" fmla="*/ 119 w 612"/>
              <a:gd name="T3" fmla="*/ 194 h 373"/>
              <a:gd name="T4" fmla="*/ 193 w 612"/>
              <a:gd name="T5" fmla="*/ 0 h 373"/>
              <a:gd name="T6" fmla="*/ 268 w 612"/>
              <a:gd name="T7" fmla="*/ 372 h 373"/>
              <a:gd name="T8" fmla="*/ 268 w 612"/>
              <a:gd name="T9" fmla="*/ 372 h 373"/>
              <a:gd name="T10" fmla="*/ 372 w 612"/>
              <a:gd name="T11" fmla="*/ 15 h 373"/>
              <a:gd name="T12" fmla="*/ 432 w 612"/>
              <a:gd name="T13" fmla="*/ 372 h 373"/>
              <a:gd name="T14" fmla="*/ 492 w 612"/>
              <a:gd name="T15" fmla="*/ 164 h 373"/>
              <a:gd name="T16" fmla="*/ 611 w 612"/>
              <a:gd name="T17" fmla="*/ 164 h 373"/>
              <a:gd name="T18" fmla="*/ 611 w 612"/>
              <a:gd name="T19" fmla="*/ 164 h 3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73"/>
              <a:gd name="T32" fmla="*/ 612 w 612"/>
              <a:gd name="T33" fmla="*/ 373 h 3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73">
                <a:moveTo>
                  <a:pt x="0" y="194"/>
                </a:moveTo>
                <a:lnTo>
                  <a:pt x="119" y="194"/>
                </a:lnTo>
                <a:lnTo>
                  <a:pt x="193" y="0"/>
                </a:lnTo>
                <a:lnTo>
                  <a:pt x="268" y="372"/>
                </a:lnTo>
                <a:lnTo>
                  <a:pt x="372" y="15"/>
                </a:lnTo>
                <a:lnTo>
                  <a:pt x="432" y="372"/>
                </a:lnTo>
                <a:lnTo>
                  <a:pt x="492" y="164"/>
                </a:lnTo>
                <a:lnTo>
                  <a:pt x="611" y="16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52963" y="960438"/>
            <a:ext cx="403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(cross-bridges, Z-line)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3448050" y="1579563"/>
            <a:ext cx="695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29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2055" name="Freeform 7"/>
          <p:cNvSpPr>
            <a:spLocks/>
          </p:cNvSpPr>
          <p:nvPr/>
        </p:nvSpPr>
        <p:spPr bwMode="auto">
          <a:xfrm>
            <a:off x="4638675" y="2901950"/>
            <a:ext cx="971550" cy="592138"/>
          </a:xfrm>
          <a:custGeom>
            <a:avLst/>
            <a:gdLst>
              <a:gd name="T0" fmla="*/ 0 w 612"/>
              <a:gd name="T1" fmla="*/ 193 h 373"/>
              <a:gd name="T2" fmla="*/ 119 w 612"/>
              <a:gd name="T3" fmla="*/ 193 h 373"/>
              <a:gd name="T4" fmla="*/ 193 w 612"/>
              <a:gd name="T5" fmla="*/ 0 h 373"/>
              <a:gd name="T6" fmla="*/ 268 w 612"/>
              <a:gd name="T7" fmla="*/ 372 h 373"/>
              <a:gd name="T8" fmla="*/ 268 w 612"/>
              <a:gd name="T9" fmla="*/ 372 h 373"/>
              <a:gd name="T10" fmla="*/ 372 w 612"/>
              <a:gd name="T11" fmla="*/ 15 h 373"/>
              <a:gd name="T12" fmla="*/ 432 w 612"/>
              <a:gd name="T13" fmla="*/ 372 h 373"/>
              <a:gd name="T14" fmla="*/ 492 w 612"/>
              <a:gd name="T15" fmla="*/ 164 h 373"/>
              <a:gd name="T16" fmla="*/ 611 w 612"/>
              <a:gd name="T17" fmla="*/ 164 h 373"/>
              <a:gd name="T18" fmla="*/ 611 w 612"/>
              <a:gd name="T19" fmla="*/ 164 h 37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73"/>
              <a:gd name="T32" fmla="*/ 612 w 612"/>
              <a:gd name="T33" fmla="*/ 373 h 37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73">
                <a:moveTo>
                  <a:pt x="0" y="193"/>
                </a:moveTo>
                <a:lnTo>
                  <a:pt x="119" y="193"/>
                </a:lnTo>
                <a:lnTo>
                  <a:pt x="193" y="0"/>
                </a:lnTo>
                <a:lnTo>
                  <a:pt x="268" y="372"/>
                </a:lnTo>
                <a:lnTo>
                  <a:pt x="372" y="15"/>
                </a:lnTo>
                <a:lnTo>
                  <a:pt x="432" y="372"/>
                </a:lnTo>
                <a:lnTo>
                  <a:pt x="492" y="164"/>
                </a:lnTo>
                <a:lnTo>
                  <a:pt x="611" y="16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3230563" y="2843213"/>
            <a:ext cx="1373187" cy="661987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Freeform 9"/>
          <p:cNvSpPr>
            <a:spLocks/>
          </p:cNvSpPr>
          <p:nvPr/>
        </p:nvSpPr>
        <p:spPr bwMode="auto">
          <a:xfrm>
            <a:off x="2889250" y="3162300"/>
            <a:ext cx="2720975" cy="993775"/>
          </a:xfrm>
          <a:custGeom>
            <a:avLst/>
            <a:gdLst>
              <a:gd name="T0" fmla="*/ 208 w 1714"/>
              <a:gd name="T1" fmla="*/ 15 h 626"/>
              <a:gd name="T2" fmla="*/ 0 w 1714"/>
              <a:gd name="T3" fmla="*/ 15 h 626"/>
              <a:gd name="T4" fmla="*/ 0 w 1714"/>
              <a:gd name="T5" fmla="*/ 566 h 626"/>
              <a:gd name="T6" fmla="*/ 566 w 1714"/>
              <a:gd name="T7" fmla="*/ 566 h 626"/>
              <a:gd name="T8" fmla="*/ 625 w 1714"/>
              <a:gd name="T9" fmla="*/ 432 h 626"/>
              <a:gd name="T10" fmla="*/ 670 w 1714"/>
              <a:gd name="T11" fmla="*/ 611 h 626"/>
              <a:gd name="T12" fmla="*/ 745 w 1714"/>
              <a:gd name="T13" fmla="*/ 447 h 626"/>
              <a:gd name="T14" fmla="*/ 789 w 1714"/>
              <a:gd name="T15" fmla="*/ 625 h 626"/>
              <a:gd name="T16" fmla="*/ 849 w 1714"/>
              <a:gd name="T17" fmla="*/ 462 h 626"/>
              <a:gd name="T18" fmla="*/ 908 w 1714"/>
              <a:gd name="T19" fmla="*/ 625 h 626"/>
              <a:gd name="T20" fmla="*/ 953 w 1714"/>
              <a:gd name="T21" fmla="*/ 551 h 626"/>
              <a:gd name="T22" fmla="*/ 1713 w 1714"/>
              <a:gd name="T23" fmla="*/ 551 h 626"/>
              <a:gd name="T24" fmla="*/ 1713 w 1714"/>
              <a:gd name="T25" fmla="*/ 0 h 626"/>
              <a:gd name="T26" fmla="*/ 1713 w 1714"/>
              <a:gd name="T27" fmla="*/ 0 h 6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14"/>
              <a:gd name="T43" fmla="*/ 0 h 626"/>
              <a:gd name="T44" fmla="*/ 1714 w 1714"/>
              <a:gd name="T45" fmla="*/ 626 h 62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14" h="626">
                <a:moveTo>
                  <a:pt x="208" y="15"/>
                </a:moveTo>
                <a:lnTo>
                  <a:pt x="0" y="15"/>
                </a:lnTo>
                <a:lnTo>
                  <a:pt x="0" y="566"/>
                </a:lnTo>
                <a:lnTo>
                  <a:pt x="566" y="566"/>
                </a:lnTo>
                <a:lnTo>
                  <a:pt x="625" y="432"/>
                </a:lnTo>
                <a:lnTo>
                  <a:pt x="670" y="611"/>
                </a:lnTo>
                <a:lnTo>
                  <a:pt x="745" y="447"/>
                </a:lnTo>
                <a:lnTo>
                  <a:pt x="789" y="625"/>
                </a:lnTo>
                <a:lnTo>
                  <a:pt x="849" y="462"/>
                </a:lnTo>
                <a:lnTo>
                  <a:pt x="908" y="625"/>
                </a:lnTo>
                <a:lnTo>
                  <a:pt x="953" y="551"/>
                </a:lnTo>
                <a:lnTo>
                  <a:pt x="1713" y="551"/>
                </a:lnTo>
                <a:lnTo>
                  <a:pt x="1713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517900" y="2951163"/>
            <a:ext cx="6953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29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635375" y="4381500"/>
            <a:ext cx="39084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 err="1">
                <a:solidFill>
                  <a:srgbClr val="000000"/>
                </a:solidFill>
              </a:rPr>
              <a:t>myofilaments</a:t>
            </a:r>
            <a:r>
              <a:rPr lang="en-GB" sz="2000" b="1" dirty="0">
                <a:solidFill>
                  <a:srgbClr val="000000"/>
                </a:solidFill>
              </a:rPr>
              <a:t>, </a:t>
            </a:r>
            <a:r>
              <a:rPr lang="en-GB" sz="2000" b="1" dirty="0" err="1">
                <a:solidFill>
                  <a:srgbClr val="000000"/>
                </a:solidFill>
              </a:rPr>
              <a:t>titin</a:t>
            </a:r>
            <a:r>
              <a:rPr lang="en-GB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133600" y="381000"/>
            <a:ext cx="518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INTRAFIBER STRUCTURE</a:t>
            </a: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5638800" y="3505200"/>
            <a:ext cx="2286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81000" y="1600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Two component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381000" y="3352800"/>
            <a:ext cx="2667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Three component</a:t>
            </a: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652963" y="2332038"/>
            <a:ext cx="411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SEC </a:t>
            </a:r>
            <a:r>
              <a:rPr lang="en-GB" sz="2000" b="1" dirty="0">
                <a:solidFill>
                  <a:srgbClr val="000000"/>
                </a:solidFill>
              </a:rPr>
              <a:t>(cross-bridges, Z-line)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350" y="6350"/>
            <a:ext cx="9129713" cy="6843713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FF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1982788" y="1870075"/>
            <a:ext cx="1346200" cy="806450"/>
          </a:xfrm>
          <a:prstGeom prst="roundRect">
            <a:avLst>
              <a:gd name="adj" fmla="val 12495"/>
            </a:avLst>
          </a:prstGeom>
          <a:solidFill>
            <a:srgbClr val="FF33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1403350" y="2767013"/>
            <a:ext cx="255588" cy="2087562"/>
          </a:xfrm>
          <a:custGeom>
            <a:avLst/>
            <a:gdLst>
              <a:gd name="T0" fmla="*/ 160 w 161"/>
              <a:gd name="T1" fmla="*/ 0 h 1315"/>
              <a:gd name="T2" fmla="*/ 0 w 161"/>
              <a:gd name="T3" fmla="*/ 0 h 1315"/>
              <a:gd name="T4" fmla="*/ 0 w 161"/>
              <a:gd name="T5" fmla="*/ 1314 h 1315"/>
              <a:gd name="T6" fmla="*/ 0 w 161"/>
              <a:gd name="T7" fmla="*/ 1314 h 1315"/>
              <a:gd name="T8" fmla="*/ 0 60000 65536"/>
              <a:gd name="T9" fmla="*/ 0 60000 65536"/>
              <a:gd name="T10" fmla="*/ 0 60000 65536"/>
              <a:gd name="T11" fmla="*/ 0 60000 65536"/>
              <a:gd name="T12" fmla="*/ 0 w 161"/>
              <a:gd name="T13" fmla="*/ 0 h 1315"/>
              <a:gd name="T14" fmla="*/ 161 w 161"/>
              <a:gd name="T15" fmla="*/ 1315 h 13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1" h="1315">
                <a:moveTo>
                  <a:pt x="160" y="0"/>
                </a:moveTo>
                <a:lnTo>
                  <a:pt x="0" y="0"/>
                </a:lnTo>
                <a:lnTo>
                  <a:pt x="0" y="1314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1403350" y="4598988"/>
            <a:ext cx="4667250" cy="396875"/>
          </a:xfrm>
          <a:custGeom>
            <a:avLst/>
            <a:gdLst>
              <a:gd name="T0" fmla="*/ 0 w 2940"/>
              <a:gd name="T1" fmla="*/ 160 h 250"/>
              <a:gd name="T2" fmla="*/ 1361 w 2940"/>
              <a:gd name="T3" fmla="*/ 160 h 250"/>
              <a:gd name="T4" fmla="*/ 1434 w 2940"/>
              <a:gd name="T5" fmla="*/ 0 h 250"/>
              <a:gd name="T6" fmla="*/ 1491 w 2940"/>
              <a:gd name="T7" fmla="*/ 249 h 250"/>
              <a:gd name="T8" fmla="*/ 1593 w 2940"/>
              <a:gd name="T9" fmla="*/ 0 h 250"/>
              <a:gd name="T10" fmla="*/ 1651 w 2940"/>
              <a:gd name="T11" fmla="*/ 249 h 250"/>
              <a:gd name="T12" fmla="*/ 1694 w 2940"/>
              <a:gd name="T13" fmla="*/ 125 h 250"/>
              <a:gd name="T14" fmla="*/ 2939 w 2940"/>
              <a:gd name="T15" fmla="*/ 125 h 250"/>
              <a:gd name="T16" fmla="*/ 2939 w 2940"/>
              <a:gd name="T17" fmla="*/ 125 h 2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940"/>
              <a:gd name="T28" fmla="*/ 0 h 250"/>
              <a:gd name="T29" fmla="*/ 2940 w 2940"/>
              <a:gd name="T30" fmla="*/ 250 h 2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940" h="250">
                <a:moveTo>
                  <a:pt x="0" y="160"/>
                </a:moveTo>
                <a:lnTo>
                  <a:pt x="1361" y="160"/>
                </a:lnTo>
                <a:lnTo>
                  <a:pt x="1434" y="0"/>
                </a:lnTo>
                <a:lnTo>
                  <a:pt x="1491" y="249"/>
                </a:lnTo>
                <a:lnTo>
                  <a:pt x="1593" y="0"/>
                </a:lnTo>
                <a:lnTo>
                  <a:pt x="1651" y="249"/>
                </a:lnTo>
                <a:lnTo>
                  <a:pt x="1694" y="125"/>
                </a:lnTo>
                <a:lnTo>
                  <a:pt x="2939" y="125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8" name="Freeform 6"/>
          <p:cNvSpPr>
            <a:spLocks/>
          </p:cNvSpPr>
          <p:nvPr/>
        </p:nvSpPr>
        <p:spPr bwMode="auto">
          <a:xfrm>
            <a:off x="1403350" y="2795588"/>
            <a:ext cx="3311525" cy="1354137"/>
          </a:xfrm>
          <a:custGeom>
            <a:avLst/>
            <a:gdLst>
              <a:gd name="T0" fmla="*/ 0 w 2086"/>
              <a:gd name="T1" fmla="*/ 746 h 853"/>
              <a:gd name="T2" fmla="*/ 710 w 2086"/>
              <a:gd name="T3" fmla="*/ 746 h 853"/>
              <a:gd name="T4" fmla="*/ 782 w 2086"/>
              <a:gd name="T5" fmla="*/ 586 h 853"/>
              <a:gd name="T6" fmla="*/ 825 w 2086"/>
              <a:gd name="T7" fmla="*/ 852 h 853"/>
              <a:gd name="T8" fmla="*/ 927 w 2086"/>
              <a:gd name="T9" fmla="*/ 586 h 853"/>
              <a:gd name="T10" fmla="*/ 985 w 2086"/>
              <a:gd name="T11" fmla="*/ 852 h 853"/>
              <a:gd name="T12" fmla="*/ 1028 w 2086"/>
              <a:gd name="T13" fmla="*/ 710 h 853"/>
              <a:gd name="T14" fmla="*/ 2085 w 2086"/>
              <a:gd name="T15" fmla="*/ 710 h 853"/>
              <a:gd name="T16" fmla="*/ 2085 w 2086"/>
              <a:gd name="T17" fmla="*/ 0 h 853"/>
              <a:gd name="T18" fmla="*/ 1824 w 2086"/>
              <a:gd name="T19" fmla="*/ 0 h 853"/>
              <a:gd name="T20" fmla="*/ 1824 w 2086"/>
              <a:gd name="T21" fmla="*/ 0 h 85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86"/>
              <a:gd name="T34" fmla="*/ 0 h 853"/>
              <a:gd name="T35" fmla="*/ 2086 w 2086"/>
              <a:gd name="T36" fmla="*/ 853 h 85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86" h="853">
                <a:moveTo>
                  <a:pt x="0" y="746"/>
                </a:moveTo>
                <a:lnTo>
                  <a:pt x="710" y="746"/>
                </a:lnTo>
                <a:lnTo>
                  <a:pt x="782" y="586"/>
                </a:lnTo>
                <a:lnTo>
                  <a:pt x="825" y="852"/>
                </a:lnTo>
                <a:lnTo>
                  <a:pt x="927" y="586"/>
                </a:lnTo>
                <a:lnTo>
                  <a:pt x="985" y="852"/>
                </a:lnTo>
                <a:lnTo>
                  <a:pt x="1028" y="710"/>
                </a:lnTo>
                <a:lnTo>
                  <a:pt x="2085" y="710"/>
                </a:lnTo>
                <a:lnTo>
                  <a:pt x="2085" y="0"/>
                </a:lnTo>
                <a:lnTo>
                  <a:pt x="1824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79" name="Freeform 7"/>
          <p:cNvSpPr>
            <a:spLocks/>
          </p:cNvSpPr>
          <p:nvPr/>
        </p:nvSpPr>
        <p:spPr bwMode="auto">
          <a:xfrm>
            <a:off x="4724400" y="2936875"/>
            <a:ext cx="1311275" cy="1862138"/>
          </a:xfrm>
          <a:custGeom>
            <a:avLst/>
            <a:gdLst>
              <a:gd name="T0" fmla="*/ 0 w 826"/>
              <a:gd name="T1" fmla="*/ 230 h 1173"/>
              <a:gd name="T2" fmla="*/ 174 w 826"/>
              <a:gd name="T3" fmla="*/ 230 h 1173"/>
              <a:gd name="T4" fmla="*/ 261 w 826"/>
              <a:gd name="T5" fmla="*/ 0 h 1173"/>
              <a:gd name="T6" fmla="*/ 318 w 826"/>
              <a:gd name="T7" fmla="*/ 355 h 1173"/>
              <a:gd name="T8" fmla="*/ 405 w 826"/>
              <a:gd name="T9" fmla="*/ 17 h 1173"/>
              <a:gd name="T10" fmla="*/ 405 w 826"/>
              <a:gd name="T11" fmla="*/ 17 h 1173"/>
              <a:gd name="T12" fmla="*/ 463 w 826"/>
              <a:gd name="T13" fmla="*/ 337 h 1173"/>
              <a:gd name="T14" fmla="*/ 507 w 826"/>
              <a:gd name="T15" fmla="*/ 195 h 1173"/>
              <a:gd name="T16" fmla="*/ 825 w 826"/>
              <a:gd name="T17" fmla="*/ 195 h 1173"/>
              <a:gd name="T18" fmla="*/ 825 w 826"/>
              <a:gd name="T19" fmla="*/ 1172 h 1173"/>
              <a:gd name="T20" fmla="*/ 825 w 826"/>
              <a:gd name="T21" fmla="*/ 1172 h 11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6"/>
              <a:gd name="T34" fmla="*/ 0 h 1173"/>
              <a:gd name="T35" fmla="*/ 826 w 826"/>
              <a:gd name="T36" fmla="*/ 1173 h 11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6" h="1173">
                <a:moveTo>
                  <a:pt x="0" y="230"/>
                </a:moveTo>
                <a:lnTo>
                  <a:pt x="174" y="230"/>
                </a:lnTo>
                <a:lnTo>
                  <a:pt x="261" y="0"/>
                </a:lnTo>
                <a:lnTo>
                  <a:pt x="318" y="355"/>
                </a:lnTo>
                <a:lnTo>
                  <a:pt x="405" y="17"/>
                </a:lnTo>
                <a:lnTo>
                  <a:pt x="463" y="337"/>
                </a:lnTo>
                <a:lnTo>
                  <a:pt x="507" y="195"/>
                </a:lnTo>
                <a:lnTo>
                  <a:pt x="825" y="195"/>
                </a:lnTo>
                <a:lnTo>
                  <a:pt x="825" y="1172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0" name="Freeform 8"/>
          <p:cNvSpPr>
            <a:spLocks/>
          </p:cNvSpPr>
          <p:nvPr/>
        </p:nvSpPr>
        <p:spPr bwMode="auto">
          <a:xfrm>
            <a:off x="6022975" y="3529013"/>
            <a:ext cx="1473200" cy="846137"/>
          </a:xfrm>
          <a:custGeom>
            <a:avLst/>
            <a:gdLst>
              <a:gd name="T0" fmla="*/ 0 w 928"/>
              <a:gd name="T1" fmla="*/ 319 h 533"/>
              <a:gd name="T2" fmla="*/ 188 w 928"/>
              <a:gd name="T3" fmla="*/ 319 h 533"/>
              <a:gd name="T4" fmla="*/ 319 w 928"/>
              <a:gd name="T5" fmla="*/ 0 h 533"/>
              <a:gd name="T6" fmla="*/ 406 w 928"/>
              <a:gd name="T7" fmla="*/ 532 h 533"/>
              <a:gd name="T8" fmla="*/ 521 w 928"/>
              <a:gd name="T9" fmla="*/ 17 h 533"/>
              <a:gd name="T10" fmla="*/ 623 w 928"/>
              <a:gd name="T11" fmla="*/ 532 h 533"/>
              <a:gd name="T12" fmla="*/ 695 w 928"/>
              <a:gd name="T13" fmla="*/ 284 h 533"/>
              <a:gd name="T14" fmla="*/ 927 w 928"/>
              <a:gd name="T15" fmla="*/ 301 h 533"/>
              <a:gd name="T16" fmla="*/ 927 w 928"/>
              <a:gd name="T17" fmla="*/ 284 h 533"/>
              <a:gd name="T18" fmla="*/ 927 w 928"/>
              <a:gd name="T19" fmla="*/ 284 h 5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28"/>
              <a:gd name="T31" fmla="*/ 0 h 533"/>
              <a:gd name="T32" fmla="*/ 928 w 928"/>
              <a:gd name="T33" fmla="*/ 533 h 53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28" h="533">
                <a:moveTo>
                  <a:pt x="0" y="319"/>
                </a:moveTo>
                <a:lnTo>
                  <a:pt x="188" y="319"/>
                </a:lnTo>
                <a:lnTo>
                  <a:pt x="319" y="0"/>
                </a:lnTo>
                <a:lnTo>
                  <a:pt x="406" y="532"/>
                </a:lnTo>
                <a:lnTo>
                  <a:pt x="521" y="17"/>
                </a:lnTo>
                <a:lnTo>
                  <a:pt x="623" y="532"/>
                </a:lnTo>
                <a:lnTo>
                  <a:pt x="695" y="284"/>
                </a:lnTo>
                <a:lnTo>
                  <a:pt x="927" y="301"/>
                </a:lnTo>
                <a:lnTo>
                  <a:pt x="927" y="284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2278063" y="1943100"/>
            <a:ext cx="7842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GB" sz="3400" b="1">
                <a:solidFill>
                  <a:srgbClr val="000000"/>
                </a:solidFill>
              </a:rPr>
              <a:t>CE</a:t>
            </a:r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1657350" y="2259013"/>
            <a:ext cx="2643188" cy="1185862"/>
          </a:xfrm>
          <a:custGeom>
            <a:avLst/>
            <a:gdLst>
              <a:gd name="T0" fmla="*/ 202 w 1665"/>
              <a:gd name="T1" fmla="*/ 18 h 747"/>
              <a:gd name="T2" fmla="*/ 0 w 1665"/>
              <a:gd name="T3" fmla="*/ 18 h 747"/>
              <a:gd name="T4" fmla="*/ 0 w 1665"/>
              <a:gd name="T5" fmla="*/ 675 h 747"/>
              <a:gd name="T6" fmla="*/ 550 w 1665"/>
              <a:gd name="T7" fmla="*/ 675 h 747"/>
              <a:gd name="T8" fmla="*/ 607 w 1665"/>
              <a:gd name="T9" fmla="*/ 515 h 747"/>
              <a:gd name="T10" fmla="*/ 651 w 1665"/>
              <a:gd name="T11" fmla="*/ 728 h 747"/>
              <a:gd name="T12" fmla="*/ 724 w 1665"/>
              <a:gd name="T13" fmla="*/ 533 h 747"/>
              <a:gd name="T14" fmla="*/ 767 w 1665"/>
              <a:gd name="T15" fmla="*/ 746 h 747"/>
              <a:gd name="T16" fmla="*/ 825 w 1665"/>
              <a:gd name="T17" fmla="*/ 551 h 747"/>
              <a:gd name="T18" fmla="*/ 883 w 1665"/>
              <a:gd name="T19" fmla="*/ 746 h 747"/>
              <a:gd name="T20" fmla="*/ 926 w 1665"/>
              <a:gd name="T21" fmla="*/ 657 h 747"/>
              <a:gd name="T22" fmla="*/ 1664 w 1665"/>
              <a:gd name="T23" fmla="*/ 657 h 747"/>
              <a:gd name="T24" fmla="*/ 1664 w 1665"/>
              <a:gd name="T25" fmla="*/ 0 h 747"/>
              <a:gd name="T26" fmla="*/ 1664 w 1665"/>
              <a:gd name="T27" fmla="*/ 0 h 74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65"/>
              <a:gd name="T43" fmla="*/ 0 h 747"/>
              <a:gd name="T44" fmla="*/ 1665 w 1665"/>
              <a:gd name="T45" fmla="*/ 747 h 74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65" h="747">
                <a:moveTo>
                  <a:pt x="202" y="18"/>
                </a:moveTo>
                <a:lnTo>
                  <a:pt x="0" y="18"/>
                </a:lnTo>
                <a:lnTo>
                  <a:pt x="0" y="675"/>
                </a:lnTo>
                <a:lnTo>
                  <a:pt x="550" y="675"/>
                </a:lnTo>
                <a:lnTo>
                  <a:pt x="607" y="515"/>
                </a:lnTo>
                <a:lnTo>
                  <a:pt x="651" y="728"/>
                </a:lnTo>
                <a:lnTo>
                  <a:pt x="724" y="533"/>
                </a:lnTo>
                <a:lnTo>
                  <a:pt x="767" y="746"/>
                </a:lnTo>
                <a:lnTo>
                  <a:pt x="825" y="551"/>
                </a:lnTo>
                <a:lnTo>
                  <a:pt x="883" y="746"/>
                </a:lnTo>
                <a:lnTo>
                  <a:pt x="926" y="657"/>
                </a:lnTo>
                <a:lnTo>
                  <a:pt x="1664" y="657"/>
                </a:lnTo>
                <a:lnTo>
                  <a:pt x="1664" y="0"/>
                </a:lnTo>
              </a:path>
            </a:pathLst>
          </a:custGeom>
          <a:noFill/>
          <a:ln w="50800" cap="rnd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Freeform 11"/>
          <p:cNvSpPr>
            <a:spLocks/>
          </p:cNvSpPr>
          <p:nvPr/>
        </p:nvSpPr>
        <p:spPr bwMode="auto">
          <a:xfrm>
            <a:off x="3341688" y="1992313"/>
            <a:ext cx="971550" cy="611187"/>
          </a:xfrm>
          <a:custGeom>
            <a:avLst/>
            <a:gdLst>
              <a:gd name="T0" fmla="*/ 0 w 612"/>
              <a:gd name="T1" fmla="*/ 200 h 385"/>
              <a:gd name="T2" fmla="*/ 119 w 612"/>
              <a:gd name="T3" fmla="*/ 200 h 385"/>
              <a:gd name="T4" fmla="*/ 193 w 612"/>
              <a:gd name="T5" fmla="*/ 0 h 385"/>
              <a:gd name="T6" fmla="*/ 268 w 612"/>
              <a:gd name="T7" fmla="*/ 384 h 385"/>
              <a:gd name="T8" fmla="*/ 268 w 612"/>
              <a:gd name="T9" fmla="*/ 384 h 385"/>
              <a:gd name="T10" fmla="*/ 372 w 612"/>
              <a:gd name="T11" fmla="*/ 16 h 385"/>
              <a:gd name="T12" fmla="*/ 432 w 612"/>
              <a:gd name="T13" fmla="*/ 384 h 385"/>
              <a:gd name="T14" fmla="*/ 491 w 612"/>
              <a:gd name="T15" fmla="*/ 169 h 385"/>
              <a:gd name="T16" fmla="*/ 611 w 612"/>
              <a:gd name="T17" fmla="*/ 169 h 385"/>
              <a:gd name="T18" fmla="*/ 611 w 612"/>
              <a:gd name="T19" fmla="*/ 169 h 38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2"/>
              <a:gd name="T31" fmla="*/ 0 h 385"/>
              <a:gd name="T32" fmla="*/ 612 w 612"/>
              <a:gd name="T33" fmla="*/ 385 h 38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2" h="385">
                <a:moveTo>
                  <a:pt x="0" y="200"/>
                </a:moveTo>
                <a:lnTo>
                  <a:pt x="119" y="200"/>
                </a:lnTo>
                <a:lnTo>
                  <a:pt x="193" y="0"/>
                </a:lnTo>
                <a:lnTo>
                  <a:pt x="268" y="384"/>
                </a:lnTo>
                <a:lnTo>
                  <a:pt x="372" y="16"/>
                </a:lnTo>
                <a:lnTo>
                  <a:pt x="432" y="384"/>
                </a:lnTo>
                <a:lnTo>
                  <a:pt x="491" y="169"/>
                </a:lnTo>
                <a:lnTo>
                  <a:pt x="611" y="169"/>
                </a:lnTo>
              </a:path>
            </a:pathLst>
          </a:custGeom>
          <a:noFill/>
          <a:ln w="508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433763" y="1417638"/>
            <a:ext cx="403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(cross-bridges, Z-line)</a:t>
            </a: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304800" y="914400"/>
            <a:ext cx="5257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Multiple three component model</a:t>
            </a: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2133600" y="381000"/>
            <a:ext cx="518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bg1"/>
                </a:solidFill>
              </a:rPr>
              <a:t>INTERFIBER STRUCTURE</a:t>
            </a: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4805363" y="21796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(aponeurosis)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6405563" y="2789238"/>
            <a:ext cx="2433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SEC </a:t>
            </a:r>
            <a:r>
              <a:rPr lang="en-GB" sz="2000" b="1">
                <a:solidFill>
                  <a:srgbClr val="000000"/>
                </a:solidFill>
              </a:rPr>
              <a:t>(tendon)</a:t>
            </a: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882775" y="3356992"/>
            <a:ext cx="26892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 err="1">
                <a:solidFill>
                  <a:srgbClr val="000000"/>
                </a:solidFill>
              </a:rPr>
              <a:t>titin</a:t>
            </a:r>
            <a:r>
              <a:rPr lang="en-GB" sz="20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882775" y="4152900"/>
            <a:ext cx="360362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PEC</a:t>
            </a:r>
            <a:r>
              <a:rPr lang="hu-HU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(</a:t>
            </a:r>
            <a:r>
              <a:rPr lang="en-GB" sz="2000" b="1" dirty="0">
                <a:solidFill>
                  <a:srgbClr val="000000"/>
                </a:solidFill>
              </a:rPr>
              <a:t>fibre and bundle fascia)</a:t>
            </a: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2263775" y="5105400"/>
            <a:ext cx="268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GB" b="1">
                <a:solidFill>
                  <a:srgbClr val="000000"/>
                </a:solidFill>
              </a:rPr>
              <a:t>PEC</a:t>
            </a:r>
            <a:r>
              <a:rPr lang="en-GB" sz="2000" b="1">
                <a:solidFill>
                  <a:srgbClr val="000000"/>
                </a:solidFill>
              </a:rPr>
              <a:t>(muscle fascia)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cb.oxfordjournals.org/content/41/6/1364/F5.medium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204864"/>
            <a:ext cx="4191000" cy="200025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83568" y="501317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Fig</a:t>
            </a:r>
            <a:r>
              <a:rPr lang="hu-HU" dirty="0" smtClean="0"/>
              <a:t>. 5. </a:t>
            </a:r>
            <a:r>
              <a:rPr lang="hu-HU" dirty="0" err="1" smtClean="0"/>
              <a:t>Hill-type</a:t>
            </a:r>
            <a:r>
              <a:rPr lang="hu-HU" dirty="0" smtClean="0"/>
              <a:t> </a:t>
            </a:r>
            <a:r>
              <a:rPr lang="hu-HU" dirty="0" err="1" smtClean="0"/>
              <a:t>muscle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. </a:t>
            </a:r>
            <a:r>
              <a:rPr lang="hu-HU" dirty="0" err="1" smtClean="0"/>
              <a:t>F</a:t>
            </a:r>
            <a:r>
              <a:rPr lang="hu-HU" baseline="30000" dirty="0" err="1" smtClean="0"/>
              <a:t>mt</a:t>
            </a:r>
            <a:r>
              <a:rPr lang="hu-HU" dirty="0" smtClean="0"/>
              <a:t> = overall </a:t>
            </a:r>
            <a:r>
              <a:rPr lang="hu-HU" dirty="0" err="1" smtClean="0"/>
              <a:t>musculotendon</a:t>
            </a:r>
            <a:r>
              <a:rPr lang="hu-HU" dirty="0" smtClean="0"/>
              <a:t> </a:t>
            </a:r>
            <a:r>
              <a:rPr lang="hu-HU" dirty="0" err="1" smtClean="0"/>
              <a:t>force</a:t>
            </a:r>
            <a:r>
              <a:rPr lang="hu-HU" dirty="0" smtClean="0"/>
              <a:t>, </a:t>
            </a:r>
            <a:r>
              <a:rPr lang="hu-HU" dirty="0" err="1" smtClean="0"/>
              <a:t>K</a:t>
            </a:r>
            <a:r>
              <a:rPr lang="hu-HU" baseline="30000" dirty="0" err="1" smtClean="0"/>
              <a:t>t</a:t>
            </a:r>
            <a:r>
              <a:rPr lang="hu-HU" dirty="0" smtClean="0"/>
              <a:t> = </a:t>
            </a:r>
            <a:r>
              <a:rPr lang="hu-HU" dirty="0" err="1" smtClean="0"/>
              <a:t>tendon</a:t>
            </a:r>
            <a:r>
              <a:rPr lang="hu-HU" dirty="0" smtClean="0"/>
              <a:t> </a:t>
            </a:r>
            <a:r>
              <a:rPr lang="hu-HU" dirty="0" err="1" smtClean="0"/>
              <a:t>stiffness</a:t>
            </a:r>
            <a:r>
              <a:rPr lang="hu-HU" dirty="0" smtClean="0"/>
              <a:t>, a(t) = percent of </a:t>
            </a:r>
            <a:r>
              <a:rPr lang="hu-HU" dirty="0" err="1" smtClean="0"/>
              <a:t>active</a:t>
            </a:r>
            <a:r>
              <a:rPr lang="hu-HU" dirty="0" smtClean="0"/>
              <a:t> </a:t>
            </a:r>
            <a:r>
              <a:rPr lang="hu-HU" dirty="0" err="1" smtClean="0"/>
              <a:t>muscle</a:t>
            </a:r>
            <a:r>
              <a:rPr lang="hu-HU" dirty="0" smtClean="0"/>
              <a:t> </a:t>
            </a:r>
            <a:r>
              <a:rPr lang="hu-HU" dirty="0" err="1" smtClean="0"/>
              <a:t>fibers</a:t>
            </a:r>
            <a:r>
              <a:rPr lang="hu-HU" dirty="0" smtClean="0"/>
              <a:t>, CE = </a:t>
            </a:r>
            <a:r>
              <a:rPr lang="hu-HU" dirty="0" err="1" smtClean="0"/>
              <a:t>contractile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DE = </a:t>
            </a:r>
            <a:r>
              <a:rPr lang="hu-HU" dirty="0" err="1" smtClean="0"/>
              <a:t>damping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PE = parallel </a:t>
            </a:r>
            <a:r>
              <a:rPr lang="hu-HU" dirty="0" err="1" smtClean="0"/>
              <a:t>elastic</a:t>
            </a:r>
            <a:r>
              <a:rPr lang="hu-HU" dirty="0" smtClean="0"/>
              <a:t> </a:t>
            </a:r>
            <a:r>
              <a:rPr lang="hu-HU" dirty="0" err="1" smtClean="0"/>
              <a:t>element</a:t>
            </a:r>
            <a:r>
              <a:rPr lang="hu-HU" dirty="0" smtClean="0"/>
              <a:t>, and </a:t>
            </a:r>
            <a:r>
              <a:rPr lang="el-GR" dirty="0" smtClean="0"/>
              <a:t>α = </a:t>
            </a:r>
            <a:r>
              <a:rPr lang="hu-HU" dirty="0" err="1" smtClean="0"/>
              <a:t>pennation</a:t>
            </a:r>
            <a:r>
              <a:rPr lang="hu-HU" dirty="0" smtClean="0"/>
              <a:t> </a:t>
            </a:r>
            <a:r>
              <a:rPr lang="hu-HU" dirty="0" err="1" smtClean="0"/>
              <a:t>angle</a:t>
            </a:r>
            <a:r>
              <a:rPr lang="hu-HU" dirty="0" smtClean="0"/>
              <a:t> </a:t>
            </a:r>
            <a:endParaRPr lang="en-US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1475656" y="3789040"/>
            <a:ext cx="6192688" cy="72008"/>
          </a:xfrm>
          <a:prstGeom prst="line">
            <a:avLst/>
          </a:prstGeom>
          <a:ln w="19050">
            <a:solidFill>
              <a:srgbClr val="FF0000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 rot="5400000" flipH="1" flipV="1">
            <a:off x="4283968" y="2060848"/>
            <a:ext cx="1728192" cy="1728192"/>
          </a:xfrm>
          <a:prstGeom prst="line">
            <a:avLst/>
          </a:prstGeom>
          <a:ln w="127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zis 8"/>
          <p:cNvSpPr/>
          <p:nvPr/>
        </p:nvSpPr>
        <p:spPr>
          <a:xfrm>
            <a:off x="3923928" y="2132856"/>
            <a:ext cx="5220072" cy="288032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zövegdoboz 9"/>
          <p:cNvSpPr txBox="1"/>
          <p:nvPr/>
        </p:nvSpPr>
        <p:spPr>
          <a:xfrm>
            <a:off x="1835696" y="47667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/>
              <a:t>Tollazott izom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562879" y="1725388"/>
            <a:ext cx="6696744" cy="5232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Hogyan állapítható meg az erőnlét szintje?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067944" y="2904837"/>
            <a:ext cx="183062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MÉRÉSSEL!</a:t>
            </a:r>
            <a:endParaRPr lang="hu-H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4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flipV="1">
            <a:off x="3962400" y="2438400"/>
            <a:ext cx="609600" cy="914400"/>
            <a:chOff x="1296" y="576"/>
            <a:chExt cx="432" cy="576"/>
          </a:xfrm>
        </p:grpSpPr>
        <p:sp>
          <p:nvSpPr>
            <p:cNvPr id="28675" name="Line 3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52600" y="1524000"/>
            <a:ext cx="609600" cy="914400"/>
            <a:chOff x="1296" y="816"/>
            <a:chExt cx="432" cy="576"/>
          </a:xfrm>
        </p:grpSpPr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flipV="1">
            <a:off x="1752600" y="2590800"/>
            <a:ext cx="609600" cy="914400"/>
            <a:chOff x="1296" y="576"/>
            <a:chExt cx="432" cy="576"/>
          </a:xfrm>
        </p:grpSpPr>
        <p:sp>
          <p:nvSpPr>
            <p:cNvPr id="28683" name="Line 11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Line 12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3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6" name="Line 14"/>
          <p:cNvSpPr>
            <a:spLocks noChangeShapeType="1"/>
          </p:cNvSpPr>
          <p:nvPr/>
        </p:nvSpPr>
        <p:spPr bwMode="auto">
          <a:xfrm flipH="1">
            <a:off x="2041525" y="401161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447800" y="2133600"/>
            <a:ext cx="609600" cy="2209800"/>
            <a:chOff x="1104" y="1200"/>
            <a:chExt cx="384" cy="1392"/>
          </a:xfrm>
        </p:grpSpPr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28690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1" name="Oval 1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2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3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4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28696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7" name="Oval 2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8" name="Oval 2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9" name="Oval 2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00" name="Oval 2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1524000" y="1219200"/>
            <a:ext cx="533400" cy="914400"/>
            <a:chOff x="1152" y="624"/>
            <a:chExt cx="336" cy="576"/>
          </a:xfrm>
        </p:grpSpPr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Line 34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7" name="Line 35"/>
          <p:cNvSpPr>
            <a:spLocks noChangeShapeType="1"/>
          </p:cNvSpPr>
          <p:nvPr/>
        </p:nvSpPr>
        <p:spPr bwMode="auto">
          <a:xfrm>
            <a:off x="1219200" y="12192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708" name="Rectangle 36"/>
          <p:cNvSpPr>
            <a:spLocks noChangeArrowheads="1"/>
          </p:cNvSpPr>
          <p:nvPr/>
        </p:nvSpPr>
        <p:spPr bwMode="auto">
          <a:xfrm>
            <a:off x="1981200" y="182880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1905000" y="3505200"/>
            <a:ext cx="228600" cy="533400"/>
            <a:chOff x="1392" y="2016"/>
            <a:chExt cx="144" cy="384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28711" name="Oval 39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2" name="Oval 40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3" name="Oval 41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4" name="Oval 42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5" name="Oval 43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28717" name="Oval 4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8" name="Oval 4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19" name="Oval 4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0" name="Oval 4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1" name="Oval 4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722" name="Line 50"/>
          <p:cNvSpPr>
            <a:spLocks noChangeShapeType="1"/>
          </p:cNvSpPr>
          <p:nvPr/>
        </p:nvSpPr>
        <p:spPr bwMode="auto">
          <a:xfrm>
            <a:off x="457200" y="43434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1981200" y="1981200"/>
            <a:ext cx="304800" cy="914400"/>
            <a:chOff x="1488" y="1152"/>
            <a:chExt cx="192" cy="576"/>
          </a:xfrm>
        </p:grpSpPr>
        <p:grpSp>
          <p:nvGrpSpPr>
            <p:cNvPr id="14" name="Group 52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28725" name="Line 53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6" name="Oval 54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55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28728" name="Line 5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9" name="Oval 5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28731" name="Line 5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2" name="Oval 6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28734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5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1828800" y="1981200"/>
            <a:ext cx="304800" cy="914400"/>
            <a:chOff x="1296" y="1152"/>
            <a:chExt cx="192" cy="576"/>
          </a:xfrm>
        </p:grpSpPr>
        <p:grpSp>
          <p:nvGrpSpPr>
            <p:cNvPr id="19" name="Group 65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28738" name="Line 66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9" name="Oval 67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" name="Group 68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28741" name="Line 6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2" name="Oval 7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" name="Group 71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28744" name="Line 7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5" name="Oval 7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" name="Group 74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28747" name="Line 7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48" name="Oval 7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749" name="Text Box 77"/>
          <p:cNvSpPr txBox="1">
            <a:spLocks noChangeArrowheads="1"/>
          </p:cNvSpPr>
          <p:nvPr/>
        </p:nvSpPr>
        <p:spPr bwMode="auto">
          <a:xfrm>
            <a:off x="3543300" y="6096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smtClean="0"/>
              <a:t>IC</a:t>
            </a:r>
            <a:r>
              <a:rPr lang="hu-HU" b="1" dirty="0" smtClean="0"/>
              <a:t> - </a:t>
            </a:r>
            <a:r>
              <a:rPr lang="hu-HU" b="1" dirty="0" err="1" smtClean="0"/>
              <a:t>isometric</a:t>
            </a:r>
            <a:endParaRPr lang="en-GB" b="1" dirty="0"/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5410200" y="609600"/>
            <a:ext cx="1981200" cy="4979640"/>
            <a:chOff x="3408" y="384"/>
            <a:chExt cx="1248" cy="3024"/>
          </a:xfrm>
        </p:grpSpPr>
        <p:sp>
          <p:nvSpPr>
            <p:cNvPr id="28751" name="Line 79"/>
            <p:cNvSpPr>
              <a:spLocks noChangeShapeType="1"/>
            </p:cNvSpPr>
            <p:nvPr/>
          </p:nvSpPr>
          <p:spPr bwMode="auto">
            <a:xfrm flipH="1">
              <a:off x="3936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" name="Group 80"/>
            <p:cNvGrpSpPr>
              <a:grpSpLocks/>
            </p:cNvGrpSpPr>
            <p:nvPr/>
          </p:nvGrpSpPr>
          <p:grpSpPr bwMode="auto">
            <a:xfrm>
              <a:off x="3408" y="384"/>
              <a:ext cx="1248" cy="3024"/>
              <a:chOff x="2976" y="384"/>
              <a:chExt cx="1248" cy="3024"/>
            </a:xfrm>
          </p:grpSpPr>
          <p:grpSp>
            <p:nvGrpSpPr>
              <p:cNvPr id="25" name="Group 81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28754" name="Line 8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55" name="Line 8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56" name="Line 8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85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27" name="Group 8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875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9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8765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6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7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8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69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98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28771" name="Line 9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2" name="Line 10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101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28774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5" name="Line 103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6" name="Line 104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777" name="Line 105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8" name="Rectangle 10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1" name="Group 107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28780" name="Line 108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81" name="Line 109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82" name="Line 110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896" name="Group 111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28906" name="Group 112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07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86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87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08" name="Group 116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89" name="Line 11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0" name="Oval 1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8909" name="Group 119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0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93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4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1" name="Group 12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796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97" name="Oval 1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912" name="Group 126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28913" name="Group 127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4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1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2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5" name="Group 131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4" name="Line 1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5" name="Oval 1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28916" name="Group 134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28917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08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09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918" name="Group 13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28811" name="Line 1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12" name="Oval 1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28919" name="Group 141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28920" name="Group 14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2881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6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7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1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921" name="Group 14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2882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2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2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826" name="Line 154"/>
              <p:cNvSpPr>
                <a:spLocks noChangeShapeType="1"/>
              </p:cNvSpPr>
              <p:nvPr/>
            </p:nvSpPr>
            <p:spPr bwMode="auto">
              <a:xfrm>
                <a:off x="3552" y="2976"/>
                <a:ext cx="0" cy="43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27" name="Text Box 155"/>
              <p:cNvSpPr txBox="1">
                <a:spLocks noChangeArrowheads="1"/>
              </p:cNvSpPr>
              <p:nvPr/>
            </p:nvSpPr>
            <p:spPr bwMode="auto">
              <a:xfrm>
                <a:off x="3696" y="2976"/>
                <a:ext cx="528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sz="2800" b="1" dirty="0" err="1"/>
                  <a:t>F</a:t>
                </a:r>
                <a:r>
                  <a:rPr lang="en-GB" sz="2800" b="1" baseline="-25000" dirty="0" err="1"/>
                  <a:t>ex</a:t>
                </a:r>
                <a:endParaRPr lang="en-GB" sz="2800" b="1" dirty="0"/>
              </a:p>
            </p:txBody>
          </p:sp>
          <p:sp>
            <p:nvSpPr>
              <p:cNvPr id="28828" name="Text Box 156"/>
              <p:cNvSpPr txBox="1">
                <a:spLocks noChangeArrowheads="1"/>
              </p:cNvSpPr>
              <p:nvPr/>
            </p:nvSpPr>
            <p:spPr bwMode="auto">
              <a:xfrm>
                <a:off x="2976" y="384"/>
                <a:ext cx="104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GB" b="1" dirty="0" smtClean="0"/>
                  <a:t>EC</a:t>
                </a:r>
                <a:r>
                  <a:rPr lang="hu-HU" b="1" dirty="0" smtClean="0"/>
                  <a:t>C - </a:t>
                </a:r>
                <a:r>
                  <a:rPr lang="hu-HU" b="1" dirty="0" err="1" smtClean="0"/>
                  <a:t>eccentric</a:t>
                </a:r>
                <a:endParaRPr lang="en-GB" b="1" dirty="0"/>
              </a:p>
            </p:txBody>
          </p:sp>
          <p:sp>
            <p:nvSpPr>
              <p:cNvPr id="28829" name="Line 157"/>
              <p:cNvSpPr>
                <a:spLocks noChangeShapeType="1"/>
              </p:cNvSpPr>
              <p:nvPr/>
            </p:nvSpPr>
            <p:spPr bwMode="auto">
              <a:xfrm flipV="1">
                <a:off x="3696" y="220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0" name="Line 158"/>
              <p:cNvSpPr>
                <a:spLocks noChangeShapeType="1"/>
              </p:cNvSpPr>
              <p:nvPr/>
            </p:nvSpPr>
            <p:spPr bwMode="auto">
              <a:xfrm>
                <a:off x="3696" y="2448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1" name="Line 159"/>
              <p:cNvSpPr>
                <a:spLocks noChangeShapeType="1"/>
              </p:cNvSpPr>
              <p:nvPr/>
            </p:nvSpPr>
            <p:spPr bwMode="auto">
              <a:xfrm flipV="1">
                <a:off x="3024" y="1440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2" name="Line 160"/>
              <p:cNvSpPr>
                <a:spLocks noChangeShapeType="1"/>
              </p:cNvSpPr>
              <p:nvPr/>
            </p:nvSpPr>
            <p:spPr bwMode="auto">
              <a:xfrm>
                <a:off x="3024" y="1680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3" name="Line 161"/>
              <p:cNvSpPr>
                <a:spLocks noChangeShapeType="1"/>
              </p:cNvSpPr>
              <p:nvPr/>
            </p:nvSpPr>
            <p:spPr bwMode="auto">
              <a:xfrm flipV="1">
                <a:off x="3840" y="1248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4" name="Line 162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922" name="Group 163"/>
          <p:cNvGrpSpPr>
            <a:grpSpLocks/>
          </p:cNvGrpSpPr>
          <p:nvPr/>
        </p:nvGrpSpPr>
        <p:grpSpPr bwMode="auto">
          <a:xfrm>
            <a:off x="3429000" y="1219200"/>
            <a:ext cx="1600200" cy="3124200"/>
            <a:chOff x="1872" y="768"/>
            <a:chExt cx="1008" cy="1968"/>
          </a:xfrm>
        </p:grpSpPr>
        <p:grpSp>
          <p:nvGrpSpPr>
            <p:cNvPr id="28923" name="Group 164"/>
            <p:cNvGrpSpPr>
              <a:grpSpLocks/>
            </p:cNvGrpSpPr>
            <p:nvPr/>
          </p:nvGrpSpPr>
          <p:grpSpPr bwMode="auto">
            <a:xfrm>
              <a:off x="2208" y="960"/>
              <a:ext cx="384" cy="576"/>
              <a:chOff x="1296" y="816"/>
              <a:chExt cx="432" cy="576"/>
            </a:xfrm>
          </p:grpSpPr>
          <p:sp>
            <p:nvSpPr>
              <p:cNvPr id="28837" name="Line 16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8" name="Line 16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39" name="Line 16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924" name="Group 168"/>
            <p:cNvGrpSpPr>
              <a:grpSpLocks/>
            </p:cNvGrpSpPr>
            <p:nvPr/>
          </p:nvGrpSpPr>
          <p:grpSpPr bwMode="auto">
            <a:xfrm>
              <a:off x="2016" y="1344"/>
              <a:ext cx="384" cy="1392"/>
              <a:chOff x="1104" y="1200"/>
              <a:chExt cx="384" cy="1392"/>
            </a:xfrm>
          </p:grpSpPr>
          <p:grpSp>
            <p:nvGrpSpPr>
              <p:cNvPr id="28925" name="Group 169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28926" name="Group 170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2884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5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6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47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927" name="Group 176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8849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0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1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85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854" name="Line 182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5" name="Line 183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672" name="Group 184"/>
            <p:cNvGrpSpPr>
              <a:grpSpLocks/>
            </p:cNvGrpSpPr>
            <p:nvPr/>
          </p:nvGrpSpPr>
          <p:grpSpPr bwMode="auto">
            <a:xfrm>
              <a:off x="2064" y="768"/>
              <a:ext cx="336" cy="576"/>
              <a:chOff x="1152" y="624"/>
              <a:chExt cx="336" cy="576"/>
            </a:xfrm>
          </p:grpSpPr>
          <p:sp>
            <p:nvSpPr>
              <p:cNvPr id="28857" name="Line 185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8" name="Line 186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59" name="Line 187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860" name="Line 188"/>
            <p:cNvSpPr>
              <a:spLocks noChangeShapeType="1"/>
            </p:cNvSpPr>
            <p:nvPr/>
          </p:nvSpPr>
          <p:spPr bwMode="auto">
            <a:xfrm>
              <a:off x="1872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73" name="Group 189"/>
            <p:cNvGrpSpPr>
              <a:grpSpLocks/>
            </p:cNvGrpSpPr>
            <p:nvPr/>
          </p:nvGrpSpPr>
          <p:grpSpPr bwMode="auto">
            <a:xfrm>
              <a:off x="2400" y="1248"/>
              <a:ext cx="192" cy="576"/>
              <a:chOff x="1488" y="1152"/>
              <a:chExt cx="192" cy="576"/>
            </a:xfrm>
          </p:grpSpPr>
          <p:grpSp>
            <p:nvGrpSpPr>
              <p:cNvPr id="28674" name="Group 19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28863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64" name="Oval 19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78" name="Group 19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28866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67" name="Oval 19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82" name="Group 19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28869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0" name="Oval 19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87" name="Group 19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28872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3" name="Oval 20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874" name="Rectangle 202"/>
            <p:cNvSpPr>
              <a:spLocks noChangeArrowheads="1"/>
            </p:cNvSpPr>
            <p:nvPr/>
          </p:nvSpPr>
          <p:spPr bwMode="auto">
            <a:xfrm>
              <a:off x="2352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88" name="Group 203"/>
            <p:cNvGrpSpPr>
              <a:grpSpLocks/>
            </p:cNvGrpSpPr>
            <p:nvPr/>
          </p:nvGrpSpPr>
          <p:grpSpPr bwMode="auto">
            <a:xfrm>
              <a:off x="2208" y="1248"/>
              <a:ext cx="192" cy="576"/>
              <a:chOff x="1296" y="1152"/>
              <a:chExt cx="192" cy="576"/>
            </a:xfrm>
          </p:grpSpPr>
          <p:grpSp>
            <p:nvGrpSpPr>
              <p:cNvPr id="28689" name="Group 20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28877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78" name="Oval 20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695" name="Group 20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28880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1" name="Oval 20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03" name="Group 21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28883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4" name="Oval 2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09" name="Group 21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28886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87" name="Oval 2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888" name="Line 216"/>
            <p:cNvSpPr>
              <a:spLocks noChangeShapeType="1"/>
            </p:cNvSpPr>
            <p:nvPr/>
          </p:nvSpPr>
          <p:spPr bwMode="auto">
            <a:xfrm flipH="1">
              <a:off x="2400" y="2544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10" name="Group 217"/>
            <p:cNvGrpSpPr>
              <a:grpSpLocks/>
            </p:cNvGrpSpPr>
            <p:nvPr/>
          </p:nvGrpSpPr>
          <p:grpSpPr bwMode="auto">
            <a:xfrm>
              <a:off x="2304" y="2112"/>
              <a:ext cx="144" cy="432"/>
              <a:chOff x="1392" y="2016"/>
              <a:chExt cx="144" cy="384"/>
            </a:xfrm>
          </p:grpSpPr>
          <p:grpSp>
            <p:nvGrpSpPr>
              <p:cNvPr id="28716" name="Group 218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28891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2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3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4" name="Oval 22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5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723" name="Group 224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28897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8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899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00" name="Oval 22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01" name="Oval 22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902" name="Line 230"/>
            <p:cNvSpPr>
              <a:spLocks noChangeShapeType="1"/>
            </p:cNvSpPr>
            <p:nvPr/>
          </p:nvSpPr>
          <p:spPr bwMode="auto">
            <a:xfrm>
              <a:off x="2688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3" name="Line 231"/>
            <p:cNvSpPr>
              <a:spLocks noChangeShapeType="1"/>
            </p:cNvSpPr>
            <p:nvPr/>
          </p:nvSpPr>
          <p:spPr bwMode="auto">
            <a:xfrm flipV="1">
              <a:off x="2688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4" name="Line 232"/>
            <p:cNvSpPr>
              <a:spLocks noChangeShapeType="1"/>
            </p:cNvSpPr>
            <p:nvPr/>
          </p:nvSpPr>
          <p:spPr bwMode="auto">
            <a:xfrm flipV="1">
              <a:off x="2496" y="211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05" name="Line 233"/>
            <p:cNvSpPr>
              <a:spLocks noChangeShapeType="1"/>
            </p:cNvSpPr>
            <p:nvPr/>
          </p:nvSpPr>
          <p:spPr bwMode="auto">
            <a:xfrm>
              <a:off x="2496" y="235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36115"/>
          <a:stretch/>
        </p:blipFill>
        <p:spPr bwMode="auto">
          <a:xfrm>
            <a:off x="7659850" y="1484784"/>
            <a:ext cx="938213" cy="1791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4" name="Line 188"/>
          <p:cNvSpPr>
            <a:spLocks noChangeShapeType="1"/>
          </p:cNvSpPr>
          <p:nvPr/>
        </p:nvSpPr>
        <p:spPr bwMode="auto">
          <a:xfrm>
            <a:off x="7328856" y="1236562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" name="Line 50"/>
          <p:cNvSpPr>
            <a:spLocks noChangeShapeType="1"/>
          </p:cNvSpPr>
          <p:nvPr/>
        </p:nvSpPr>
        <p:spPr bwMode="auto">
          <a:xfrm>
            <a:off x="7524327" y="4064000"/>
            <a:ext cx="140472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" name="Oval 145"/>
          <p:cNvSpPr>
            <a:spLocks noChangeArrowheads="1"/>
          </p:cNvSpPr>
          <p:nvPr/>
        </p:nvSpPr>
        <p:spPr bwMode="auto">
          <a:xfrm>
            <a:off x="8128956" y="328295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" name="Oval 145"/>
          <p:cNvSpPr>
            <a:spLocks noChangeArrowheads="1"/>
          </p:cNvSpPr>
          <p:nvPr/>
        </p:nvSpPr>
        <p:spPr bwMode="auto">
          <a:xfrm>
            <a:off x="8141165" y="3367786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8" name="Oval 145"/>
          <p:cNvSpPr>
            <a:spLocks noChangeArrowheads="1"/>
          </p:cNvSpPr>
          <p:nvPr/>
        </p:nvSpPr>
        <p:spPr bwMode="auto">
          <a:xfrm>
            <a:off x="8141165" y="345440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9" name="Oval 145"/>
          <p:cNvSpPr>
            <a:spLocks noChangeArrowheads="1"/>
          </p:cNvSpPr>
          <p:nvPr/>
        </p:nvSpPr>
        <p:spPr bwMode="auto">
          <a:xfrm>
            <a:off x="8141165" y="354965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0" name="Oval 145"/>
          <p:cNvSpPr>
            <a:spLocks noChangeArrowheads="1"/>
          </p:cNvSpPr>
          <p:nvPr/>
        </p:nvSpPr>
        <p:spPr bwMode="auto">
          <a:xfrm>
            <a:off x="8141165" y="3633978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1" name="Oval 145"/>
          <p:cNvSpPr>
            <a:spLocks noChangeArrowheads="1"/>
          </p:cNvSpPr>
          <p:nvPr/>
        </p:nvSpPr>
        <p:spPr bwMode="auto">
          <a:xfrm>
            <a:off x="8150430" y="3709670"/>
            <a:ext cx="228600" cy="139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3" name="Line 79"/>
          <p:cNvSpPr>
            <a:spLocks noChangeShapeType="1"/>
          </p:cNvSpPr>
          <p:nvPr/>
        </p:nvSpPr>
        <p:spPr bwMode="auto">
          <a:xfrm>
            <a:off x="8264730" y="3854450"/>
            <a:ext cx="0" cy="2095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4" name="Line 157"/>
          <p:cNvSpPr>
            <a:spLocks noChangeShapeType="1"/>
          </p:cNvSpPr>
          <p:nvPr/>
        </p:nvSpPr>
        <p:spPr bwMode="auto">
          <a:xfrm flipV="1">
            <a:off x="8598063" y="332917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5" name="Line 158"/>
          <p:cNvSpPr>
            <a:spLocks noChangeShapeType="1"/>
          </p:cNvSpPr>
          <p:nvPr/>
        </p:nvSpPr>
        <p:spPr bwMode="auto">
          <a:xfrm>
            <a:off x="8598063" y="3691382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6" name="Line 230"/>
          <p:cNvSpPr>
            <a:spLocks noChangeShapeType="1"/>
          </p:cNvSpPr>
          <p:nvPr/>
        </p:nvSpPr>
        <p:spPr bwMode="auto">
          <a:xfrm>
            <a:off x="8748464" y="138684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7" name="Line 231"/>
          <p:cNvSpPr>
            <a:spLocks noChangeShapeType="1"/>
          </p:cNvSpPr>
          <p:nvPr/>
        </p:nvSpPr>
        <p:spPr bwMode="auto">
          <a:xfrm flipV="1">
            <a:off x="8748464" y="23241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" name="Text Box 156"/>
          <p:cNvSpPr txBox="1">
            <a:spLocks noChangeArrowheads="1"/>
          </p:cNvSpPr>
          <p:nvPr/>
        </p:nvSpPr>
        <p:spPr bwMode="auto">
          <a:xfrm>
            <a:off x="7276466" y="609600"/>
            <a:ext cx="204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 smtClean="0"/>
              <a:t>CON - </a:t>
            </a:r>
            <a:r>
              <a:rPr lang="hu-HU" b="1" dirty="0" err="1" smtClean="0"/>
              <a:t>concentric</a:t>
            </a:r>
            <a:endParaRPr lang="en-GB" b="1" dirty="0"/>
          </a:p>
        </p:txBody>
      </p:sp>
      <p:sp>
        <p:nvSpPr>
          <p:cNvPr id="249" name="Line 100"/>
          <p:cNvSpPr>
            <a:spLocks noChangeShapeType="1"/>
          </p:cNvSpPr>
          <p:nvPr/>
        </p:nvSpPr>
        <p:spPr bwMode="auto">
          <a:xfrm>
            <a:off x="7740352" y="2606243"/>
            <a:ext cx="0" cy="1474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25" name="Egyenes összekötő 224"/>
          <p:cNvCxnSpPr/>
          <p:nvPr/>
        </p:nvCxnSpPr>
        <p:spPr>
          <a:xfrm flipV="1">
            <a:off x="7740352" y="1219200"/>
            <a:ext cx="0" cy="342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Egyenes összekötő 252"/>
          <p:cNvCxnSpPr/>
          <p:nvPr/>
        </p:nvCxnSpPr>
        <p:spPr>
          <a:xfrm flipV="1">
            <a:off x="8261517" y="1219200"/>
            <a:ext cx="3213" cy="30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Egyenes összekötő 228"/>
          <p:cNvCxnSpPr/>
          <p:nvPr/>
        </p:nvCxnSpPr>
        <p:spPr>
          <a:xfrm flipV="1">
            <a:off x="1331640" y="3467100"/>
            <a:ext cx="5544616" cy="144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90600" y="381000"/>
            <a:ext cx="563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4000" b="1" dirty="0" smtClean="0">
                <a:solidFill>
                  <a:schemeClr val="tx2"/>
                </a:solidFill>
              </a:rPr>
              <a:t>Motoros egység</a:t>
            </a:r>
            <a:endParaRPr lang="en-GB" sz="4000" b="1" dirty="0">
              <a:solidFill>
                <a:schemeClr val="tx2"/>
              </a:solidFill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81400" y="1600200"/>
            <a:ext cx="2209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b="1" dirty="0"/>
              <a:t>M</a:t>
            </a:r>
            <a:r>
              <a:rPr lang="hu-HU" b="1" dirty="0" err="1" smtClean="0"/>
              <a:t>otoros</a:t>
            </a:r>
            <a:r>
              <a:rPr lang="hu-HU" b="1" dirty="0" smtClean="0"/>
              <a:t> ideg</a:t>
            </a:r>
            <a:endParaRPr lang="en-GB" b="1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05200" y="2819400"/>
            <a:ext cx="1282700" cy="1206500"/>
            <a:chOff x="2208" y="1776"/>
            <a:chExt cx="808" cy="760"/>
          </a:xfrm>
        </p:grpSpPr>
        <p:sp>
          <p:nvSpPr>
            <p:cNvPr id="32773" name="Oval 5"/>
            <p:cNvSpPr>
              <a:spLocks noChangeArrowheads="1"/>
            </p:cNvSpPr>
            <p:nvPr/>
          </p:nvSpPr>
          <p:spPr bwMode="auto">
            <a:xfrm>
              <a:off x="2208" y="211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4" name="Oval 6"/>
            <p:cNvSpPr>
              <a:spLocks noChangeArrowheads="1"/>
            </p:cNvSpPr>
            <p:nvPr/>
          </p:nvSpPr>
          <p:spPr bwMode="auto">
            <a:xfrm>
              <a:off x="2644" y="2116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5" name="Oval 7"/>
            <p:cNvSpPr>
              <a:spLocks noChangeArrowheads="1"/>
            </p:cNvSpPr>
            <p:nvPr/>
          </p:nvSpPr>
          <p:spPr bwMode="auto">
            <a:xfrm>
              <a:off x="2832" y="187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Oval 8"/>
            <p:cNvSpPr>
              <a:spLocks noChangeArrowheads="1"/>
            </p:cNvSpPr>
            <p:nvPr/>
          </p:nvSpPr>
          <p:spPr bwMode="auto">
            <a:xfrm>
              <a:off x="2448" y="2352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7" name="Oval 9"/>
            <p:cNvSpPr>
              <a:spLocks noChangeArrowheads="1"/>
            </p:cNvSpPr>
            <p:nvPr/>
          </p:nvSpPr>
          <p:spPr bwMode="auto">
            <a:xfrm>
              <a:off x="2640" y="1776"/>
              <a:ext cx="184" cy="184"/>
            </a:xfrm>
            <a:prstGeom prst="ellipse">
              <a:avLst/>
            </a:prstGeom>
            <a:solidFill>
              <a:srgbClr val="FF33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4648200" y="3657600"/>
            <a:ext cx="3124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 smtClean="0"/>
              <a:t>Izomrostok</a:t>
            </a:r>
            <a:endParaRPr lang="en-GB" b="1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20950" y="1682750"/>
            <a:ext cx="2051050" cy="2051050"/>
            <a:chOff x="1588" y="1060"/>
            <a:chExt cx="1292" cy="1292"/>
          </a:xfrm>
        </p:grpSpPr>
        <p:sp>
          <p:nvSpPr>
            <p:cNvPr id="32780" name="AutoShape 12"/>
            <p:cNvSpPr>
              <a:spLocks noChangeArrowheads="1"/>
            </p:cNvSpPr>
            <p:nvPr/>
          </p:nvSpPr>
          <p:spPr bwMode="auto">
            <a:xfrm>
              <a:off x="1588" y="1060"/>
              <a:ext cx="616" cy="472"/>
            </a:xfrm>
            <a:prstGeom prst="star16">
              <a:avLst>
                <a:gd name="adj" fmla="val 3750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1" name="Freeform 13"/>
            <p:cNvSpPr>
              <a:spLocks/>
            </p:cNvSpPr>
            <p:nvPr/>
          </p:nvSpPr>
          <p:spPr bwMode="auto">
            <a:xfrm>
              <a:off x="2016" y="1488"/>
              <a:ext cx="624" cy="6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32" y="384"/>
                </a:cxn>
                <a:cxn ang="0">
                  <a:pos x="624" y="672"/>
                </a:cxn>
              </a:cxnLst>
              <a:rect l="0" t="0" r="r" b="b"/>
              <a:pathLst>
                <a:path w="624" h="672">
                  <a:moveTo>
                    <a:pt x="0" y="0"/>
                  </a:moveTo>
                  <a:cubicBezTo>
                    <a:pt x="164" y="136"/>
                    <a:pt x="328" y="272"/>
                    <a:pt x="432" y="384"/>
                  </a:cubicBezTo>
                  <a:cubicBezTo>
                    <a:pt x="536" y="496"/>
                    <a:pt x="592" y="624"/>
                    <a:pt x="624" y="672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auto">
            <a:xfrm>
              <a:off x="2304" y="1776"/>
              <a:ext cx="104" cy="384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96" y="144"/>
                </a:cxn>
                <a:cxn ang="0">
                  <a:pos x="0" y="384"/>
                </a:cxn>
              </a:cxnLst>
              <a:rect l="0" t="0" r="r" b="b"/>
              <a:pathLst>
                <a:path w="104" h="384">
                  <a:moveTo>
                    <a:pt x="48" y="0"/>
                  </a:moveTo>
                  <a:cubicBezTo>
                    <a:pt x="76" y="40"/>
                    <a:pt x="104" y="80"/>
                    <a:pt x="96" y="144"/>
                  </a:cubicBezTo>
                  <a:cubicBezTo>
                    <a:pt x="88" y="208"/>
                    <a:pt x="16" y="344"/>
                    <a:pt x="0" y="38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auto">
            <a:xfrm>
              <a:off x="2496" y="1920"/>
              <a:ext cx="56" cy="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" y="192"/>
                </a:cxn>
                <a:cxn ang="0">
                  <a:pos x="48" y="288"/>
                </a:cxn>
                <a:cxn ang="0">
                  <a:pos x="48" y="432"/>
                </a:cxn>
              </a:cxnLst>
              <a:rect l="0" t="0" r="r" b="b"/>
              <a:pathLst>
                <a:path w="56" h="432">
                  <a:moveTo>
                    <a:pt x="0" y="0"/>
                  </a:moveTo>
                  <a:cubicBezTo>
                    <a:pt x="20" y="72"/>
                    <a:pt x="40" y="144"/>
                    <a:pt x="48" y="192"/>
                  </a:cubicBezTo>
                  <a:cubicBezTo>
                    <a:pt x="56" y="240"/>
                    <a:pt x="48" y="248"/>
                    <a:pt x="48" y="288"/>
                  </a:cubicBezTo>
                  <a:cubicBezTo>
                    <a:pt x="48" y="328"/>
                    <a:pt x="48" y="408"/>
                    <a:pt x="48" y="43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auto">
            <a:xfrm>
              <a:off x="2352" y="1768"/>
              <a:ext cx="336" cy="10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44" y="8"/>
                </a:cxn>
                <a:cxn ang="0">
                  <a:pos x="192" y="56"/>
                </a:cxn>
                <a:cxn ang="0">
                  <a:pos x="336" y="104"/>
                </a:cxn>
              </a:cxnLst>
              <a:rect l="0" t="0" r="r" b="b"/>
              <a:pathLst>
                <a:path w="336" h="104">
                  <a:moveTo>
                    <a:pt x="0" y="8"/>
                  </a:moveTo>
                  <a:cubicBezTo>
                    <a:pt x="56" y="4"/>
                    <a:pt x="112" y="0"/>
                    <a:pt x="144" y="8"/>
                  </a:cubicBezTo>
                  <a:cubicBezTo>
                    <a:pt x="176" y="16"/>
                    <a:pt x="160" y="40"/>
                    <a:pt x="192" y="56"/>
                  </a:cubicBezTo>
                  <a:cubicBezTo>
                    <a:pt x="224" y="72"/>
                    <a:pt x="312" y="96"/>
                    <a:pt x="336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auto">
            <a:xfrm>
              <a:off x="2496" y="1920"/>
              <a:ext cx="384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4" y="96"/>
                </a:cxn>
                <a:cxn ang="0">
                  <a:pos x="240" y="96"/>
                </a:cxn>
                <a:cxn ang="0">
                  <a:pos x="384" y="96"/>
                </a:cxn>
              </a:cxnLst>
              <a:rect l="0" t="0" r="r" b="b"/>
              <a:pathLst>
                <a:path w="384" h="112">
                  <a:moveTo>
                    <a:pt x="0" y="0"/>
                  </a:moveTo>
                  <a:cubicBezTo>
                    <a:pt x="52" y="40"/>
                    <a:pt x="104" y="80"/>
                    <a:pt x="144" y="96"/>
                  </a:cubicBezTo>
                  <a:cubicBezTo>
                    <a:pt x="184" y="112"/>
                    <a:pt x="200" y="96"/>
                    <a:pt x="240" y="96"/>
                  </a:cubicBezTo>
                  <a:cubicBezTo>
                    <a:pt x="280" y="96"/>
                    <a:pt x="360" y="96"/>
                    <a:pt x="384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32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 advAuto="0"/>
      <p:bldP spid="32778" grpId="0" build="p" autoUpdateAnimBg="0" advAuto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9859"/>
            <a:ext cx="8208912" cy="595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123728" y="764703"/>
            <a:ext cx="36004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3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/>
          <a:stretch/>
        </p:blipFill>
        <p:spPr bwMode="auto">
          <a:xfrm>
            <a:off x="592176" y="980729"/>
            <a:ext cx="812738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043608" y="267089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ideg-izom (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neuromuszkuláris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) szinapszis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1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/>
          <a:stretch/>
        </p:blipFill>
        <p:spPr bwMode="auto">
          <a:xfrm>
            <a:off x="655428" y="1027942"/>
            <a:ext cx="7949020" cy="542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443234" y="267090"/>
            <a:ext cx="269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Ingerületátvitel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3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/>
          <a:stretch/>
        </p:blipFill>
        <p:spPr bwMode="auto">
          <a:xfrm>
            <a:off x="3630706" y="368684"/>
            <a:ext cx="5045750" cy="613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 bwMode="auto">
          <a:xfrm>
            <a:off x="971600" y="1546412"/>
            <a:ext cx="7521816" cy="493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79512" y="265239"/>
            <a:ext cx="8313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akciós potenciál és 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izomkontrakció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időbeli lefutása a vázizomban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2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043608" y="719118"/>
            <a:ext cx="67497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motoros egység bekapcsolódási sorrend</a:t>
            </a:r>
            <a:endParaRPr lang="en-GB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47664" y="1795588"/>
            <a:ext cx="5638800" cy="5191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chemeClr val="tx2"/>
                </a:solidFill>
              </a:rPr>
              <a:t>Méretelv</a:t>
            </a:r>
            <a:endParaRPr lang="en-GB" sz="2800" b="1" dirty="0">
              <a:solidFill>
                <a:schemeClr val="tx2"/>
              </a:solidFill>
            </a:endParaRPr>
          </a:p>
        </p:txBody>
      </p:sp>
      <p:pic>
        <p:nvPicPr>
          <p:cNvPr id="39940" name="Picture 4" descr="http://classes.midlandstech.edu/carterp/Courses/bio210/chap09/Slide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4367" y="2708920"/>
            <a:ext cx="5068231" cy="3388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7"/>
          <a:stretch/>
        </p:blipFill>
        <p:spPr bwMode="auto">
          <a:xfrm>
            <a:off x="652926" y="1124745"/>
            <a:ext cx="7766139" cy="536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64482" y="332656"/>
            <a:ext cx="6143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Az </a:t>
            </a:r>
            <a:r>
              <a:rPr lang="hu-HU" sz="32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izomösszehúzódás</a:t>
            </a:r>
            <a:r>
              <a:rPr lang="hu-HU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összeadódása</a:t>
            </a:r>
            <a:endParaRPr lang="en-US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7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019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smtClean="0"/>
              <a:t>A motoros egységek száma egyes izmokban</a:t>
            </a:r>
            <a:endParaRPr lang="en-GB" sz="2400" b="1" dirty="0"/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447800" y="1828800"/>
            <a:ext cx="5562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err="1"/>
              <a:t>Biceps</a:t>
            </a:r>
            <a:r>
              <a:rPr lang="hu-HU" sz="2800" b="1" dirty="0"/>
              <a:t> </a:t>
            </a:r>
            <a:r>
              <a:rPr lang="hu-HU" sz="2800" b="1" dirty="0" err="1"/>
              <a:t>brachii</a:t>
            </a:r>
            <a:r>
              <a:rPr lang="hu-HU" sz="2800" b="1" dirty="0"/>
              <a:t>	</a:t>
            </a:r>
            <a:r>
              <a:rPr lang="hu-HU" sz="2800" b="1" dirty="0" smtClean="0"/>
              <a:t>	109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 err="1"/>
              <a:t>Tibialis</a:t>
            </a:r>
            <a:r>
              <a:rPr lang="hu-HU" sz="2800" b="1" dirty="0"/>
              <a:t> </a:t>
            </a:r>
            <a:r>
              <a:rPr lang="hu-HU" sz="2800" b="1" dirty="0" err="1"/>
              <a:t>anterior</a:t>
            </a:r>
            <a:r>
              <a:rPr lang="hu-HU" sz="2800" b="1" dirty="0"/>
              <a:t>	</a:t>
            </a:r>
            <a:r>
              <a:rPr lang="hu-HU" sz="2800" b="1" dirty="0" smtClean="0"/>
              <a:t>	256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/>
              <a:t>Vastus </a:t>
            </a:r>
            <a:r>
              <a:rPr lang="hu-HU" sz="2800" b="1" dirty="0" err="1"/>
              <a:t>lateralis</a:t>
            </a:r>
            <a:r>
              <a:rPr lang="hu-HU" sz="2800" b="1" dirty="0"/>
              <a:t>	</a:t>
            </a:r>
            <a:r>
              <a:rPr lang="hu-HU" sz="2800" b="1" dirty="0" smtClean="0"/>
              <a:t>	224</a:t>
            </a:r>
            <a:endParaRPr lang="hu-HU" sz="2800" b="1" dirty="0"/>
          </a:p>
          <a:p>
            <a:pPr>
              <a:spcBef>
                <a:spcPct val="50000"/>
              </a:spcBef>
            </a:pPr>
            <a:r>
              <a:rPr lang="hu-HU" sz="2800" b="1" dirty="0" err="1"/>
              <a:t>Soleus</a:t>
            </a:r>
            <a:r>
              <a:rPr lang="hu-HU" sz="2800" b="1" dirty="0"/>
              <a:t>			957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1196752"/>
            <a:ext cx="6840760" cy="26776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Korosztályokra, rasszokra, csoportokra, nemekre vonatkozó  átlagok), amelyeket fizikai, pszichológiai, fiziológiai (orvosi, egészségügyi), </a:t>
            </a:r>
            <a:r>
              <a:rPr lang="hu-HU" sz="28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antropometriai</a:t>
            </a:r>
            <a:r>
              <a:rPr lang="hu-HU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(alkati) tesztekkel  mérnek és változókkal (mutatókkal) jellemeznek</a:t>
            </a:r>
            <a:endParaRPr lang="hu-HU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47664" y="404664"/>
            <a:ext cx="6696744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prstClr val="black"/>
                </a:solidFill>
              </a:rPr>
              <a:t>Normatív adatok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600200" y="381000"/>
            <a:ext cx="60198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 dirty="0" smtClean="0"/>
              <a:t>Egy motoros egységhez tartozó izomrostok száma</a:t>
            </a:r>
            <a:endParaRPr lang="en-GB" sz="2400" b="1" dirty="0"/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447800" y="2333625"/>
            <a:ext cx="55626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800" b="1" dirty="0" err="1"/>
              <a:t>External</a:t>
            </a:r>
            <a:r>
              <a:rPr lang="hu-HU" sz="2800" b="1" dirty="0"/>
              <a:t> </a:t>
            </a:r>
            <a:r>
              <a:rPr lang="hu-HU" sz="2800" b="1" dirty="0" err="1"/>
              <a:t>rectus</a:t>
            </a:r>
            <a:r>
              <a:rPr lang="hu-HU" sz="2800" b="1" dirty="0"/>
              <a:t>	2 970		9</a:t>
            </a:r>
          </a:p>
          <a:p>
            <a:pPr>
              <a:spcBef>
                <a:spcPct val="50000"/>
              </a:spcBef>
            </a:pPr>
            <a:r>
              <a:rPr lang="hu-HU" sz="2800" b="1" dirty="0" err="1"/>
              <a:t>Tibialis</a:t>
            </a:r>
            <a:r>
              <a:rPr lang="hu-HU" sz="2800" b="1" dirty="0"/>
              <a:t> </a:t>
            </a:r>
            <a:r>
              <a:rPr lang="hu-HU" sz="2800" b="1" dirty="0" err="1"/>
              <a:t>anterior</a:t>
            </a:r>
            <a:r>
              <a:rPr lang="hu-HU" sz="2800" b="1" dirty="0"/>
              <a:t>	445		562</a:t>
            </a:r>
          </a:p>
          <a:p>
            <a:pPr>
              <a:spcBef>
                <a:spcPct val="50000"/>
              </a:spcBef>
            </a:pPr>
            <a:r>
              <a:rPr lang="hu-HU" sz="2800" b="1" dirty="0" err="1"/>
              <a:t>Gastrocnemius</a:t>
            </a:r>
            <a:r>
              <a:rPr lang="hu-HU" sz="2800" b="1" dirty="0"/>
              <a:t>	579		1934</a:t>
            </a:r>
            <a:endParaRPr lang="en-GB" sz="2800" b="1" dirty="0"/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707904" y="1600200"/>
            <a:ext cx="1872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smtClean="0"/>
              <a:t>Motoros egység</a:t>
            </a:r>
            <a:endParaRPr lang="en-GB" b="1" dirty="0"/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791200" y="16002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 dirty="0" smtClean="0"/>
              <a:t>Izomrost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3962400" y="2590800"/>
            <a:ext cx="1892300" cy="1577975"/>
            <a:chOff x="2456" y="2702"/>
            <a:chExt cx="1192" cy="994"/>
          </a:xfrm>
        </p:grpSpPr>
        <p:grpSp>
          <p:nvGrpSpPr>
            <p:cNvPr id="3" name="Group 1027"/>
            <p:cNvGrpSpPr>
              <a:grpSpLocks/>
            </p:cNvGrpSpPr>
            <p:nvPr/>
          </p:nvGrpSpPr>
          <p:grpSpPr bwMode="auto">
            <a:xfrm>
              <a:off x="2456" y="2702"/>
              <a:ext cx="1192" cy="994"/>
              <a:chOff x="1950" y="1654"/>
              <a:chExt cx="1192" cy="994"/>
            </a:xfrm>
          </p:grpSpPr>
          <p:sp>
            <p:nvSpPr>
              <p:cNvPr id="31748" name="Oval 1028"/>
              <p:cNvSpPr>
                <a:spLocks noChangeArrowheads="1"/>
              </p:cNvSpPr>
              <p:nvPr/>
            </p:nvSpPr>
            <p:spPr bwMode="auto">
              <a:xfrm rot="212615" flipH="1">
                <a:off x="2496" y="1716"/>
                <a:ext cx="212" cy="139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49" name="Oval 1029"/>
              <p:cNvSpPr>
                <a:spLocks noChangeArrowheads="1"/>
              </p:cNvSpPr>
              <p:nvPr/>
            </p:nvSpPr>
            <p:spPr bwMode="auto">
              <a:xfrm rot="-1578636">
                <a:off x="2109" y="2272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0" name="Oval 1030"/>
              <p:cNvSpPr>
                <a:spLocks noChangeArrowheads="1"/>
              </p:cNvSpPr>
              <p:nvPr/>
            </p:nvSpPr>
            <p:spPr bwMode="auto">
              <a:xfrm>
                <a:off x="2352" y="1920"/>
                <a:ext cx="195" cy="15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1" name="Oval 1031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2" name="Oval 1032"/>
              <p:cNvSpPr>
                <a:spLocks noChangeArrowheads="1"/>
              </p:cNvSpPr>
              <p:nvPr/>
            </p:nvSpPr>
            <p:spPr bwMode="auto">
              <a:xfrm>
                <a:off x="1950" y="1968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3" name="Oval 1033"/>
              <p:cNvSpPr>
                <a:spLocks noChangeArrowheads="1"/>
              </p:cNvSpPr>
              <p:nvPr/>
            </p:nvSpPr>
            <p:spPr bwMode="auto">
              <a:xfrm>
                <a:off x="2832" y="2264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4" name="Oval 1034"/>
              <p:cNvSpPr>
                <a:spLocks noChangeArrowheads="1"/>
              </p:cNvSpPr>
              <p:nvPr/>
            </p:nvSpPr>
            <p:spPr bwMode="auto">
              <a:xfrm rot="4585124" flipH="1">
                <a:off x="2172" y="1792"/>
                <a:ext cx="212" cy="139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5" name="Oval 1035"/>
              <p:cNvSpPr>
                <a:spLocks noChangeArrowheads="1"/>
              </p:cNvSpPr>
              <p:nvPr/>
            </p:nvSpPr>
            <p:spPr bwMode="auto">
              <a:xfrm>
                <a:off x="2685" y="1856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6" name="Oval 1036"/>
              <p:cNvSpPr>
                <a:spLocks noChangeArrowheads="1"/>
              </p:cNvSpPr>
              <p:nvPr/>
            </p:nvSpPr>
            <p:spPr bwMode="auto">
              <a:xfrm>
                <a:off x="2544" y="2016"/>
                <a:ext cx="195" cy="15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Oval 1037"/>
              <p:cNvSpPr>
                <a:spLocks noChangeArrowheads="1"/>
              </p:cNvSpPr>
              <p:nvPr/>
            </p:nvSpPr>
            <p:spPr bwMode="auto">
              <a:xfrm>
                <a:off x="2630" y="2320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8" name="Oval 1038"/>
              <p:cNvSpPr>
                <a:spLocks noChangeArrowheads="1"/>
              </p:cNvSpPr>
              <p:nvPr/>
            </p:nvSpPr>
            <p:spPr bwMode="auto">
              <a:xfrm>
                <a:off x="1998" y="2128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9" name="Oval 1039"/>
              <p:cNvSpPr>
                <a:spLocks noChangeArrowheads="1"/>
              </p:cNvSpPr>
              <p:nvPr/>
            </p:nvSpPr>
            <p:spPr bwMode="auto">
              <a:xfrm>
                <a:off x="2160" y="1992"/>
                <a:ext cx="195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Oval 1040"/>
              <p:cNvSpPr>
                <a:spLocks noChangeArrowheads="1"/>
              </p:cNvSpPr>
              <p:nvPr/>
            </p:nvSpPr>
            <p:spPr bwMode="auto">
              <a:xfrm rot="3199098">
                <a:off x="2427" y="2325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Oval 1041"/>
              <p:cNvSpPr>
                <a:spLocks noChangeArrowheads="1"/>
              </p:cNvSpPr>
              <p:nvPr/>
            </p:nvSpPr>
            <p:spPr bwMode="auto">
              <a:xfrm>
                <a:off x="2888" y="209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2" name="Oval 1042"/>
              <p:cNvSpPr>
                <a:spLocks noChangeArrowheads="1"/>
              </p:cNvSpPr>
              <p:nvPr/>
            </p:nvSpPr>
            <p:spPr bwMode="auto">
              <a:xfrm>
                <a:off x="2160" y="2440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3" name="Oval 1043"/>
              <p:cNvSpPr>
                <a:spLocks noChangeArrowheads="1"/>
              </p:cNvSpPr>
              <p:nvPr/>
            </p:nvSpPr>
            <p:spPr bwMode="auto">
              <a:xfrm rot="-9913811">
                <a:off x="2880" y="1776"/>
                <a:ext cx="194" cy="152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4" name="Oval 1044"/>
              <p:cNvSpPr>
                <a:spLocks noChangeArrowheads="1"/>
              </p:cNvSpPr>
              <p:nvPr/>
            </p:nvSpPr>
            <p:spPr bwMode="auto">
              <a:xfrm>
                <a:off x="2352" y="1776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5" name="Oval 1045"/>
              <p:cNvSpPr>
                <a:spLocks noChangeArrowheads="1"/>
              </p:cNvSpPr>
              <p:nvPr/>
            </p:nvSpPr>
            <p:spPr bwMode="auto">
              <a:xfrm rot="4585124" flipH="1">
                <a:off x="2851" y="1949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6" name="Oval 1046"/>
              <p:cNvSpPr>
                <a:spLocks noChangeArrowheads="1"/>
              </p:cNvSpPr>
              <p:nvPr/>
            </p:nvSpPr>
            <p:spPr bwMode="auto">
              <a:xfrm rot="4585124" flipH="1">
                <a:off x="2467" y="2189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7" name="Oval 1047"/>
              <p:cNvSpPr>
                <a:spLocks noChangeArrowheads="1"/>
              </p:cNvSpPr>
              <p:nvPr/>
            </p:nvSpPr>
            <p:spPr bwMode="auto">
              <a:xfrm rot="3136015" flipH="1">
                <a:off x="2299" y="2341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8" name="Oval 1048"/>
              <p:cNvSpPr>
                <a:spLocks noChangeArrowheads="1"/>
              </p:cNvSpPr>
              <p:nvPr/>
            </p:nvSpPr>
            <p:spPr bwMode="auto">
              <a:xfrm>
                <a:off x="2211" y="2160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Oval 1049"/>
              <p:cNvSpPr>
                <a:spLocks noChangeArrowheads="1"/>
              </p:cNvSpPr>
              <p:nvPr/>
            </p:nvSpPr>
            <p:spPr bwMode="auto">
              <a:xfrm>
                <a:off x="2352" y="2064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Oval 1050"/>
              <p:cNvSpPr>
                <a:spLocks noChangeArrowheads="1"/>
              </p:cNvSpPr>
              <p:nvPr/>
            </p:nvSpPr>
            <p:spPr bwMode="auto">
              <a:xfrm>
                <a:off x="2368" y="1654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Oval 1051"/>
              <p:cNvSpPr>
                <a:spLocks noChangeArrowheads="1"/>
              </p:cNvSpPr>
              <p:nvPr/>
            </p:nvSpPr>
            <p:spPr bwMode="auto">
              <a:xfrm>
                <a:off x="2592" y="2208"/>
                <a:ext cx="141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Oval 1052"/>
              <p:cNvSpPr>
                <a:spLocks noChangeArrowheads="1"/>
              </p:cNvSpPr>
              <p:nvPr/>
            </p:nvSpPr>
            <p:spPr bwMode="auto">
              <a:xfrm rot="4585124" flipH="1">
                <a:off x="2750" y="2045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Oval 1053"/>
              <p:cNvSpPr>
                <a:spLocks noChangeArrowheads="1"/>
              </p:cNvSpPr>
              <p:nvPr/>
            </p:nvSpPr>
            <p:spPr bwMode="auto">
              <a:xfrm>
                <a:off x="2352" y="220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Oval 1054"/>
              <p:cNvSpPr>
                <a:spLocks noChangeArrowheads="1"/>
              </p:cNvSpPr>
              <p:nvPr/>
            </p:nvSpPr>
            <p:spPr bwMode="auto">
              <a:xfrm>
                <a:off x="2738" y="2160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5" name="Oval 1055"/>
              <p:cNvSpPr>
                <a:spLocks noChangeArrowheads="1"/>
              </p:cNvSpPr>
              <p:nvPr/>
            </p:nvSpPr>
            <p:spPr bwMode="auto">
              <a:xfrm>
                <a:off x="3000" y="1968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6" name="Oval 1056"/>
              <p:cNvSpPr>
                <a:spLocks noChangeArrowheads="1"/>
              </p:cNvSpPr>
              <p:nvPr/>
            </p:nvSpPr>
            <p:spPr bwMode="auto">
              <a:xfrm rot="4585124" flipH="1">
                <a:off x="2083" y="1853"/>
                <a:ext cx="159" cy="101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7" name="Oval 1057"/>
              <p:cNvSpPr>
                <a:spLocks noChangeArrowheads="1"/>
              </p:cNvSpPr>
              <p:nvPr/>
            </p:nvSpPr>
            <p:spPr bwMode="auto">
              <a:xfrm>
                <a:off x="2728" y="2472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8" name="Oval 1058"/>
              <p:cNvSpPr>
                <a:spLocks noChangeArrowheads="1"/>
              </p:cNvSpPr>
              <p:nvPr/>
            </p:nvSpPr>
            <p:spPr bwMode="auto">
              <a:xfrm>
                <a:off x="2722" y="172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9" name="Oval 1059"/>
              <p:cNvSpPr>
                <a:spLocks noChangeArrowheads="1"/>
              </p:cNvSpPr>
              <p:nvPr/>
            </p:nvSpPr>
            <p:spPr bwMode="auto">
              <a:xfrm>
                <a:off x="2592" y="2496"/>
                <a:ext cx="142" cy="11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0" name="Oval 1060"/>
              <p:cNvSpPr>
                <a:spLocks noChangeArrowheads="1"/>
              </p:cNvSpPr>
              <p:nvPr/>
            </p:nvSpPr>
            <p:spPr bwMode="auto">
              <a:xfrm flipH="1" flipV="1">
                <a:off x="2888" y="2440"/>
                <a:ext cx="96" cy="14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B2B2B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781" name="Oval 1061"/>
            <p:cNvSpPr>
              <a:spLocks noChangeArrowheads="1"/>
            </p:cNvSpPr>
            <p:nvPr/>
          </p:nvSpPr>
          <p:spPr bwMode="auto">
            <a:xfrm rot="4585124" flipH="1">
              <a:off x="3030" y="2934"/>
              <a:ext cx="159" cy="101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62"/>
          <p:cNvGrpSpPr>
            <a:grpSpLocks/>
          </p:cNvGrpSpPr>
          <p:nvPr/>
        </p:nvGrpSpPr>
        <p:grpSpPr bwMode="auto">
          <a:xfrm>
            <a:off x="3962400" y="2336800"/>
            <a:ext cx="1709738" cy="1841500"/>
            <a:chOff x="1950" y="1488"/>
            <a:chExt cx="1077" cy="1160"/>
          </a:xfrm>
        </p:grpSpPr>
        <p:sp>
          <p:nvSpPr>
            <p:cNvPr id="31783" name="Freeform 1063"/>
            <p:cNvSpPr>
              <a:spLocks/>
            </p:cNvSpPr>
            <p:nvPr/>
          </p:nvSpPr>
          <p:spPr bwMode="auto">
            <a:xfrm>
              <a:off x="2208" y="1488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solidFill>
                <a:srgbClr val="00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Oval 1064"/>
            <p:cNvSpPr>
              <a:spLocks noChangeArrowheads="1"/>
            </p:cNvSpPr>
            <p:nvPr/>
          </p:nvSpPr>
          <p:spPr bwMode="auto">
            <a:xfrm rot="212615" flipH="1">
              <a:off x="2496" y="1716"/>
              <a:ext cx="212" cy="1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Oval 1065"/>
            <p:cNvSpPr>
              <a:spLocks noChangeArrowheads="1"/>
            </p:cNvSpPr>
            <p:nvPr/>
          </p:nvSpPr>
          <p:spPr bwMode="auto">
            <a:xfrm rot="-1578636">
              <a:off x="2109" y="2272"/>
              <a:ext cx="195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Oval 1066"/>
            <p:cNvSpPr>
              <a:spLocks noChangeArrowheads="1"/>
            </p:cNvSpPr>
            <p:nvPr/>
          </p:nvSpPr>
          <p:spPr bwMode="auto">
            <a:xfrm>
              <a:off x="2352" y="1920"/>
              <a:ext cx="195" cy="1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Oval 1067"/>
            <p:cNvSpPr>
              <a:spLocks noChangeArrowheads="1"/>
            </p:cNvSpPr>
            <p:nvPr/>
          </p:nvSpPr>
          <p:spPr bwMode="auto">
            <a:xfrm>
              <a:off x="2352" y="2496"/>
              <a:ext cx="194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8" name="Oval 1068"/>
            <p:cNvSpPr>
              <a:spLocks noChangeArrowheads="1"/>
            </p:cNvSpPr>
            <p:nvPr/>
          </p:nvSpPr>
          <p:spPr bwMode="auto">
            <a:xfrm>
              <a:off x="1950" y="1968"/>
              <a:ext cx="194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9" name="Oval 1069"/>
            <p:cNvSpPr>
              <a:spLocks noChangeArrowheads="1"/>
            </p:cNvSpPr>
            <p:nvPr/>
          </p:nvSpPr>
          <p:spPr bwMode="auto">
            <a:xfrm>
              <a:off x="2832" y="2264"/>
              <a:ext cx="195" cy="1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070"/>
          <p:cNvGrpSpPr>
            <a:grpSpLocks/>
          </p:cNvGrpSpPr>
          <p:nvPr/>
        </p:nvGrpSpPr>
        <p:grpSpPr bwMode="auto">
          <a:xfrm>
            <a:off x="3457575" y="2489200"/>
            <a:ext cx="2397125" cy="1628775"/>
            <a:chOff x="1632" y="1584"/>
            <a:chExt cx="1510" cy="1026"/>
          </a:xfrm>
        </p:grpSpPr>
        <p:sp>
          <p:nvSpPr>
            <p:cNvPr id="31791" name="Oval 1071"/>
            <p:cNvSpPr>
              <a:spLocks noChangeArrowheads="1"/>
            </p:cNvSpPr>
            <p:nvPr/>
          </p:nvSpPr>
          <p:spPr bwMode="auto">
            <a:xfrm rot="4585124" flipH="1">
              <a:off x="2531" y="1886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Oval 1072"/>
            <p:cNvSpPr>
              <a:spLocks noChangeArrowheads="1"/>
            </p:cNvSpPr>
            <p:nvPr/>
          </p:nvSpPr>
          <p:spPr bwMode="auto">
            <a:xfrm>
              <a:off x="2352" y="1776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Oval 1073"/>
            <p:cNvSpPr>
              <a:spLocks noChangeArrowheads="1"/>
            </p:cNvSpPr>
            <p:nvPr/>
          </p:nvSpPr>
          <p:spPr bwMode="auto">
            <a:xfrm rot="4585124" flipH="1">
              <a:off x="2851" y="1949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4" name="Oval 1074"/>
            <p:cNvSpPr>
              <a:spLocks noChangeArrowheads="1"/>
            </p:cNvSpPr>
            <p:nvPr/>
          </p:nvSpPr>
          <p:spPr bwMode="auto">
            <a:xfrm rot="4585124" flipH="1">
              <a:off x="2467" y="2189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Oval 1075"/>
            <p:cNvSpPr>
              <a:spLocks noChangeArrowheads="1"/>
            </p:cNvSpPr>
            <p:nvPr/>
          </p:nvSpPr>
          <p:spPr bwMode="auto">
            <a:xfrm rot="3136015" flipH="1">
              <a:off x="2299" y="2341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6" name="Oval 1076"/>
            <p:cNvSpPr>
              <a:spLocks noChangeArrowheads="1"/>
            </p:cNvSpPr>
            <p:nvPr/>
          </p:nvSpPr>
          <p:spPr bwMode="auto">
            <a:xfrm>
              <a:off x="2211" y="2160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7" name="Oval 1077"/>
            <p:cNvSpPr>
              <a:spLocks noChangeArrowheads="1"/>
            </p:cNvSpPr>
            <p:nvPr/>
          </p:nvSpPr>
          <p:spPr bwMode="auto">
            <a:xfrm>
              <a:off x="2352" y="2064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8" name="Oval 1078"/>
            <p:cNvSpPr>
              <a:spLocks noChangeArrowheads="1"/>
            </p:cNvSpPr>
            <p:nvPr/>
          </p:nvSpPr>
          <p:spPr bwMode="auto">
            <a:xfrm>
              <a:off x="2368" y="1654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9" name="Oval 1079"/>
            <p:cNvSpPr>
              <a:spLocks noChangeArrowheads="1"/>
            </p:cNvSpPr>
            <p:nvPr/>
          </p:nvSpPr>
          <p:spPr bwMode="auto">
            <a:xfrm>
              <a:off x="2592" y="2208"/>
              <a:ext cx="141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0" name="Oval 1080"/>
            <p:cNvSpPr>
              <a:spLocks noChangeArrowheads="1"/>
            </p:cNvSpPr>
            <p:nvPr/>
          </p:nvSpPr>
          <p:spPr bwMode="auto">
            <a:xfrm rot="4585124" flipH="1">
              <a:off x="2750" y="2045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1" name="Oval 1081"/>
            <p:cNvSpPr>
              <a:spLocks noChangeArrowheads="1"/>
            </p:cNvSpPr>
            <p:nvPr/>
          </p:nvSpPr>
          <p:spPr bwMode="auto">
            <a:xfrm>
              <a:off x="2352" y="220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2" name="Oval 1082"/>
            <p:cNvSpPr>
              <a:spLocks noChangeArrowheads="1"/>
            </p:cNvSpPr>
            <p:nvPr/>
          </p:nvSpPr>
          <p:spPr bwMode="auto">
            <a:xfrm>
              <a:off x="2738" y="2160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3" name="Oval 1083"/>
            <p:cNvSpPr>
              <a:spLocks noChangeArrowheads="1"/>
            </p:cNvSpPr>
            <p:nvPr/>
          </p:nvSpPr>
          <p:spPr bwMode="auto">
            <a:xfrm>
              <a:off x="3000" y="1968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4" name="Oval 1084"/>
            <p:cNvSpPr>
              <a:spLocks noChangeArrowheads="1"/>
            </p:cNvSpPr>
            <p:nvPr/>
          </p:nvSpPr>
          <p:spPr bwMode="auto">
            <a:xfrm rot="4585124" flipH="1">
              <a:off x="2083" y="1853"/>
              <a:ext cx="159" cy="10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5" name="Oval 1085"/>
            <p:cNvSpPr>
              <a:spLocks noChangeArrowheads="1"/>
            </p:cNvSpPr>
            <p:nvPr/>
          </p:nvSpPr>
          <p:spPr bwMode="auto">
            <a:xfrm>
              <a:off x="2728" y="2472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Oval 1086"/>
            <p:cNvSpPr>
              <a:spLocks noChangeArrowheads="1"/>
            </p:cNvSpPr>
            <p:nvPr/>
          </p:nvSpPr>
          <p:spPr bwMode="auto">
            <a:xfrm>
              <a:off x="2722" y="172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Oval 1087"/>
            <p:cNvSpPr>
              <a:spLocks noChangeArrowheads="1"/>
            </p:cNvSpPr>
            <p:nvPr/>
          </p:nvSpPr>
          <p:spPr bwMode="auto">
            <a:xfrm>
              <a:off x="2592" y="2496"/>
              <a:ext cx="142" cy="11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Oval 1088"/>
            <p:cNvSpPr>
              <a:spLocks noChangeArrowheads="1"/>
            </p:cNvSpPr>
            <p:nvPr/>
          </p:nvSpPr>
          <p:spPr bwMode="auto">
            <a:xfrm flipH="1" flipV="1">
              <a:off x="2888" y="2440"/>
              <a:ext cx="96" cy="144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Freeform 1089"/>
            <p:cNvSpPr>
              <a:spLocks/>
            </p:cNvSpPr>
            <p:nvPr/>
          </p:nvSpPr>
          <p:spPr bwMode="auto">
            <a:xfrm>
              <a:off x="1632" y="1584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090"/>
          <p:cNvGrpSpPr>
            <a:grpSpLocks/>
          </p:cNvGrpSpPr>
          <p:nvPr/>
        </p:nvGrpSpPr>
        <p:grpSpPr bwMode="auto">
          <a:xfrm>
            <a:off x="3762375" y="2336800"/>
            <a:ext cx="1997075" cy="1752600"/>
            <a:chOff x="1824" y="1488"/>
            <a:chExt cx="1258" cy="1104"/>
          </a:xfrm>
        </p:grpSpPr>
        <p:sp>
          <p:nvSpPr>
            <p:cNvPr id="31811" name="Oval 1091"/>
            <p:cNvSpPr>
              <a:spLocks noChangeArrowheads="1"/>
            </p:cNvSpPr>
            <p:nvPr/>
          </p:nvSpPr>
          <p:spPr bwMode="auto">
            <a:xfrm rot="4585124" flipH="1">
              <a:off x="2172" y="1792"/>
              <a:ext cx="212" cy="13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Oval 1092"/>
            <p:cNvSpPr>
              <a:spLocks noChangeArrowheads="1"/>
            </p:cNvSpPr>
            <p:nvPr/>
          </p:nvSpPr>
          <p:spPr bwMode="auto">
            <a:xfrm>
              <a:off x="2685" y="1856"/>
              <a:ext cx="195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Oval 1093"/>
            <p:cNvSpPr>
              <a:spLocks noChangeArrowheads="1"/>
            </p:cNvSpPr>
            <p:nvPr/>
          </p:nvSpPr>
          <p:spPr bwMode="auto">
            <a:xfrm>
              <a:off x="2544" y="2016"/>
              <a:ext cx="195" cy="15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Oval 1094"/>
            <p:cNvSpPr>
              <a:spLocks noChangeArrowheads="1"/>
            </p:cNvSpPr>
            <p:nvPr/>
          </p:nvSpPr>
          <p:spPr bwMode="auto">
            <a:xfrm>
              <a:off x="2630" y="2320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5" name="Oval 1095"/>
            <p:cNvSpPr>
              <a:spLocks noChangeArrowheads="1"/>
            </p:cNvSpPr>
            <p:nvPr/>
          </p:nvSpPr>
          <p:spPr bwMode="auto">
            <a:xfrm>
              <a:off x="1998" y="2128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6" name="Oval 1096"/>
            <p:cNvSpPr>
              <a:spLocks noChangeArrowheads="1"/>
            </p:cNvSpPr>
            <p:nvPr/>
          </p:nvSpPr>
          <p:spPr bwMode="auto">
            <a:xfrm>
              <a:off x="2160" y="1992"/>
              <a:ext cx="195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7" name="Oval 1097"/>
            <p:cNvSpPr>
              <a:spLocks noChangeArrowheads="1"/>
            </p:cNvSpPr>
            <p:nvPr/>
          </p:nvSpPr>
          <p:spPr bwMode="auto">
            <a:xfrm rot="3199098">
              <a:off x="2427" y="2325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8" name="Oval 1098"/>
            <p:cNvSpPr>
              <a:spLocks noChangeArrowheads="1"/>
            </p:cNvSpPr>
            <p:nvPr/>
          </p:nvSpPr>
          <p:spPr bwMode="auto">
            <a:xfrm>
              <a:off x="2888" y="2096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9" name="Oval 1099"/>
            <p:cNvSpPr>
              <a:spLocks noChangeArrowheads="1"/>
            </p:cNvSpPr>
            <p:nvPr/>
          </p:nvSpPr>
          <p:spPr bwMode="auto">
            <a:xfrm>
              <a:off x="2160" y="2440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0" name="Oval 1100"/>
            <p:cNvSpPr>
              <a:spLocks noChangeArrowheads="1"/>
            </p:cNvSpPr>
            <p:nvPr/>
          </p:nvSpPr>
          <p:spPr bwMode="auto">
            <a:xfrm rot="-9913811">
              <a:off x="2880" y="1776"/>
              <a:ext cx="194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1" name="Freeform 1101"/>
            <p:cNvSpPr>
              <a:spLocks/>
            </p:cNvSpPr>
            <p:nvPr/>
          </p:nvSpPr>
          <p:spPr bwMode="auto">
            <a:xfrm>
              <a:off x="1824" y="1488"/>
              <a:ext cx="474" cy="26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4"/>
                </a:cxn>
                <a:cxn ang="0">
                  <a:pos x="140" y="28"/>
                </a:cxn>
                <a:cxn ang="0">
                  <a:pos x="377" y="112"/>
                </a:cxn>
                <a:cxn ang="0">
                  <a:pos x="419" y="195"/>
                </a:cxn>
                <a:cxn ang="0">
                  <a:pos x="433" y="237"/>
                </a:cxn>
                <a:cxn ang="0">
                  <a:pos x="474" y="265"/>
                </a:cxn>
              </a:cxnLst>
              <a:rect l="0" t="0" r="r" b="b"/>
              <a:pathLst>
                <a:path w="474" h="265">
                  <a:moveTo>
                    <a:pt x="0" y="0"/>
                  </a:moveTo>
                  <a:cubicBezTo>
                    <a:pt x="19" y="5"/>
                    <a:pt x="38" y="6"/>
                    <a:pt x="56" y="14"/>
                  </a:cubicBezTo>
                  <a:cubicBezTo>
                    <a:pt x="127" y="45"/>
                    <a:pt x="67" y="52"/>
                    <a:pt x="140" y="28"/>
                  </a:cubicBezTo>
                  <a:cubicBezTo>
                    <a:pt x="283" y="41"/>
                    <a:pt x="292" y="27"/>
                    <a:pt x="377" y="112"/>
                  </a:cubicBezTo>
                  <a:cubicBezTo>
                    <a:pt x="413" y="218"/>
                    <a:pt x="364" y="84"/>
                    <a:pt x="419" y="195"/>
                  </a:cubicBezTo>
                  <a:cubicBezTo>
                    <a:pt x="426" y="208"/>
                    <a:pt x="424" y="225"/>
                    <a:pt x="433" y="237"/>
                  </a:cubicBezTo>
                  <a:cubicBezTo>
                    <a:pt x="443" y="250"/>
                    <a:pt x="474" y="265"/>
                    <a:pt x="474" y="265"/>
                  </a:cubicBezTo>
                </a:path>
              </a:pathLst>
            </a:custGeom>
            <a:noFill/>
            <a:ln w="381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822" name="Text Box 1102"/>
          <p:cNvSpPr txBox="1">
            <a:spLocks noChangeArrowheads="1"/>
          </p:cNvSpPr>
          <p:nvPr/>
        </p:nvSpPr>
        <p:spPr bwMode="auto">
          <a:xfrm>
            <a:off x="685800" y="471488"/>
            <a:ext cx="8001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Motoros egységek  (ME) típusai és az izom rostösszetétele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823" name="Text Box 1103"/>
          <p:cNvSpPr txBox="1">
            <a:spLocks noChangeArrowheads="1"/>
          </p:cNvSpPr>
          <p:nvPr/>
        </p:nvSpPr>
        <p:spPr bwMode="auto">
          <a:xfrm>
            <a:off x="454249" y="1648971"/>
            <a:ext cx="403440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I. típus: Lassú ME</a:t>
            </a:r>
            <a:r>
              <a:rPr lang="en-GB" sz="2400" dirty="0" smtClean="0"/>
              <a:t> </a:t>
            </a:r>
            <a:r>
              <a:rPr lang="en-GB" sz="2400" dirty="0"/>
              <a:t>(</a:t>
            </a:r>
            <a:r>
              <a:rPr lang="en-GB" sz="2400" dirty="0" smtClean="0"/>
              <a:t>S</a:t>
            </a:r>
            <a:r>
              <a:rPr lang="hu-HU" sz="2400" dirty="0" smtClean="0"/>
              <a:t>O</a:t>
            </a:r>
            <a:r>
              <a:rPr lang="en-GB" sz="2400" dirty="0" smtClean="0"/>
              <a:t>)</a:t>
            </a:r>
            <a:r>
              <a:rPr lang="hu-HU" sz="2400" dirty="0" smtClean="0"/>
              <a:t>- lassú oxidatív rost (vörös)</a:t>
            </a:r>
            <a:endParaRPr lang="en-GB" sz="2400" dirty="0"/>
          </a:p>
        </p:txBody>
      </p:sp>
      <p:sp>
        <p:nvSpPr>
          <p:cNvPr id="31824" name="Text Box 1104"/>
          <p:cNvSpPr txBox="1">
            <a:spLocks noChangeArrowheads="1"/>
          </p:cNvSpPr>
          <p:nvPr/>
        </p:nvSpPr>
        <p:spPr bwMode="auto">
          <a:xfrm>
            <a:off x="395536" y="2780928"/>
            <a:ext cx="3528392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II. A típus: Gyors</a:t>
            </a:r>
            <a:r>
              <a:rPr lang="en-GB" sz="2400" dirty="0" smtClean="0"/>
              <a:t> </a:t>
            </a:r>
            <a:r>
              <a:rPr lang="en-GB" sz="2400" dirty="0" err="1" smtClean="0"/>
              <a:t>oxidativ</a:t>
            </a:r>
            <a:r>
              <a:rPr lang="en-GB" sz="2400" dirty="0" smtClean="0"/>
              <a:t> </a:t>
            </a:r>
            <a:r>
              <a:rPr lang="hu-HU" sz="2400" dirty="0" smtClean="0"/>
              <a:t> és</a:t>
            </a:r>
            <a:r>
              <a:rPr lang="en-GB" sz="2400" dirty="0" smtClean="0"/>
              <a:t> </a:t>
            </a:r>
            <a:r>
              <a:rPr lang="en-GB" sz="2400" dirty="0" err="1" smtClean="0"/>
              <a:t>gl</a:t>
            </a:r>
            <a:r>
              <a:rPr lang="hu-HU" sz="2400" dirty="0" err="1" smtClean="0"/>
              <a:t>ikolitikus</a:t>
            </a:r>
            <a:r>
              <a:rPr lang="hu-HU" sz="2400" dirty="0" smtClean="0"/>
              <a:t> anyagcseréjű</a:t>
            </a:r>
            <a:r>
              <a:rPr lang="en-GB" sz="2400" dirty="0" smtClean="0"/>
              <a:t> </a:t>
            </a:r>
            <a:r>
              <a:rPr lang="en-GB" sz="2400" dirty="0"/>
              <a:t>(FOG</a:t>
            </a:r>
            <a:r>
              <a:rPr lang="en-GB" sz="2400" dirty="0" smtClean="0"/>
              <a:t>)</a:t>
            </a:r>
            <a:r>
              <a:rPr lang="hu-HU" sz="2400" dirty="0" smtClean="0"/>
              <a:t> – átmeneti</a:t>
            </a:r>
            <a:endParaRPr lang="en-GB" sz="2400" dirty="0"/>
          </a:p>
        </p:txBody>
      </p:sp>
      <p:sp>
        <p:nvSpPr>
          <p:cNvPr id="31825" name="Text Box 1105"/>
          <p:cNvSpPr txBox="1">
            <a:spLocks noChangeArrowheads="1"/>
          </p:cNvSpPr>
          <p:nvPr/>
        </p:nvSpPr>
        <p:spPr bwMode="auto">
          <a:xfrm>
            <a:off x="539552" y="4149080"/>
            <a:ext cx="3168352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dirty="0" smtClean="0"/>
              <a:t>II. B vagy X típus: Gyors, </a:t>
            </a:r>
            <a:r>
              <a:rPr lang="hu-HU" sz="2400" dirty="0" err="1" smtClean="0"/>
              <a:t>glikolitikus</a:t>
            </a:r>
            <a:r>
              <a:rPr lang="hu-HU" sz="2400" dirty="0" smtClean="0"/>
              <a:t> anyagcseréjű ME</a:t>
            </a:r>
            <a:r>
              <a:rPr lang="en-GB" sz="2400" dirty="0" smtClean="0"/>
              <a:t> </a:t>
            </a:r>
            <a:r>
              <a:rPr lang="en-GB" sz="2400" dirty="0"/>
              <a:t>(FG</a:t>
            </a:r>
            <a:r>
              <a:rPr lang="en-GB" sz="2400" dirty="0" smtClean="0"/>
              <a:t>)</a:t>
            </a:r>
            <a:r>
              <a:rPr lang="hu-HU" sz="2400" dirty="0" smtClean="0"/>
              <a:t> – gyors rost (fehér)</a:t>
            </a:r>
            <a:endParaRPr lang="en-GB" sz="2400" dirty="0"/>
          </a:p>
        </p:txBody>
      </p:sp>
      <p:grpSp>
        <p:nvGrpSpPr>
          <p:cNvPr id="7" name="Group 1106"/>
          <p:cNvGrpSpPr>
            <a:grpSpLocks/>
          </p:cNvGrpSpPr>
          <p:nvPr/>
        </p:nvGrpSpPr>
        <p:grpSpPr bwMode="auto">
          <a:xfrm>
            <a:off x="5105400" y="4343400"/>
            <a:ext cx="4038600" cy="1752600"/>
            <a:chOff x="3216" y="2736"/>
            <a:chExt cx="2544" cy="1104"/>
          </a:xfrm>
        </p:grpSpPr>
        <p:grpSp>
          <p:nvGrpSpPr>
            <p:cNvPr id="8" name="Group 1107"/>
            <p:cNvGrpSpPr>
              <a:grpSpLocks/>
            </p:cNvGrpSpPr>
            <p:nvPr/>
          </p:nvGrpSpPr>
          <p:grpSpPr bwMode="auto">
            <a:xfrm>
              <a:off x="3216" y="2736"/>
              <a:ext cx="2544" cy="1104"/>
              <a:chOff x="432" y="816"/>
              <a:chExt cx="2934" cy="1429"/>
            </a:xfrm>
          </p:grpSpPr>
          <p:pic>
            <p:nvPicPr>
              <p:cNvPr id="31828" name="Picture 1108" descr="O:\MULTIM\TIHANYI\scan\biopci1.tif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" y="816"/>
                <a:ext cx="2832" cy="1429"/>
              </a:xfrm>
              <a:prstGeom prst="rect">
                <a:avLst/>
              </a:prstGeom>
              <a:noFill/>
            </p:spPr>
          </p:pic>
          <p:pic>
            <p:nvPicPr>
              <p:cNvPr id="31829" name="Picture 1109" descr="O:\MULTIM\TIHANYI\scan\fibertypes.t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824" y="816"/>
                <a:ext cx="1542" cy="1392"/>
              </a:xfrm>
              <a:prstGeom prst="rect">
                <a:avLst/>
              </a:prstGeom>
              <a:noFill/>
            </p:spPr>
          </p:pic>
        </p:grpSp>
        <p:sp>
          <p:nvSpPr>
            <p:cNvPr id="31830" name="Rectangle 1110"/>
            <p:cNvSpPr>
              <a:spLocks noChangeArrowheads="1"/>
            </p:cNvSpPr>
            <p:nvPr/>
          </p:nvSpPr>
          <p:spPr bwMode="auto">
            <a:xfrm>
              <a:off x="4512" y="2736"/>
              <a:ext cx="1248" cy="11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111"/>
          <p:cNvGrpSpPr>
            <a:grpSpLocks/>
          </p:cNvGrpSpPr>
          <p:nvPr/>
        </p:nvGrpSpPr>
        <p:grpSpPr bwMode="auto">
          <a:xfrm>
            <a:off x="5105400" y="4343400"/>
            <a:ext cx="4038600" cy="1752600"/>
            <a:chOff x="432" y="816"/>
            <a:chExt cx="2934" cy="1429"/>
          </a:xfrm>
        </p:grpSpPr>
        <p:pic>
          <p:nvPicPr>
            <p:cNvPr id="31832" name="Picture 1112" descr="O:\MULTIM\TIHANYI\scan\biopci1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816"/>
              <a:ext cx="2832" cy="1429"/>
            </a:xfrm>
            <a:prstGeom prst="rect">
              <a:avLst/>
            </a:prstGeom>
            <a:noFill/>
          </p:spPr>
        </p:pic>
        <p:pic>
          <p:nvPicPr>
            <p:cNvPr id="31833" name="Picture 1113" descr="O:\MULTIM\TIHANYI\scan\fibertypes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816"/>
              <a:ext cx="1542" cy="13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8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23" grpId="0" build="p" autoUpdateAnimBg="0" advAuto="0"/>
      <p:bldP spid="31824" grpId="0" build="p" autoUpdateAnimBg="0" advAuto="0"/>
      <p:bldP spid="31825" grpId="0" build="p" autoUpdateAnimBg="0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76" name="Text Box 44"/>
          <p:cNvSpPr txBox="1">
            <a:spLocks noChangeArrowheads="1"/>
          </p:cNvSpPr>
          <p:nvPr/>
        </p:nvSpPr>
        <p:spPr bwMode="auto">
          <a:xfrm>
            <a:off x="990600" y="381000"/>
            <a:ext cx="563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chemeClr val="tx2"/>
                </a:solidFill>
              </a:rPr>
              <a:t>A motoros egységek típusai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69677" name="Text Box 45"/>
          <p:cNvSpPr txBox="1">
            <a:spLocks noChangeArrowheads="1"/>
          </p:cNvSpPr>
          <p:nvPr/>
        </p:nvSpPr>
        <p:spPr bwMode="auto">
          <a:xfrm>
            <a:off x="838200" y="175260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dirty="0" smtClean="0">
                <a:solidFill>
                  <a:srgbClr val="FF3300"/>
                </a:solidFill>
              </a:rPr>
              <a:t>Alacsony ingerküszöb, kicsi, lassú,</a:t>
            </a:r>
          </a:p>
          <a:p>
            <a:pPr>
              <a:spcBef>
                <a:spcPct val="50000"/>
              </a:spcBef>
            </a:pPr>
            <a:r>
              <a:rPr lang="hu-HU" sz="3200" dirty="0" smtClean="0">
                <a:solidFill>
                  <a:srgbClr val="FF3300"/>
                </a:solidFill>
              </a:rPr>
              <a:t> fáradás rezisztencia</a:t>
            </a:r>
            <a:endParaRPr lang="en-GB" sz="3200" dirty="0">
              <a:solidFill>
                <a:srgbClr val="FF3300"/>
              </a:solidFill>
            </a:endParaRPr>
          </a:p>
        </p:txBody>
      </p:sp>
      <p:sp>
        <p:nvSpPr>
          <p:cNvPr id="69678" name="Text Box 46"/>
          <p:cNvSpPr txBox="1">
            <a:spLocks noChangeArrowheads="1"/>
          </p:cNvSpPr>
          <p:nvPr/>
        </p:nvSpPr>
        <p:spPr bwMode="auto">
          <a:xfrm>
            <a:off x="838200" y="4237038"/>
            <a:ext cx="830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3200" dirty="0" smtClean="0"/>
              <a:t>Nagy ingerküszöb, nagy, gyors, fáradékony</a:t>
            </a:r>
            <a:endParaRPr lang="en-GB" sz="3200" dirty="0"/>
          </a:p>
        </p:txBody>
      </p:sp>
      <p:sp>
        <p:nvSpPr>
          <p:cNvPr id="69679" name="AutoShape 47"/>
          <p:cNvSpPr>
            <a:spLocks noChangeArrowheads="1"/>
          </p:cNvSpPr>
          <p:nvPr/>
        </p:nvSpPr>
        <p:spPr bwMode="auto">
          <a:xfrm rot="5400000">
            <a:off x="4126005" y="3272036"/>
            <a:ext cx="12192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9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69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6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77" grpId="0" build="p" autoUpdateAnimBg="0"/>
      <p:bldP spid="69678" grpId="0" build="p" autoUpdateAnimBg="0"/>
      <p:bldP spid="6967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Vázizom rosttípusok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628800"/>
            <a:ext cx="2448272" cy="324036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b="1" dirty="0" smtClean="0"/>
              <a:t>I</a:t>
            </a:r>
          </a:p>
          <a:p>
            <a:pPr marL="0" indent="0"/>
            <a:r>
              <a:rPr lang="hu-HU" sz="2400" dirty="0" smtClean="0"/>
              <a:t> Leglassabb</a:t>
            </a:r>
          </a:p>
          <a:p>
            <a:pPr marL="0" indent="0"/>
            <a:r>
              <a:rPr lang="hu-HU" sz="2400" dirty="0" smtClean="0"/>
              <a:t> Legkisebb erő</a:t>
            </a:r>
          </a:p>
          <a:p>
            <a:pPr marL="0" indent="0"/>
            <a:r>
              <a:rPr lang="hu-HU" sz="2400" dirty="0" smtClean="0"/>
              <a:t> Legnagyobb állóképesség</a:t>
            </a:r>
          </a:p>
          <a:p>
            <a:pPr marL="0" indent="0"/>
            <a:r>
              <a:rPr lang="hu-HU" sz="2400" dirty="0" smtClean="0"/>
              <a:t> Oxidatív</a:t>
            </a:r>
          </a:p>
          <a:p>
            <a:pPr marL="0" indent="0" algn="ctr">
              <a:buNone/>
            </a:pPr>
            <a:r>
              <a:rPr lang="hu-HU" sz="2400" dirty="0" smtClean="0"/>
              <a:t>	</a:t>
            </a:r>
          </a:p>
          <a:p>
            <a:pPr marL="0" indent="0" algn="ctr">
              <a:buNone/>
            </a:pPr>
            <a:endParaRPr lang="hu-HU" sz="2800" dirty="0" smtClean="0"/>
          </a:p>
          <a:p>
            <a:pPr algn="ctr"/>
            <a:endParaRPr lang="hu-HU" sz="2800" dirty="0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3275856" y="1628800"/>
            <a:ext cx="2592288" cy="32403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sz="2400" b="1" dirty="0" err="1" smtClean="0">
                <a:solidFill>
                  <a:prstClr val="black"/>
                </a:solidFill>
              </a:rPr>
              <a:t>IIa</a:t>
            </a:r>
            <a:endParaRPr lang="hu-HU" sz="2400" b="1" dirty="0" smtClean="0">
              <a:solidFill>
                <a:prstClr val="black"/>
              </a:solidFill>
            </a:endParaRP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 Átmeneti</a:t>
            </a: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 Oxidatív - </a:t>
            </a:r>
            <a:r>
              <a:rPr lang="hu-HU" sz="2400" dirty="0" err="1" smtClean="0">
                <a:solidFill>
                  <a:prstClr val="black"/>
                </a:solidFill>
              </a:rPr>
              <a:t>Glikolitikus</a:t>
            </a:r>
            <a:endParaRPr lang="hu-HU" sz="24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hu-HU" sz="2800" dirty="0" smtClean="0">
                <a:solidFill>
                  <a:prstClr val="black"/>
                </a:solidFill>
              </a:rPr>
              <a:t>	</a:t>
            </a:r>
          </a:p>
          <a:p>
            <a:pPr marL="0" indent="0" algn="ctr">
              <a:buFont typeface="Arial" pitchFamily="34" charset="0"/>
              <a:buNone/>
            </a:pPr>
            <a:endParaRPr lang="hu-HU" sz="2800" dirty="0" smtClean="0">
              <a:solidFill>
                <a:prstClr val="black"/>
              </a:solidFill>
            </a:endParaRPr>
          </a:p>
          <a:p>
            <a:pPr algn="ctr"/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6156176" y="1628799"/>
            <a:ext cx="2520280" cy="324036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sz="2400" b="1" dirty="0" err="1" smtClean="0">
                <a:solidFill>
                  <a:prstClr val="black"/>
                </a:solidFill>
              </a:rPr>
              <a:t>IIx</a:t>
            </a:r>
            <a:endParaRPr lang="hu-HU" sz="2400" b="1" dirty="0" smtClean="0">
              <a:solidFill>
                <a:prstClr val="black"/>
              </a:solidFill>
            </a:endParaRP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Leggyorsabb</a:t>
            </a: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Legnagyobb erő</a:t>
            </a: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Legkisebb állóképesség</a:t>
            </a:r>
          </a:p>
          <a:p>
            <a:pPr marL="0" indent="0"/>
            <a:r>
              <a:rPr lang="hu-HU" sz="2400" dirty="0" smtClean="0">
                <a:solidFill>
                  <a:prstClr val="black"/>
                </a:solidFill>
              </a:rPr>
              <a:t>Robbanékonyság</a:t>
            </a:r>
          </a:p>
          <a:p>
            <a:pPr marL="0" indent="0"/>
            <a:r>
              <a:rPr lang="hu-HU" sz="2400" dirty="0" err="1" smtClean="0">
                <a:solidFill>
                  <a:prstClr val="black"/>
                </a:solidFill>
              </a:rPr>
              <a:t>Glikolitikus</a:t>
            </a:r>
            <a:endParaRPr lang="hu-HU" sz="2400" dirty="0" smtClean="0">
              <a:solidFill>
                <a:prstClr val="black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hu-HU" sz="2800" dirty="0" smtClean="0">
                <a:solidFill>
                  <a:prstClr val="black"/>
                </a:solidFill>
              </a:rPr>
              <a:t>	</a:t>
            </a:r>
          </a:p>
          <a:p>
            <a:pPr marL="0" indent="0" algn="ctr">
              <a:buFont typeface="Arial" pitchFamily="34" charset="0"/>
              <a:buNone/>
            </a:pPr>
            <a:endParaRPr lang="hu-HU" sz="2800" dirty="0" smtClean="0">
              <a:solidFill>
                <a:prstClr val="black"/>
              </a:solidFill>
            </a:endParaRPr>
          </a:p>
          <a:p>
            <a:pPr algn="ctr"/>
            <a:endParaRPr lang="hu-H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Mit jelent a rosttípus a sportágak szempontjából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340768"/>
            <a:ext cx="46863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576" y="4005064"/>
            <a:ext cx="7416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prstClr val="black"/>
                </a:solidFill>
              </a:rPr>
              <a:t>Andersen, </a:t>
            </a:r>
            <a:r>
              <a:rPr lang="hu-HU" sz="1200" dirty="0" err="1">
                <a:solidFill>
                  <a:prstClr val="black"/>
                </a:solidFill>
              </a:rPr>
              <a:t>Jesper</a:t>
            </a:r>
            <a:r>
              <a:rPr lang="hu-HU" sz="1200" dirty="0">
                <a:solidFill>
                  <a:prstClr val="black"/>
                </a:solidFill>
              </a:rPr>
              <a:t> L., et </a:t>
            </a:r>
            <a:r>
              <a:rPr lang="hu-HU" sz="1200" dirty="0" err="1">
                <a:solidFill>
                  <a:prstClr val="black"/>
                </a:solidFill>
              </a:rPr>
              <a:t>al</a:t>
            </a:r>
            <a:r>
              <a:rPr lang="hu-HU" sz="1200" dirty="0">
                <a:solidFill>
                  <a:prstClr val="black"/>
                </a:solidFill>
              </a:rPr>
              <a:t>. (2007). “</a:t>
            </a:r>
            <a:r>
              <a:rPr lang="hu-HU" sz="1200" dirty="0" err="1">
                <a:solidFill>
                  <a:prstClr val="black"/>
                </a:solidFill>
              </a:rPr>
              <a:t>Muscle</a:t>
            </a:r>
            <a:r>
              <a:rPr lang="hu-HU" sz="1200" dirty="0">
                <a:solidFill>
                  <a:prstClr val="black"/>
                </a:solidFill>
              </a:rPr>
              <a:t>, </a:t>
            </a:r>
            <a:r>
              <a:rPr lang="hu-HU" sz="1200" dirty="0" err="1">
                <a:solidFill>
                  <a:prstClr val="black"/>
                </a:solidFill>
              </a:rPr>
              <a:t>Genes</a:t>
            </a:r>
            <a:r>
              <a:rPr lang="hu-HU" sz="1200" dirty="0">
                <a:solidFill>
                  <a:prstClr val="black"/>
                </a:solidFill>
              </a:rPr>
              <a:t> and </a:t>
            </a:r>
            <a:r>
              <a:rPr lang="hu-HU" sz="1200" dirty="0" err="1">
                <a:solidFill>
                  <a:prstClr val="black"/>
                </a:solidFill>
              </a:rPr>
              <a:t>Athletic</a:t>
            </a:r>
            <a:r>
              <a:rPr lang="hu-HU" sz="1200" dirty="0">
                <a:solidFill>
                  <a:prstClr val="black"/>
                </a:solidFill>
              </a:rPr>
              <a:t> Performance.” </a:t>
            </a:r>
            <a:r>
              <a:rPr lang="hu-HU" sz="1200" dirty="0" err="1">
                <a:solidFill>
                  <a:prstClr val="black"/>
                </a:solidFill>
              </a:rPr>
              <a:t>In</a:t>
            </a:r>
            <a:r>
              <a:rPr lang="hu-HU" sz="1200" dirty="0">
                <a:solidFill>
                  <a:prstClr val="black"/>
                </a:solidFill>
              </a:rPr>
              <a:t>: </a:t>
            </a:r>
            <a:r>
              <a:rPr lang="hu-HU" sz="1200" dirty="0" err="1">
                <a:solidFill>
                  <a:prstClr val="black"/>
                </a:solidFill>
              </a:rPr>
              <a:t>Editors</a:t>
            </a:r>
            <a:r>
              <a:rPr lang="hu-HU" sz="1200" dirty="0">
                <a:solidFill>
                  <a:prstClr val="black"/>
                </a:solidFill>
              </a:rPr>
              <a:t> of </a:t>
            </a:r>
            <a:r>
              <a:rPr lang="hu-HU" sz="1200" i="1" dirty="0" err="1">
                <a:solidFill>
                  <a:prstClr val="black"/>
                </a:solidFill>
              </a:rPr>
              <a:t>Scientific</a:t>
            </a:r>
            <a:r>
              <a:rPr lang="hu-HU" sz="1200" i="1" dirty="0">
                <a:solidFill>
                  <a:prstClr val="black"/>
                </a:solidFill>
              </a:rPr>
              <a:t> American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7" y="4365104"/>
            <a:ext cx="7560840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prstClr val="black"/>
                </a:solidFill>
              </a:rPr>
              <a:t>A dán első osztályú focisták jelentős részénél nagyobb arányban található meg a lassú rost, mint a gyors rost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40257" y="5257562"/>
            <a:ext cx="7548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prstClr val="black"/>
                </a:solidFill>
              </a:rPr>
              <a:t>A magyarázat: </a:t>
            </a:r>
            <a:r>
              <a:rPr lang="hu-HU" sz="2400" dirty="0" smtClean="0">
                <a:solidFill>
                  <a:prstClr val="black"/>
                </a:solidFill>
              </a:rPr>
              <a:t>a túlnyomóan gyors rostú játékosok gyakrabban sérülnek meg (</a:t>
            </a:r>
            <a:r>
              <a:rPr lang="hu-HU" sz="2400" dirty="0" err="1" smtClean="0">
                <a:solidFill>
                  <a:prstClr val="black"/>
                </a:solidFill>
              </a:rPr>
              <a:t>hamstring-sérülés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92888" cy="864096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hu-HU" dirty="0" err="1" smtClean="0">
                <a:solidFill>
                  <a:schemeClr val="bg1"/>
                </a:solidFill>
              </a:rPr>
              <a:t>Miozin</a:t>
            </a:r>
            <a:r>
              <a:rPr lang="hu-HU" dirty="0" smtClean="0">
                <a:solidFill>
                  <a:schemeClr val="bg1"/>
                </a:solidFill>
              </a:rPr>
              <a:t> izomerek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universe-review.ca/I10-91-Myos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7387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0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4673557" cy="1944216"/>
          </a:xfrm>
        </p:spPr>
        <p:txBody>
          <a:bodyPr>
            <a:noAutofit/>
          </a:bodyPr>
          <a:lstStyle/>
          <a:p>
            <a:pPr algn="l"/>
            <a:r>
              <a:rPr lang="hu-HU" sz="2800" dirty="0" smtClean="0"/>
              <a:t>A </a:t>
            </a:r>
            <a:r>
              <a:rPr lang="hu-HU" sz="2800" dirty="0" err="1" smtClean="0"/>
              <a:t>miozin</a:t>
            </a:r>
            <a:r>
              <a:rPr lang="hu-HU" sz="2800" dirty="0" smtClean="0"/>
              <a:t> nehéz lánc (MHC) mellett a könnyű láncok is befolyásolják a kontrakció sebességét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3068960"/>
            <a:ext cx="8208912" cy="2808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600" b="1" dirty="0" smtClean="0"/>
              <a:t>A </a:t>
            </a:r>
            <a:r>
              <a:rPr lang="hu-HU" sz="2600" b="1" dirty="0" err="1" smtClean="0"/>
              <a:t>miozin</a:t>
            </a:r>
            <a:r>
              <a:rPr lang="hu-HU" sz="2600" b="1" dirty="0" smtClean="0"/>
              <a:t> nehéz lánc típusai: </a:t>
            </a:r>
            <a:r>
              <a:rPr lang="hu-HU" sz="2600" dirty="0" smtClean="0"/>
              <a:t>I, </a:t>
            </a:r>
            <a:r>
              <a:rPr lang="hu-HU" sz="2600" dirty="0" err="1" smtClean="0"/>
              <a:t>IIa</a:t>
            </a:r>
            <a:r>
              <a:rPr lang="hu-HU" sz="2600" dirty="0" smtClean="0"/>
              <a:t>, </a:t>
            </a:r>
            <a:r>
              <a:rPr lang="hu-HU" sz="2600" dirty="0" err="1" smtClean="0"/>
              <a:t>IIx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b="1" dirty="0"/>
              <a:t>Az esszenciális könnyűláncnak </a:t>
            </a:r>
            <a:r>
              <a:rPr lang="hu-HU" sz="2600" b="1" dirty="0" smtClean="0"/>
              <a:t>típusai: </a:t>
            </a:r>
            <a:r>
              <a:rPr lang="hu-HU" sz="2600" dirty="0" smtClean="0"/>
              <a:t>LC1s</a:t>
            </a:r>
            <a:r>
              <a:rPr lang="hu-HU" sz="2600" dirty="0"/>
              <a:t>, LC1f, LC3s és LC3f </a:t>
            </a:r>
            <a:endParaRPr lang="hu-HU" sz="2600" dirty="0" smtClean="0"/>
          </a:p>
          <a:p>
            <a:pPr marL="0" indent="0">
              <a:buNone/>
            </a:pPr>
            <a:r>
              <a:rPr lang="hu-HU" sz="2600" dirty="0" smtClean="0"/>
              <a:t>(LC </a:t>
            </a:r>
            <a:r>
              <a:rPr lang="hu-HU" sz="2600" dirty="0"/>
              <a:t>= </a:t>
            </a:r>
            <a:r>
              <a:rPr lang="hu-HU" sz="2600" dirty="0" err="1"/>
              <a:t>light</a:t>
            </a:r>
            <a:r>
              <a:rPr lang="hu-HU" sz="2600" dirty="0"/>
              <a:t> </a:t>
            </a:r>
            <a:r>
              <a:rPr lang="hu-HU" sz="2600" dirty="0" err="1"/>
              <a:t>chain</a:t>
            </a:r>
            <a:r>
              <a:rPr lang="hu-HU" sz="2600" dirty="0"/>
              <a:t>, s = </a:t>
            </a:r>
            <a:r>
              <a:rPr lang="hu-HU" sz="2600" dirty="0" err="1"/>
              <a:t>slow</a:t>
            </a:r>
            <a:r>
              <a:rPr lang="hu-HU" sz="2600" dirty="0"/>
              <a:t>, f = </a:t>
            </a:r>
            <a:r>
              <a:rPr lang="hu-HU" sz="2600" dirty="0" err="1"/>
              <a:t>fast</a:t>
            </a:r>
            <a:r>
              <a:rPr lang="hu-HU" sz="2600" dirty="0"/>
              <a:t>; a rövidítések a típusra és a sebességre is utalnak; pl.: LC1s lassabb, mint LC1f</a:t>
            </a:r>
            <a:r>
              <a:rPr lang="hu-HU" sz="2600" dirty="0" smtClean="0"/>
              <a:t>).</a:t>
            </a:r>
          </a:p>
          <a:p>
            <a:pPr marL="0" indent="0">
              <a:buNone/>
            </a:pPr>
            <a:r>
              <a:rPr lang="hu-HU" sz="2600" b="1" dirty="0" smtClean="0"/>
              <a:t>A szabályozó könnyűlánc típusai: </a:t>
            </a:r>
            <a:r>
              <a:rPr lang="hu-HU" sz="2600" dirty="0"/>
              <a:t>LC2s és LC2f.</a:t>
            </a:r>
          </a:p>
        </p:txBody>
      </p:sp>
      <p:pic>
        <p:nvPicPr>
          <p:cNvPr id="9218" name="Picture 2" descr="http://www.pansportmedical.ro/english/sports_medicine/articles/attach/muscle_fiber_bi_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14691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259632" y="836712"/>
            <a:ext cx="6768752" cy="576064"/>
          </a:xfrm>
          <a:solidFill>
            <a:schemeClr val="accent1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bg1"/>
                </a:solidFill>
              </a:rPr>
              <a:t>Lehetséges kombinációk:</a:t>
            </a: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1266" name="Picture 2" descr="http://tamop-sport.ttk.pte.hu/pages_img/tananyagok/vazizom/tablazat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2" y="2060848"/>
            <a:ext cx="6840421" cy="31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99192" y="503674"/>
            <a:ext cx="146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FF00"/>
                </a:solidFill>
              </a:rPr>
              <a:t>Fáradás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09448" y="111542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C000"/>
                </a:solidFill>
              </a:rPr>
              <a:t>Izomfáradás: amennyiben nem tartható változatlan szinten az izommunka. A munkavégzés intenzitása csökken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258332" y="1946417"/>
            <a:ext cx="662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Fáradás: több összetevő együttes hatása</a:t>
            </a:r>
            <a:endParaRPr lang="en-US" sz="2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478764" y="2636912"/>
            <a:ext cx="50455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Befolyásolja:</a:t>
            </a:r>
          </a:p>
          <a:p>
            <a:r>
              <a:rPr lang="hu-HU" sz="2800" dirty="0" smtClean="0"/>
              <a:t>	izomzat felépítése</a:t>
            </a:r>
          </a:p>
          <a:p>
            <a:r>
              <a:rPr lang="hu-HU" sz="2800" dirty="0" smtClean="0"/>
              <a:t>	terhelés típusa</a:t>
            </a:r>
          </a:p>
          <a:p>
            <a:r>
              <a:rPr lang="hu-HU" sz="2800" dirty="0" smtClean="0"/>
              <a:t>	terhelés mértéke</a:t>
            </a:r>
          </a:p>
          <a:p>
            <a:r>
              <a:rPr lang="hu-HU" sz="2800" dirty="0" smtClean="0"/>
              <a:t>	életkor</a:t>
            </a:r>
          </a:p>
          <a:p>
            <a:r>
              <a:rPr lang="hu-HU" sz="2800" dirty="0" smtClean="0"/>
              <a:t>	edzettségi szint</a:t>
            </a:r>
          </a:p>
          <a:p>
            <a:r>
              <a:rPr lang="hu-HU" sz="2800" dirty="0" smtClean="0"/>
              <a:t>	pszichikai tényezők</a:t>
            </a:r>
          </a:p>
          <a:p>
            <a:r>
              <a:rPr lang="hu-HU" sz="2800" dirty="0" smtClean="0"/>
              <a:t>	egészségi állapot</a:t>
            </a:r>
          </a:p>
          <a:p>
            <a:r>
              <a:rPr lang="hu-HU" sz="2800" dirty="0" smtClean="0"/>
              <a:t>		stb.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15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22768" y="1700808"/>
            <a:ext cx="619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Maximális akaratlagos erő		néhány mp</a:t>
            </a:r>
          </a:p>
          <a:p>
            <a:r>
              <a:rPr lang="hu-HU" sz="2400" dirty="0"/>
              <a:t>Maximális akaratlagos </a:t>
            </a:r>
            <a:r>
              <a:rPr lang="hu-HU" sz="2400" dirty="0" smtClean="0"/>
              <a:t>erő 50%-a	1 percnél</a:t>
            </a:r>
          </a:p>
          <a:p>
            <a:r>
              <a:rPr lang="hu-HU" sz="2400" dirty="0"/>
              <a:t>Maximális akaratlagos </a:t>
            </a:r>
            <a:r>
              <a:rPr lang="hu-HU" sz="2400" dirty="0" smtClean="0"/>
              <a:t>erő 15%-a	10 percnél</a:t>
            </a:r>
          </a:p>
          <a:p>
            <a:r>
              <a:rPr lang="hu-HU" sz="2400" dirty="0" smtClean="0"/>
              <a:t>(Pavlik Élettan)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31640" y="764704"/>
            <a:ext cx="590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Maximális </a:t>
            </a:r>
            <a:r>
              <a:rPr lang="hu-HU" sz="2800" dirty="0" err="1" smtClean="0">
                <a:solidFill>
                  <a:srgbClr val="FFC000"/>
                </a:solidFill>
              </a:rPr>
              <a:t>izometriás</a:t>
            </a:r>
            <a:r>
              <a:rPr lang="hu-HU" sz="2800" dirty="0" smtClean="0">
                <a:solidFill>
                  <a:srgbClr val="FFC000"/>
                </a:solidFill>
              </a:rPr>
              <a:t> kontrakció esetén</a:t>
            </a:r>
            <a:endParaRPr lang="en-US" sz="2800" dirty="0">
              <a:solidFill>
                <a:srgbClr val="FFC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>
            <a:off x="2555776" y="6021288"/>
            <a:ext cx="48245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2555776" y="3852664"/>
            <a:ext cx="0" cy="21686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abadkézi sokszög 14"/>
          <p:cNvSpPr/>
          <p:nvPr/>
        </p:nvSpPr>
        <p:spPr>
          <a:xfrm>
            <a:off x="2590800" y="4149080"/>
            <a:ext cx="4419600" cy="1642120"/>
          </a:xfrm>
          <a:custGeom>
            <a:avLst/>
            <a:gdLst>
              <a:gd name="connsiteX0" fmla="*/ 0 w 3489960"/>
              <a:gd name="connsiteY0" fmla="*/ 0 h 1417320"/>
              <a:gd name="connsiteX1" fmla="*/ 1112520 w 3489960"/>
              <a:gd name="connsiteY1" fmla="*/ 883920 h 1417320"/>
              <a:gd name="connsiteX2" fmla="*/ 3489960 w 3489960"/>
              <a:gd name="connsiteY2" fmla="*/ 1417320 h 1417320"/>
              <a:gd name="connsiteX3" fmla="*/ 3489960 w 3489960"/>
              <a:gd name="connsiteY3" fmla="*/ 141732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9960" h="1417320">
                <a:moveTo>
                  <a:pt x="0" y="0"/>
                </a:moveTo>
                <a:cubicBezTo>
                  <a:pt x="265430" y="323850"/>
                  <a:pt x="530860" y="647700"/>
                  <a:pt x="1112520" y="883920"/>
                </a:cubicBezTo>
                <a:cubicBezTo>
                  <a:pt x="1694180" y="1120140"/>
                  <a:pt x="3489960" y="1417320"/>
                  <a:pt x="3489960" y="1417320"/>
                </a:cubicBezTo>
                <a:lnTo>
                  <a:pt x="3489960" y="1417320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övegdoboz 16"/>
          <p:cNvSpPr txBox="1"/>
          <p:nvPr/>
        </p:nvSpPr>
        <p:spPr>
          <a:xfrm>
            <a:off x="1682056" y="396441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100%</a:t>
            </a:r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822768" y="478547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50%</a:t>
            </a:r>
            <a:endParaRPr lang="en-US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1809528" y="54218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15%</a:t>
            </a:r>
            <a:endParaRPr 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275856" y="6196662"/>
            <a:ext cx="76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 perc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260714" y="6196662"/>
            <a:ext cx="88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10 perc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467544" y="1052736"/>
            <a:ext cx="78192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 </a:t>
            </a:r>
          </a:p>
          <a:p>
            <a:r>
              <a:rPr lang="hu-HU" sz="2000" b="1" dirty="0" smtClean="0">
                <a:solidFill>
                  <a:prstClr val="black"/>
                </a:solidFill>
              </a:rPr>
              <a:t>Életkor</a:t>
            </a:r>
            <a:r>
              <a:rPr lang="en-US" sz="2000" b="1" dirty="0" smtClean="0">
                <a:solidFill>
                  <a:prstClr val="black"/>
                </a:solidFill>
              </a:rPr>
              <a:t>  </a:t>
            </a:r>
            <a:r>
              <a:rPr lang="hu-HU" sz="2000" b="1" dirty="0" smtClean="0">
                <a:solidFill>
                  <a:prstClr val="black"/>
                </a:solidFill>
              </a:rPr>
              <a:t>               </a:t>
            </a:r>
            <a:r>
              <a:rPr lang="en-US" sz="2000" b="1" dirty="0" smtClean="0">
                <a:solidFill>
                  <a:prstClr val="black"/>
                </a:solidFill>
              </a:rPr>
              <a:t>18-25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26-35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36-45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46-55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56-65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65+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Kiváló                    </a:t>
            </a:r>
            <a:r>
              <a:rPr lang="en-US" sz="2000" b="1" dirty="0" smtClean="0">
                <a:solidFill>
                  <a:prstClr val="black"/>
                </a:solidFill>
              </a:rPr>
              <a:t>&gt;49 </a:t>
            </a:r>
            <a:r>
              <a:rPr lang="hu-HU" sz="2000" b="1" dirty="0" smtClean="0">
                <a:solidFill>
                  <a:prstClr val="black"/>
                </a:solidFill>
              </a:rPr>
              <a:t>          </a:t>
            </a:r>
            <a:r>
              <a:rPr lang="en-US" sz="2000" b="1" dirty="0" smtClean="0">
                <a:solidFill>
                  <a:prstClr val="black"/>
                </a:solidFill>
              </a:rPr>
              <a:t>&gt;45 </a:t>
            </a:r>
            <a:r>
              <a:rPr lang="hu-HU" sz="2000" b="1" dirty="0" smtClean="0">
                <a:solidFill>
                  <a:prstClr val="black"/>
                </a:solidFill>
              </a:rPr>
              <a:t>         </a:t>
            </a:r>
            <a:r>
              <a:rPr lang="en-US" sz="2000" b="1" dirty="0" smtClean="0">
                <a:solidFill>
                  <a:prstClr val="black"/>
                </a:solidFill>
              </a:rPr>
              <a:t>&gt;41 </a:t>
            </a:r>
            <a:r>
              <a:rPr lang="hu-HU" sz="2000" b="1" dirty="0" smtClean="0">
                <a:solidFill>
                  <a:prstClr val="black"/>
                </a:solidFill>
              </a:rPr>
              <a:t>         </a:t>
            </a:r>
            <a:r>
              <a:rPr lang="en-US" sz="2000" b="1" dirty="0" smtClean="0">
                <a:solidFill>
                  <a:prstClr val="black"/>
                </a:solidFill>
              </a:rPr>
              <a:t>&gt;35 </a:t>
            </a:r>
            <a:r>
              <a:rPr lang="hu-HU" sz="2000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prstClr val="black"/>
                </a:solidFill>
              </a:rPr>
              <a:t>&gt;31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&gt;28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Jó            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</a:rPr>
              <a:t>              </a:t>
            </a:r>
            <a:r>
              <a:rPr lang="en-US" sz="2000" b="1" dirty="0" smtClean="0">
                <a:solidFill>
                  <a:prstClr val="black"/>
                </a:solidFill>
              </a:rPr>
              <a:t>44-49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40-45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35-41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29-35 </a:t>
            </a:r>
            <a:r>
              <a:rPr lang="hu-HU" sz="2000" b="1" dirty="0" smtClean="0">
                <a:solidFill>
                  <a:prstClr val="black"/>
                </a:solidFill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</a:rPr>
              <a:t>25-31 </a:t>
            </a:r>
            <a:r>
              <a:rPr lang="hu-HU" sz="2000" b="1" dirty="0" smtClean="0">
                <a:solidFill>
                  <a:prstClr val="black"/>
                </a:solidFill>
              </a:rPr>
              <a:t>   </a:t>
            </a:r>
            <a:r>
              <a:rPr lang="en-US" sz="2000" b="1" dirty="0" smtClean="0">
                <a:solidFill>
                  <a:prstClr val="black"/>
                </a:solidFill>
              </a:rPr>
              <a:t>22-28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Átlag feletti    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</a:rPr>
              <a:t>39-43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35-39 </a:t>
            </a:r>
            <a:r>
              <a:rPr lang="hu-HU" sz="2000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prstClr val="black"/>
                </a:solidFill>
              </a:rPr>
              <a:t>30-34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25-38 </a:t>
            </a:r>
            <a:r>
              <a:rPr lang="hu-HU" sz="2000" b="1" dirty="0" smtClean="0">
                <a:solidFill>
                  <a:prstClr val="black"/>
                </a:solidFill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</a:rPr>
              <a:t>21-24 </a:t>
            </a:r>
            <a:r>
              <a:rPr lang="hu-HU" sz="2000" b="1" dirty="0" smtClean="0">
                <a:solidFill>
                  <a:prstClr val="black"/>
                </a:solidFill>
              </a:rPr>
              <a:t>   </a:t>
            </a:r>
            <a:r>
              <a:rPr lang="en-US" sz="2000" b="1" dirty="0" smtClean="0">
                <a:solidFill>
                  <a:prstClr val="black"/>
                </a:solidFill>
              </a:rPr>
              <a:t>19-21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Átlagos               </a:t>
            </a:r>
            <a:r>
              <a:rPr lang="en-US" sz="2000" b="1" dirty="0" smtClean="0">
                <a:solidFill>
                  <a:prstClr val="black"/>
                </a:solidFill>
              </a:rPr>
              <a:t>35-38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31-34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27-29 </a:t>
            </a:r>
            <a:r>
              <a:rPr lang="hu-HU" sz="2000" b="1" dirty="0" smtClean="0">
                <a:solidFill>
                  <a:prstClr val="black"/>
                </a:solidFill>
              </a:rPr>
              <a:t>       </a:t>
            </a:r>
            <a:r>
              <a:rPr lang="en-US" sz="2000" b="1" dirty="0" smtClean="0">
                <a:solidFill>
                  <a:prstClr val="black"/>
                </a:solidFill>
              </a:rPr>
              <a:t>22-24 </a:t>
            </a:r>
            <a:r>
              <a:rPr lang="hu-HU" sz="2000" b="1" dirty="0" smtClean="0">
                <a:solidFill>
                  <a:prstClr val="black"/>
                </a:solidFill>
              </a:rPr>
              <a:t>     </a:t>
            </a:r>
            <a:r>
              <a:rPr lang="en-US" sz="2000" b="1" dirty="0" smtClean="0">
                <a:solidFill>
                  <a:prstClr val="black"/>
                </a:solidFill>
              </a:rPr>
              <a:t>17-20 </a:t>
            </a:r>
            <a:r>
              <a:rPr lang="hu-HU" sz="2000" b="1" dirty="0" smtClean="0">
                <a:solidFill>
                  <a:prstClr val="black"/>
                </a:solidFill>
              </a:rPr>
              <a:t>   </a:t>
            </a:r>
            <a:r>
              <a:rPr lang="en-US" sz="2000" b="1" dirty="0" smtClean="0">
                <a:solidFill>
                  <a:prstClr val="black"/>
                </a:solidFill>
              </a:rPr>
              <a:t>15-18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Átlag alatti      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hu-HU" sz="2000" b="1" dirty="0" smtClean="0">
                <a:solidFill>
                  <a:prstClr val="black"/>
                </a:solidFill>
              </a:rPr>
              <a:t>  </a:t>
            </a:r>
            <a:r>
              <a:rPr lang="en-US" sz="2000" b="1" dirty="0" smtClean="0">
                <a:solidFill>
                  <a:prstClr val="black"/>
                </a:solidFill>
              </a:rPr>
              <a:t>31-34 </a:t>
            </a:r>
            <a:r>
              <a:rPr lang="hu-HU" sz="2000" b="1" dirty="0" smtClean="0">
                <a:solidFill>
                  <a:prstClr val="black"/>
                </a:solidFill>
              </a:rPr>
              <a:t>    2</a:t>
            </a:r>
            <a:r>
              <a:rPr lang="en-US" sz="2000" b="1" dirty="0" smtClean="0">
                <a:solidFill>
                  <a:prstClr val="black"/>
                </a:solidFill>
              </a:rPr>
              <a:t>9-30 </a:t>
            </a:r>
            <a:r>
              <a:rPr lang="hu-HU" sz="2000" b="1" dirty="0" smtClean="0">
                <a:solidFill>
                  <a:prstClr val="black"/>
                </a:solidFill>
              </a:rPr>
              <a:t>        </a:t>
            </a:r>
            <a:r>
              <a:rPr lang="en-US" sz="2000" b="1" dirty="0" smtClean="0">
                <a:solidFill>
                  <a:prstClr val="black"/>
                </a:solidFill>
              </a:rPr>
              <a:t>23-26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18-21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13-16 </a:t>
            </a:r>
            <a:r>
              <a:rPr lang="hu-HU" sz="2000" b="1" dirty="0" smtClean="0">
                <a:solidFill>
                  <a:prstClr val="black"/>
                </a:solidFill>
              </a:rPr>
              <a:t>   </a:t>
            </a:r>
            <a:r>
              <a:rPr lang="en-US" sz="2000" b="1" dirty="0" smtClean="0">
                <a:solidFill>
                  <a:prstClr val="black"/>
                </a:solidFill>
              </a:rPr>
              <a:t>11-14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Gyenge                </a:t>
            </a:r>
            <a:r>
              <a:rPr lang="en-US" sz="2000" b="1" dirty="0" smtClean="0">
                <a:solidFill>
                  <a:prstClr val="black"/>
                </a:solidFill>
              </a:rPr>
              <a:t>25-30 </a:t>
            </a:r>
            <a:r>
              <a:rPr lang="hu-HU" sz="2000" b="1" dirty="0" smtClean="0">
                <a:solidFill>
                  <a:prstClr val="black"/>
                </a:solidFill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</a:rPr>
              <a:t>22-28 </a:t>
            </a:r>
            <a:r>
              <a:rPr lang="hu-HU" sz="2000" b="1" dirty="0" smtClean="0">
                <a:solidFill>
                  <a:prstClr val="black"/>
                </a:solidFill>
              </a:rPr>
              <a:t>       </a:t>
            </a:r>
            <a:r>
              <a:rPr lang="en-US" sz="2000" b="1" dirty="0" smtClean="0">
                <a:solidFill>
                  <a:prstClr val="black"/>
                </a:solidFill>
              </a:rPr>
              <a:t>17-22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13-17 </a:t>
            </a:r>
            <a:r>
              <a:rPr lang="hu-HU" sz="2000" b="1" dirty="0" smtClean="0">
                <a:solidFill>
                  <a:prstClr val="black"/>
                </a:solidFill>
              </a:rPr>
              <a:t>       </a:t>
            </a:r>
            <a:r>
              <a:rPr lang="en-US" sz="2000" b="1" dirty="0" smtClean="0">
                <a:solidFill>
                  <a:prstClr val="black"/>
                </a:solidFill>
              </a:rPr>
              <a:t>9-12 </a:t>
            </a:r>
            <a:r>
              <a:rPr lang="hu-HU" sz="2000" b="1" dirty="0" smtClean="0">
                <a:solidFill>
                  <a:prstClr val="black"/>
                </a:solidFill>
              </a:rPr>
              <a:t>    </a:t>
            </a:r>
            <a:r>
              <a:rPr lang="en-US" sz="2000" b="1" dirty="0" smtClean="0">
                <a:solidFill>
                  <a:prstClr val="black"/>
                </a:solidFill>
              </a:rPr>
              <a:t>7-10 </a:t>
            </a:r>
            <a:endParaRPr lang="hu-HU" sz="2000" b="1" dirty="0" smtClean="0">
              <a:solidFill>
                <a:prstClr val="black"/>
              </a:solidFill>
            </a:endParaRPr>
          </a:p>
          <a:p>
            <a:endParaRPr lang="hu-HU" sz="2000" b="1" dirty="0" smtClean="0">
              <a:solidFill>
                <a:prstClr val="black"/>
              </a:solidFill>
            </a:endParaRPr>
          </a:p>
          <a:p>
            <a:r>
              <a:rPr lang="hu-HU" sz="2000" b="1" dirty="0" smtClean="0">
                <a:solidFill>
                  <a:prstClr val="black"/>
                </a:solidFill>
              </a:rPr>
              <a:t>Nagyon gyenge   </a:t>
            </a:r>
            <a:r>
              <a:rPr lang="en-US" sz="2000" b="1" dirty="0" smtClean="0">
                <a:solidFill>
                  <a:prstClr val="black"/>
                </a:solidFill>
              </a:rPr>
              <a:t>&lt;25 </a:t>
            </a:r>
            <a:r>
              <a:rPr lang="hu-HU" sz="2000" b="1" dirty="0" smtClean="0">
                <a:solidFill>
                  <a:prstClr val="black"/>
                </a:solidFill>
              </a:rPr>
              <a:t>      </a:t>
            </a:r>
            <a:r>
              <a:rPr lang="en-US" sz="2000" b="1" dirty="0" smtClean="0">
                <a:solidFill>
                  <a:prstClr val="black"/>
                </a:solidFill>
              </a:rPr>
              <a:t>&lt;22 </a:t>
            </a:r>
            <a:r>
              <a:rPr lang="hu-HU" sz="2000" b="1" dirty="0" smtClean="0">
                <a:solidFill>
                  <a:prstClr val="black"/>
                </a:solidFill>
              </a:rPr>
              <a:t>           </a:t>
            </a:r>
            <a:r>
              <a:rPr lang="en-US" sz="2000" b="1" dirty="0" smtClean="0">
                <a:solidFill>
                  <a:prstClr val="black"/>
                </a:solidFill>
              </a:rPr>
              <a:t>&lt;17 </a:t>
            </a:r>
            <a:r>
              <a:rPr lang="hu-HU" sz="2000" b="1" dirty="0" smtClean="0">
                <a:solidFill>
                  <a:prstClr val="black"/>
                </a:solidFill>
              </a:rPr>
              <a:t>           </a:t>
            </a:r>
            <a:r>
              <a:rPr lang="en-US" sz="2000" b="1" dirty="0" smtClean="0">
                <a:solidFill>
                  <a:prstClr val="black"/>
                </a:solidFill>
              </a:rPr>
              <a:t>&lt;9 </a:t>
            </a:r>
            <a:r>
              <a:rPr lang="hu-HU" sz="2000" b="1" dirty="0" smtClean="0">
                <a:solidFill>
                  <a:prstClr val="black"/>
                </a:solidFill>
              </a:rPr>
              <a:t>           </a:t>
            </a:r>
            <a:r>
              <a:rPr lang="en-US" sz="2000" b="1" dirty="0" smtClean="0">
                <a:solidFill>
                  <a:prstClr val="black"/>
                </a:solidFill>
              </a:rPr>
              <a:t>&lt;9 </a:t>
            </a:r>
            <a:r>
              <a:rPr lang="hu-HU" sz="2000" b="1" dirty="0" smtClean="0">
                <a:solidFill>
                  <a:prstClr val="black"/>
                </a:solidFill>
              </a:rPr>
              <a:t>         </a:t>
            </a:r>
            <a:r>
              <a:rPr lang="en-US" sz="2000" b="1" dirty="0" smtClean="0">
                <a:solidFill>
                  <a:prstClr val="black"/>
                </a:solidFill>
              </a:rPr>
              <a:t>&lt;7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2267744" y="1272750"/>
            <a:ext cx="5429288" cy="500066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Lekerekített téglalap 4"/>
          <p:cNvSpPr/>
          <p:nvPr/>
        </p:nvSpPr>
        <p:spPr>
          <a:xfrm>
            <a:off x="323528" y="1988840"/>
            <a:ext cx="1944216" cy="4320480"/>
          </a:xfrm>
          <a:prstGeom prst="roundRect">
            <a:avLst/>
          </a:prstGeom>
          <a:solidFill>
            <a:srgbClr val="C0000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59851" y="802312"/>
            <a:ext cx="107157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u-HU" sz="2400" b="1" i="1" dirty="0" smtClean="0">
                <a:solidFill>
                  <a:prstClr val="white"/>
                </a:solidFill>
              </a:rPr>
              <a:t>Férfiak</a:t>
            </a:r>
            <a:endParaRPr lang="en-US" sz="2400" b="1" i="1" dirty="0">
              <a:solidFill>
                <a:prstClr val="white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552075" y="340647"/>
            <a:ext cx="498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1 perc alatti felállások-leülések száma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45556" y="164092"/>
            <a:ext cx="95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Példa: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EGYETEM\TF\Mérések\Szoritóerőmérés\mravcsik 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448"/>
            <a:ext cx="91440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47115" y="200591"/>
            <a:ext cx="664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FFC000"/>
                </a:solidFill>
              </a:rPr>
              <a:t>Izomfáradás maximális </a:t>
            </a:r>
            <a:r>
              <a:rPr lang="hu-HU" sz="2400" dirty="0" err="1" smtClean="0">
                <a:solidFill>
                  <a:srgbClr val="FFC000"/>
                </a:solidFill>
              </a:rPr>
              <a:t>izometriás</a:t>
            </a:r>
            <a:r>
              <a:rPr lang="hu-HU" sz="2400" dirty="0" smtClean="0">
                <a:solidFill>
                  <a:srgbClr val="FFC000"/>
                </a:solidFill>
              </a:rPr>
              <a:t> kontrakció esetén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100945" y="1286521"/>
            <a:ext cx="2953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Szorítóerőmérés</a:t>
            </a:r>
            <a:r>
              <a:rPr lang="hu-HU" sz="2000" dirty="0" smtClean="0"/>
              <a:t>:  t=20 sec</a:t>
            </a:r>
            <a:endParaRPr lang="en-US" sz="2000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887700" y="3470136"/>
            <a:ext cx="7056784" cy="115212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83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3" y="313492"/>
            <a:ext cx="3061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>
                <a:solidFill>
                  <a:srgbClr val="FFFF00"/>
                </a:solidFill>
              </a:rPr>
              <a:t>Izomfáradás okai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60218" y="2088476"/>
            <a:ext cx="5489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Izom enzimaktivitásának csökkenése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93890" y="1282254"/>
            <a:ext cx="582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Transzmisszió lassulása a szinapszisban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864524" y="2780928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Megnövekedett tejsavszint – 0.3-0.6% az izomban a pH 6.3 alatt gátolja az enzimaktivitást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11983" y="4256762"/>
            <a:ext cx="52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Vérellátás lokálisan nem megfelelő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483768" y="5067756"/>
            <a:ext cx="3442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C000"/>
                </a:solidFill>
              </a:rPr>
              <a:t>szív-keringési rendszer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51720" y="5733256"/>
            <a:ext cx="4833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>
                <a:solidFill>
                  <a:srgbClr val="FFC000"/>
                </a:solidFill>
              </a:rPr>
              <a:t>Anyagcserefolyamatok</a:t>
            </a:r>
            <a:r>
              <a:rPr lang="hu-HU" sz="2800" dirty="0" smtClean="0">
                <a:solidFill>
                  <a:srgbClr val="FFC000"/>
                </a:solidFill>
              </a:rPr>
              <a:t> lassulása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81000" y="468313"/>
          <a:ext cx="8001000" cy="6221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Bitkép alakzat" r:id="rId3" imgW="6447079" imgH="5014395" progId="PBrush">
                  <p:embed/>
                </p:oleObj>
              </mc:Choice>
              <mc:Fallback>
                <p:oleObj name="Bitkép alakzat" r:id="rId3" imgW="6447079" imgH="501439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68313"/>
                        <a:ext cx="8001000" cy="6221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981200" y="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MOTOR UNITS</a:t>
            </a:r>
            <a:endParaRPr lang="en-GB" b="1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1981200" y="61722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chemeClr val="bg2"/>
                </a:solidFill>
              </a:rPr>
              <a:t>FIBRE TYPES</a:t>
            </a:r>
            <a:endParaRPr lang="en-GB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347864" y="1340768"/>
            <a:ext cx="2114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FF6600"/>
                </a:solidFill>
              </a:rPr>
              <a:t>FT/ST arány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43608" y="3037022"/>
            <a:ext cx="754725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Edzetlen, középtávú versenyzők		55/45</a:t>
            </a:r>
          </a:p>
          <a:p>
            <a:endParaRPr lang="hu-HU" sz="2800" dirty="0" smtClean="0"/>
          </a:p>
          <a:p>
            <a:r>
              <a:rPr lang="hu-HU" sz="2800" dirty="0" smtClean="0"/>
              <a:t>Sprinter, erőemelő				63/37</a:t>
            </a:r>
          </a:p>
          <a:p>
            <a:endParaRPr lang="hu-HU" sz="2800" dirty="0" smtClean="0"/>
          </a:p>
          <a:p>
            <a:r>
              <a:rPr lang="hu-HU" sz="2800" dirty="0" smtClean="0"/>
              <a:t>Állóképességi versenyző			30-40/70-60</a:t>
            </a:r>
            <a:endParaRPr lang="en-US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26224" y="5733256"/>
            <a:ext cx="318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Pavlik-élettan,sportélettan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9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763688" y="1628800"/>
          <a:ext cx="5695950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Chart" r:id="rId3" imgW="5676480" imgH="4396320" progId="Excel.Sheet.8">
                  <p:embed/>
                </p:oleObj>
              </mc:Choice>
              <mc:Fallback>
                <p:oleObj name="Chart" r:id="rId3" imgW="5676480" imgH="439632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628800"/>
                        <a:ext cx="5695950" cy="440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1F497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632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/>
              <a:t>ST% </a:t>
            </a:r>
            <a:r>
              <a:rPr lang="hu-HU" sz="2800" b="1" dirty="0" err="1"/>
              <a:t>in</a:t>
            </a:r>
            <a:r>
              <a:rPr lang="hu-HU" sz="2800" b="1" dirty="0"/>
              <a:t> </a:t>
            </a:r>
            <a:r>
              <a:rPr lang="hu-HU" sz="2800" b="1" dirty="0" err="1"/>
              <a:t>gastrocnemius</a:t>
            </a:r>
            <a:r>
              <a:rPr lang="hu-HU" sz="2800" b="1" dirty="0"/>
              <a:t> and vastus </a:t>
            </a:r>
            <a:r>
              <a:rPr lang="hu-HU" sz="2800" b="1" dirty="0" err="1"/>
              <a:t>lateralis</a:t>
            </a:r>
            <a:endParaRPr lang="en-GB" sz="28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971600" y="602128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ST% - lassúrost százalék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67544" y="83671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különböző izmok rostösszetétele hasonló, de különböző is lehet ugyanazon személy esetében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72008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Edzés hatása a rostokra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528" y="5157192"/>
            <a:ext cx="8424936" cy="648072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sz="2400" b="1" dirty="0" smtClean="0"/>
              <a:t>Lehet-e az öszvérből versenyló, vagy a versenylóból öszvér?</a:t>
            </a:r>
            <a:endParaRPr lang="hu-HU" sz="2400" b="1" dirty="0"/>
          </a:p>
        </p:txBody>
      </p:sp>
      <p:pic>
        <p:nvPicPr>
          <p:cNvPr id="1026" name="Picture 2" descr="http://www.lovasok.hu/images/amalka2_6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3212"/>
          <a:stretch/>
        </p:blipFill>
        <p:spPr bwMode="auto">
          <a:xfrm>
            <a:off x="323528" y="1412776"/>
            <a:ext cx="4248472" cy="31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epeslap.com/images/18129/angolteliverlo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3" b="7816"/>
          <a:stretch/>
        </p:blipFill>
        <p:spPr bwMode="auto">
          <a:xfrm>
            <a:off x="4716016" y="1391460"/>
            <a:ext cx="3971422" cy="31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877072" y="889556"/>
            <a:ext cx="1182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Öszvér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881314" y="836712"/>
            <a:ext cx="1643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Versenyló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547664" y="4509120"/>
            <a:ext cx="2125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Állóképesség</a:t>
            </a:r>
            <a:endParaRPr lang="hu-HU" sz="28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019616" y="4509120"/>
            <a:ext cx="3296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Erő, robbanékonyság</a:t>
            </a:r>
            <a:endParaRPr lang="hu-H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0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/>
      <p:bldP spid="5" grpId="0"/>
      <p:bldP spid="6" grpId="0"/>
      <p:bldP spid="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3408" y="2141984"/>
            <a:ext cx="8229600" cy="782960"/>
          </a:xfrm>
        </p:spPr>
        <p:txBody>
          <a:bodyPr>
            <a:normAutofit/>
          </a:bodyPr>
          <a:lstStyle/>
          <a:p>
            <a:r>
              <a:rPr lang="hu-HU" sz="4000" b="1" dirty="0" err="1" smtClean="0"/>
              <a:t>Rostspecifikus</a:t>
            </a:r>
            <a:r>
              <a:rPr lang="hu-HU" sz="4000" b="1" dirty="0" smtClean="0"/>
              <a:t> hipertrófia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0370" y="2924945"/>
            <a:ext cx="8229600" cy="8640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800" dirty="0" smtClean="0"/>
              <a:t>Megfelelő edzés hatására túlnyomórészt a lassú vagy túlnyomórészt a gyors rostok keresztmetszete nő meg 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1" y="4221088"/>
            <a:ext cx="806489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DE 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lehet-e a gyors rostokból lassú, a lassú rostokból gyors?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9552" y="476672"/>
            <a:ext cx="806489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solidFill>
                  <a:prstClr val="black"/>
                </a:solidFill>
              </a:rPr>
              <a:t>Öszvérből csak gyors öszvér lehet! </a:t>
            </a:r>
            <a:endParaRPr lang="hu-HU" sz="4000" dirty="0">
              <a:solidFill>
                <a:prstClr val="black"/>
              </a:solidFill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4355976" y="1340768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My Captures\Samples\fiber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539552" y="471488"/>
            <a:ext cx="5175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smtClean="0">
                <a:solidFill>
                  <a:srgbClr val="FF0000"/>
                </a:solidFill>
              </a:rPr>
              <a:t>Kompenzációs hipertrófia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899592" y="1484784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>
                <a:solidFill>
                  <a:schemeClr val="bg1"/>
                </a:solidFill>
              </a:rPr>
              <a:t>Lassúrost (ST) százalék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80902" name="Picture 6" descr="C:\My Captures\Samples\rajt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0"/>
            <a:ext cx="2667000" cy="1711325"/>
          </a:xfrm>
          <a:prstGeom prst="rect">
            <a:avLst/>
          </a:prstGeom>
          <a:noFill/>
        </p:spPr>
      </p:pic>
      <p:graphicFrame>
        <p:nvGraphicFramePr>
          <p:cNvPr id="809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841673"/>
              </p:ext>
            </p:extLst>
          </p:nvPr>
        </p:nvGraphicFramePr>
        <p:xfrm>
          <a:off x="4805362" y="1981037"/>
          <a:ext cx="4257675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Chart" r:id="rId6" imgW="4110120" imgH="3216240" progId="Excel.Sheet.8">
                  <p:embed/>
                </p:oleObj>
              </mc:Choice>
              <mc:Fallback>
                <p:oleObj name="Chart" r:id="rId6" imgW="4110120" imgH="3216240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5362" y="1981037"/>
                        <a:ext cx="4257675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5" name="Object 9"/>
          <p:cNvGraphicFramePr>
            <a:graphicFrameLocks noChangeAspect="1"/>
          </p:cNvGraphicFramePr>
          <p:nvPr/>
        </p:nvGraphicFramePr>
        <p:xfrm>
          <a:off x="304800" y="2019300"/>
          <a:ext cx="427672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Chart" r:id="rId8" imgW="4262040" imgH="3425760" progId="Excel.Sheet.8">
                  <p:embed/>
                </p:oleObj>
              </mc:Choice>
              <mc:Fallback>
                <p:oleObj name="Chart" r:id="rId8" imgW="4262040" imgH="34257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19300"/>
                        <a:ext cx="427672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6" name="Object 10"/>
          <p:cNvGraphicFramePr>
            <a:graphicFrameLocks noChangeAspect="1"/>
          </p:cNvGraphicFramePr>
          <p:nvPr/>
        </p:nvGraphicFramePr>
        <p:xfrm>
          <a:off x="304800" y="2009775"/>
          <a:ext cx="4286250" cy="343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Chart" r:id="rId10" imgW="4271400" imgH="3435120" progId="Excel.Sheet.8">
                  <p:embed/>
                </p:oleObj>
              </mc:Choice>
              <mc:Fallback>
                <p:oleObj name="Chart" r:id="rId10" imgW="4271400" imgH="343512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009775"/>
                        <a:ext cx="4286250" cy="343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220072" y="1711325"/>
            <a:ext cx="3124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 dirty="0" smtClean="0">
                <a:solidFill>
                  <a:schemeClr val="bg1"/>
                </a:solidFill>
              </a:rPr>
              <a:t>Rostterület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81761" y="5938302"/>
            <a:ext cx="885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Gyorsasági edzés hatására  a 400m-es futóknál FT rostterület megnő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build="p" autoUpdateAnimBg="0" advAuto="0"/>
      <p:bldOleChart spid="80904" grpId="0"/>
      <p:bldOleChart spid="80905" grpId="0"/>
      <p:bldOleChart spid="80906" grpId="0"/>
      <p:bldP spid="11" grpId="0" build="p" autoUpdateAnimBg="0" advAuto="0"/>
      <p:bldP spid="1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My Captures\Samples\sprint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914400" y="1657350"/>
          <a:ext cx="6715125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Chart" r:id="rId6" imgW="6692040" imgH="4053600" progId="Excel.Sheet.8">
                  <p:embed/>
                </p:oleObj>
              </mc:Choice>
              <mc:Fallback>
                <p:oleObj name="Chart" r:id="rId6" imgW="6692040" imgH="405360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57350"/>
                        <a:ext cx="6715125" cy="405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438400" y="106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Confirmatory</a:t>
            </a:r>
            <a:endParaRPr lang="en-GB"/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029200" y="10668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Compensatory</a:t>
            </a:r>
            <a:endParaRPr lang="en-GB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7772400" y="25146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solidFill>
                  <a:srgbClr val="FFFF00"/>
                </a:solidFill>
              </a:rPr>
              <a:t>R = 81</a:t>
            </a:r>
            <a:endParaRPr lang="en-GB" sz="1600" b="1">
              <a:solidFill>
                <a:srgbClr val="FFFF00"/>
              </a:solidFill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7772400" y="3505200"/>
            <a:ext cx="1219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>
                <a:solidFill>
                  <a:srgbClr val="FFFF00"/>
                </a:solidFill>
              </a:rPr>
              <a:t>R = 61</a:t>
            </a:r>
            <a:endParaRPr lang="en-GB" sz="1600" b="1">
              <a:solidFill>
                <a:srgbClr val="FFFF00"/>
              </a:solidFill>
            </a:endParaRP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 flipV="1">
            <a:off x="4737100" y="1562100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352800" y="2286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1.16</a:t>
            </a:r>
            <a:endParaRPr lang="en-GB" b="1"/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5410200" y="22860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1.47</a:t>
            </a:r>
            <a:endParaRPr lang="en-GB" b="1"/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6934200" y="21336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0000FF"/>
                </a:solidFill>
              </a:rPr>
              <a:t>Fast</a:t>
            </a:r>
            <a:endParaRPr lang="en-GB" sz="2000" b="1">
              <a:solidFill>
                <a:srgbClr val="0000FF"/>
              </a:solidFill>
            </a:endParaRP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7010400" y="4114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solidFill>
                  <a:srgbClr val="CC0000"/>
                </a:solidFill>
              </a:rPr>
              <a:t>Slow</a:t>
            </a:r>
            <a:endParaRPr lang="en-GB" sz="2000" b="1">
              <a:solidFill>
                <a:srgbClr val="CC0000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9552" y="471488"/>
            <a:ext cx="5175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smtClean="0">
                <a:solidFill>
                  <a:srgbClr val="FF0000"/>
                </a:solidFill>
              </a:rPr>
              <a:t>Kompenzációs hipertrófia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029200" y="5517232"/>
            <a:ext cx="3503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Gyorsasági erőedzés hatása az élettani keresztmetszetre </a:t>
            </a:r>
            <a:endParaRPr lang="en-US" sz="2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438400" y="5877271"/>
            <a:ext cx="21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Általános edzés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81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819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1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819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81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81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81923" grpId="0" bld="category"/>
      <p:bldP spid="81925" grpId="0" build="p" autoUpdateAnimBg="0" advAuto="0"/>
      <p:bldP spid="81926" grpId="0" build="p" autoUpdateAnimBg="0" advAuto="0"/>
      <p:bldP spid="81927" grpId="0" build="p" autoUpdateAnimBg="0" advAuto="0"/>
      <p:bldP spid="81928" grpId="0" build="p" autoUpdateAnimBg="0" advAuto="0"/>
      <p:bldP spid="81929" grpId="0" animBg="1"/>
      <p:bldP spid="81930" grpId="0" build="p" autoUpdateAnimBg="0" advAuto="0"/>
      <p:bldP spid="81931" grpId="0" build="p" autoUpdateAnimBg="0" advAuto="0"/>
      <p:bldP spid="81932" grpId="0" build="p" autoUpdateAnimBg="0" advAuto="0"/>
      <p:bldP spid="81933" grpId="0" build="p" autoUpdateAnimBg="0" advAuto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9770" y="99653"/>
            <a:ext cx="8229600" cy="953083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Az edzés hatása a rosttípusra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2852936"/>
            <a:ext cx="827598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Három </a:t>
            </a:r>
            <a:r>
              <a:rPr lang="hu-HU" sz="2800" b="1" dirty="0">
                <a:solidFill>
                  <a:prstClr val="black"/>
                </a:solidFill>
              </a:rPr>
              <a:t>hónapos nagy terheléssel szemben  végzett edzés </a:t>
            </a:r>
            <a:r>
              <a:rPr lang="hu-HU" sz="2800" b="1" dirty="0" smtClean="0">
                <a:solidFill>
                  <a:prstClr val="black"/>
                </a:solidFill>
              </a:rPr>
              <a:t>hatása: a </a:t>
            </a:r>
            <a:r>
              <a:rPr lang="hu-HU" sz="2800" b="1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aránya az izomban lecsökkent </a:t>
            </a:r>
            <a:r>
              <a:rPr lang="hu-HU" sz="2800" b="1" dirty="0">
                <a:solidFill>
                  <a:prstClr val="black"/>
                </a:solidFill>
              </a:rPr>
              <a:t>9%-ról 2 %-ra</a:t>
            </a:r>
            <a:r>
              <a:rPr lang="hu-HU" sz="2800" dirty="0">
                <a:solidFill>
                  <a:prstClr val="black"/>
                </a:solidFill>
              </a:rPr>
              <a:t>. </a:t>
            </a:r>
            <a:r>
              <a:rPr lang="hu-HU" sz="2800" dirty="0" smtClean="0">
                <a:solidFill>
                  <a:prstClr val="black"/>
                </a:solidFill>
              </a:rPr>
              <a:t>Eközben a maximális erő, a teljesítmény, az RTD megnövekedett 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(hasznos pl. 400-1500m-es futók kajakosok, evezősök, esetén)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31640" y="537321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prstClr val="black"/>
                </a:solidFill>
              </a:rPr>
              <a:t>Andersen, </a:t>
            </a:r>
            <a:r>
              <a:rPr lang="hu-HU" sz="1400" dirty="0" err="1">
                <a:solidFill>
                  <a:prstClr val="black"/>
                </a:solidFill>
              </a:rPr>
              <a:t>Jesper</a:t>
            </a:r>
            <a:r>
              <a:rPr lang="hu-HU" sz="1400" dirty="0">
                <a:solidFill>
                  <a:prstClr val="black"/>
                </a:solidFill>
              </a:rPr>
              <a:t> L., et </a:t>
            </a:r>
            <a:r>
              <a:rPr lang="hu-HU" sz="1400" dirty="0" err="1">
                <a:solidFill>
                  <a:prstClr val="black"/>
                </a:solidFill>
              </a:rPr>
              <a:t>al</a:t>
            </a:r>
            <a:r>
              <a:rPr lang="hu-HU" sz="1400" dirty="0">
                <a:solidFill>
                  <a:prstClr val="black"/>
                </a:solidFill>
              </a:rPr>
              <a:t>. (2007). “</a:t>
            </a:r>
            <a:r>
              <a:rPr lang="hu-HU" sz="1400" dirty="0" err="1">
                <a:solidFill>
                  <a:prstClr val="black"/>
                </a:solidFill>
              </a:rPr>
              <a:t>Muscle</a:t>
            </a:r>
            <a:r>
              <a:rPr lang="hu-HU" sz="1400" dirty="0">
                <a:solidFill>
                  <a:prstClr val="black"/>
                </a:solidFill>
              </a:rPr>
              <a:t>, </a:t>
            </a:r>
            <a:r>
              <a:rPr lang="hu-HU" sz="1400" dirty="0" err="1">
                <a:solidFill>
                  <a:prstClr val="black"/>
                </a:solidFill>
              </a:rPr>
              <a:t>Genes</a:t>
            </a:r>
            <a:r>
              <a:rPr lang="hu-HU" sz="1400" dirty="0">
                <a:solidFill>
                  <a:prstClr val="black"/>
                </a:solidFill>
              </a:rPr>
              <a:t> and </a:t>
            </a:r>
            <a:r>
              <a:rPr lang="hu-HU" sz="1400" dirty="0" err="1">
                <a:solidFill>
                  <a:prstClr val="black"/>
                </a:solidFill>
              </a:rPr>
              <a:t>Athletic</a:t>
            </a:r>
            <a:r>
              <a:rPr lang="hu-HU" sz="1400" dirty="0">
                <a:solidFill>
                  <a:prstClr val="black"/>
                </a:solidFill>
              </a:rPr>
              <a:t> Performance.” </a:t>
            </a:r>
            <a:r>
              <a:rPr lang="hu-HU" sz="1400" dirty="0" err="1">
                <a:solidFill>
                  <a:prstClr val="black"/>
                </a:solidFill>
              </a:rPr>
              <a:t>In</a:t>
            </a:r>
            <a:r>
              <a:rPr lang="hu-HU" sz="1400" dirty="0">
                <a:solidFill>
                  <a:prstClr val="black"/>
                </a:solidFill>
              </a:rPr>
              <a:t>: </a:t>
            </a:r>
            <a:r>
              <a:rPr lang="hu-HU" sz="1400" dirty="0" err="1">
                <a:solidFill>
                  <a:prstClr val="black"/>
                </a:solidFill>
              </a:rPr>
              <a:t>Editors</a:t>
            </a:r>
            <a:r>
              <a:rPr lang="hu-HU" sz="1400" dirty="0">
                <a:solidFill>
                  <a:prstClr val="black"/>
                </a:solidFill>
              </a:rPr>
              <a:t> of </a:t>
            </a:r>
            <a:r>
              <a:rPr lang="hu-HU" sz="1400" i="1" dirty="0" err="1">
                <a:solidFill>
                  <a:prstClr val="black"/>
                </a:solidFill>
              </a:rPr>
              <a:t>Scientific</a:t>
            </a:r>
            <a:r>
              <a:rPr lang="hu-HU" sz="1400" i="1" dirty="0">
                <a:solidFill>
                  <a:prstClr val="black"/>
                </a:solidFill>
              </a:rPr>
              <a:t> American</a:t>
            </a:r>
            <a:r>
              <a:rPr lang="hu-HU" sz="1400" dirty="0">
                <a:solidFill>
                  <a:prstClr val="black"/>
                </a:solidFill>
              </a:rPr>
              <a:t>, </a:t>
            </a:r>
            <a:r>
              <a:rPr lang="hu-HU" sz="1400" dirty="0" err="1">
                <a:solidFill>
                  <a:prstClr val="black"/>
                </a:solidFill>
              </a:rPr>
              <a:t>ed</a:t>
            </a:r>
            <a:r>
              <a:rPr lang="hu-HU" sz="1400" dirty="0">
                <a:solidFill>
                  <a:prstClr val="black"/>
                </a:solidFill>
              </a:rPr>
              <a:t>. </a:t>
            </a:r>
            <a:r>
              <a:rPr lang="hu-HU" sz="1400" i="1" dirty="0">
                <a:solidFill>
                  <a:prstClr val="black"/>
                </a:solidFill>
              </a:rPr>
              <a:t>Building </a:t>
            </a:r>
            <a:r>
              <a:rPr lang="hu-HU" sz="1400" i="1" dirty="0" err="1">
                <a:solidFill>
                  <a:prstClr val="black"/>
                </a:solidFill>
              </a:rPr>
              <a:t>the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Elite</a:t>
            </a:r>
            <a:r>
              <a:rPr lang="hu-HU" sz="1400" i="1" dirty="0">
                <a:solidFill>
                  <a:prstClr val="black"/>
                </a:solidFill>
              </a:rPr>
              <a:t> </a:t>
            </a:r>
            <a:r>
              <a:rPr lang="hu-HU" sz="1400" i="1" dirty="0" err="1">
                <a:solidFill>
                  <a:prstClr val="black"/>
                </a:solidFill>
              </a:rPr>
              <a:t>Athlete</a:t>
            </a:r>
            <a:r>
              <a:rPr lang="hu-HU" sz="1400" dirty="0">
                <a:solidFill>
                  <a:prstClr val="black"/>
                </a:solidFill>
              </a:rPr>
              <a:t>. </a:t>
            </a:r>
            <a:r>
              <a:rPr lang="hu-HU" sz="1400" dirty="0" err="1">
                <a:solidFill>
                  <a:prstClr val="black"/>
                </a:solidFill>
              </a:rPr>
              <a:t>Scientific</a:t>
            </a:r>
            <a:r>
              <a:rPr lang="hu-HU" sz="1400" dirty="0">
                <a:solidFill>
                  <a:prstClr val="black"/>
                </a:solidFill>
              </a:rPr>
              <a:t> American.</a:t>
            </a:r>
          </a:p>
        </p:txBody>
      </p:sp>
      <p:sp>
        <p:nvSpPr>
          <p:cNvPr id="5" name="Téglalap 4"/>
          <p:cNvSpPr/>
          <p:nvPr/>
        </p:nvSpPr>
        <p:spPr>
          <a:xfrm>
            <a:off x="467544" y="1196752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prstClr val="black"/>
                </a:solidFill>
              </a:rPr>
              <a:t>Egyes legújabb kutatások azt mutatják, hogy specifikus edzés hatására a </a:t>
            </a:r>
            <a:r>
              <a:rPr lang="hu-HU" sz="2800" b="1" dirty="0" err="1" smtClean="0">
                <a:solidFill>
                  <a:prstClr val="black"/>
                </a:solidFill>
              </a:rPr>
              <a:t>IIa</a:t>
            </a:r>
            <a:r>
              <a:rPr lang="hu-HU" sz="2800" b="1" dirty="0" smtClean="0">
                <a:solidFill>
                  <a:prstClr val="black"/>
                </a:solidFill>
              </a:rPr>
              <a:t> és a </a:t>
            </a:r>
            <a:r>
              <a:rPr lang="hu-HU" sz="2800" b="1" dirty="0" err="1" smtClean="0">
                <a:solidFill>
                  <a:prstClr val="black"/>
                </a:solidFill>
              </a:rPr>
              <a:t>IIx</a:t>
            </a:r>
            <a:r>
              <a:rPr lang="hu-HU" sz="2800" b="1" dirty="0" smtClean="0">
                <a:solidFill>
                  <a:prstClr val="black"/>
                </a:solidFill>
              </a:rPr>
              <a:t> rostok egymásba átalakulhatnak. </a:t>
            </a:r>
          </a:p>
        </p:txBody>
      </p:sp>
    </p:spTree>
    <p:extLst>
      <p:ext uri="{BB962C8B-B14F-4D97-AF65-F5344CB8AC3E}">
        <p14:creationId xmlns:p14="http://schemas.microsoft.com/office/powerpoint/2010/main" val="7636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75656" y="18448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i="1" dirty="0" smtClean="0">
                <a:solidFill>
                  <a:prstClr val="black"/>
                </a:solidFill>
              </a:rPr>
              <a:t>Abszolút értékkel</a:t>
            </a:r>
            <a:endParaRPr lang="hu-HU" sz="3200" b="1" i="1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60024" y="247563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i="1" dirty="0" smtClean="0">
                <a:solidFill>
                  <a:prstClr val="black"/>
                </a:solidFill>
              </a:rPr>
              <a:t>Relatív értékkel</a:t>
            </a:r>
            <a:endParaRPr lang="hu-HU" sz="3200" b="1" i="1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83668" y="3453596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Normalizálás – összehasonlíthatóság lehetősége</a:t>
            </a:r>
          </a:p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 </a:t>
            </a:r>
            <a:r>
              <a:rPr lang="hu-HU" sz="2400" dirty="0" smtClean="0">
                <a:solidFill>
                  <a:prstClr val="black"/>
                </a:solidFill>
              </a:rPr>
              <a:t>(</a:t>
            </a:r>
            <a:r>
              <a:rPr lang="hu-HU" sz="2400" dirty="0" err="1" smtClean="0">
                <a:solidFill>
                  <a:prstClr val="black"/>
                </a:solidFill>
              </a:rPr>
              <a:t>pl</a:t>
            </a:r>
            <a:r>
              <a:rPr lang="hu-HU" sz="2400" dirty="0" smtClean="0">
                <a:solidFill>
                  <a:prstClr val="black"/>
                </a:solidFill>
              </a:rPr>
              <a:t> TS, TM, </a:t>
            </a:r>
            <a:r>
              <a:rPr lang="hu-HU" sz="2400" dirty="0" err="1" smtClean="0">
                <a:solidFill>
                  <a:prstClr val="black"/>
                </a:solidFill>
              </a:rPr>
              <a:t>stb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403648" y="548680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prstClr val="black"/>
                </a:solidFill>
              </a:rPr>
              <a:t>Az erőnléti mutatók kifejezése történhet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667775" y="5229200"/>
            <a:ext cx="586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prstClr val="black"/>
                </a:solidFill>
              </a:rPr>
              <a:t>Transzverzális - longitudinális vizsgálat</a:t>
            </a:r>
            <a:endParaRPr lang="hu-H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11560" y="314653"/>
            <a:ext cx="8064896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800" dirty="0">
                <a:solidFill>
                  <a:prstClr val="black"/>
                </a:solidFill>
              </a:rPr>
              <a:t>Azonban az edzést követő inaktív szakasz után a </a:t>
            </a:r>
            <a:r>
              <a:rPr lang="hu-HU" sz="2800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aránya 18%-ra </a:t>
            </a:r>
            <a:r>
              <a:rPr lang="hu-HU" sz="2800" dirty="0" smtClean="0">
                <a:solidFill>
                  <a:prstClr val="black"/>
                </a:solidFill>
              </a:rPr>
              <a:t>növekedett!</a:t>
            </a:r>
            <a:endParaRPr lang="hu-HU" sz="28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710" y="1406652"/>
            <a:ext cx="5225578" cy="389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67544" y="5427221"/>
            <a:ext cx="8208912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prstClr val="black"/>
                </a:solidFill>
              </a:rPr>
              <a:t>A</a:t>
            </a:r>
            <a:r>
              <a:rPr lang="hu-HU" sz="2800" b="1" dirty="0" smtClean="0">
                <a:solidFill>
                  <a:prstClr val="black"/>
                </a:solidFill>
              </a:rPr>
              <a:t>z izomkeresztmetszet csökkent, az RTD tovább nőtt!</a:t>
            </a:r>
          </a:p>
          <a:p>
            <a:pPr algn="ctr"/>
            <a:r>
              <a:rPr lang="hu-HU" sz="2800" dirty="0" smtClean="0">
                <a:solidFill>
                  <a:prstClr val="black"/>
                </a:solidFill>
              </a:rPr>
              <a:t> (hasznos pl. magas, távolugrásnál</a:t>
            </a:r>
            <a:r>
              <a:rPr lang="hu-HU" sz="2400" dirty="0" smtClean="0">
                <a:solidFill>
                  <a:prstClr val="black"/>
                </a:solidFill>
              </a:rPr>
              <a:t>)</a:t>
            </a:r>
            <a:endParaRPr lang="hu-H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23528" y="1196752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prstClr val="black"/>
                </a:solidFill>
              </a:rPr>
              <a:t>A sportmozgások szempontjából károsnak tűnhet a nagy súlyokkal történő edzés hatására a </a:t>
            </a:r>
            <a:r>
              <a:rPr lang="hu-HU" sz="2800" dirty="0" err="1">
                <a:solidFill>
                  <a:prstClr val="black"/>
                </a:solidFill>
              </a:rPr>
              <a:t>IIx</a:t>
            </a:r>
            <a:r>
              <a:rPr lang="hu-HU" sz="2800" dirty="0">
                <a:solidFill>
                  <a:prstClr val="black"/>
                </a:solidFill>
              </a:rPr>
              <a:t> rostok csökkenése, de a kutatások azt mutatják, hogy miközben nő a </a:t>
            </a:r>
            <a:r>
              <a:rPr lang="hu-HU" sz="2800" dirty="0" err="1">
                <a:solidFill>
                  <a:prstClr val="black"/>
                </a:solidFill>
              </a:rPr>
              <a:t>IIa</a:t>
            </a:r>
            <a:r>
              <a:rPr lang="hu-HU" sz="2800" dirty="0">
                <a:solidFill>
                  <a:prstClr val="black"/>
                </a:solidFill>
              </a:rPr>
              <a:t> rostok aránya, ezzel együtt  a teljes </a:t>
            </a:r>
            <a:r>
              <a:rPr lang="hu-HU" sz="2800" dirty="0" smtClean="0">
                <a:solidFill>
                  <a:prstClr val="black"/>
                </a:solidFill>
              </a:rPr>
              <a:t>izomköteg tekintetében nő </a:t>
            </a:r>
            <a:r>
              <a:rPr lang="hu-HU" sz="2800" dirty="0">
                <a:solidFill>
                  <a:prstClr val="black"/>
                </a:solidFill>
              </a:rPr>
              <a:t>a  kontrakciós erő, a teljesítmény és az RTD </a:t>
            </a:r>
            <a:r>
              <a:rPr lang="hu-HU" sz="2800" dirty="0" smtClean="0">
                <a:solidFill>
                  <a:prstClr val="black"/>
                </a:solidFill>
              </a:rPr>
              <a:t>is. 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95536" y="436510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</a:rPr>
              <a:t>Andersen, </a:t>
            </a:r>
            <a:r>
              <a:rPr lang="hu-HU" dirty="0" err="1">
                <a:solidFill>
                  <a:prstClr val="black"/>
                </a:solidFill>
              </a:rPr>
              <a:t>Jesper</a:t>
            </a:r>
            <a:r>
              <a:rPr lang="hu-HU" dirty="0">
                <a:solidFill>
                  <a:prstClr val="black"/>
                </a:solidFill>
              </a:rPr>
              <a:t> L., et </a:t>
            </a:r>
            <a:r>
              <a:rPr lang="hu-HU" dirty="0" err="1">
                <a:solidFill>
                  <a:prstClr val="black"/>
                </a:solidFill>
              </a:rPr>
              <a:t>al</a:t>
            </a:r>
            <a:r>
              <a:rPr lang="hu-HU" dirty="0">
                <a:solidFill>
                  <a:prstClr val="black"/>
                </a:solidFill>
              </a:rPr>
              <a:t>. (2007). “</a:t>
            </a:r>
            <a:r>
              <a:rPr lang="hu-HU" dirty="0" err="1">
                <a:solidFill>
                  <a:prstClr val="black"/>
                </a:solidFill>
              </a:rPr>
              <a:t>Muscle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err="1">
                <a:solidFill>
                  <a:prstClr val="black"/>
                </a:solidFill>
              </a:rPr>
              <a:t>Genes</a:t>
            </a:r>
            <a:r>
              <a:rPr lang="hu-HU" dirty="0">
                <a:solidFill>
                  <a:prstClr val="black"/>
                </a:solidFill>
              </a:rPr>
              <a:t> and </a:t>
            </a:r>
            <a:r>
              <a:rPr lang="hu-HU" dirty="0" err="1">
                <a:solidFill>
                  <a:prstClr val="black"/>
                </a:solidFill>
              </a:rPr>
              <a:t>Athletic</a:t>
            </a:r>
            <a:r>
              <a:rPr lang="hu-HU" dirty="0">
                <a:solidFill>
                  <a:prstClr val="black"/>
                </a:solidFill>
              </a:rPr>
              <a:t> Performance.” </a:t>
            </a:r>
            <a:r>
              <a:rPr lang="hu-HU" dirty="0" err="1">
                <a:solidFill>
                  <a:prstClr val="black"/>
                </a:solidFill>
              </a:rPr>
              <a:t>In</a:t>
            </a:r>
            <a:r>
              <a:rPr lang="hu-HU" dirty="0">
                <a:solidFill>
                  <a:prstClr val="black"/>
                </a:solidFill>
              </a:rPr>
              <a:t>: </a:t>
            </a:r>
            <a:r>
              <a:rPr lang="hu-HU" dirty="0" err="1">
                <a:solidFill>
                  <a:prstClr val="black"/>
                </a:solidFill>
              </a:rPr>
              <a:t>Editors</a:t>
            </a:r>
            <a:r>
              <a:rPr lang="hu-HU" dirty="0">
                <a:solidFill>
                  <a:prstClr val="black"/>
                </a:solidFill>
              </a:rPr>
              <a:t> of </a:t>
            </a:r>
            <a:r>
              <a:rPr lang="hu-HU" i="1" dirty="0" err="1">
                <a:solidFill>
                  <a:prstClr val="black"/>
                </a:solidFill>
              </a:rPr>
              <a:t>Scientific</a:t>
            </a:r>
            <a:r>
              <a:rPr lang="hu-HU" i="1" dirty="0">
                <a:solidFill>
                  <a:prstClr val="black"/>
                </a:solidFill>
              </a:rPr>
              <a:t> American</a:t>
            </a:r>
            <a:r>
              <a:rPr lang="hu-HU" dirty="0">
                <a:solidFill>
                  <a:prstClr val="black"/>
                </a:solidFill>
              </a:rPr>
              <a:t>, </a:t>
            </a:r>
            <a:r>
              <a:rPr lang="hu-HU" dirty="0" err="1">
                <a:solidFill>
                  <a:prstClr val="black"/>
                </a:solidFill>
              </a:rPr>
              <a:t>ed</a:t>
            </a:r>
            <a:r>
              <a:rPr lang="hu-HU" dirty="0">
                <a:solidFill>
                  <a:prstClr val="black"/>
                </a:solidFill>
              </a:rPr>
              <a:t>. </a:t>
            </a:r>
            <a:r>
              <a:rPr lang="hu-HU" i="1" dirty="0">
                <a:solidFill>
                  <a:prstClr val="black"/>
                </a:solidFill>
              </a:rPr>
              <a:t>Building </a:t>
            </a:r>
            <a:r>
              <a:rPr lang="hu-HU" i="1" dirty="0" err="1">
                <a:solidFill>
                  <a:prstClr val="black"/>
                </a:solidFill>
              </a:rPr>
              <a:t>the</a:t>
            </a:r>
            <a:r>
              <a:rPr lang="hu-HU" i="1" dirty="0">
                <a:solidFill>
                  <a:prstClr val="black"/>
                </a:solidFill>
              </a:rPr>
              <a:t> </a:t>
            </a:r>
            <a:r>
              <a:rPr lang="hu-HU" i="1" dirty="0" err="1">
                <a:solidFill>
                  <a:prstClr val="black"/>
                </a:solidFill>
              </a:rPr>
              <a:t>Elite</a:t>
            </a:r>
            <a:r>
              <a:rPr lang="hu-HU" i="1" dirty="0">
                <a:solidFill>
                  <a:prstClr val="black"/>
                </a:solidFill>
              </a:rPr>
              <a:t> </a:t>
            </a:r>
            <a:r>
              <a:rPr lang="hu-HU" i="1" dirty="0" err="1">
                <a:solidFill>
                  <a:prstClr val="black"/>
                </a:solidFill>
              </a:rPr>
              <a:t>Athlete</a:t>
            </a:r>
            <a:r>
              <a:rPr lang="hu-HU" dirty="0">
                <a:solidFill>
                  <a:prstClr val="black"/>
                </a:solidFill>
              </a:rPr>
              <a:t>. </a:t>
            </a:r>
            <a:r>
              <a:rPr lang="hu-HU" dirty="0" err="1">
                <a:solidFill>
                  <a:prstClr val="black"/>
                </a:solidFill>
              </a:rPr>
              <a:t>Scientific</a:t>
            </a:r>
            <a:r>
              <a:rPr lang="hu-HU" dirty="0">
                <a:solidFill>
                  <a:prstClr val="black"/>
                </a:solidFill>
              </a:rPr>
              <a:t> American.</a:t>
            </a:r>
          </a:p>
        </p:txBody>
      </p:sp>
    </p:spTree>
    <p:extLst>
      <p:ext uri="{BB962C8B-B14F-4D97-AF65-F5344CB8AC3E}">
        <p14:creationId xmlns:p14="http://schemas.microsoft.com/office/powerpoint/2010/main" val="37423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95536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</a:t>
            </a:r>
            <a:r>
              <a:rPr lang="hu-HU" sz="2800" dirty="0">
                <a:solidFill>
                  <a:prstClr val="black"/>
                </a:solidFill>
              </a:rPr>
              <a:t>rostok oxidatív </a:t>
            </a:r>
            <a:r>
              <a:rPr lang="hu-HU" sz="2800" dirty="0" smtClean="0">
                <a:solidFill>
                  <a:prstClr val="black"/>
                </a:solidFill>
              </a:rPr>
              <a:t>enzimkapacitása növekszik,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mitokondriumszám</a:t>
            </a:r>
            <a:r>
              <a:rPr lang="hu-HU" sz="2800" dirty="0" smtClean="0">
                <a:solidFill>
                  <a:prstClr val="black"/>
                </a:solidFill>
              </a:rPr>
              <a:t> növekszik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</a:t>
            </a:r>
            <a:r>
              <a:rPr lang="hu-HU" sz="2800" dirty="0" err="1" smtClean="0">
                <a:solidFill>
                  <a:prstClr val="black"/>
                </a:solidFill>
              </a:rPr>
              <a:t>IIx-ből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 err="1" smtClean="0">
                <a:solidFill>
                  <a:prstClr val="black"/>
                </a:solidFill>
              </a:rPr>
              <a:t>IIa-ba</a:t>
            </a:r>
            <a:r>
              <a:rPr lang="hu-HU" sz="2800" dirty="0" smtClean="0">
                <a:solidFill>
                  <a:prstClr val="black"/>
                </a:solidFill>
              </a:rPr>
              <a:t> </a:t>
            </a:r>
            <a:r>
              <a:rPr lang="hu-HU" sz="2800" dirty="0">
                <a:solidFill>
                  <a:prstClr val="black"/>
                </a:solidFill>
              </a:rPr>
              <a:t>történő </a:t>
            </a:r>
            <a:r>
              <a:rPr lang="hu-HU" sz="2800" dirty="0" smtClean="0">
                <a:solidFill>
                  <a:prstClr val="black"/>
                </a:solidFill>
              </a:rPr>
              <a:t>átalakulás jön létre.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eközben az izomtömeg, </a:t>
            </a:r>
            <a:r>
              <a:rPr lang="hu-HU" sz="2800" dirty="0" err="1" smtClean="0">
                <a:solidFill>
                  <a:prstClr val="black"/>
                </a:solidFill>
              </a:rPr>
              <a:t>izomkereszmetszet</a:t>
            </a:r>
            <a:r>
              <a:rPr lang="hu-HU" sz="2800" dirty="0" smtClean="0">
                <a:solidFill>
                  <a:prstClr val="black"/>
                </a:solidFill>
              </a:rPr>
              <a:t> növekedése</a:t>
            </a:r>
          </a:p>
          <a:p>
            <a:r>
              <a:rPr lang="hu-HU" sz="2800" dirty="0" smtClean="0">
                <a:solidFill>
                  <a:prstClr val="black"/>
                </a:solidFill>
              </a:rPr>
              <a:t>  nem jelentős, </a:t>
            </a:r>
          </a:p>
          <a:p>
            <a:pPr>
              <a:buFont typeface="Arial" pitchFamily="34" charset="0"/>
              <a:buChar char="•"/>
            </a:pPr>
            <a:r>
              <a:rPr lang="hu-HU" sz="2800" dirty="0" smtClean="0">
                <a:solidFill>
                  <a:prstClr val="black"/>
                </a:solidFill>
              </a:rPr>
              <a:t> a robbanékonyság csökken.</a:t>
            </a:r>
            <a:endParaRPr lang="hu-HU" sz="2800" dirty="0">
              <a:solidFill>
                <a:prstClr val="black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9552" y="486916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prstClr val="black"/>
                </a:solidFill>
              </a:rPr>
              <a:t>Pette</a:t>
            </a:r>
            <a:r>
              <a:rPr lang="hu-HU" dirty="0">
                <a:solidFill>
                  <a:prstClr val="black"/>
                </a:solidFill>
              </a:rPr>
              <a:t> D, Staron RS (1997) </a:t>
            </a:r>
            <a:r>
              <a:rPr lang="hu-HU" dirty="0" err="1">
                <a:solidFill>
                  <a:prstClr val="black"/>
                </a:solidFill>
              </a:rPr>
              <a:t>Mammalian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skeletal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muscle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fiber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type</a:t>
            </a:r>
            <a:r>
              <a:rPr lang="hu-HU" dirty="0">
                <a:solidFill>
                  <a:prstClr val="black"/>
                </a:solidFill>
              </a:rPr>
              <a:t> </a:t>
            </a:r>
            <a:r>
              <a:rPr lang="hu-HU" dirty="0" err="1">
                <a:solidFill>
                  <a:prstClr val="black"/>
                </a:solidFill>
              </a:rPr>
              <a:t>transitions</a:t>
            </a:r>
            <a:r>
              <a:rPr lang="hu-HU" dirty="0">
                <a:solidFill>
                  <a:prstClr val="black"/>
                </a:solidFill>
              </a:rPr>
              <a:t>. International </a:t>
            </a:r>
            <a:r>
              <a:rPr lang="hu-HU" dirty="0" err="1">
                <a:solidFill>
                  <a:prstClr val="black"/>
                </a:solidFill>
              </a:rPr>
              <a:t>Review</a:t>
            </a:r>
            <a:r>
              <a:rPr lang="hu-HU" dirty="0">
                <a:solidFill>
                  <a:prstClr val="black"/>
                </a:solidFill>
              </a:rPr>
              <a:t> of </a:t>
            </a:r>
            <a:r>
              <a:rPr lang="hu-HU" dirty="0" err="1">
                <a:solidFill>
                  <a:prstClr val="black"/>
                </a:solidFill>
              </a:rPr>
              <a:t>Cytology</a:t>
            </a:r>
            <a:r>
              <a:rPr lang="hu-HU" dirty="0">
                <a:solidFill>
                  <a:prstClr val="black"/>
                </a:solidFill>
              </a:rPr>
              <a:t>, 170, 143–223.</a:t>
            </a:r>
          </a:p>
        </p:txBody>
      </p:sp>
      <p:sp>
        <p:nvSpPr>
          <p:cNvPr id="5" name="Téglalap 4"/>
          <p:cNvSpPr/>
          <p:nvPr/>
        </p:nvSpPr>
        <p:spPr>
          <a:xfrm>
            <a:off x="611560" y="188640"/>
            <a:ext cx="779001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4000" dirty="0" smtClean="0">
                <a:solidFill>
                  <a:prstClr val="white"/>
                </a:solidFill>
              </a:rPr>
              <a:t>Az aerob állóképességi edzés hatása:</a:t>
            </a:r>
          </a:p>
        </p:txBody>
      </p:sp>
    </p:spTree>
    <p:extLst>
      <p:ext uri="{BB962C8B-B14F-4D97-AF65-F5344CB8AC3E}">
        <p14:creationId xmlns:p14="http://schemas.microsoft.com/office/powerpoint/2010/main" val="19856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403648" y="1268760"/>
            <a:ext cx="685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>
                <a:solidFill>
                  <a:srgbClr val="FFC000"/>
                </a:solidFill>
                <a:latin typeface="Times New Roman" pitchFamily="18" charset="0"/>
              </a:rPr>
              <a:t>Az izmok felépítettsége (</a:t>
            </a:r>
            <a:r>
              <a:rPr lang="hu-HU" sz="2800" b="1" dirty="0" err="1">
                <a:solidFill>
                  <a:srgbClr val="FFC000"/>
                </a:solidFill>
                <a:latin typeface="Times New Roman" pitchFamily="18" charset="0"/>
              </a:rPr>
              <a:t>arhitektura</a:t>
            </a:r>
            <a:r>
              <a:rPr lang="hu-HU" sz="2800" b="1" dirty="0">
                <a:solidFill>
                  <a:srgbClr val="FFC000"/>
                </a:solidFill>
                <a:latin typeface="Times New Roman" pitchFamily="18" charset="0"/>
              </a:rPr>
              <a:t>)</a:t>
            </a:r>
            <a:endParaRPr lang="en-GB" sz="2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~AUT0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017588"/>
            <a:ext cx="472440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3" descr="~AUT0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066800"/>
            <a:ext cx="7699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3" name="Line 5"/>
          <p:cNvSpPr>
            <a:spLocks noChangeShapeType="1"/>
          </p:cNvSpPr>
          <p:nvPr/>
        </p:nvSpPr>
        <p:spPr bwMode="auto">
          <a:xfrm flipH="1" flipV="1">
            <a:off x="5867400" y="1981200"/>
            <a:ext cx="30480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0054" name="Picture 6" descr="~AUT0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066800"/>
            <a:ext cx="1074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5" name="Line 7"/>
          <p:cNvSpPr>
            <a:spLocks noChangeShapeType="1"/>
          </p:cNvSpPr>
          <p:nvPr/>
        </p:nvSpPr>
        <p:spPr bwMode="auto">
          <a:xfrm flipH="1" flipV="1">
            <a:off x="7162800" y="1981200"/>
            <a:ext cx="45720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0056" name="Line 8"/>
          <p:cNvSpPr>
            <a:spLocks noChangeShapeType="1"/>
          </p:cNvSpPr>
          <p:nvPr/>
        </p:nvSpPr>
        <p:spPr bwMode="auto">
          <a:xfrm flipV="1">
            <a:off x="6096000" y="2514600"/>
            <a:ext cx="381000" cy="762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 flipV="1">
            <a:off x="7543800" y="2514600"/>
            <a:ext cx="381000" cy="762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715000" y="3810000"/>
            <a:ext cx="609600" cy="2514600"/>
            <a:chOff x="3600" y="2400"/>
            <a:chExt cx="384" cy="1584"/>
          </a:xfrm>
        </p:grpSpPr>
        <p:pic>
          <p:nvPicPr>
            <p:cNvPr id="40986" name="Picture 11" descr="~AUT00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00" y="2400"/>
              <a:ext cx="384" cy="158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40987" name="Line 12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144" cy="43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Line 13"/>
            <p:cNvSpPr>
              <a:spLocks noChangeShapeType="1"/>
            </p:cNvSpPr>
            <p:nvPr/>
          </p:nvSpPr>
          <p:spPr bwMode="auto">
            <a:xfrm flipV="1">
              <a:off x="3792" y="2544"/>
              <a:ext cx="0" cy="10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010400" y="3810000"/>
            <a:ext cx="1066800" cy="2514600"/>
            <a:chOff x="4416" y="2400"/>
            <a:chExt cx="672" cy="1584"/>
          </a:xfrm>
        </p:grpSpPr>
        <p:pic>
          <p:nvPicPr>
            <p:cNvPr id="40983" name="Picture 15" descr="~AUT00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16" y="2400"/>
              <a:ext cx="672" cy="1584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40984" name="Line 16"/>
            <p:cNvSpPr>
              <a:spLocks noChangeShapeType="1"/>
            </p:cNvSpPr>
            <p:nvPr/>
          </p:nvSpPr>
          <p:spPr bwMode="auto">
            <a:xfrm flipH="1" flipV="1">
              <a:off x="4512" y="3072"/>
              <a:ext cx="208" cy="4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Line 17"/>
            <p:cNvSpPr>
              <a:spLocks noChangeShapeType="1"/>
            </p:cNvSpPr>
            <p:nvPr/>
          </p:nvSpPr>
          <p:spPr bwMode="auto">
            <a:xfrm flipV="1">
              <a:off x="4704" y="2544"/>
              <a:ext cx="0" cy="10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0066" name="Line 18"/>
          <p:cNvSpPr>
            <a:spLocks noChangeShapeType="1"/>
          </p:cNvSpPr>
          <p:nvPr/>
        </p:nvSpPr>
        <p:spPr bwMode="auto">
          <a:xfrm flipV="1">
            <a:off x="7467600" y="1143000"/>
            <a:ext cx="762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0067" name="Line 19"/>
          <p:cNvSpPr>
            <a:spLocks noChangeShapeType="1"/>
          </p:cNvSpPr>
          <p:nvPr/>
        </p:nvSpPr>
        <p:spPr bwMode="auto">
          <a:xfrm flipV="1">
            <a:off x="6096000" y="1143000"/>
            <a:ext cx="762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973" name="Szövegdoboz 19"/>
          <p:cNvSpPr txBox="1">
            <a:spLocks noChangeArrowheads="1"/>
          </p:cNvSpPr>
          <p:nvPr/>
        </p:nvSpPr>
        <p:spPr bwMode="auto">
          <a:xfrm>
            <a:off x="755650" y="3933825"/>
            <a:ext cx="16557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/>
              <a:t>Párhuzamos rostlefutású</a:t>
            </a:r>
            <a:endParaRPr lang="en-US" sz="2000"/>
          </a:p>
        </p:txBody>
      </p:sp>
      <p:cxnSp>
        <p:nvCxnSpPr>
          <p:cNvPr id="22" name="Egyenes összekötő nyíllal 21"/>
          <p:cNvCxnSpPr>
            <a:stCxn id="40973" idx="0"/>
          </p:cNvCxnSpPr>
          <p:nvPr/>
        </p:nvCxnSpPr>
        <p:spPr>
          <a:xfrm rot="16200000" flipV="1">
            <a:off x="845344" y="3194844"/>
            <a:ext cx="936625" cy="54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5" name="Szövegdoboz 22"/>
          <p:cNvSpPr txBox="1">
            <a:spLocks noChangeArrowheads="1"/>
          </p:cNvSpPr>
          <p:nvPr/>
        </p:nvSpPr>
        <p:spPr bwMode="auto">
          <a:xfrm>
            <a:off x="2627313" y="4086225"/>
            <a:ext cx="1657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/>
              <a:t>Tollazott</a:t>
            </a:r>
            <a:endParaRPr lang="en-US" sz="2000"/>
          </a:p>
        </p:txBody>
      </p:sp>
      <p:cxnSp>
        <p:nvCxnSpPr>
          <p:cNvPr id="24" name="Egyenes összekötő nyíllal 23"/>
          <p:cNvCxnSpPr>
            <a:stCxn id="40975" idx="0"/>
          </p:cNvCxnSpPr>
          <p:nvPr/>
        </p:nvCxnSpPr>
        <p:spPr>
          <a:xfrm rot="16200000" flipV="1">
            <a:off x="2717800" y="3348038"/>
            <a:ext cx="936625" cy="539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40975" idx="0"/>
          </p:cNvCxnSpPr>
          <p:nvPr/>
        </p:nvCxnSpPr>
        <p:spPr>
          <a:xfrm rot="5400000" flipH="1" flipV="1">
            <a:off x="3217069" y="3236119"/>
            <a:ext cx="1089025" cy="6111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stCxn id="40975" idx="0"/>
          </p:cNvCxnSpPr>
          <p:nvPr/>
        </p:nvCxnSpPr>
        <p:spPr>
          <a:xfrm rot="16200000" flipV="1">
            <a:off x="2028826" y="2659062"/>
            <a:ext cx="1162050" cy="1692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2843213" y="5084763"/>
            <a:ext cx="2592387" cy="1477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Az izom erőkifejtésének iránya nem esik egybe az izomrostok lefutásának irányával</a:t>
            </a:r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35496" y="5085184"/>
            <a:ext cx="2664296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Az izom erőkifejtésének iránya egybe esik az izomrostok erőkifejtésének irányával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 animBg="1"/>
      <p:bldP spid="130055" grpId="0" animBg="1"/>
      <p:bldP spid="130056" grpId="0" animBg="1"/>
      <p:bldP spid="130057" grpId="0" animBg="1"/>
      <p:bldP spid="130066" grpId="0" animBg="1"/>
      <p:bldP spid="13006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381000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TÍPUSOK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96259" name="Picture 3" descr="auto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3021012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0" name="Picture 4" descr="auto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2789238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 descr="auto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933825"/>
            <a:ext cx="25146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0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96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25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25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25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 build="p" autoUpdateAnimBg="0" advAuto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/>
        </p:nvGrpSpPr>
        <p:grpSpPr bwMode="auto">
          <a:xfrm>
            <a:off x="2124075" y="1727200"/>
            <a:ext cx="5527675" cy="431800"/>
            <a:chOff x="912" y="1616"/>
            <a:chExt cx="3482" cy="272"/>
          </a:xfrm>
        </p:grpSpPr>
        <p:grpSp>
          <p:nvGrpSpPr>
            <p:cNvPr id="97283" name="Group 3"/>
            <p:cNvGrpSpPr>
              <a:grpSpLocks/>
            </p:cNvGrpSpPr>
            <p:nvPr/>
          </p:nvGrpSpPr>
          <p:grpSpPr bwMode="auto">
            <a:xfrm>
              <a:off x="912" y="1632"/>
              <a:ext cx="879" cy="256"/>
              <a:chOff x="912" y="1632"/>
              <a:chExt cx="3648" cy="624"/>
            </a:xfrm>
          </p:grpSpPr>
          <p:grpSp>
            <p:nvGrpSpPr>
              <p:cNvPr id="97284" name="Group 4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7285" name="Group 5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28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28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288" name="Oval 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89" name="Oval 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90" name="Oval 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291" name="Oval 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292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3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294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295" name="Oval 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6" name="Oval 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7" name="Oval 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298" name="Oval 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29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300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01" name="Oval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302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303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4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5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6" name="Oval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7" name="Oval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8" name="Oval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09" name="Oval 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0" name="Oval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1" name="Oval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2" name="Oval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3" name="Oval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4" name="Oval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5" name="Oval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6" name="Oval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7" name="Oval 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8" name="Oval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19" name="Oval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0" name="Oval 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1" name="Oval 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2" name="Oval 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3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4" name="Oval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5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6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27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328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329" name="Oval 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0" name="Oval 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1" name="Oval 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2" name="Oval 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3" name="Oval 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4" name="Oval 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5" name="Oval 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6" name="Oval 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37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338" name="Oval 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39" name="Oval 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0" name="Oval 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1" name="Oval 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2" name="Oval 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3" name="Oval 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4" name="Oval 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5" name="Oval 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6" name="Oval 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47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348" name="Freeform 6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49" name="Freeform 6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0" name="Freeform 7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1" name="Freeform 7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2" name="Oval 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3" name="Oval 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4" name="Oval 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5" name="Oval 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6" name="Oval 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7" name="Oval 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8" name="Oval 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59" name="Oval 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60" name="Oval 8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61" name="Oval 8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362" name="Group 82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36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364" name="Group 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365" name="Oval 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6" name="Oval 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7" name="Oval 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68" name="Oval 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369" name="Oval 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0" name="Oval 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71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372" name="Oval 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3" name="Oval 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4" name="Oval 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5" name="Oval 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376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377" name="Oval 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378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379" name="Group 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380" name="Oval 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1" name="Oval 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2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3" name="Oval 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4" name="Oval 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5" name="Oval 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6" name="Oval 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7" name="Oval 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8" name="Oval 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89" name="Oval 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0" name="Oval 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1" name="Oval 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2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3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4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5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6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7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8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399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0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1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2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3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04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405" name="Group 12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406" name="Oval 1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7" name="Oval 1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8" name="Oval 1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09" name="Oval 1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0" name="Oval 1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1" name="Oval 1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2" name="Oval 1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3" name="Oval 1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14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415" name="Oval 1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6" name="Oval 1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7" name="Oval 1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8" name="Oval 1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19" name="Oval 1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0" name="Oval 1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1" name="Oval 1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2" name="Oval 1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3" name="Oval 1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24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425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6" name="Freeform 14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7" name="Freeform 14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8" name="Freeform 14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29" name="Oval 1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0" name="Oval 1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1" name="Oval 1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2" name="Oval 1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3" name="Oval 1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4" name="Oval 1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5" name="Oval 1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6" name="Oval 1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7" name="Oval 1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38" name="Oval 1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439" name="Line 159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440" name="Group 160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7441" name="Group 161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442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443" name="Group 1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444" name="Oval 1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5" name="Oval 1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6" name="Oval 1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47" name="Oval 1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448" name="Oval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49" name="Oval 1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50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451" name="Oval 1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2" name="Oval 1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3" name="Oval 1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4" name="Oval 1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55" name="Group 17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456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57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458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459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0" name="Oval 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1" name="Oval 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2" name="Oval 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3" name="Oval 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4" name="Oval 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5" name="Oval 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6" name="Oval 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7" name="Oval 1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8" name="Oval 1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69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0" name="Oval 1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1" name="Oval 1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2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3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4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5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7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8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7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48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484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485" name="Oval 2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6" name="Oval 2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7" name="Oval 2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8" name="Oval 2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89" name="Oval 2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0" name="Oval 2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1" name="Oval 2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2" name="Oval 2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493" name="Group 21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494" name="Oval 2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5" name="Oval 2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6" name="Oval 2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7" name="Oval 2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8" name="Oval 2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499" name="Oval 2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0" name="Oval 2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1" name="Oval 2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2" name="Oval 2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03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504" name="Freeform 22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5" name="Freeform 22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6" name="Freeform 22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7" name="Freeform 22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8" name="Oval 2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09" name="Oval 2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0" name="Oval 2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1" name="Oval 2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2" name="Oval 2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3" name="Oval 2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4" name="Oval 2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5" name="Oval 2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6" name="Oval 2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17" name="Oval 2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518" name="Group 238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519" name="Group 23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520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521" name="Oval 2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2" name="Oval 2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3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24" name="Oval 2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525" name="Oval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26" name="Oval 2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27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528" name="Oval 2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29" name="Oval 2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0" name="Oval 2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1" name="Oval 2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32" name="Group 25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533" name="Oval 2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34" name="Oval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535" name="Group 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536" name="Oval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7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8" name="Oval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39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0" name="Oval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1" name="Oval 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2" name="Oval 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3" name="Oval 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4" name="Oval 2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5" name="Oval 2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6" name="Oval 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7" name="Oval 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8" name="Oval 2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49" name="Oval 2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0" name="Oval 2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1" name="Oval 2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2" name="Oval 2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3" name="Oval 2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4" name="Oval 2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5" name="Oval 2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6" name="Oval 2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7" name="Oval 2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8" name="Oval 2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59" name="Oval 2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560" name="Oval 2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561" name="Group 28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562" name="Oval 2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3" name="Oval 2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4" name="Oval 2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5" name="Oval 2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6" name="Oval 2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7" name="Oval 2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8" name="Oval 2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69" name="Oval 2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70" name="Group 29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571" name="Oval 2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2" name="Oval 2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3" name="Oval 2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4" name="Oval 2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5" name="Oval 2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6" name="Oval 2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7" name="Oval 2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8" name="Oval 2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79" name="Oval 2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580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581" name="Freeform 30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2" name="Freeform 30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3" name="Freeform 30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4" name="Freeform 30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5" name="Oval 30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6" name="Oval 30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7" name="Oval 30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8" name="Oval 3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89" name="Oval 3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0" name="Oval 3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1" name="Oval 3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2" name="Oval 3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3" name="Oval 3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594" name="Oval 3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595" name="Line 315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596" name="Group 316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7597" name="Group 317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7598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7599" name="Group 3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7600" name="Group 3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7601" name="Line 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2" name="Line 3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3" name="Oval 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4" name="Oval 3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05" name="Group 3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7606" name="Line 3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7" name="Line 3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8" name="Oval 3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09" name="Oval 3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10" name="Group 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7611" name="Line 3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2" name="Line 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3" name="Oval 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4" name="Oval 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15" name="Group 3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7616" name="Line 3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7" name="Line 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8" name="Oval 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19" name="Oval 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20" name="Group 3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7621" name="Line 3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2" name="Line 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3" name="Oval 3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4" name="Oval 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7625" name="Group 3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7626" name="Group 3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7627" name="Line 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8" name="Line 3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29" name="Oval 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0" name="Oval 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31" name="Group 3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7632" name="Line 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3" name="Line 3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4" name="Oval 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5" name="Oval 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36" name="Group 3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7637" name="Line 3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8" name="Line 3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39" name="Oval 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0" name="Oval 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41" name="Group 3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7642" name="Line 3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3" name="Line 3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4" name="Oval 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5" name="Oval 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7646" name="Group 3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7647" name="Line 3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8" name="Line 3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49" name="Oval 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650" name="Oval 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7651" name="Group 371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7652" name="Group 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7653" name="Line 3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4" name="Line 3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5" name="Oval 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6" name="Oval 37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57" name="Group 3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7658" name="Line 3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59" name="Line 37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0" name="Oval 3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1" name="Oval 38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62" name="Group 3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7663" name="Line 38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4" name="Line 3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5" name="Oval 3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6" name="Oval 38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67" name="Group 3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7668" name="Line 3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69" name="Line 38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0" name="Oval 3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1" name="Oval 39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72" name="Group 3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7673" name="Line 3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4" name="Line 3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5" name="Oval 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76" name="Oval 39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677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7678" name="Group 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7679" name="Line 39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0" name="Line 40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1" name="Oval 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2" name="Oval 40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83" name="Group 4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7684" name="Line 40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5" name="Line 40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6" name="Oval 4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87" name="Oval 40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88" name="Group 4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7689" name="Line 40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0" name="Line 41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1" name="Oval 4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2" name="Oval 41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93" name="Group 4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7694" name="Line 41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5" name="Line 4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6" name="Oval 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697" name="Oval 41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7698" name="Group 4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7699" name="Line 41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0" name="Line 4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1" name="Oval 4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02" name="Oval 42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7703" name="Rectangle 423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7704" name="Group 424"/>
            <p:cNvGrpSpPr>
              <a:grpSpLocks/>
            </p:cNvGrpSpPr>
            <p:nvPr/>
          </p:nvGrpSpPr>
          <p:grpSpPr bwMode="auto">
            <a:xfrm>
              <a:off x="1774" y="1632"/>
              <a:ext cx="879" cy="256"/>
              <a:chOff x="912" y="1632"/>
              <a:chExt cx="3648" cy="624"/>
            </a:xfrm>
          </p:grpSpPr>
          <p:grpSp>
            <p:nvGrpSpPr>
              <p:cNvPr id="97705" name="Group 425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7706" name="Group 426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707" name="Group 427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708" name="Group 4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709" name="Oval 4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0" name="Oval 4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1" name="Oval 4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12" name="Oval 4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713" name="Oval 4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4" name="Oval 4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15" name="Group 435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716" name="Oval 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7" name="Oval 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8" name="Oval 4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19" name="Oval 4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20" name="Group 440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721" name="Oval 4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22" name="Oval 4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723" name="Group 4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724" name="Oval 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5" name="Oval 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6" name="Oval 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7" name="Oval 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8" name="Oval 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29" name="Oval 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0" name="Oval 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1" name="Oval 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2" name="Oval 4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3" name="Oval 4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4" name="Oval 4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5" name="Oval 4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6" name="Oval 4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7" name="Oval 4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8" name="Oval 4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39" name="Oval 4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0" name="Oval 4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1" name="Oval 4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2" name="Oval 4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3" name="Oval 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4" name="Oval 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5" name="Oval 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6" name="Oval 4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7" name="Oval 4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48" name="Oval 4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749" name="Group 469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750" name="Oval 4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1" name="Oval 4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2" name="Oval 4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3" name="Oval 4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4" name="Oval 4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5" name="Oval 4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6" name="Oval 4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57" name="Oval 4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58" name="Group 478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759" name="Oval 4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0" name="Oval 4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1" name="Oval 4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2" name="Oval 4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3" name="Oval 4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4" name="Oval 4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5" name="Oval 4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6" name="Oval 4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67" name="Oval 4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68" name="Group 488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769" name="Freeform 489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0" name="Freeform 490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1" name="Freeform 491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2" name="Freeform 492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3" name="Oval 4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4" name="Oval 4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5" name="Oval 4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6" name="Oval 4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7" name="Oval 4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8" name="Oval 4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79" name="Oval 4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0" name="Oval 5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1" name="Oval 50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82" name="Oval 50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783" name="Group 503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784" name="Group 50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785" name="Group 5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786" name="Oval 5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7" name="Oval 5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8" name="Oval 5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789" name="Oval 5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790" name="Oval 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1" name="Oval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92" name="Group 51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793" name="Oval 5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4" name="Oval 5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5" name="Oval 5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6" name="Oval 5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797" name="Group 51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798" name="Oval 5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799" name="Oval 5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800" name="Group 5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801" name="Oval 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2" name="Oval 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3" name="Oval 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4" name="Oval 5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5" name="Oval 5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6" name="Oval 5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7" name="Oval 5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8" name="Oval 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09" name="Oval 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0" name="Oval 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1" name="Oval 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2" name="Oval 5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3" name="Oval 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4" name="Oval 5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5" name="Oval 5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6" name="Oval 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7" name="Oval 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8" name="Oval 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19" name="Oval 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0" name="Oval 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1" name="Oval 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2" name="Oval 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3" name="Oval 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4" name="Oval 5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25" name="Oval 5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826" name="Group 54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827" name="Oval 5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28" name="Oval 5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29" name="Oval 5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0" name="Oval 5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1" name="Oval 5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2" name="Oval 5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3" name="Oval 5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4" name="Oval 5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35" name="Group 55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836" name="Oval 5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7" name="Oval 5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8" name="Oval 5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39" name="Oval 5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0" name="Oval 5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1" name="Oval 5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2" name="Oval 5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3" name="Oval 5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4" name="Oval 5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45" name="Group 56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846" name="Freeform 56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7" name="Freeform 56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8" name="Freeform 56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49" name="Freeform 56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0" name="Oval 5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1" name="Oval 5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2" name="Oval 5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3" name="Oval 5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4" name="Oval 5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5" name="Oval 5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6" name="Oval 5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7" name="Oval 5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8" name="Oval 5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59" name="Oval 5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7860" name="Line 580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7861" name="Group 581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7862" name="Group 582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863" name="Group 58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864" name="Group 5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865" name="Oval 5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6" name="Oval 5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7" name="Oval 5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68" name="Oval 5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869" name="Oval 5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0" name="Oval 5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71" name="Group 59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872" name="Oval 5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3" name="Oval 5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4" name="Oval 5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5" name="Oval 5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876" name="Group 59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877" name="Oval 5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878" name="Oval 5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879" name="Group 5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880" name="Oval 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1" name="Oval 6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2" name="Oval 6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3" name="Oval 6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4" name="Oval 6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5" name="Oval 6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6" name="Oval 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7" name="Oval 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8" name="Oval 6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89" name="Oval 6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0" name="Oval 6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1" name="Oval 6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2" name="Oval 6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3" name="Oval 6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4" name="Oval 6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5" name="Oval 6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6" name="Oval 6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7" name="Oval 6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8" name="Oval 6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899" name="Oval 6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0" name="Oval 6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1" name="Oval 6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2" name="Oval 6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3" name="Oval 6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04" name="Oval 6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905" name="Group 62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906" name="Oval 6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7" name="Oval 6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8" name="Oval 6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09" name="Oval 6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0" name="Oval 6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1" name="Oval 6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2" name="Oval 6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3" name="Oval 6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14" name="Group 63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915" name="Oval 6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6" name="Oval 6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7" name="Oval 6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8" name="Oval 6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19" name="Oval 6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0" name="Oval 6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1" name="Oval 6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2" name="Oval 6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3" name="Oval 6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24" name="Group 64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7925" name="Freeform 64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6" name="Freeform 64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7" name="Freeform 64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8" name="Freeform 64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29" name="Oval 6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0" name="Oval 6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1" name="Oval 6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2" name="Oval 6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3" name="Oval 6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4" name="Oval 6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5" name="Oval 6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6" name="Oval 6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7" name="Oval 6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38" name="Oval 6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7939" name="Group 659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7940" name="Group 66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7941" name="Group 6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7942" name="Oval 6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3" name="Oval 6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4" name="Oval 6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45" name="Oval 6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7946" name="Oval 6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47" name="Oval 6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48" name="Group 66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7949" name="Oval 6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0" name="Oval 6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1" name="Oval 6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2" name="Oval 6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53" name="Group 67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7954" name="Oval 6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55" name="Oval 6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7956" name="Group 6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7957" name="Oval 6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58" name="Oval 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59" name="Oval 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0" name="Oval 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1" name="Oval 6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2" name="Oval 6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3" name="Oval 6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4" name="Oval 6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5" name="Oval 6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6" name="Oval 6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7" name="Oval 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8" name="Oval 6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69" name="Oval 6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0" name="Oval 6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1" name="Oval 6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2" name="Oval 6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3" name="Oval 6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4" name="Oval 6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5" name="Oval 6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6" name="Oval 6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7" name="Oval 6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8" name="Oval 6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79" name="Oval 6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80" name="Oval 7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981" name="Oval 7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7982" name="Group 70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7983" name="Oval 7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4" name="Oval 7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5" name="Oval 7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6" name="Oval 7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7" name="Oval 7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8" name="Oval 7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89" name="Oval 7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0" name="Oval 7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7991" name="Group 71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7992" name="Oval 7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3" name="Oval 7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4" name="Oval 7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5" name="Oval 7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6" name="Oval 7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7" name="Oval 7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8" name="Oval 7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999" name="Oval 7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0" name="Oval 7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001" name="Group 72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002" name="Freeform 72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3" name="Freeform 72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4" name="Freeform 72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5" name="Freeform 72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6" name="Oval 72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7" name="Oval 72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8" name="Oval 7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09" name="Oval 7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0" name="Oval 7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1" name="Oval 7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2" name="Oval 7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3" name="Oval 7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4" name="Oval 7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015" name="Oval 7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016" name="Line 736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017" name="Group 737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018" name="Group 738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019" name="Group 739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020" name="Group 7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021" name="Group 7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022" name="Line 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3" name="Line 7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4" name="Oval 7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5" name="Oval 7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26" name="Group 7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027" name="Line 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8" name="Line 7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29" name="Oval 7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0" name="Oval 7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31" name="Group 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032" name="Line 7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3" name="Line 7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4" name="Oval 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5" name="Oval 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36" name="Group 7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037" name="Line 7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8" name="Line 7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39" name="Oval 7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0" name="Oval 7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41" name="Group 7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042" name="Line 7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3" name="Line 7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4" name="Oval 7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5" name="Oval 7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046" name="Group 7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047" name="Group 7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048" name="Line 7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49" name="Line 7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0" name="Oval 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1" name="Oval 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52" name="Group 7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053" name="Line 7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4" name="Line 7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5" name="Oval 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6" name="Oval 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57" name="Group 7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058" name="Line 7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59" name="Line 7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0" name="Oval 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1" name="Oval 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62" name="Group 7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063" name="Line 7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4" name="Line 7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5" name="Oval 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6" name="Oval 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067" name="Group 7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068" name="Line 7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69" name="Line 7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70" name="Oval 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071" name="Oval 7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072" name="Group 792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073" name="Group 7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074" name="Line 7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5" name="Line 7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6" name="Oval 7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77" name="Oval 79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78" name="Group 7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079" name="Line 79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0" name="Line 8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1" name="Oval 8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2" name="Oval 802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83" name="Group 8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084" name="Line 80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5" name="Line 8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6" name="Oval 8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87" name="Oval 80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88" name="Group 8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089" name="Line 8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0" name="Line 8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1" name="Oval 8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2" name="Oval 812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093" name="Group 8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094" name="Line 8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5" name="Line 8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6" name="Oval 8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097" name="Oval 817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098" name="Group 818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099" name="Group 8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100" name="Line 82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1" name="Line 8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2" name="Oval 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3" name="Oval 82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04" name="Group 8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105" name="Line 82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6" name="Line 8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7" name="Oval 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08" name="Oval 828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09" name="Group 8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110" name="Line 83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1" name="Line 8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2" name="Oval 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3" name="Oval 83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14" name="Group 8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115" name="Line 83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6" name="Line 83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7" name="Oval 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18" name="Oval 838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119" name="Group 8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120" name="Line 8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1" name="Line 8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2" name="Oval 8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23" name="Oval 843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124" name="Rectangle 844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8125" name="Group 845"/>
            <p:cNvGrpSpPr>
              <a:grpSpLocks/>
            </p:cNvGrpSpPr>
            <p:nvPr/>
          </p:nvGrpSpPr>
          <p:grpSpPr bwMode="auto">
            <a:xfrm>
              <a:off x="2653" y="1616"/>
              <a:ext cx="879" cy="256"/>
              <a:chOff x="912" y="1632"/>
              <a:chExt cx="3648" cy="624"/>
            </a:xfrm>
          </p:grpSpPr>
          <p:grpSp>
            <p:nvGrpSpPr>
              <p:cNvPr id="98126" name="Group 846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8127" name="Group 847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128" name="Group 848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129" name="Group 8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130" name="Oval 8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1" name="Oval 8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2" name="Oval 8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33" name="Oval 8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134" name="Oval 8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5" name="Oval 8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36" name="Group 856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137" name="Oval 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8" name="Oval 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39" name="Oval 8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40" name="Oval 8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41" name="Group 861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142" name="Oval 8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43" name="Oval 8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144" name="Group 8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145" name="Oval 8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6" name="Oval 8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7" name="Oval 8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8" name="Oval 8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49" name="Oval 8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0" name="Oval 8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1" name="Oval 8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2" name="Oval 8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3" name="Oval 8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4" name="Oval 8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5" name="Oval 8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6" name="Oval 8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7" name="Oval 8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8" name="Oval 8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59" name="Oval 8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0" name="Oval 8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1" name="Oval 8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2" name="Oval 8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3" name="Oval 8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4" name="Oval 8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5" name="Oval 8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6" name="Oval 8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7" name="Oval 8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8" name="Oval 8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169" name="Oval 8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170" name="Group 890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171" name="Oval 8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2" name="Oval 8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3" name="Oval 8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4" name="Oval 8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5" name="Oval 8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6" name="Oval 8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7" name="Oval 8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78" name="Oval 8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79" name="Group 899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180" name="Oval 9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1" name="Oval 9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2" name="Oval 9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3" name="Oval 9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4" name="Oval 9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5" name="Oval 9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6" name="Oval 9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7" name="Oval 9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88" name="Oval 9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189" name="Group 909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190" name="Freeform 910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1" name="Freeform 911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2" name="Freeform 912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3" name="Freeform 913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4" name="Oval 9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5" name="Oval 9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6" name="Oval 9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7" name="Oval 9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8" name="Oval 9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199" name="Oval 9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0" name="Oval 92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1" name="Oval 92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2" name="Oval 92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03" name="Oval 92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204" name="Group 924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205" name="Group 92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206" name="Group 9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207" name="Oval 9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08" name="Oval 9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09" name="Oval 9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10" name="Oval 9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211" name="Oval 9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2" name="Oval 9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13" name="Group 93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214" name="Oval 9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5" name="Oval 9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6" name="Oval 9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17" name="Oval 9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18" name="Group 93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219" name="Oval 9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20" name="Oval 9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221" name="Group 9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222" name="Oval 9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3" name="Oval 9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4" name="Oval 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5" name="Oval 9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6" name="Oval 9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7" name="Oval 9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8" name="Oval 9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29" name="Oval 9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0" name="Oval 9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1" name="Oval 9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2" name="Oval 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3" name="Oval 9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4" name="Oval 9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5" name="Oval 9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6" name="Oval 9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7" name="Oval 9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8" name="Oval 9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39" name="Oval 9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0" name="Oval 9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1" name="Oval 9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2" name="Oval 9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3" name="Oval 9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4" name="Oval 9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5" name="Oval 9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46" name="Oval 9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247" name="Group 96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248" name="Oval 9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49" name="Oval 9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0" name="Oval 9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1" name="Oval 9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2" name="Oval 9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3" name="Oval 9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4" name="Oval 9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5" name="Oval 9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56" name="Group 97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257" name="Oval 9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8" name="Oval 9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59" name="Oval 9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0" name="Oval 9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1" name="Oval 9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2" name="Oval 9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3" name="Oval 9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4" name="Oval 9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5" name="Oval 9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66" name="Group 98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267" name="Freeform 98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8" name="Freeform 98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69" name="Freeform 98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0" name="Freeform 99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1" name="Oval 9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2" name="Oval 9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3" name="Oval 9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4" name="Oval 9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5" name="Oval 9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6" name="Oval 9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7" name="Oval 9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8" name="Oval 9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79" name="Oval 9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80" name="Oval 10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281" name="Line 1001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282" name="Group 1002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8283" name="Group 1003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284" name="Group 100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285" name="Group 10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286" name="Oval 10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7" name="Oval 10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8" name="Oval 10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289" name="Oval 10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290" name="Oval 10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1" name="Oval 10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92" name="Group 101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293" name="Oval 10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4" name="Oval 10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5" name="Oval 10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6" name="Oval 10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297" name="Group 101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298" name="Oval 10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299" name="Oval 10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300" name="Group 10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301" name="Oval 1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2" name="Oval 1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3" name="Oval 10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4" name="Oval 10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5" name="Oval 10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6" name="Oval 10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7" name="Oval 10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8" name="Oval 10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09" name="Oval 1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0" name="Oval 10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1" name="Oval 10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2" name="Oval 10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3" name="Oval 10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4" name="Oval 10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5" name="Oval 10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6" name="Oval 10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7" name="Oval 10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8" name="Oval 10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19" name="Oval 10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0" name="Oval 10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1" name="Oval 10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2" name="Oval 10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3" name="Oval 10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4" name="Oval 10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25" name="Oval 10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326" name="Group 104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327" name="Oval 10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28" name="Oval 10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29" name="Oval 10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0" name="Oval 10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1" name="Oval 10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2" name="Oval 10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3" name="Oval 10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4" name="Oval 10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35" name="Group 105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336" name="Oval 10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7" name="Oval 10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8" name="Oval 10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39" name="Oval 10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0" name="Oval 10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1" name="Oval 10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2" name="Oval 10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3" name="Oval 10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4" name="Oval 10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45" name="Group 106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346" name="Freeform 106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7" name="Freeform 106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8" name="Freeform 106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49" name="Freeform 106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0" name="Oval 10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1" name="Oval 10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2" name="Oval 10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3" name="Oval 10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4" name="Oval 10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5" name="Oval 10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6" name="Oval 10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7" name="Oval 10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8" name="Oval 107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59" name="Oval 107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360" name="Group 1080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361" name="Group 108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362" name="Group 10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363" name="Oval 10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4" name="Oval 10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5" name="Oval 10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66" name="Oval 10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367" name="Oval 10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68" name="Oval 10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69" name="Group 108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370" name="Oval 10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1" name="Oval 10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2" name="Oval 10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3" name="Oval 10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374" name="Group 109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375" name="Oval 10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376" name="Oval 10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377" name="Group 10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378" name="Oval 10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79" name="Oval 10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0" name="Oval 1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1" name="Oval 1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2" name="Oval 1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3" name="Oval 1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4" name="Oval 1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5" name="Oval 11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6" name="Oval 11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7" name="Oval 1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8" name="Oval 1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89" name="Oval 1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0" name="Oval 1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1" name="Oval 11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2" name="Oval 1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3" name="Oval 11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4" name="Oval 11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5" name="Oval 11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6" name="Oval 11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7" name="Oval 11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8" name="Oval 1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399" name="Oval 11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0" name="Oval 11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1" name="Oval 11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02" name="Oval 1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403" name="Group 112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404" name="Oval 11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5" name="Oval 11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6" name="Oval 11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7" name="Oval 11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8" name="Oval 11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09" name="Oval 11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0" name="Oval 11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1" name="Oval 11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412" name="Group 113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413" name="Oval 11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4" name="Oval 11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5" name="Oval 11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6" name="Oval 11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7" name="Oval 11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8" name="Oval 11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19" name="Oval 11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0" name="Oval 11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1" name="Oval 11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422" name="Group 114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423" name="Freeform 114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4" name="Freeform 114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5" name="Freeform 114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6" name="Freeform 114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7" name="Oval 11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8" name="Oval 11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29" name="Oval 11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0" name="Oval 11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1" name="Oval 11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2" name="Oval 11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3" name="Oval 11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4" name="Oval 11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5" name="Oval 11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436" name="Oval 11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437" name="Line 1157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438" name="Group 1158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439" name="Group 1159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440" name="Group 1160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441" name="Group 11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442" name="Group 11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443" name="Line 1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4" name="Line 1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5" name="Oval 1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6" name="Oval 1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47" name="Group 11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448" name="Line 11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49" name="Line 11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0" name="Oval 1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1" name="Oval 1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52" name="Group 11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453" name="Line 11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4" name="Line 11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5" name="Oval 1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6" name="Oval 1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57" name="Group 1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458" name="Line 11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59" name="Line 11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0" name="Oval 11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1" name="Oval 1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62" name="Group 11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463" name="Line 11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4" name="Line 11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5" name="Oval 1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66" name="Oval 1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467" name="Group 11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468" name="Group 1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469" name="Line 1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0" name="Line 11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1" name="Oval 1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2" name="Oval 1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73" name="Group 11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474" name="Line 1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5" name="Line 11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6" name="Oval 1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77" name="Oval 1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78" name="Group 11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479" name="Line 11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0" name="Line 12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1" name="Oval 1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2" name="Oval 1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83" name="Group 12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484" name="Line 12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5" name="Line 12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6" name="Oval 1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87" name="Oval 1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488" name="Group 12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489" name="Line 12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0" name="Line 12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1" name="Oval 1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492" name="Oval 1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493" name="Group 1213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494" name="Group 1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495" name="Line 121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6" name="Line 12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7" name="Oval 1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498" name="Oval 121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499" name="Group 12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500" name="Line 122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1" name="Line 12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2" name="Oval 12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3" name="Oval 122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04" name="Group 12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505" name="Line 122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6" name="Line 12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7" name="Oval 1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08" name="Oval 122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09" name="Group 12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510" name="Line 12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1" name="Line 12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2" name="Oval 12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3" name="Oval 123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14" name="Group 1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515" name="Line 12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6" name="Line 12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7" name="Oval 1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18" name="Oval 123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519" name="Group 1239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520" name="Group 1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521" name="Line 124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2" name="Line 124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3" name="Oval 1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4" name="Oval 124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25" name="Group 12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526" name="Line 124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7" name="Line 12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8" name="Oval 1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29" name="Oval 124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30" name="Group 1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531" name="Line 12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2" name="Line 12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3" name="Oval 1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4" name="Oval 125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35" name="Group 12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536" name="Line 12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7" name="Line 12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8" name="Oval 1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39" name="Oval 125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540" name="Group 12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541" name="Line 126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2" name="Line 12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3" name="Oval 12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44" name="Oval 126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545" name="Rectangle 1265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8546" name="Group 1266"/>
            <p:cNvGrpSpPr>
              <a:grpSpLocks/>
            </p:cNvGrpSpPr>
            <p:nvPr/>
          </p:nvGrpSpPr>
          <p:grpSpPr bwMode="auto">
            <a:xfrm>
              <a:off x="3515" y="1616"/>
              <a:ext cx="879" cy="256"/>
              <a:chOff x="912" y="1632"/>
              <a:chExt cx="3648" cy="624"/>
            </a:xfrm>
          </p:grpSpPr>
          <p:grpSp>
            <p:nvGrpSpPr>
              <p:cNvPr id="98547" name="Group 1267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8548" name="Group 1268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549" name="Group 126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550" name="Group 12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551" name="Oval 12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2" name="Oval 12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3" name="Oval 12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54" name="Oval 12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555" name="Oval 1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56" name="Oval 12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557" name="Group 127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558" name="Oval 1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59" name="Oval 1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0" name="Oval 12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1" name="Oval 12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562" name="Group 128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563" name="Oval 1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64" name="Oval 12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565" name="Group 1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566" name="Oval 1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7" name="Oval 12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8" name="Oval 1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69" name="Oval 1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0" name="Oval 1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1" name="Oval 12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2" name="Oval 1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3" name="Oval 1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4" name="Oval 1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5" name="Oval 12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6" name="Oval 1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7" name="Oval 12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8" name="Oval 12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79" name="Oval 12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0" name="Oval 13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1" name="Oval 13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2" name="Oval 13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3" name="Oval 13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4" name="Oval 13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5" name="Oval 13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6" name="Oval 13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7" name="Oval 1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8" name="Oval 13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89" name="Oval 13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590" name="Oval 13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591" name="Group 131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592" name="Oval 13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3" name="Oval 13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4" name="Oval 13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5" name="Oval 13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6" name="Oval 13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7" name="Oval 13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8" name="Oval 13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599" name="Oval 13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00" name="Group 132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601" name="Oval 13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2" name="Oval 13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3" name="Oval 13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4" name="Oval 13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5" name="Oval 13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6" name="Oval 13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7" name="Oval 13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8" name="Oval 13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09" name="Oval 13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10" name="Group 133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611" name="Freeform 133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2" name="Freeform 133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3" name="Freeform 133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4" name="Freeform 133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5" name="Oval 13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6" name="Oval 13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7" name="Oval 13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8" name="Oval 13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19" name="Oval 133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0" name="Oval 134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1" name="Oval 134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2" name="Oval 134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3" name="Oval 134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24" name="Oval 134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625" name="Group 1345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626" name="Group 134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627" name="Group 13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628" name="Oval 13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29" name="Oval 13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30" name="Oval 13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31" name="Oval 13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632" name="Oval 13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3" name="Oval 13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34" name="Group 135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635" name="Oval 13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6" name="Oval 13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7" name="Oval 13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38" name="Oval 13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39" name="Group 135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640" name="Oval 1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41" name="Oval 1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642" name="Group 13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643" name="Oval 13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4" name="Oval 13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5" name="Oval 1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6" name="Oval 1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7" name="Oval 13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8" name="Oval 13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49" name="Oval 13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0" name="Oval 13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1" name="Oval 13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2" name="Oval 13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3" name="Oval 1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4" name="Oval 13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5" name="Oval 1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6" name="Oval 13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7" name="Oval 13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8" name="Oval 13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59" name="Oval 13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0" name="Oval 13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1" name="Oval 13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2" name="Oval 13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3" name="Oval 13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4" name="Oval 13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5" name="Oval 13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6" name="Oval 13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667" name="Oval 13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668" name="Group 138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669" name="Oval 13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0" name="Oval 13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1" name="Oval 13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2" name="Oval 13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3" name="Oval 13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4" name="Oval 13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5" name="Oval 13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6" name="Oval 13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77" name="Group 139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678" name="Oval 13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79" name="Oval 13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0" name="Oval 14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1" name="Oval 14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2" name="Oval 14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3" name="Oval 14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4" name="Oval 14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5" name="Oval 14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6" name="Oval 14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687" name="Group 140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688" name="Freeform 140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89" name="Freeform 140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0" name="Freeform 141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1" name="Freeform 141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2" name="Oval 14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3" name="Oval 14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4" name="Oval 14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5" name="Oval 14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6" name="Oval 14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7" name="Oval 14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8" name="Oval 14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699" name="Oval 14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00" name="Oval 142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01" name="Oval 142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702" name="Line 1422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703" name="Group 1423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8704" name="Group 1424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705" name="Group 142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706" name="Group 14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707" name="Oval 14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08" name="Oval 14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09" name="Oval 14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10" name="Oval 14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711" name="Oval 14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2" name="Oval 14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13" name="Group 143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714" name="Oval 14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5" name="Oval 14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6" name="Oval 1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17" name="Oval 1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18" name="Group 143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719" name="Oval 14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20" name="Oval 14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721" name="Group 14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722" name="Oval 1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3" name="Oval 1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4" name="Oval 14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5" name="Oval 14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6" name="Oval 14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7" name="Oval 14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8" name="Oval 14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29" name="Oval 1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0" name="Oval 1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1" name="Oval 1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2" name="Oval 14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3" name="Oval 14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4" name="Oval 14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5" name="Oval 14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6" name="Oval 14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7" name="Oval 14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8" name="Oval 14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39" name="Oval 14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0" name="Oval 14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1" name="Oval 14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2" name="Oval 14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3" name="Oval 14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4" name="Oval 14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5" name="Oval 14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46" name="Oval 14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747" name="Group 146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748" name="Oval 14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49" name="Oval 14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0" name="Oval 14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1" name="Oval 14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2" name="Oval 14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3" name="Oval 14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4" name="Oval 14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5" name="Oval 14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56" name="Group 147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757" name="Oval 14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8" name="Oval 14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59" name="Oval 14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0" name="Oval 14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1" name="Oval 14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2" name="Oval 14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3" name="Oval 14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4" name="Oval 148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5" name="Oval 14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66" name="Group 148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767" name="Freeform 148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8" name="Freeform 148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69" name="Freeform 148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0" name="Freeform 149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1" name="Oval 14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2" name="Oval 14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3" name="Oval 14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4" name="Oval 14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5" name="Oval 14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6" name="Oval 14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7" name="Oval 14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8" name="Oval 14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79" name="Oval 149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80" name="Oval 150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8781" name="Group 1501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8782" name="Group 150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8783" name="Group 15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8784" name="Oval 15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5" name="Oval 15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6" name="Oval 15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787" name="Oval 15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8788" name="Oval 15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89" name="Oval 1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90" name="Group 151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8791" name="Oval 15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2" name="Oval 15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3" name="Oval 15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4" name="Oval 15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795" name="Group 151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8796" name="Oval 15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797" name="Oval 15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8798" name="Group 15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8799" name="Oval 15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0" name="Oval 15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1" name="Oval 1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2" name="Oval 1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3" name="Oval 1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4" name="Oval 15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5" name="Oval 15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6" name="Oval 15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7" name="Oval 15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8" name="Oval 1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09" name="Oval 1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0" name="Oval 1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1" name="Oval 1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2" name="Oval 15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3" name="Oval 1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4" name="Oval 15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5" name="Oval 15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6" name="Oval 15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7" name="Oval 15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8" name="Oval 15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19" name="Oval 1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0" name="Oval 15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1" name="Oval 15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2" name="Oval 15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823" name="Oval 15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824" name="Group 154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8825" name="Oval 15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6" name="Oval 15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7" name="Oval 15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8" name="Oval 15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29" name="Oval 15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0" name="Oval 15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1" name="Oval 15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2" name="Oval 15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33" name="Group 155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8834" name="Oval 15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5" name="Oval 15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6" name="Oval 15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7" name="Oval 15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8" name="Oval 15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39" name="Oval 15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0" name="Oval 15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1" name="Oval 156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2" name="Oval 15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8843" name="Group 156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8844" name="Freeform 156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5" name="Freeform 156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6" name="Freeform 156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7" name="Freeform 156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8" name="Oval 15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49" name="Oval 15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0" name="Oval 15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1" name="Oval 15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2" name="Oval 15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3" name="Oval 15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4" name="Oval 15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5" name="Oval 15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6" name="Oval 157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857" name="Oval 157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8858" name="Line 1578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859" name="Group 1579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8860" name="Group 1580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8861" name="Group 1581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8862" name="Group 15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8863" name="Group 15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8864" name="Line 15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5" name="Line 15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6" name="Oval 1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67" name="Oval 1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68" name="Group 15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8869" name="Line 15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0" name="Line 15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1" name="Oval 1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2" name="Oval 1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73" name="Group 15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8874" name="Line 15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5" name="Line 15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6" name="Oval 1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77" name="Oval 1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78" name="Group 15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8879" name="Line 15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0" name="Line 16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1" name="Oval 16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2" name="Oval 1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83" name="Group 16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8884" name="Line 16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5" name="Line 16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6" name="Oval 16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87" name="Oval 16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8888" name="Group 16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8889" name="Group 1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8890" name="Line 16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1" name="Line 16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2" name="Oval 1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3" name="Oval 1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94" name="Group 16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8895" name="Line 16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6" name="Line 16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7" name="Oval 1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898" name="Oval 1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899" name="Group 16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8900" name="Line 16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1" name="Line 16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2" name="Oval 1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3" name="Oval 1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904" name="Group 16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8905" name="Line 16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6" name="Line 16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7" name="Oval 1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08" name="Oval 1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8909" name="Group 16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8910" name="Line 16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1" name="Line 16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2" name="Oval 1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8913" name="Oval 1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8914" name="Group 1634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8915" name="Group 16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8916" name="Line 16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7" name="Line 16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8" name="Oval 16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19" name="Oval 163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20" name="Group 16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8921" name="Line 16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2" name="Line 16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3" name="Oval 16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4" name="Oval 164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25" name="Group 16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8926" name="Line 16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7" name="Line 16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8" name="Oval 16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29" name="Oval 164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30" name="Group 16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8931" name="Line 165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2" name="Line 16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3" name="Oval 16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4" name="Oval 165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35" name="Group 16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8936" name="Line 165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7" name="Line 16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8" name="Oval 16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39" name="Oval 165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8940" name="Group 1660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8941" name="Group 166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8942" name="Line 166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3" name="Line 16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4" name="Oval 16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5" name="Oval 166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46" name="Group 16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8947" name="Line 166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8" name="Line 16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49" name="Oval 16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0" name="Oval 167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51" name="Group 16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8952" name="Line 167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3" name="Line 16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4" name="Oval 16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5" name="Oval 167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56" name="Group 16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8957" name="Line 16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8" name="Line 16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59" name="Oval 1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0" name="Oval 168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8961" name="Group 16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8962" name="Line 16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3" name="Line 16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4" name="Oval 16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965" name="Oval 168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8966" name="Rectangle 1686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8967" name="Group 1687"/>
          <p:cNvGrpSpPr>
            <a:grpSpLocks/>
          </p:cNvGrpSpPr>
          <p:nvPr/>
        </p:nvGrpSpPr>
        <p:grpSpPr bwMode="auto">
          <a:xfrm>
            <a:off x="684213" y="2074863"/>
            <a:ext cx="1439862" cy="228600"/>
            <a:chOff x="385" y="890"/>
            <a:chExt cx="907" cy="144"/>
          </a:xfrm>
        </p:grpSpPr>
        <p:grpSp>
          <p:nvGrpSpPr>
            <p:cNvPr id="98968" name="Group 1688"/>
            <p:cNvGrpSpPr>
              <a:grpSpLocks/>
            </p:cNvGrpSpPr>
            <p:nvPr/>
          </p:nvGrpSpPr>
          <p:grpSpPr bwMode="auto">
            <a:xfrm rot="5400000" flipH="1">
              <a:off x="759" y="698"/>
              <a:ext cx="144" cy="528"/>
              <a:chOff x="816" y="1200"/>
              <a:chExt cx="240" cy="528"/>
            </a:xfrm>
          </p:grpSpPr>
          <p:grpSp>
            <p:nvGrpSpPr>
              <p:cNvPr id="98969" name="Group 1689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98970" name="Oval 169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1" name="Oval 169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2" name="Oval 169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3" name="Oval 169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4" name="Oval 169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975" name="Group 1695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98976" name="Oval 169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7" name="Oval 169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8" name="Oval 169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79" name="Oval 169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0" name="Oval 170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981" name="Line 1701"/>
            <p:cNvSpPr>
              <a:spLocks noChangeShapeType="1"/>
            </p:cNvSpPr>
            <p:nvPr/>
          </p:nvSpPr>
          <p:spPr bwMode="auto">
            <a:xfrm flipV="1">
              <a:off x="1066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982" name="Line 1702"/>
            <p:cNvSpPr>
              <a:spLocks noChangeShapeType="1"/>
            </p:cNvSpPr>
            <p:nvPr/>
          </p:nvSpPr>
          <p:spPr bwMode="auto">
            <a:xfrm flipV="1">
              <a:off x="385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983" name="Group 1703"/>
          <p:cNvGrpSpPr>
            <a:grpSpLocks/>
          </p:cNvGrpSpPr>
          <p:nvPr/>
        </p:nvGrpSpPr>
        <p:grpSpPr bwMode="auto">
          <a:xfrm>
            <a:off x="611188" y="4640263"/>
            <a:ext cx="1439862" cy="228600"/>
            <a:chOff x="385" y="890"/>
            <a:chExt cx="907" cy="144"/>
          </a:xfrm>
        </p:grpSpPr>
        <p:grpSp>
          <p:nvGrpSpPr>
            <p:cNvPr id="98984" name="Group 1704"/>
            <p:cNvGrpSpPr>
              <a:grpSpLocks/>
            </p:cNvGrpSpPr>
            <p:nvPr/>
          </p:nvGrpSpPr>
          <p:grpSpPr bwMode="auto">
            <a:xfrm rot="5400000" flipH="1">
              <a:off x="759" y="698"/>
              <a:ext cx="144" cy="528"/>
              <a:chOff x="816" y="1200"/>
              <a:chExt cx="240" cy="528"/>
            </a:xfrm>
          </p:grpSpPr>
          <p:grpSp>
            <p:nvGrpSpPr>
              <p:cNvPr id="98985" name="Group 1705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98986" name="Oval 1706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7" name="Oval 1707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8" name="Oval 1708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89" name="Oval 1709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0" name="Oval 1710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991" name="Group 1711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98992" name="Oval 1712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3" name="Oval 1713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4" name="Oval 1714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5" name="Oval 1715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996" name="Oval 1716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8997" name="Line 1717"/>
            <p:cNvSpPr>
              <a:spLocks noChangeShapeType="1"/>
            </p:cNvSpPr>
            <p:nvPr/>
          </p:nvSpPr>
          <p:spPr bwMode="auto">
            <a:xfrm flipV="1">
              <a:off x="1066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998" name="Line 1718"/>
            <p:cNvSpPr>
              <a:spLocks noChangeShapeType="1"/>
            </p:cNvSpPr>
            <p:nvPr/>
          </p:nvSpPr>
          <p:spPr bwMode="auto">
            <a:xfrm flipV="1">
              <a:off x="385" y="961"/>
              <a:ext cx="2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8999" name="Group 1719"/>
          <p:cNvGrpSpPr>
            <a:grpSpLocks/>
          </p:cNvGrpSpPr>
          <p:nvPr/>
        </p:nvGrpSpPr>
        <p:grpSpPr bwMode="auto">
          <a:xfrm>
            <a:off x="2139950" y="2159000"/>
            <a:ext cx="5527675" cy="431800"/>
            <a:chOff x="912" y="1616"/>
            <a:chExt cx="3482" cy="272"/>
          </a:xfrm>
        </p:grpSpPr>
        <p:grpSp>
          <p:nvGrpSpPr>
            <p:cNvPr id="99000" name="Group 1720"/>
            <p:cNvGrpSpPr>
              <a:grpSpLocks/>
            </p:cNvGrpSpPr>
            <p:nvPr/>
          </p:nvGrpSpPr>
          <p:grpSpPr bwMode="auto">
            <a:xfrm>
              <a:off x="912" y="1632"/>
              <a:ext cx="879" cy="256"/>
              <a:chOff x="912" y="1632"/>
              <a:chExt cx="3648" cy="624"/>
            </a:xfrm>
          </p:grpSpPr>
          <p:grpSp>
            <p:nvGrpSpPr>
              <p:cNvPr id="99001" name="Group 1721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002" name="Group 1722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003" name="Group 172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004" name="Group 1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005" name="Oval 1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6" name="Oval 1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7" name="Oval 1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08" name="Oval 1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009" name="Oval 1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0" name="Oval 1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11" name="Group 173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012" name="Oval 17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3" name="Oval 17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4" name="Oval 17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5" name="Oval 17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16" name="Group 173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017" name="Oval 1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18" name="Oval 1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019" name="Group 17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020" name="Oval 17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1" name="Oval 17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2" name="Oval 17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3" name="Oval 17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4" name="Oval 17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5" name="Oval 17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6" name="Oval 17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7" name="Oval 17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8" name="Oval 17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29" name="Oval 17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0" name="Oval 17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1" name="Oval 17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2" name="Oval 17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3" name="Oval 17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4" name="Oval 17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5" name="Oval 1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6" name="Oval 1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7" name="Oval 1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8" name="Oval 17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39" name="Oval 17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0" name="Oval 17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1" name="Oval 17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2" name="Oval 17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3" name="Oval 17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44" name="Oval 1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045" name="Group 176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046" name="Oval 17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7" name="Oval 17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8" name="Oval 17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49" name="Oval 17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0" name="Oval 17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1" name="Oval 17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2" name="Oval 17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3" name="Oval 17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54" name="Group 177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055" name="Oval 17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6" name="Oval 17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7" name="Oval 17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8" name="Oval 17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59" name="Oval 17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0" name="Oval 17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1" name="Oval 17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2" name="Oval 178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3" name="Oval 178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64" name="Group 178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065" name="Freeform 178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6" name="Freeform 178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7" name="Freeform 178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8" name="Freeform 178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69" name="Oval 17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0" name="Oval 17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1" name="Oval 17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2" name="Oval 17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3" name="Oval 17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4" name="Oval 17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5" name="Oval 17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6" name="Oval 17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7" name="Oval 179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78" name="Oval 179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079" name="Group 1799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080" name="Group 180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081" name="Group 18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082" name="Oval 1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3" name="Oval 1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4" name="Oval 1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85" name="Oval 1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086" name="Oval 18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87" name="Oval 18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88" name="Group 180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089" name="Oval 18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0" name="Oval 18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1" name="Oval 18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2" name="Oval 18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093" name="Group 181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094" name="Oval 18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095" name="Oval 18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096" name="Group 18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097" name="Oval 18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98" name="Oval 18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099" name="Oval 18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0" name="Oval 18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1" name="Oval 18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2" name="Oval 1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3" name="Oval 18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4" name="Oval 18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5" name="Oval 18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6" name="Oval 18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7" name="Oval 1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8" name="Oval 18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09" name="Oval 18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0" name="Oval 18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1" name="Oval 18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2" name="Oval 1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3" name="Oval 18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4" name="Oval 18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5" name="Oval 1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6" name="Oval 1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7" name="Oval 1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8" name="Oval 18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19" name="Oval 18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20" name="Oval 18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21" name="Oval 18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122" name="Group 184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123" name="Oval 18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4" name="Oval 18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5" name="Oval 18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6" name="Oval 18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7" name="Oval 18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8" name="Oval 18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29" name="Oval 18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0" name="Oval 18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31" name="Group 185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132" name="Oval 18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3" name="Oval 18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4" name="Oval 18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5" name="Oval 18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6" name="Oval 18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7" name="Oval 1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8" name="Oval 1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39" name="Oval 18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0" name="Oval 18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41" name="Group 186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142" name="Freeform 186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3" name="Freeform 186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4" name="Freeform 186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5" name="Freeform 186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6" name="Oval 18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7" name="Oval 18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8" name="Oval 18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49" name="Oval 18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0" name="Oval 18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1" name="Oval 18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2" name="Oval 18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3" name="Oval 18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4" name="Oval 18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55" name="Oval 18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156" name="Line 1876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157" name="Group 1877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9158" name="Group 1878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159" name="Group 187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160" name="Group 18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161" name="Oval 18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2" name="Oval 1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3" name="Oval 1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64" name="Oval 1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165" name="Oval 18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66" name="Oval 18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67" name="Group 188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168" name="Oval 18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69" name="Oval 18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0" name="Oval 18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1" name="Oval 18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172" name="Group 189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173" name="Oval 18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174" name="Oval 18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175" name="Group 18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176" name="Oval 18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7" name="Oval 18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8" name="Oval 18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79" name="Oval 18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0" name="Oval 19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1" name="Oval 19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2" name="Oval 19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3" name="Oval 19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4" name="Oval 19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5" name="Oval 19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6" name="Oval 19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7" name="Oval 19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8" name="Oval 19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89" name="Oval 19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0" name="Oval 19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1" name="Oval 19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2" name="Oval 19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3" name="Oval 1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4" name="Oval 19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5" name="Oval 19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6" name="Oval 19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7" name="Oval 19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8" name="Oval 19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199" name="Oval 19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00" name="Oval 19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201" name="Group 192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202" name="Oval 19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3" name="Oval 19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4" name="Oval 19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5" name="Oval 19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6" name="Oval 19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7" name="Oval 19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8" name="Oval 19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09" name="Oval 19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10" name="Group 193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211" name="Oval 19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2" name="Oval 19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3" name="Oval 19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4" name="Oval 19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5" name="Oval 19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6" name="Oval 19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7" name="Oval 19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8" name="Oval 19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19" name="Oval 19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20" name="Group 194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221" name="Freeform 194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2" name="Freeform 194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3" name="Freeform 194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4" name="Freeform 194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5" name="Oval 194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6" name="Oval 194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7" name="Oval 19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8" name="Oval 19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29" name="Oval 19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0" name="Oval 19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1" name="Oval 19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2" name="Oval 19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3" name="Oval 19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34" name="Oval 19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235" name="Group 1955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236" name="Group 195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237" name="Group 1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238" name="Oval 19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39" name="Oval 1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40" name="Oval 1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41" name="Oval 1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242" name="Oval 1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3" name="Oval 19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44" name="Group 196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245" name="Oval 19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6" name="Oval 19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7" name="Oval 19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48" name="Oval 19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49" name="Group 196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250" name="Oval 1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51" name="Oval 19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252" name="Group 19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253" name="Oval 19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4" name="Oval 19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5" name="Oval 19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6" name="Oval 19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7" name="Oval 19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8" name="Oval 19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59" name="Oval 19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0" name="Oval 19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1" name="Oval 19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2" name="Oval 19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3" name="Oval 19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4" name="Oval 19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5" name="Oval 19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6" name="Oval 19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7" name="Oval 19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8" name="Oval 19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69" name="Oval 19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0" name="Oval 19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1" name="Oval 19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2" name="Oval 19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3" name="Oval 19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4" name="Oval 19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5" name="Oval 19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6" name="Oval 19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277" name="Oval 19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278" name="Group 199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279" name="Oval 19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0" name="Oval 20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1" name="Oval 20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2" name="Oval 20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3" name="Oval 20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4" name="Oval 20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5" name="Oval 200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6" name="Oval 20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87" name="Group 200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288" name="Oval 20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89" name="Oval 20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0" name="Oval 20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1" name="Oval 20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2" name="Oval 20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3" name="Oval 20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4" name="Oval 20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5" name="Oval 20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6" name="Oval 20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297" name="Group 201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298" name="Freeform 201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299" name="Freeform 201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0" name="Freeform 202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1" name="Freeform 202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2" name="Oval 202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3" name="Oval 202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4" name="Oval 202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5" name="Oval 202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6" name="Oval 202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7" name="Oval 202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8" name="Oval 202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09" name="Oval 20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10" name="Oval 20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311" name="Oval 20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312" name="Line 2032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313" name="Group 2033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9314" name="Group 2034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9315" name="Group 2035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9316" name="Group 20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9317" name="Group 20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9318" name="Line 20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19" name="Line 20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0" name="Oval 2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1" name="Oval 2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22" name="Group 20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9323" name="Line 20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4" name="Line 20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5" name="Oval 2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6" name="Oval 2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27" name="Group 20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9328" name="Line 20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29" name="Line 20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0" name="Oval 2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1" name="Oval 2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32" name="Group 20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9333" name="Line 20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4" name="Line 20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5" name="Oval 2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6" name="Oval 20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37" name="Group 20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9338" name="Line 20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39" name="Line 20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0" name="Oval 20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1" name="Oval 20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9342" name="Group 20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9343" name="Group 20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9344" name="Line 20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5" name="Line 20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6" name="Oval 20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47" name="Oval 20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48" name="Group 20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9349" name="Line 20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0" name="Line 20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1" name="Oval 20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2" name="Oval 20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53" name="Group 20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9354" name="Line 20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5" name="Line 20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6" name="Oval 20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57" name="Oval 20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58" name="Group 20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9359" name="Line 20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0" name="Line 20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1" name="Oval 20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2" name="Oval 20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363" name="Group 20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9364" name="Line 20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5" name="Line 20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6" name="Oval 20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367" name="Oval 20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9368" name="Group 2088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9369" name="Group 20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9370" name="Line 20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1" name="Line 209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2" name="Oval 20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3" name="Oval 209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74" name="Group 20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9375" name="Line 209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6" name="Line 20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7" name="Oval 20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78" name="Oval 209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79" name="Group 20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9380" name="Line 210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1" name="Line 210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2" name="Oval 2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3" name="Oval 210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84" name="Group 2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9385" name="Line 210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6" name="Line 210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7" name="Oval 21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88" name="Oval 2108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389" name="Group 21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9390" name="Line 21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1" name="Line 21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2" name="Oval 21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3" name="Oval 2113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394" name="Group 2114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9395" name="Group 21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9396" name="Line 211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7" name="Line 211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8" name="Oval 21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399" name="Oval 211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00" name="Group 21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9401" name="Line 21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2" name="Line 212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3" name="Oval 2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4" name="Oval 212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05" name="Group 2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9406" name="Line 2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7" name="Line 212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8" name="Oval 21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09" name="Oval 212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10" name="Group 2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9411" name="Line 21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2" name="Line 213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3" name="Oval 2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4" name="Oval 2134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415" name="Group 21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9416" name="Line 213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7" name="Line 213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8" name="Oval 21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19" name="Oval 2139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9420" name="Rectangle 2140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9421" name="Group 2141"/>
            <p:cNvGrpSpPr>
              <a:grpSpLocks/>
            </p:cNvGrpSpPr>
            <p:nvPr/>
          </p:nvGrpSpPr>
          <p:grpSpPr bwMode="auto">
            <a:xfrm>
              <a:off x="1774" y="1632"/>
              <a:ext cx="879" cy="256"/>
              <a:chOff x="912" y="1632"/>
              <a:chExt cx="3648" cy="624"/>
            </a:xfrm>
          </p:grpSpPr>
          <p:grpSp>
            <p:nvGrpSpPr>
              <p:cNvPr id="99422" name="Group 2142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423" name="Group 2143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424" name="Group 2144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425" name="Group 2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426" name="Oval 2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7" name="Oval 2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8" name="Oval 2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29" name="Oval 2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430" name="Oval 21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1" name="Oval 2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32" name="Group 2152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433" name="Oval 21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4" name="Oval 21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5" name="Oval 21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6" name="Oval 21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37" name="Group 2157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438" name="Oval 21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39" name="Oval 2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440" name="Group 21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441" name="Oval 2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2" name="Oval 2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3" name="Oval 2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4" name="Oval 2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5" name="Oval 2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6" name="Oval 21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7" name="Oval 21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8" name="Oval 21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49" name="Oval 21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0" name="Oval 2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1" name="Oval 2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2" name="Oval 2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3" name="Oval 2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4" name="Oval 2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5" name="Oval 2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6" name="Oval 2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7" name="Oval 2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8" name="Oval 2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59" name="Oval 2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0" name="Oval 2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1" name="Oval 2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2" name="Oval 2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3" name="Oval 2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4" name="Oval 21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465" name="Oval 2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466" name="Group 2186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467" name="Oval 21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68" name="Oval 21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69" name="Oval 21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0" name="Oval 21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1" name="Oval 21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2" name="Oval 21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3" name="Oval 219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4" name="Oval 21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75" name="Group 2195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476" name="Oval 21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7" name="Oval 21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8" name="Oval 21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79" name="Oval 21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0" name="Oval 22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1" name="Oval 22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2" name="Oval 22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3" name="Oval 220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4" name="Oval 220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485" name="Group 2205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486" name="Freeform 2206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7" name="Freeform 2207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8" name="Freeform 2208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89" name="Freeform 2209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0" name="Oval 22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1" name="Oval 22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2" name="Oval 22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3" name="Oval 22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4" name="Oval 22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5" name="Oval 22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6" name="Oval 22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7" name="Oval 22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8" name="Oval 221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499" name="Oval 221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500" name="Group 2220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501" name="Group 222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502" name="Group 2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503" name="Oval 2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4" name="Oval 2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5" name="Oval 2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06" name="Oval 2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507" name="Oval 2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08" name="Oval 2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09" name="Group 222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510" name="Oval 22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1" name="Oval 22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2" name="Oval 22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3" name="Oval 22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14" name="Group 223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515" name="Oval 2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16" name="Oval 2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517" name="Group 2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518" name="Oval 2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19" name="Oval 2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0" name="Oval 2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1" name="Oval 2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2" name="Oval 2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3" name="Oval 2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4" name="Oval 2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5" name="Oval 2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6" name="Oval 2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7" name="Oval 2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8" name="Oval 2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29" name="Oval 2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0" name="Oval 2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1" name="Oval 2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2" name="Oval 2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3" name="Oval 2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4" name="Oval 2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5" name="Oval 2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6" name="Oval 2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7" name="Oval 2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8" name="Oval 2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39" name="Oval 2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0" name="Oval 2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1" name="Oval 22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42" name="Oval 22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543" name="Group 226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544" name="Oval 22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5" name="Oval 22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6" name="Oval 22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7" name="Oval 22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8" name="Oval 22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49" name="Oval 22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0" name="Oval 22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1" name="Oval 22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52" name="Group 227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553" name="Oval 22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4" name="Oval 22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5" name="Oval 22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6" name="Oval 22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7" name="Oval 22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8" name="Oval 2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59" name="Oval 2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0" name="Oval 22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1" name="Oval 22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62" name="Group 228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563" name="Freeform 228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4" name="Freeform 228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5" name="Freeform 228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6" name="Freeform 228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7" name="Oval 22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8" name="Oval 22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69" name="Oval 22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0" name="Oval 22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1" name="Oval 22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2" name="Oval 22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3" name="Oval 22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4" name="Oval 22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5" name="Oval 22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76" name="Oval 22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577" name="Line 2297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578" name="Group 2298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99579" name="Group 2299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580" name="Group 2300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581" name="Group 23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582" name="Oval 23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3" name="Oval 23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4" name="Oval 2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85" name="Oval 2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586" name="Oval 23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87" name="Oval 23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88" name="Group 2308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589" name="Oval 23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0" name="Oval 23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1" name="Oval 23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2" name="Oval 23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593" name="Group 2313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594" name="Oval 23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595" name="Oval 2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596" name="Group 2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597" name="Oval 23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98" name="Oval 23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599" name="Oval 23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0" name="Oval 2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1" name="Oval 23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2" name="Oval 23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3" name="Oval 23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4" name="Oval 23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5" name="Oval 23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6" name="Oval 23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7" name="Oval 23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8" name="Oval 23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09" name="Oval 23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0" name="Oval 2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1" name="Oval 2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2" name="Oval 23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3" name="Oval 2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4" name="Oval 2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5" name="Oval 2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6" name="Oval 2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7" name="Oval 23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8" name="Oval 23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19" name="Oval 2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20" name="Oval 23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21" name="Oval 23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622" name="Group 2342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623" name="Oval 23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4" name="Oval 23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5" name="Oval 23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6" name="Oval 23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7" name="Oval 23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8" name="Oval 23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29" name="Oval 234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0" name="Oval 23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31" name="Group 2351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632" name="Oval 23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3" name="Oval 23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4" name="Oval 23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5" name="Oval 23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6" name="Oval 23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7" name="Oval 23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8" name="Oval 23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39" name="Oval 23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0" name="Oval 236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41" name="Group 2361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642" name="Freeform 2362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3" name="Freeform 2363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4" name="Freeform 2364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5" name="Freeform 2365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6" name="Oval 23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7" name="Oval 23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8" name="Oval 23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49" name="Oval 23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0" name="Oval 23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1" name="Oval 23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2" name="Oval 23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3" name="Oval 23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4" name="Oval 237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55" name="Oval 237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656" name="Group 2376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657" name="Group 2377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658" name="Group 23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659" name="Oval 23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0" name="Oval 23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1" name="Oval 2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62" name="Oval 2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663" name="Oval 2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4" name="Oval 23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65" name="Group 2385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666" name="Oval 23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7" name="Oval 23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8" name="Oval 23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69" name="Oval 23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670" name="Group 2390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671" name="Oval 23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672" name="Oval 23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673" name="Group 23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674" name="Oval 23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5" name="Oval 23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6" name="Oval 2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7" name="Oval 23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8" name="Oval 23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79" name="Oval 23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0" name="Oval 24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1" name="Oval 2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2" name="Oval 24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3" name="Oval 24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4" name="Oval 24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5" name="Oval 24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6" name="Oval 24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7" name="Oval 24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8" name="Oval 24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89" name="Oval 24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0" name="Oval 24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1" name="Oval 24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2" name="Oval 24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3" name="Oval 24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4" name="Oval 24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5" name="Oval 2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6" name="Oval 2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7" name="Oval 24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698" name="Oval 24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699" name="Group 2419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700" name="Oval 24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1" name="Oval 24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2" name="Oval 24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3" name="Oval 24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4" name="Oval 24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5" name="Oval 24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6" name="Oval 242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07" name="Oval 24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708" name="Group 2428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709" name="Oval 24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0" name="Oval 24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1" name="Oval 24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2" name="Oval 24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3" name="Oval 24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4" name="Oval 24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5" name="Oval 24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6" name="Oval 24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17" name="Oval 243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718" name="Group 2438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719" name="Freeform 2439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0" name="Freeform 2440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1" name="Freeform 2441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2" name="Freeform 2442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3" name="Oval 244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4" name="Oval 244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5" name="Oval 244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6" name="Oval 244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7" name="Oval 244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8" name="Oval 244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29" name="Oval 244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0" name="Oval 245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1" name="Oval 245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732" name="Oval 24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733" name="Line 2453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734" name="Group 2454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99735" name="Group 2455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99736" name="Group 2456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99737" name="Group 24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99738" name="Group 24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99739" name="Line 24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0" name="Line 24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1" name="Oval 2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2" name="Oval 2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43" name="Group 246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99744" name="Line 24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5" name="Line 24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6" name="Oval 2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47" name="Oval 2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48" name="Group 24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99749" name="Line 24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0" name="Line 24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1" name="Oval 2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2" name="Oval 2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53" name="Group 24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99754" name="Line 24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5" name="Line 24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6" name="Oval 2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57" name="Oval 2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58" name="Group 24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99759" name="Line 24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0" name="Line 24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1" name="Oval 24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2" name="Oval 24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99763" name="Group 24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99764" name="Group 24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99765" name="Line 24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6" name="Line 24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7" name="Oval 2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68" name="Oval 2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69" name="Group 24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99770" name="Line 24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1" name="Line 24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2" name="Oval 24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3" name="Oval 24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74" name="Group 24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99775" name="Line 24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6" name="Line 24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7" name="Oval 24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78" name="Oval 24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79" name="Group 24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99780" name="Line 25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1" name="Line 25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2" name="Oval 2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3" name="Oval 2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9784" name="Group 25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99785" name="Line 25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6" name="Line 25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7" name="Oval 2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9788" name="Oval 2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9789" name="Group 2509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99790" name="Group 25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99791" name="Line 251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2" name="Line 25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3" name="Oval 25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4" name="Oval 251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795" name="Group 25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99796" name="Line 25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7" name="Line 251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8" name="Oval 25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799" name="Oval 251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00" name="Group 25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99801" name="Line 252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2" name="Line 252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3" name="Oval 2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4" name="Oval 252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05" name="Group 25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99806" name="Line 252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7" name="Line 252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8" name="Oval 25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09" name="Oval 2529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10" name="Group 25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99811" name="Line 25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2" name="Line 25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3" name="Oval 25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4" name="Oval 2534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815" name="Group 2535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99816" name="Group 2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99817" name="Line 253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8" name="Line 253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19" name="Oval 25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0" name="Oval 254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21" name="Group 25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99822" name="Line 254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3" name="Line 25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4" name="Oval 25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5" name="Oval 254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26" name="Group 25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99827" name="Line 254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8" name="Line 25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29" name="Oval 25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0" name="Oval 255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31" name="Group 25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99832" name="Line 25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3" name="Line 255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4" name="Oval 25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5" name="Oval 2555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9836" name="Group 25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99837" name="Line 255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8" name="Line 255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39" name="Oval 25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0" name="Oval 2560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99841" name="Rectangle 2561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99842" name="Group 2562"/>
            <p:cNvGrpSpPr>
              <a:grpSpLocks/>
            </p:cNvGrpSpPr>
            <p:nvPr/>
          </p:nvGrpSpPr>
          <p:grpSpPr bwMode="auto">
            <a:xfrm>
              <a:off x="2653" y="1616"/>
              <a:ext cx="879" cy="256"/>
              <a:chOff x="912" y="1632"/>
              <a:chExt cx="3648" cy="624"/>
            </a:xfrm>
          </p:grpSpPr>
          <p:grpSp>
            <p:nvGrpSpPr>
              <p:cNvPr id="99843" name="Group 2563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99844" name="Group 2564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845" name="Group 2565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846" name="Group 25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847" name="Oval 25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8" name="Oval 2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49" name="Oval 2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50" name="Oval 2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851" name="Oval 25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2" name="Oval 25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53" name="Group 2573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854" name="Oval 25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5" name="Oval 25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6" name="Oval 25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57" name="Oval 25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58" name="Group 2578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859" name="Oval 25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60" name="Oval 25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861" name="Group 25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862" name="Oval 25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3" name="Oval 25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4" name="Oval 25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5" name="Oval 25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6" name="Oval 25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7" name="Oval 25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8" name="Oval 25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69" name="Oval 25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0" name="Oval 25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1" name="Oval 25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2" name="Oval 25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3" name="Oval 25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4" name="Oval 25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5" name="Oval 25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6" name="Oval 25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7" name="Oval 25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8" name="Oval 25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79" name="Oval 2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0" name="Oval 2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1" name="Oval 26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2" name="Oval 26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3" name="Oval 26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4" name="Oval 26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5" name="Oval 26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886" name="Oval 2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887" name="Group 2607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888" name="Oval 26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89" name="Oval 26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0" name="Oval 26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1" name="Oval 26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2" name="Oval 26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3" name="Oval 26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4" name="Oval 261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5" name="Oval 26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896" name="Group 2616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897" name="Oval 26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8" name="Oval 26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899" name="Oval 26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0" name="Oval 26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1" name="Oval 26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2" name="Oval 26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3" name="Oval 26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4" name="Oval 262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5" name="Oval 262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06" name="Group 2626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907" name="Freeform 2627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8" name="Freeform 2628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09" name="Freeform 2629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0" name="Freeform 2630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1" name="Oval 26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2" name="Oval 26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3" name="Oval 26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4" name="Oval 26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5" name="Oval 26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6" name="Oval 26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7" name="Oval 26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8" name="Oval 26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19" name="Oval 263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20" name="Oval 264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99921" name="Group 2641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99922" name="Group 264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99923" name="Group 2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99924" name="Oval 26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5" name="Oval 2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6" name="Oval 2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27" name="Oval 2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9928" name="Oval 26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29" name="Oval 26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30" name="Group 265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99931" name="Oval 26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2" name="Oval 26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3" name="Oval 26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4" name="Oval 26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35" name="Group 265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99936" name="Oval 26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37" name="Oval 26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9938" name="Group 26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99939" name="Oval 26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0" name="Oval 26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1" name="Oval 26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2" name="Oval 26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3" name="Oval 26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4" name="Oval 26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5" name="Oval 26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6" name="Oval 26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7" name="Oval 26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8" name="Oval 26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49" name="Oval 26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0" name="Oval 26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1" name="Oval 26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2" name="Oval 26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3" name="Oval 26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4" name="Oval 26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5" name="Oval 26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6" name="Oval 26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7" name="Oval 26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8" name="Oval 2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59" name="Oval 2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0" name="Oval 2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1" name="Oval 26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2" name="Oval 26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963" name="Oval 26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99964" name="Group 268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99965" name="Oval 26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6" name="Oval 26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7" name="Oval 26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8" name="Oval 26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69" name="Oval 26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0" name="Oval 26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1" name="Oval 26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2" name="Oval 26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73" name="Group 269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99974" name="Oval 26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5" name="Oval 26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6" name="Oval 26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7" name="Oval 26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8" name="Oval 26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79" name="Oval 26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0" name="Oval 27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1" name="Oval 27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2" name="Oval 27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983" name="Group 270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99984" name="Freeform 270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5" name="Freeform 270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6" name="Freeform 270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7" name="Freeform 270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8" name="Oval 27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89" name="Oval 27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0" name="Oval 27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1" name="Oval 27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2" name="Oval 27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3" name="Oval 27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4" name="Oval 27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5" name="Oval 27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6" name="Oval 27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997" name="Oval 27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99998" name="Line 2718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9999" name="Group 2719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100000" name="Group 2720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001" name="Group 2721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002" name="Group 27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003" name="Oval 27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4" name="Oval 27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5" name="Oval 2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06" name="Oval 2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007" name="Oval 2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08" name="Oval 27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09" name="Group 2729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010" name="Oval 27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1" name="Oval 27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2" name="Oval 27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3" name="Oval 27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14" name="Group 2734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015" name="Oval 2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16" name="Oval 2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017" name="Group 27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018" name="Oval 27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19" name="Oval 27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0" name="Oval 27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1" name="Oval 27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2" name="Oval 27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3" name="Oval 27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4" name="Oval 27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5" name="Oval 27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6" name="Oval 27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7" name="Oval 27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8" name="Oval 27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29" name="Oval 27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0" name="Oval 27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1" name="Oval 27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2" name="Oval 27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3" name="Oval 27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4" name="Oval 27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5" name="Oval 2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6" name="Oval 2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7" name="Oval 2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8" name="Oval 27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39" name="Oval 27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0" name="Oval 27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1" name="Oval 27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42" name="Oval 27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043" name="Group 2763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044" name="Oval 27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5" name="Oval 27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6" name="Oval 27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7" name="Oval 27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8" name="Oval 27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49" name="Oval 27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0" name="Oval 277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1" name="Oval 27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52" name="Group 2772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053" name="Oval 27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4" name="Oval 27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5" name="Oval 27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6" name="Oval 27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7" name="Oval 27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8" name="Oval 27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59" name="Oval 27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0" name="Oval 278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1" name="Oval 278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62" name="Group 2782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063" name="Freeform 2783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4" name="Freeform 2784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5" name="Freeform 2785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6" name="Freeform 2786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7" name="Oval 27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8" name="Oval 27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69" name="Oval 27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0" name="Oval 27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1" name="Oval 27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2" name="Oval 27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3" name="Oval 27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4" name="Oval 27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5" name="Oval 279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76" name="Oval 279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077" name="Group 2797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078" name="Group 2798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079" name="Group 27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080" name="Oval 28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1" name="Oval 28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2" name="Oval 2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83" name="Oval 2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084" name="Oval 28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5" name="Oval 28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86" name="Group 2806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087" name="Oval 28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8" name="Oval 28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89" name="Oval 28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90" name="Oval 28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091" name="Group 2811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092" name="Oval 28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093" name="Oval 28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094" name="Group 28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095" name="Oval 28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6" name="Oval 28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7" name="Oval 28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8" name="Oval 28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099" name="Oval 28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0" name="Oval 28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1" name="Oval 28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2" name="Oval 28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3" name="Oval 28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4" name="Oval 28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5" name="Oval 28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6" name="Oval 28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7" name="Oval 28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8" name="Oval 28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09" name="Oval 28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0" name="Oval 28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1" name="Oval 28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2" name="Oval 28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3" name="Oval 28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4" name="Oval 28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5" name="Oval 2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6" name="Oval 2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7" name="Oval 2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8" name="Oval 28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119" name="Oval 28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120" name="Group 2840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121" name="Oval 28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2" name="Oval 28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3" name="Oval 28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4" name="Oval 28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5" name="Oval 28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6" name="Oval 28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7" name="Oval 284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28" name="Oval 284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129" name="Group 2849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130" name="Oval 28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1" name="Oval 28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2" name="Oval 28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3" name="Oval 28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4" name="Oval 28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5" name="Oval 28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6" name="Oval 285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7" name="Oval 285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38" name="Oval 285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139" name="Group 2859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140" name="Freeform 2860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1" name="Freeform 2861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2" name="Freeform 2862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3" name="Freeform 2863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4" name="Oval 286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5" name="Oval 286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6" name="Oval 286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7" name="Oval 286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8" name="Oval 286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49" name="Oval 286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0" name="Oval 287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1" name="Oval 287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2" name="Oval 287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153" name="Oval 287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154" name="Line 2874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155" name="Group 2875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100156" name="Group 2876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100157" name="Group 2877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100158" name="Group 28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100159" name="Group 28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100160" name="Line 28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1" name="Line 28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2" name="Oval 28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3" name="Oval 28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64" name="Group 28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100165" name="Line 28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6" name="Line 28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7" name="Oval 2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68" name="Oval 28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69" name="Group 28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100170" name="Line 28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1" name="Line 28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2" name="Oval 28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3" name="Oval 28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74" name="Group 28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100175" name="Line 28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6" name="Line 28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7" name="Oval 28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78" name="Oval 28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79" name="Group 28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100180" name="Line 29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1" name="Line 29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2" name="Oval 29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3" name="Oval 29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184" name="Group 29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100185" name="Group 29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100186" name="Line 29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7" name="Line 29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8" name="Oval 29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89" name="Oval 2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90" name="Group 29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100191" name="Line 29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2" name="Line 29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3" name="Oval 29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4" name="Oval 29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195" name="Group 29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100196" name="Line 29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7" name="Line 29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8" name="Oval 29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199" name="Oval 29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200" name="Group 29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100201" name="Line 29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2" name="Line 29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3" name="Oval 29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4" name="Oval 2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205" name="Group 29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100206" name="Line 29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7" name="Line 29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8" name="Oval 2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209" name="Oval 2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00210" name="Group 2930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100211" name="Group 29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100212" name="Line 29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3" name="Line 29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4" name="Oval 29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5" name="Oval 293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16" name="Group 29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100217" name="Line 29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8" name="Line 29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19" name="Oval 29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0" name="Oval 2940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21" name="Group 29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100222" name="Line 29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3" name="Line 29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4" name="Oval 2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5" name="Oval 294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26" name="Group 29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100227" name="Line 294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8" name="Line 29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29" name="Oval 29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0" name="Oval 2950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31" name="Group 29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100232" name="Line 295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3" name="Line 29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4" name="Oval 29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5" name="Oval 2955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236" name="Group 2956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100237" name="Group 2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100238" name="Line 295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39" name="Line 29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0" name="Oval 29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1" name="Oval 296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42" name="Group 29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100243" name="Line 296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4" name="Line 296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5" name="Oval 29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6" name="Oval 2966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47" name="Group 29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100248" name="Line 296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49" name="Line 296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0" name="Oval 29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1" name="Oval 297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52" name="Group 29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100253" name="Line 29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4" name="Line 29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5" name="Oval 29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6" name="Oval 2976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257" name="Group 29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100258" name="Line 29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59" name="Line 29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0" name="Oval 29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1" name="Oval 2981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0262" name="Rectangle 2982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0263" name="Group 2983"/>
            <p:cNvGrpSpPr>
              <a:grpSpLocks/>
            </p:cNvGrpSpPr>
            <p:nvPr/>
          </p:nvGrpSpPr>
          <p:grpSpPr bwMode="auto">
            <a:xfrm>
              <a:off x="3515" y="1616"/>
              <a:ext cx="879" cy="256"/>
              <a:chOff x="912" y="1632"/>
              <a:chExt cx="3648" cy="624"/>
            </a:xfrm>
          </p:grpSpPr>
          <p:grpSp>
            <p:nvGrpSpPr>
              <p:cNvPr id="100264" name="Group 2984"/>
              <p:cNvGrpSpPr>
                <a:grpSpLocks/>
              </p:cNvGrpSpPr>
              <p:nvPr/>
            </p:nvGrpSpPr>
            <p:grpSpPr bwMode="auto">
              <a:xfrm>
                <a:off x="912" y="1632"/>
                <a:ext cx="1632" cy="624"/>
                <a:chOff x="912" y="816"/>
                <a:chExt cx="1632" cy="624"/>
              </a:xfrm>
            </p:grpSpPr>
            <p:grpSp>
              <p:nvGrpSpPr>
                <p:cNvPr id="100265" name="Group 2985"/>
                <p:cNvGrpSpPr>
                  <a:grpSpLocks/>
                </p:cNvGrpSpPr>
                <p:nvPr/>
              </p:nvGrpSpPr>
              <p:grpSpPr bwMode="auto">
                <a:xfrm>
                  <a:off x="912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266" name="Group 2986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267" name="Group 29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268" name="Oval 29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69" name="Oval 29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70" name="Oval 2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71" name="Oval 2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272" name="Oval 29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3" name="Oval 29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274" name="Group 2994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275" name="Oval 29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6" name="Oval 29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7" name="Oval 29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78" name="Oval 29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279" name="Group 2999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280" name="Oval 30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281" name="Oval 30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282" name="Group 30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283" name="Oval 30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4" name="Oval 30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5" name="Oval 300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6" name="Oval 30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7" name="Oval 30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8" name="Oval 30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89" name="Oval 30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0" name="Oval 30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1" name="Oval 30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2" name="Oval 30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3" name="Oval 30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4" name="Oval 30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5" name="Oval 30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6" name="Oval 30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7" name="Oval 30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8" name="Oval 30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299" name="Oval 30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0" name="Oval 30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1" name="Oval 3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2" name="Oval 3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3" name="Oval 30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4" name="Oval 30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5" name="Oval 30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6" name="Oval 30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07" name="Oval 30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308" name="Group 3028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309" name="Oval 30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0" name="Oval 30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1" name="Oval 30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2" name="Oval 303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3" name="Oval 303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4" name="Oval 303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5" name="Oval 303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6" name="Oval 30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17" name="Group 3037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318" name="Oval 303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19" name="Oval 303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0" name="Oval 30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1" name="Oval 304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2" name="Oval 304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3" name="Oval 304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4" name="Oval 304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5" name="Oval 304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6" name="Oval 30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27" name="Group 3047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328" name="Freeform 3048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29" name="Freeform 3049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0" name="Freeform 3050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1" name="Freeform 3051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2" name="Oval 305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3" name="Oval 305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4" name="Oval 305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5" name="Oval 305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6" name="Oval 305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7" name="Oval 305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8" name="Oval 305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39" name="Oval 305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40" name="Oval 306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41" name="Oval 306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342" name="Group 3062"/>
                <p:cNvGrpSpPr>
                  <a:grpSpLocks/>
                </p:cNvGrpSpPr>
                <p:nvPr/>
              </p:nvGrpSpPr>
              <p:grpSpPr bwMode="auto">
                <a:xfrm>
                  <a:off x="912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343" name="Group 3063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344" name="Group 30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345" name="Oval 30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6" name="Oval 30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7" name="Oval 3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48" name="Oval 3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349" name="Oval 30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0" name="Oval 30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51" name="Group 3071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352" name="Oval 30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3" name="Oval 30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4" name="Oval 30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5" name="Oval 30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56" name="Group 3076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357" name="Oval 30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58" name="Oval 30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359" name="Group 30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360" name="Oval 30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1" name="Oval 30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2" name="Oval 30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3" name="Oval 30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4" name="Oval 308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5" name="Oval 30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6" name="Oval 30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7" name="Oval 30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8" name="Oval 30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69" name="Oval 30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0" name="Oval 30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1" name="Oval 30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2" name="Oval 30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3" name="Oval 30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4" name="Oval 30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5" name="Oval 30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6" name="Oval 30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7" name="Oval 30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8" name="Oval 30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79" name="Oval 30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0" name="Oval 3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1" name="Oval 3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2" name="Oval 3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3" name="Oval 3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384" name="Oval 31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385" name="Group 3105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386" name="Oval 310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7" name="Oval 310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8" name="Oval 310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89" name="Oval 310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0" name="Oval 311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1" name="Oval 311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2" name="Oval 311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3" name="Oval 311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394" name="Group 3114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395" name="Oval 311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6" name="Oval 311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7" name="Oval 311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8" name="Oval 311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399" name="Oval 311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0" name="Oval 312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1" name="Oval 312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2" name="Oval 312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3" name="Oval 312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04" name="Group 3124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405" name="Freeform 3125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6" name="Freeform 3126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7" name="Freeform 3127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8" name="Freeform 3128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09" name="Oval 312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0" name="Oval 313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1" name="Oval 313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2" name="Oval 313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3" name="Oval 313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4" name="Oval 313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5" name="Oval 313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6" name="Oval 313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7" name="Oval 313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18" name="Oval 313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419" name="Line 3139"/>
                <p:cNvSpPr>
                  <a:spLocks noChangeShapeType="1"/>
                </p:cNvSpPr>
                <p:nvPr/>
              </p:nvSpPr>
              <p:spPr bwMode="auto">
                <a:xfrm>
                  <a:off x="912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420" name="Group 3140"/>
              <p:cNvGrpSpPr>
                <a:grpSpLocks/>
              </p:cNvGrpSpPr>
              <p:nvPr/>
            </p:nvGrpSpPr>
            <p:grpSpPr bwMode="auto">
              <a:xfrm>
                <a:off x="2928" y="1632"/>
                <a:ext cx="1632" cy="624"/>
                <a:chOff x="2928" y="816"/>
                <a:chExt cx="1632" cy="624"/>
              </a:xfrm>
            </p:grpSpPr>
            <p:grpSp>
              <p:nvGrpSpPr>
                <p:cNvPr id="100421" name="Group 3141"/>
                <p:cNvGrpSpPr>
                  <a:grpSpLocks/>
                </p:cNvGrpSpPr>
                <p:nvPr/>
              </p:nvGrpSpPr>
              <p:grpSpPr bwMode="auto">
                <a:xfrm>
                  <a:off x="2928" y="81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422" name="Group 3142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423" name="Group 31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424" name="Oval 3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5" name="Oval 31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6" name="Oval 3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27" name="Oval 3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428" name="Oval 31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29" name="Oval 31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30" name="Group 3150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431" name="Oval 315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2" name="Oval 315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3" name="Oval 315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4" name="Oval 315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35" name="Group 3155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436" name="Oval 31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37" name="Oval 31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438" name="Group 31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439" name="Oval 31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0" name="Oval 31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1" name="Oval 31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2" name="Oval 31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3" name="Oval 3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4" name="Oval 31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5" name="Oval 31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6" name="Oval 31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7" name="Oval 31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8" name="Oval 31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49" name="Oval 31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0" name="Oval 31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1" name="Oval 3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2" name="Oval 3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3" name="Oval 3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4" name="Oval 3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5" name="Oval 3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6" name="Oval 3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7" name="Oval 3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8" name="Oval 3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59" name="Oval 3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0" name="Oval 31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1" name="Oval 31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2" name="Oval 31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463" name="Oval 31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464" name="Group 3184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465" name="Oval 318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6" name="Oval 318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7" name="Oval 318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8" name="Oval 318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69" name="Oval 318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0" name="Oval 319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1" name="Oval 319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2" name="Oval 319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73" name="Group 3193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474" name="Oval 319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5" name="Oval 319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6" name="Oval 319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7" name="Oval 319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8" name="Oval 319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79" name="Oval 319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0" name="Oval 320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1" name="Oval 320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2" name="Oval 320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483" name="Group 3203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484" name="Freeform 3204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5" name="Freeform 3205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6" name="Freeform 3206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7" name="Freeform 3207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8" name="Oval 320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89" name="Oval 320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0" name="Oval 321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1" name="Oval 321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2" name="Oval 321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3" name="Oval 321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4" name="Oval 321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5" name="Oval 321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6" name="Oval 321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497" name="Oval 321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0498" name="Group 3218"/>
                <p:cNvGrpSpPr>
                  <a:grpSpLocks/>
                </p:cNvGrpSpPr>
                <p:nvPr/>
              </p:nvGrpSpPr>
              <p:grpSpPr bwMode="auto">
                <a:xfrm>
                  <a:off x="2928" y="1296"/>
                  <a:ext cx="1632" cy="144"/>
                  <a:chOff x="240" y="2736"/>
                  <a:chExt cx="5280" cy="442"/>
                </a:xfrm>
              </p:grpSpPr>
              <p:grpSp>
                <p:nvGrpSpPr>
                  <p:cNvPr id="100499" name="Group 3219"/>
                  <p:cNvGrpSpPr>
                    <a:grpSpLocks/>
                  </p:cNvGrpSpPr>
                  <p:nvPr/>
                </p:nvGrpSpPr>
                <p:grpSpPr bwMode="auto">
                  <a:xfrm>
                    <a:off x="336" y="2832"/>
                    <a:ext cx="1152" cy="336"/>
                    <a:chOff x="336" y="2640"/>
                    <a:chExt cx="1152" cy="336"/>
                  </a:xfrm>
                </p:grpSpPr>
                <p:grpSp>
                  <p:nvGrpSpPr>
                    <p:cNvPr id="100500" name="Group 32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0" y="2640"/>
                      <a:ext cx="768" cy="336"/>
                      <a:chOff x="432" y="2640"/>
                      <a:chExt cx="768" cy="336"/>
                    </a:xfrm>
                  </p:grpSpPr>
                  <p:sp>
                    <p:nvSpPr>
                      <p:cNvPr id="100501" name="Oval 3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00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2" name="Oval 32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81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3" name="Oval 3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62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04" name="Oval 3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3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00505" name="Oval 3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06" name="Oval 3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07" name="Group 3227"/>
                  <p:cNvGrpSpPr>
                    <a:grpSpLocks/>
                  </p:cNvGrpSpPr>
                  <p:nvPr/>
                </p:nvGrpSpPr>
                <p:grpSpPr bwMode="auto">
                  <a:xfrm>
                    <a:off x="3024" y="2832"/>
                    <a:ext cx="768" cy="336"/>
                    <a:chOff x="2736" y="2640"/>
                    <a:chExt cx="768" cy="336"/>
                  </a:xfrm>
                </p:grpSpPr>
                <p:sp>
                  <p:nvSpPr>
                    <p:cNvPr id="100508" name="Oval 322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73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09" name="Oval 322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928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0" name="Oval 323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120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1" name="Oval 32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312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12" name="Group 3232"/>
                  <p:cNvGrpSpPr>
                    <a:grpSpLocks/>
                  </p:cNvGrpSpPr>
                  <p:nvPr/>
                </p:nvGrpSpPr>
                <p:grpSpPr bwMode="auto">
                  <a:xfrm>
                    <a:off x="240" y="2784"/>
                    <a:ext cx="5184" cy="384"/>
                    <a:chOff x="240" y="2592"/>
                    <a:chExt cx="5184" cy="384"/>
                  </a:xfrm>
                </p:grpSpPr>
                <p:sp>
                  <p:nvSpPr>
                    <p:cNvPr id="100513" name="Oval 3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14" name="Oval 3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00515" name="Group 3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4" y="2592"/>
                      <a:ext cx="4800" cy="384"/>
                      <a:chOff x="336" y="2592"/>
                      <a:chExt cx="4800" cy="384"/>
                    </a:xfrm>
                  </p:grpSpPr>
                  <p:sp>
                    <p:nvSpPr>
                      <p:cNvPr id="100516" name="Oval 3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7" name="Oval 3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8" name="Oval 32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19" name="Oval 3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8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0" name="Oval 3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064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1" name="Oval 32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5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2" name="Oval 3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3" name="Oval 3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4" name="Oval 32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3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5" name="Oval 3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24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6" name="Oval 3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216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7" name="Oval 32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0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8" name="Oval 32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60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29" name="Oval 32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79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0" name="Oval 3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98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1" name="Oval 3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76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2" name="Oval 32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3" name="Oval 3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6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4" name="Oval 3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56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5" name="Oval 32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5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6" name="Oval 3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94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7" name="Oval 3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2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8" name="Oval 3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39" name="Oval 3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540" name="Oval 3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541" name="Group 3261"/>
                  <p:cNvGrpSpPr>
                    <a:grpSpLocks/>
                  </p:cNvGrpSpPr>
                  <p:nvPr/>
                </p:nvGrpSpPr>
                <p:grpSpPr bwMode="auto">
                  <a:xfrm>
                    <a:off x="1488" y="2784"/>
                    <a:ext cx="1536" cy="384"/>
                    <a:chOff x="1200" y="2592"/>
                    <a:chExt cx="1536" cy="384"/>
                  </a:xfrm>
                </p:grpSpPr>
                <p:sp>
                  <p:nvSpPr>
                    <p:cNvPr id="100542" name="Oval 326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392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3" name="Oval 326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58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4" name="Oval 326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776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5" name="Oval 326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968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6" name="Oval 326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160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7" name="Oval 326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352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8" name="Oval 326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544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49" name="Oval 326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1200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50" name="Group 3270"/>
                  <p:cNvGrpSpPr>
                    <a:grpSpLocks/>
                  </p:cNvGrpSpPr>
                  <p:nvPr/>
                </p:nvGrpSpPr>
                <p:grpSpPr bwMode="auto">
                  <a:xfrm>
                    <a:off x="3792" y="2784"/>
                    <a:ext cx="1728" cy="384"/>
                    <a:chOff x="3504" y="2592"/>
                    <a:chExt cx="1728" cy="384"/>
                  </a:xfrm>
                </p:grpSpPr>
                <p:sp>
                  <p:nvSpPr>
                    <p:cNvPr id="100551" name="Oval 327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504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2" name="Oval 3272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696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3" name="Oval 3273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3888" y="2592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4" name="Oval 3274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080" y="2640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5" name="Oval 327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272" y="2688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6" name="Oval 327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464" y="2736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7" name="Oval 327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656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8" name="Oval 3278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4848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59" name="Oval 327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5040" y="2784"/>
                      <a:ext cx="192" cy="192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rgbClr val="66FFFF"/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0560" name="Group 3280"/>
                  <p:cNvGrpSpPr>
                    <a:grpSpLocks/>
                  </p:cNvGrpSpPr>
                  <p:nvPr/>
                </p:nvGrpSpPr>
                <p:grpSpPr bwMode="auto">
                  <a:xfrm>
                    <a:off x="240" y="2736"/>
                    <a:ext cx="5040" cy="442"/>
                    <a:chOff x="240" y="2736"/>
                    <a:chExt cx="5040" cy="442"/>
                  </a:xfrm>
                </p:grpSpPr>
                <p:sp>
                  <p:nvSpPr>
                    <p:cNvPr id="100561" name="Freeform 3281"/>
                    <p:cNvSpPr>
                      <a:spLocks/>
                    </p:cNvSpPr>
                    <p:nvPr/>
                  </p:nvSpPr>
                  <p:spPr bwMode="auto">
                    <a:xfrm flipH="1">
                      <a:off x="2640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2" name="Freeform 3282"/>
                    <p:cNvSpPr>
                      <a:spLocks/>
                    </p:cNvSpPr>
                    <p:nvPr/>
                  </p:nvSpPr>
                  <p:spPr bwMode="auto">
                    <a:xfrm flipH="1">
                      <a:off x="3888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3" name="Freeform 3283"/>
                    <p:cNvSpPr>
                      <a:spLocks/>
                    </p:cNvSpPr>
                    <p:nvPr/>
                  </p:nvSpPr>
                  <p:spPr bwMode="auto">
                    <a:xfrm flipH="1">
                      <a:off x="1584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4" name="Freeform 3284"/>
                    <p:cNvSpPr>
                      <a:spLocks/>
                    </p:cNvSpPr>
                    <p:nvPr/>
                  </p:nvSpPr>
                  <p:spPr bwMode="auto">
                    <a:xfrm flipH="1">
                      <a:off x="336" y="2736"/>
                      <a:ext cx="1200" cy="432"/>
                    </a:xfrm>
                    <a:custGeom>
                      <a:avLst/>
                      <a:gdLst>
                        <a:gd name="T0" fmla="*/ 40 w 856"/>
                        <a:gd name="T1" fmla="*/ 256 h 280"/>
                        <a:gd name="T2" fmla="*/ 88 w 856"/>
                        <a:gd name="T3" fmla="*/ 256 h 280"/>
                        <a:gd name="T4" fmla="*/ 568 w 856"/>
                        <a:gd name="T5" fmla="*/ 112 h 280"/>
                        <a:gd name="T6" fmla="*/ 808 w 856"/>
                        <a:gd name="T7" fmla="*/ 16 h 280"/>
                        <a:gd name="T8" fmla="*/ 856 w 856"/>
                        <a:gd name="T9" fmla="*/ 16 h 28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856" h="280">
                          <a:moveTo>
                            <a:pt x="40" y="256"/>
                          </a:moveTo>
                          <a:cubicBezTo>
                            <a:pt x="20" y="268"/>
                            <a:pt x="0" y="280"/>
                            <a:pt x="88" y="256"/>
                          </a:cubicBezTo>
                          <a:cubicBezTo>
                            <a:pt x="176" y="232"/>
                            <a:pt x="448" y="152"/>
                            <a:pt x="568" y="112"/>
                          </a:cubicBezTo>
                          <a:cubicBezTo>
                            <a:pt x="688" y="72"/>
                            <a:pt x="760" y="32"/>
                            <a:pt x="808" y="16"/>
                          </a:cubicBezTo>
                          <a:cubicBezTo>
                            <a:pt x="856" y="0"/>
                            <a:pt x="848" y="16"/>
                            <a:pt x="856" y="16"/>
                          </a:cubicBezTo>
                        </a:path>
                      </a:pathLst>
                    </a:custGeom>
                    <a:noFill/>
                    <a:ln w="38100" cmpd="sng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5" name="Oval 3285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6" name="Oval 3286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14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7" name="Oval 3287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8" name="Oval 3288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592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69" name="Oval 3289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744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0" name="Oval 3290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3840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1" name="Oval 3291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2" name="Oval 3292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2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3" name="Oval 3293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40" y="3120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574" name="Oval 3294"/>
                    <p:cNvSpPr>
                      <a:spLocks noChangeArrowheads="1"/>
                    </p:cNvSpPr>
                    <p:nvPr/>
                  </p:nvSpPr>
                  <p:spPr bwMode="auto">
                    <a:xfrm rot="21403954" flipV="1">
                      <a:off x="5088" y="2736"/>
                      <a:ext cx="192" cy="58"/>
                    </a:xfrm>
                    <a:prstGeom prst="ellipse">
                      <a:avLst/>
                    </a:prstGeom>
                    <a:solidFill>
                      <a:srgbClr val="FF7C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00575" name="Line 3295"/>
                <p:cNvSpPr>
                  <a:spLocks noChangeShapeType="1"/>
                </p:cNvSpPr>
                <p:nvPr/>
              </p:nvSpPr>
              <p:spPr bwMode="auto">
                <a:xfrm>
                  <a:off x="4560" y="816"/>
                  <a:ext cx="0" cy="624"/>
                </a:xfrm>
                <a:prstGeom prst="line">
                  <a:avLst/>
                </a:prstGeom>
                <a:noFill/>
                <a:ln w="76200">
                  <a:pattFill prst="pct75">
                    <a:fgClr>
                      <a:schemeClr val="tx1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0576" name="Group 3296"/>
              <p:cNvGrpSpPr>
                <a:grpSpLocks/>
              </p:cNvGrpSpPr>
              <p:nvPr/>
            </p:nvGrpSpPr>
            <p:grpSpPr bwMode="auto">
              <a:xfrm>
                <a:off x="1372" y="1792"/>
                <a:ext cx="2660" cy="288"/>
                <a:chOff x="1372" y="976"/>
                <a:chExt cx="2660" cy="288"/>
              </a:xfrm>
            </p:grpSpPr>
            <p:grpSp>
              <p:nvGrpSpPr>
                <p:cNvPr id="100577" name="Group 3297"/>
                <p:cNvGrpSpPr>
                  <a:grpSpLocks/>
                </p:cNvGrpSpPr>
                <p:nvPr/>
              </p:nvGrpSpPr>
              <p:grpSpPr bwMode="auto">
                <a:xfrm>
                  <a:off x="1372" y="976"/>
                  <a:ext cx="2660" cy="288"/>
                  <a:chOff x="796" y="964"/>
                  <a:chExt cx="4108" cy="1240"/>
                </a:xfrm>
              </p:grpSpPr>
              <p:grpSp>
                <p:nvGrpSpPr>
                  <p:cNvPr id="100578" name="Group 3298"/>
                  <p:cNvGrpSpPr>
                    <a:grpSpLocks/>
                  </p:cNvGrpSpPr>
                  <p:nvPr/>
                </p:nvGrpSpPr>
                <p:grpSpPr bwMode="auto">
                  <a:xfrm>
                    <a:off x="796" y="964"/>
                    <a:ext cx="4108" cy="620"/>
                    <a:chOff x="796" y="964"/>
                    <a:chExt cx="4108" cy="620"/>
                  </a:xfrm>
                </p:grpSpPr>
                <p:grpSp>
                  <p:nvGrpSpPr>
                    <p:cNvPr id="100579" name="Group 32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964"/>
                      <a:ext cx="2634" cy="572"/>
                      <a:chOff x="2270" y="964"/>
                      <a:chExt cx="2634" cy="572"/>
                    </a:xfrm>
                  </p:grpSpPr>
                  <p:grpSp>
                    <p:nvGrpSpPr>
                      <p:cNvPr id="100580" name="Group 330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1398" cy="188"/>
                        <a:chOff x="2270" y="964"/>
                        <a:chExt cx="1398" cy="188"/>
                      </a:xfrm>
                    </p:grpSpPr>
                    <p:sp>
                      <p:nvSpPr>
                        <p:cNvPr id="100581" name="Line 33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15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2" name="Line 33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433" y="100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3" name="Oval 3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96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4" name="Oval 33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550" y="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85" name="Group 330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060"/>
                        <a:ext cx="1397" cy="188"/>
                        <a:chOff x="2635" y="1060"/>
                        <a:chExt cx="1397" cy="188"/>
                      </a:xfrm>
                    </p:grpSpPr>
                    <p:sp>
                      <p:nvSpPr>
                        <p:cNvPr id="100586" name="Line 33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248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7" name="Line 33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795" y="1105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8" name="Oval 3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06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89" name="Oval 33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3915" y="109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90" name="Group 33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156"/>
                        <a:ext cx="1398" cy="188"/>
                        <a:chOff x="2924" y="1156"/>
                        <a:chExt cx="1398" cy="188"/>
                      </a:xfrm>
                    </p:grpSpPr>
                    <p:sp>
                      <p:nvSpPr>
                        <p:cNvPr id="100591" name="Line 33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34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2" name="Line 33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087" y="1201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3" name="Oval 3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15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4" name="Oval 33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205" y="119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595" name="Group 33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252"/>
                        <a:ext cx="1397" cy="188"/>
                        <a:chOff x="3216" y="1252"/>
                        <a:chExt cx="1397" cy="188"/>
                      </a:xfrm>
                    </p:grpSpPr>
                    <p:sp>
                      <p:nvSpPr>
                        <p:cNvPr id="100596" name="Line 33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44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7" name="Line 33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378" y="129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8" name="Oval 3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25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599" name="Oval 3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496" y="128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00" name="Group 33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348"/>
                        <a:ext cx="1397" cy="188"/>
                        <a:chOff x="3507" y="1348"/>
                        <a:chExt cx="1397" cy="188"/>
                      </a:xfrm>
                    </p:grpSpPr>
                    <p:sp>
                      <p:nvSpPr>
                        <p:cNvPr id="100601" name="Line 3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36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2" name="Line 33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4669" y="1393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3" name="Oval 3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34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4" name="Oval 33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3420000">
                          <a:off x="4787" y="138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605" name="Group 33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012"/>
                      <a:ext cx="2636" cy="572"/>
                      <a:chOff x="796" y="1012"/>
                      <a:chExt cx="2636" cy="572"/>
                    </a:xfrm>
                  </p:grpSpPr>
                  <p:grpSp>
                    <p:nvGrpSpPr>
                      <p:cNvPr id="100606" name="Group 33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1012"/>
                        <a:ext cx="1399" cy="188"/>
                        <a:chOff x="2033" y="1012"/>
                        <a:chExt cx="1399" cy="188"/>
                      </a:xfrm>
                    </p:grpSpPr>
                    <p:sp>
                      <p:nvSpPr>
                        <p:cNvPr id="100607" name="Line 33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1200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8" name="Line 33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2124" y="1057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09" name="Oval 33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1012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0" name="Oval 33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2039" y="1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11" name="Group 33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108"/>
                        <a:ext cx="1399" cy="188"/>
                        <a:chOff x="1669" y="1108"/>
                        <a:chExt cx="1399" cy="188"/>
                      </a:xfrm>
                    </p:grpSpPr>
                    <p:sp>
                      <p:nvSpPr>
                        <p:cNvPr id="100612" name="Line 3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296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3" name="Line 33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760" y="1153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4" name="Oval 3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1108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5" name="Oval 33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675" y="1142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16" name="Group 33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204"/>
                        <a:ext cx="1400" cy="188"/>
                        <a:chOff x="1378" y="1204"/>
                        <a:chExt cx="1400" cy="188"/>
                      </a:xfrm>
                    </p:grpSpPr>
                    <p:sp>
                      <p:nvSpPr>
                        <p:cNvPr id="100617" name="Line 3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392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8" name="Line 33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470" y="1249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19" name="Oval 3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20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0" name="Oval 33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385" y="1238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21" name="Group 33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300"/>
                        <a:ext cx="1398" cy="188"/>
                        <a:chOff x="1088" y="1300"/>
                        <a:chExt cx="1398" cy="188"/>
                      </a:xfrm>
                    </p:grpSpPr>
                    <p:sp>
                      <p:nvSpPr>
                        <p:cNvPr id="100622" name="Line 3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48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3" name="Line 33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1179" y="1345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4" name="Oval 3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300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5" name="Oval 3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1095" y="1334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0626" name="Group 33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396"/>
                        <a:ext cx="1399" cy="188"/>
                        <a:chOff x="796" y="1396"/>
                        <a:chExt cx="1399" cy="188"/>
                      </a:xfrm>
                    </p:grpSpPr>
                    <p:sp>
                      <p:nvSpPr>
                        <p:cNvPr id="100627" name="Line 3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8" name="Line 33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 flipV="1">
                          <a:off x="888" y="1441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29" name="Oval 3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39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30" name="Oval 3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8180000" flipH="1">
                          <a:off x="803" y="143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100631" name="Group 3351"/>
                  <p:cNvGrpSpPr>
                    <a:grpSpLocks/>
                  </p:cNvGrpSpPr>
                  <p:nvPr/>
                </p:nvGrpSpPr>
                <p:grpSpPr bwMode="auto">
                  <a:xfrm>
                    <a:off x="2270" y="1584"/>
                    <a:ext cx="2634" cy="572"/>
                    <a:chOff x="2270" y="1584"/>
                    <a:chExt cx="2634" cy="572"/>
                  </a:xfrm>
                </p:grpSpPr>
                <p:grpSp>
                  <p:nvGrpSpPr>
                    <p:cNvPr id="100632" name="Group 33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968"/>
                      <a:ext cx="1398" cy="188"/>
                      <a:chOff x="2270" y="1968"/>
                      <a:chExt cx="1398" cy="188"/>
                    </a:xfrm>
                  </p:grpSpPr>
                  <p:sp>
                    <p:nvSpPr>
                      <p:cNvPr id="100633" name="Line 335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270" y="1968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4" name="Line 335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34" y="197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5" name="Oval 33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09" y="2068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6" name="Oval 335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550" y="1998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37" name="Group 33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635" y="1872"/>
                      <a:ext cx="1397" cy="188"/>
                      <a:chOff x="2635" y="1872"/>
                      <a:chExt cx="1397" cy="188"/>
                    </a:xfrm>
                  </p:grpSpPr>
                  <p:sp>
                    <p:nvSpPr>
                      <p:cNvPr id="100638" name="Line 33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35" y="1872"/>
                        <a:ext cx="1159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39" name="Line 335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96" y="1874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0" name="Oval 33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871" y="1972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1" name="Oval 336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3915" y="190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42" name="Group 33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24" y="1776"/>
                      <a:ext cx="1398" cy="188"/>
                      <a:chOff x="2924" y="1776"/>
                      <a:chExt cx="1398" cy="188"/>
                    </a:xfrm>
                  </p:grpSpPr>
                  <p:sp>
                    <p:nvSpPr>
                      <p:cNvPr id="100643" name="Line 336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4" y="177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4" name="Line 33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088" y="1778"/>
                        <a:ext cx="144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5" name="Oval 3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163" y="1876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6" name="Oval 336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205" y="1806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47" name="Group 33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16" y="1680"/>
                      <a:ext cx="1397" cy="188"/>
                      <a:chOff x="3216" y="1680"/>
                      <a:chExt cx="1397" cy="188"/>
                    </a:xfrm>
                  </p:grpSpPr>
                  <p:sp>
                    <p:nvSpPr>
                      <p:cNvPr id="100648" name="Line 33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216" y="1680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49" name="Line 33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379" y="1682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0" name="Oval 33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54" y="1780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1" name="Oval 3371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496" y="1710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52" name="Group 3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507" y="1584"/>
                      <a:ext cx="1397" cy="188"/>
                      <a:chOff x="3507" y="1584"/>
                      <a:chExt cx="1397" cy="188"/>
                    </a:xfrm>
                  </p:grpSpPr>
                  <p:sp>
                    <p:nvSpPr>
                      <p:cNvPr id="100653" name="Line 33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7" y="1584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4" name="Line 33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670" y="158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5" name="Oval 33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44" y="1684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56" name="Oval 3376"/>
                      <p:cNvSpPr>
                        <a:spLocks noChangeArrowheads="1"/>
                      </p:cNvSpPr>
                      <p:nvPr/>
                    </p:nvSpPr>
                    <p:spPr bwMode="auto">
                      <a:xfrm rot="7380000" flipH="1">
                        <a:off x="4787" y="161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657" name="Group 3377"/>
                  <p:cNvGrpSpPr>
                    <a:grpSpLocks/>
                  </p:cNvGrpSpPr>
                  <p:nvPr/>
                </p:nvGrpSpPr>
                <p:grpSpPr bwMode="auto">
                  <a:xfrm>
                    <a:off x="796" y="1632"/>
                    <a:ext cx="2636" cy="572"/>
                    <a:chOff x="796" y="1632"/>
                    <a:chExt cx="2636" cy="572"/>
                  </a:xfrm>
                </p:grpSpPr>
                <p:grpSp>
                  <p:nvGrpSpPr>
                    <p:cNvPr id="100658" name="Group 33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33" y="2016"/>
                      <a:ext cx="1399" cy="188"/>
                      <a:chOff x="2033" y="2016"/>
                      <a:chExt cx="1399" cy="188"/>
                    </a:xfrm>
                  </p:grpSpPr>
                  <p:sp>
                    <p:nvSpPr>
                      <p:cNvPr id="100659" name="Line 33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270" y="2016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0" name="Line 33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125" y="2018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1" name="Oval 33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127" y="2116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2" name="Oval 338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2039" y="2046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63" name="Group 33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69" y="1920"/>
                      <a:ext cx="1399" cy="188"/>
                      <a:chOff x="1669" y="1920"/>
                      <a:chExt cx="1399" cy="188"/>
                    </a:xfrm>
                  </p:grpSpPr>
                  <p:sp>
                    <p:nvSpPr>
                      <p:cNvPr id="100664" name="Line 33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908" y="1920"/>
                        <a:ext cx="1160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5" name="Line 33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761" y="1922"/>
                        <a:ext cx="145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6" name="Oval 33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3" y="2020"/>
                        <a:ext cx="66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67" name="Oval 338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675" y="1950"/>
                        <a:ext cx="111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68" name="Group 33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78" y="1824"/>
                      <a:ext cx="1400" cy="188"/>
                      <a:chOff x="1378" y="1824"/>
                      <a:chExt cx="1400" cy="188"/>
                    </a:xfrm>
                  </p:grpSpPr>
                  <p:sp>
                    <p:nvSpPr>
                      <p:cNvPr id="100669" name="Line 33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616" y="1824"/>
                        <a:ext cx="1162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0" name="Line 33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1" y="1826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1" name="Oval 33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73" y="1924"/>
                        <a:ext cx="64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2" name="Oval 339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385" y="1854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73" name="Group 33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88" y="1728"/>
                      <a:ext cx="1398" cy="188"/>
                      <a:chOff x="1088" y="1728"/>
                      <a:chExt cx="1398" cy="188"/>
                    </a:xfrm>
                  </p:grpSpPr>
                  <p:sp>
                    <p:nvSpPr>
                      <p:cNvPr id="100674" name="Line 33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25" y="1728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5" name="Line 33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180" y="1730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6" name="Oval 33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82" y="1828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77" name="Oval 3397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1095" y="1758"/>
                        <a:ext cx="109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78" name="Group 33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1399" cy="188"/>
                      <a:chOff x="796" y="1632"/>
                      <a:chExt cx="1399" cy="188"/>
                    </a:xfrm>
                  </p:grpSpPr>
                  <p:sp>
                    <p:nvSpPr>
                      <p:cNvPr id="100679" name="Line 339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034" y="1632"/>
                        <a:ext cx="1161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0" name="Line 340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889" y="1634"/>
                        <a:ext cx="143" cy="14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1" name="Oval 34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91" y="1732"/>
                        <a:ext cx="65" cy="8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82" name="Oval 3402"/>
                      <p:cNvSpPr>
                        <a:spLocks noChangeArrowheads="1"/>
                      </p:cNvSpPr>
                      <p:nvPr/>
                    </p:nvSpPr>
                    <p:spPr bwMode="auto">
                      <a:xfrm rot="14220000">
                        <a:off x="803" y="1662"/>
                        <a:ext cx="110" cy="124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1270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00683" name="Rectangle 3403"/>
                <p:cNvSpPr>
                  <a:spLocks noChangeArrowheads="1"/>
                </p:cNvSpPr>
                <p:nvPr/>
              </p:nvSpPr>
              <p:spPr bwMode="auto">
                <a:xfrm>
                  <a:off x="2304" y="1096"/>
                  <a:ext cx="816" cy="56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solidFill>
                    <a:srgbClr val="FF33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00684" name="Group 3404"/>
          <p:cNvGrpSpPr>
            <a:grpSpLocks/>
          </p:cNvGrpSpPr>
          <p:nvPr/>
        </p:nvGrpSpPr>
        <p:grpSpPr bwMode="auto">
          <a:xfrm>
            <a:off x="2124075" y="3382963"/>
            <a:ext cx="5761038" cy="1122362"/>
            <a:chOff x="1338" y="2131"/>
            <a:chExt cx="3629" cy="707"/>
          </a:xfrm>
        </p:grpSpPr>
        <p:grpSp>
          <p:nvGrpSpPr>
            <p:cNvPr id="100685" name="Group 3405"/>
            <p:cNvGrpSpPr>
              <a:grpSpLocks/>
            </p:cNvGrpSpPr>
            <p:nvPr/>
          </p:nvGrpSpPr>
          <p:grpSpPr bwMode="auto">
            <a:xfrm>
              <a:off x="1338" y="2131"/>
              <a:ext cx="1640" cy="661"/>
              <a:chOff x="1867" y="1732"/>
              <a:chExt cx="1640" cy="661"/>
            </a:xfrm>
          </p:grpSpPr>
          <p:grpSp>
            <p:nvGrpSpPr>
              <p:cNvPr id="100686" name="Group 3406"/>
              <p:cNvGrpSpPr>
                <a:grpSpLocks/>
              </p:cNvGrpSpPr>
              <p:nvPr/>
            </p:nvGrpSpPr>
            <p:grpSpPr bwMode="auto">
              <a:xfrm rot="-1682083">
                <a:off x="1867" y="2137"/>
                <a:ext cx="879" cy="256"/>
                <a:chOff x="912" y="1632"/>
                <a:chExt cx="3648" cy="624"/>
              </a:xfrm>
            </p:grpSpPr>
            <p:grpSp>
              <p:nvGrpSpPr>
                <p:cNvPr id="100687" name="Group 3407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0688" name="Group 3408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689" name="Group 3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690" name="Group 34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691" name="Oval 3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2" name="Oval 3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3" name="Oval 3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694" name="Oval 34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695" name="Oval 3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96" name="Oval 34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697" name="Group 34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698" name="Oval 3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699" name="Oval 3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0" name="Oval 34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1" name="Oval 34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02" name="Group 34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703" name="Oval 34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04" name="Oval 34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705" name="Group 34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706" name="Oval 3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7" name="Oval 3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8" name="Oval 3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09" name="Oval 3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0" name="Oval 3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1" name="Oval 3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2" name="Oval 3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3" name="Oval 3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4" name="Oval 3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5" name="Oval 3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6" name="Oval 3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7" name="Oval 3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8" name="Oval 3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19" name="Oval 3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0" name="Oval 3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1" name="Oval 3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2" name="Oval 3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3" name="Oval 3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4" name="Oval 3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5" name="Oval 3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6" name="Oval 3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7" name="Oval 3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8" name="Oval 3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29" name="Oval 3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30" name="Oval 34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731" name="Group 34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732" name="Oval 34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3" name="Oval 34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4" name="Oval 34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5" name="Oval 34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6" name="Oval 34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7" name="Oval 34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8" name="Oval 34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39" name="Oval 34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40" name="Group 34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741" name="Oval 34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2" name="Oval 34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3" name="Oval 34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4" name="Oval 34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5" name="Oval 34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6" name="Oval 34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7" name="Oval 34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8" name="Oval 34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49" name="Oval 34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50" name="Group 34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751" name="Freeform 34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2" name="Freeform 34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3" name="Freeform 347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4" name="Freeform 347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5" name="Oval 34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6" name="Oval 34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7" name="Oval 34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8" name="Oval 34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59" name="Oval 34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0" name="Oval 34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1" name="Oval 34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2" name="Oval 34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3" name="Oval 34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64" name="Oval 34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765" name="Group 3485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766" name="Group 3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767" name="Group 34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768" name="Oval 3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69" name="Oval 34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70" name="Oval 3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71" name="Oval 3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772" name="Oval 3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3" name="Oval 34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74" name="Group 34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775" name="Oval 3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6" name="Oval 3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7" name="Oval 34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78" name="Oval 34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779" name="Group 34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780" name="Oval 35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781" name="Oval 35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782" name="Group 35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783" name="Oval 3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4" name="Oval 3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5" name="Oval 3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6" name="Oval 3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7" name="Oval 3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8" name="Oval 3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89" name="Oval 3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0" name="Oval 3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1" name="Oval 3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2" name="Oval 3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3" name="Oval 3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4" name="Oval 3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5" name="Oval 3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6" name="Oval 3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7" name="Oval 3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8" name="Oval 3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799" name="Oval 3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0" name="Oval 3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1" name="Oval 3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2" name="Oval 3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3" name="Oval 3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4" name="Oval 3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5" name="Oval 3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6" name="Oval 3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07" name="Oval 35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808" name="Group 35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809" name="Oval 35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0" name="Oval 35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1" name="Oval 35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2" name="Oval 35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3" name="Oval 35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4" name="Oval 35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5" name="Oval 35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6" name="Oval 35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17" name="Group 35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818" name="Oval 35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19" name="Oval 35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0" name="Oval 35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1" name="Oval 35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2" name="Oval 35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3" name="Oval 35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4" name="Oval 35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5" name="Oval 35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6" name="Oval 35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27" name="Group 35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828" name="Freeform 35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29" name="Freeform 35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0" name="Freeform 35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1" name="Freeform 35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2" name="Oval 35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3" name="Oval 35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4" name="Oval 35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5" name="Oval 35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6" name="Oval 35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7" name="Oval 35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8" name="Oval 35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39" name="Oval 35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40" name="Oval 35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41" name="Oval 35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0842" name="Line 3562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843" name="Group 3563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0844" name="Group 3564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845" name="Group 35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846" name="Group 35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847" name="Oval 35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48" name="Oval 35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49" name="Oval 35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50" name="Oval 35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851" name="Oval 35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2" name="Oval 35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53" name="Group 35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854" name="Oval 3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5" name="Oval 3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6" name="Oval 35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57" name="Oval 35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58" name="Group 35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859" name="Oval 35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60" name="Oval 35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861" name="Group 35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862" name="Oval 3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3" name="Oval 35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4" name="Oval 35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5" name="Oval 35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6" name="Oval 3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7" name="Oval 3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8" name="Oval 35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69" name="Oval 35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0" name="Oval 35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1" name="Oval 3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2" name="Oval 3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3" name="Oval 35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4" name="Oval 35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5" name="Oval 3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6" name="Oval 3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7" name="Oval 3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8" name="Oval 3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79" name="Oval 35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0" name="Oval 36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1" name="Oval 36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2" name="Oval 3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3" name="Oval 36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4" name="Oval 36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5" name="Oval 36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886" name="Oval 36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887" name="Group 36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888" name="Oval 36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89" name="Oval 36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0" name="Oval 36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1" name="Oval 36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2" name="Oval 36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3" name="Oval 36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4" name="Oval 36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5" name="Oval 36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896" name="Group 36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897" name="Oval 36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8" name="Oval 36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899" name="Oval 36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0" name="Oval 36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1" name="Oval 36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2" name="Oval 36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3" name="Oval 36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4" name="Oval 36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5" name="Oval 36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06" name="Group 36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907" name="Freeform 362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8" name="Freeform 362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09" name="Freeform 362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0" name="Freeform 363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1" name="Oval 36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2" name="Oval 36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3" name="Oval 36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4" name="Oval 36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5" name="Oval 363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6" name="Oval 363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7" name="Oval 36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8" name="Oval 36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19" name="Oval 36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20" name="Oval 36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0921" name="Group 3641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0922" name="Group 36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0923" name="Group 36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0924" name="Oval 36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5" name="Oval 36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6" name="Oval 36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27" name="Oval 36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0928" name="Oval 36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29" name="Oval 36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30" name="Group 36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0931" name="Oval 3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2" name="Oval 3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3" name="Oval 36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4" name="Oval 36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35" name="Group 36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0936" name="Oval 36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37" name="Oval 36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0938" name="Group 36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0939" name="Oval 36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0" name="Oval 36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1" name="Oval 36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2" name="Oval 36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3" name="Oval 36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4" name="Oval 36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5" name="Oval 36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6" name="Oval 36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7" name="Oval 36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8" name="Oval 36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49" name="Oval 36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0" name="Oval 36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1" name="Oval 36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2" name="Oval 36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3" name="Oval 36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4" name="Oval 36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5" name="Oval 3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6" name="Oval 3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7" name="Oval 3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8" name="Oval 36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59" name="Oval 36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0" name="Oval 36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1" name="Oval 36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2" name="Oval 36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0963" name="Oval 36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0964" name="Group 36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0965" name="Oval 36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6" name="Oval 36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7" name="Oval 36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8" name="Oval 36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69" name="Oval 36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0" name="Oval 36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1" name="Oval 36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2" name="Oval 36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73" name="Group 36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0974" name="Oval 36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5" name="Oval 36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6" name="Oval 36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7" name="Oval 36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8" name="Oval 36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79" name="Oval 36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0" name="Oval 37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1" name="Oval 37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2" name="Oval 37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0983" name="Group 37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0984" name="Freeform 370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5" name="Freeform 370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6" name="Freeform 370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7" name="Freeform 370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8" name="Oval 37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89" name="Oval 37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0" name="Oval 37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1" name="Oval 37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2" name="Oval 37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3" name="Oval 371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4" name="Oval 371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5" name="Oval 371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6" name="Oval 37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997" name="Oval 37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0998" name="Line 3718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0999" name="Group 3719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000" name="Group 3720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001" name="Group 37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002" name="Group 37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003" name="Group 37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004" name="Line 37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5" name="Line 37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6" name="Oval 37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07" name="Oval 37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08" name="Group 37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009" name="Line 37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0" name="Line 37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1" name="Oval 37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2" name="Oval 37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13" name="Group 37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014" name="Line 373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5" name="Line 37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6" name="Oval 37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17" name="Oval 37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18" name="Group 37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019" name="Line 373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0" name="Line 37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1" name="Oval 374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2" name="Oval 374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23" name="Group 374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024" name="Line 37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5" name="Line 37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6" name="Oval 37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27" name="Oval 37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028" name="Group 37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029" name="Group 37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030" name="Line 37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1" name="Line 37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2" name="Oval 37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3" name="Oval 37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34" name="Group 375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035" name="Line 37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6" name="Line 37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7" name="Oval 37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38" name="Oval 37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39" name="Group 37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040" name="Line 37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1" name="Line 37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2" name="Oval 37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3" name="Oval 37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44" name="Group 37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045" name="Line 376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6" name="Line 37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7" name="Oval 37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48" name="Oval 37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049" name="Group 376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050" name="Line 37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1" name="Line 377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2" name="Oval 37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053" name="Oval 37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054" name="Group 37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055" name="Group 37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056" name="Line 37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7" name="Line 37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8" name="Oval 3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59" name="Oval 3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60" name="Group 37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061" name="Line 37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2" name="Line 37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3" name="Oval 3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4" name="Oval 3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65" name="Group 37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066" name="Line 37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7" name="Line 37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8" name="Oval 3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69" name="Oval 3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70" name="Group 37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071" name="Line 37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2" name="Line 37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3" name="Oval 37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4" name="Oval 37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75" name="Group 37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076" name="Line 37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7" name="Line 37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8" name="Oval 37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79" name="Oval 37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080" name="Group 3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081" name="Group 38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082" name="Line 38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3" name="Line 38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4" name="Oval 38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5" name="Oval 38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86" name="Group 38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087" name="Line 38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8" name="Line 38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89" name="Oval 38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0" name="Oval 38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91" name="Group 38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092" name="Line 38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3" name="Line 38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4" name="Oval 38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5" name="Oval 38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096" name="Group 38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097" name="Line 38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8" name="Line 38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099" name="Oval 38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0" name="Oval 38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101" name="Group 38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102" name="Line 38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3" name="Line 38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4" name="Oval 38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05" name="Oval 38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106" name="Rectangle 382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1107" name="Group 3827"/>
              <p:cNvGrpSpPr>
                <a:grpSpLocks/>
              </p:cNvGrpSpPr>
              <p:nvPr/>
            </p:nvGrpSpPr>
            <p:grpSpPr bwMode="auto">
              <a:xfrm rot="-1682083">
                <a:off x="2628" y="1732"/>
                <a:ext cx="879" cy="256"/>
                <a:chOff x="912" y="1632"/>
                <a:chExt cx="3648" cy="624"/>
              </a:xfrm>
            </p:grpSpPr>
            <p:grpSp>
              <p:nvGrpSpPr>
                <p:cNvPr id="101108" name="Group 3828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109" name="Group 3829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110" name="Group 38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111" name="Group 38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112" name="Oval 38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3" name="Oval 38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4" name="Oval 38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15" name="Oval 38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116" name="Oval 3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17" name="Oval 38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18" name="Group 38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119" name="Oval 3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0" name="Oval 3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1" name="Oval 3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2" name="Oval 38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23" name="Group 38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124" name="Oval 38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25" name="Oval 38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126" name="Group 384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127" name="Oval 38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28" name="Oval 38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29" name="Oval 38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0" name="Oval 38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1" name="Oval 38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2" name="Oval 38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3" name="Oval 38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4" name="Oval 38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5" name="Oval 38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6" name="Oval 38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7" name="Oval 38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8" name="Oval 38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39" name="Oval 38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0" name="Oval 3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1" name="Oval 3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2" name="Oval 3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3" name="Oval 3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4" name="Oval 38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5" name="Oval 38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6" name="Oval 38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7" name="Oval 38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8" name="Oval 38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49" name="Oval 38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50" name="Oval 38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51" name="Oval 38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152" name="Group 38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153" name="Oval 38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4" name="Oval 38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5" name="Oval 38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6" name="Oval 38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7" name="Oval 38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8" name="Oval 38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59" name="Oval 38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0" name="Oval 38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61" name="Group 38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162" name="Oval 3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3" name="Oval 3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4" name="Oval 3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5" name="Oval 38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6" name="Oval 38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7" name="Oval 38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8" name="Oval 38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69" name="Oval 38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0" name="Oval 38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71" name="Group 38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172" name="Freeform 38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3" name="Freeform 38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4" name="Freeform 38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5" name="Freeform 389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6" name="Oval 38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7" name="Oval 38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8" name="Oval 38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79" name="Oval 38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0" name="Oval 39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1" name="Oval 39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2" name="Oval 39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3" name="Oval 39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4" name="Oval 39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85" name="Oval 39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186" name="Group 3906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187" name="Group 39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188" name="Group 39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189" name="Oval 3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0" name="Oval 3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1" name="Oval 3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192" name="Oval 39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193" name="Oval 3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4" name="Oval 39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195" name="Group 39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196" name="Oval 3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7" name="Oval 3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8" name="Oval 3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199" name="Oval 39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00" name="Group 39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201" name="Oval 39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02" name="Oval 39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203" name="Group 39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204" name="Oval 3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5" name="Oval 39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6" name="Oval 3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7" name="Oval 3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8" name="Oval 3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09" name="Oval 3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0" name="Oval 3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1" name="Oval 3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2" name="Oval 3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3" name="Oval 39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4" name="Oval 3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5" name="Oval 39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6" name="Oval 39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7" name="Oval 3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8" name="Oval 39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19" name="Oval 3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0" name="Oval 3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1" name="Oval 3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2" name="Oval 3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3" name="Oval 3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4" name="Oval 39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5" name="Oval 39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6" name="Oval 39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7" name="Oval 39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28" name="Oval 39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229" name="Group 39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230" name="Oval 3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1" name="Oval 39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2" name="Oval 39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3" name="Oval 39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4" name="Oval 39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5" name="Oval 39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6" name="Oval 39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37" name="Oval 39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38" name="Group 39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239" name="Oval 3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0" name="Oval 3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1" name="Oval 3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2" name="Oval 39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3" name="Oval 39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4" name="Oval 39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5" name="Oval 39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6" name="Oval 39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47" name="Oval 39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48" name="Group 39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249" name="Freeform 396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0" name="Freeform 39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1" name="Freeform 39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2" name="Freeform 39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3" name="Oval 39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4" name="Oval 39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5" name="Oval 39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6" name="Oval 39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7" name="Oval 39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8" name="Oval 39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59" name="Oval 39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0" name="Oval 39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1" name="Oval 39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62" name="Oval 39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263" name="Line 3983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264" name="Group 3984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1265" name="Group 3985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266" name="Group 39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267" name="Group 39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268" name="Oval 39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69" name="Oval 39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70" name="Oval 39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71" name="Oval 39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272" name="Oval 39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3" name="Oval 39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74" name="Group 39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275" name="Oval 3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6" name="Oval 3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7" name="Oval 3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78" name="Oval 39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279" name="Group 39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280" name="Oval 40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281" name="Oval 40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282" name="Group 40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283" name="Oval 40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4" name="Oval 40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5" name="Oval 40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6" name="Oval 40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7" name="Oval 40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8" name="Oval 40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89" name="Oval 40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0" name="Oval 40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1" name="Oval 40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2" name="Oval 40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3" name="Oval 40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4" name="Oval 40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5" name="Oval 40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6" name="Oval 40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7" name="Oval 4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8" name="Oval 4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299" name="Oval 4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0" name="Oval 40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1" name="Oval 40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2" name="Oval 40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3" name="Oval 40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4" name="Oval 40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5" name="Oval 40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6" name="Oval 40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07" name="Oval 40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308" name="Group 40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309" name="Oval 40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0" name="Oval 40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1" name="Oval 40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2" name="Oval 40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3" name="Oval 40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4" name="Oval 40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5" name="Oval 40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6" name="Oval 40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17" name="Group 40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318" name="Oval 40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19" name="Oval 40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0" name="Oval 40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1" name="Oval 40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2" name="Oval 40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3" name="Oval 40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4" name="Oval 40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5" name="Oval 40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6" name="Oval 40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27" name="Group 40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328" name="Freeform 40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29" name="Freeform 40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0" name="Freeform 40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1" name="Freeform 405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2" name="Oval 40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3" name="Oval 40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4" name="Oval 40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5" name="Oval 40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6" name="Oval 40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7" name="Oval 40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8" name="Oval 40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39" name="Oval 40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40" name="Oval 40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41" name="Oval 40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342" name="Group 4062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343" name="Group 40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344" name="Group 40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345" name="Oval 40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6" name="Oval 40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7" name="Oval 40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48" name="Oval 40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349" name="Oval 40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0" name="Oval 40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51" name="Group 40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352" name="Oval 4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3" name="Oval 4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4" name="Oval 4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5" name="Oval 40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56" name="Group 40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357" name="Oval 40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58" name="Oval 40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359" name="Group 407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360" name="Oval 40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1" name="Oval 40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2" name="Oval 40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3" name="Oval 40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4" name="Oval 40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5" name="Oval 40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6" name="Oval 40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7" name="Oval 40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8" name="Oval 40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69" name="Oval 40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0" name="Oval 40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1" name="Oval 40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2" name="Oval 40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3" name="Oval 40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4" name="Oval 40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5" name="Oval 40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6" name="Oval 40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7" name="Oval 4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8" name="Oval 4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79" name="Oval 4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0" name="Oval 4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1" name="Oval 4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2" name="Oval 4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3" name="Oval 4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384" name="Oval 4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385" name="Group 41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386" name="Oval 4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7" name="Oval 41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8" name="Oval 41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89" name="Oval 41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0" name="Oval 41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1" name="Oval 41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2" name="Oval 41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3" name="Oval 41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394" name="Group 4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395" name="Oval 41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6" name="Oval 41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7" name="Oval 41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8" name="Oval 41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399" name="Oval 41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0" name="Oval 41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1" name="Oval 41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2" name="Oval 41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3" name="Oval 41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404" name="Group 41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405" name="Freeform 412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6" name="Freeform 412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7" name="Freeform 412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8" name="Freeform 412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09" name="Oval 41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0" name="Oval 41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1" name="Oval 41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2" name="Oval 41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3" name="Oval 41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4" name="Oval 41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5" name="Oval 413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6" name="Oval 413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7" name="Oval 41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418" name="Oval 41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419" name="Line 4139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420" name="Group 4140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421" name="Group 4141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422" name="Group 41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423" name="Group 414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424" name="Group 414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425" name="Line 414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6" name="Line 41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7" name="Oval 41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28" name="Oval 41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29" name="Group 41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430" name="Line 41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1" name="Line 41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2" name="Oval 415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3" name="Oval 41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34" name="Group 415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435" name="Line 415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6" name="Line 41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7" name="Oval 41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38" name="Oval 41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39" name="Group 415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440" name="Line 416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1" name="Line 41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2" name="Oval 41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3" name="Oval 416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44" name="Group 41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445" name="Line 416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6" name="Line 416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7" name="Oval 416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48" name="Oval 41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449" name="Group 41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450" name="Group 417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451" name="Line 417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2" name="Line 41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3" name="Oval 41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4" name="Oval 41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55" name="Group 417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456" name="Line 417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7" name="Line 41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8" name="Oval 417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59" name="Oval 41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60" name="Group 418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461" name="Line 418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2" name="Line 41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3" name="Oval 418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4" name="Oval 41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65" name="Group 418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466" name="Line 418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7" name="Line 41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8" name="Oval 418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69" name="Oval 41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470" name="Group 419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471" name="Line 419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2" name="Line 419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3" name="Oval 419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474" name="Oval 419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475" name="Group 41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476" name="Group 419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477" name="Line 41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78" name="Line 41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79" name="Oval 4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0" name="Oval 4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81" name="Group 42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482" name="Line 42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3" name="Line 42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4" name="Oval 4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5" name="Oval 4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86" name="Group 420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487" name="Line 42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8" name="Line 42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89" name="Oval 4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0" name="Oval 4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91" name="Group 42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492" name="Line 42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3" name="Line 42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4" name="Oval 42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5" name="Oval 42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496" name="Group 42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497" name="Line 42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8" name="Line 42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499" name="Oval 4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0" name="Oval 4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501" name="Group 42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502" name="Group 42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503" name="Line 42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4" name="Line 42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5" name="Oval 4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6" name="Oval 4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07" name="Group 42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508" name="Line 42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09" name="Line 42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0" name="Oval 4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1" name="Oval 4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12" name="Group 42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513" name="Line 42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4" name="Line 42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5" name="Oval 4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6" name="Oval 4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17" name="Group 42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518" name="Line 42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19" name="Line 42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0" name="Oval 4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1" name="Oval 4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522" name="Group 424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523" name="Line 42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4" name="Line 42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5" name="Oval 42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26" name="Oval 42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527" name="Rectangle 4247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1528" name="Group 4248"/>
            <p:cNvGrpSpPr>
              <a:grpSpLocks/>
            </p:cNvGrpSpPr>
            <p:nvPr/>
          </p:nvGrpSpPr>
          <p:grpSpPr bwMode="auto">
            <a:xfrm>
              <a:off x="1830" y="2177"/>
              <a:ext cx="1640" cy="661"/>
              <a:chOff x="1995" y="1972"/>
              <a:chExt cx="1640" cy="661"/>
            </a:xfrm>
          </p:grpSpPr>
          <p:grpSp>
            <p:nvGrpSpPr>
              <p:cNvPr id="101529" name="Group 4249"/>
              <p:cNvGrpSpPr>
                <a:grpSpLocks/>
              </p:cNvGrpSpPr>
              <p:nvPr/>
            </p:nvGrpSpPr>
            <p:grpSpPr bwMode="auto">
              <a:xfrm rot="-1682083">
                <a:off x="1995" y="2377"/>
                <a:ext cx="879" cy="256"/>
                <a:chOff x="912" y="1632"/>
                <a:chExt cx="3648" cy="624"/>
              </a:xfrm>
            </p:grpSpPr>
            <p:grpSp>
              <p:nvGrpSpPr>
                <p:cNvPr id="101530" name="Group 4250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531" name="Group 4251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532" name="Group 42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533" name="Group 42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534" name="Oval 4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5" name="Oval 4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6" name="Oval 4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37" name="Oval 42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538" name="Oval 4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39" name="Oval 4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40" name="Group 42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541" name="Oval 4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2" name="Oval 4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3" name="Oval 42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4" name="Oval 42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45" name="Group 42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546" name="Oval 4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47" name="Oval 42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548" name="Group 42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549" name="Oval 42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0" name="Oval 42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1" name="Oval 4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2" name="Oval 42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3" name="Oval 42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4" name="Oval 42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5" name="Oval 42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6" name="Oval 4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7" name="Oval 4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8" name="Oval 42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59" name="Oval 4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0" name="Oval 4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1" name="Oval 4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2" name="Oval 4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3" name="Oval 4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4" name="Oval 4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5" name="Oval 4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6" name="Oval 4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7" name="Oval 4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8" name="Oval 4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69" name="Oval 4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0" name="Oval 42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1" name="Oval 4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2" name="Oval 42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573" name="Oval 42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574" name="Group 42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575" name="Oval 42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6" name="Oval 42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7" name="Oval 42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8" name="Oval 42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79" name="Oval 42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0" name="Oval 43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1" name="Oval 43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2" name="Oval 43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83" name="Group 4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584" name="Oval 4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5" name="Oval 4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6" name="Oval 43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7" name="Oval 43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8" name="Oval 43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89" name="Oval 43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0" name="Oval 43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1" name="Oval 43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2" name="Oval 43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593" name="Group 43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594" name="Freeform 43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5" name="Freeform 43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6" name="Freeform 431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7" name="Freeform 431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8" name="Oval 43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599" name="Oval 43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0" name="Oval 43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1" name="Oval 43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2" name="Oval 43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3" name="Oval 43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4" name="Oval 43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5" name="Oval 43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6" name="Oval 43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07" name="Oval 43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608" name="Group 4328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609" name="Group 43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610" name="Group 4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611" name="Oval 43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2" name="Oval 43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3" name="Oval 4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14" name="Oval 4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615" name="Oval 4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16" name="Oval 4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17" name="Group 43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618" name="Oval 4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19" name="Oval 4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0" name="Oval 43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1" name="Oval 43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22" name="Group 43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623" name="Oval 4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24" name="Oval 4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625" name="Group 43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626" name="Oval 43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7" name="Oval 4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8" name="Oval 4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29" name="Oval 4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0" name="Oval 4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1" name="Oval 43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2" name="Oval 43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3" name="Oval 4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4" name="Oval 4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5" name="Oval 4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6" name="Oval 43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7" name="Oval 43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8" name="Oval 43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39" name="Oval 4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0" name="Oval 4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1" name="Oval 4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2" name="Oval 4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3" name="Oval 4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4" name="Oval 4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5" name="Oval 4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6" name="Oval 4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7" name="Oval 4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8" name="Oval 4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49" name="Oval 4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50" name="Oval 43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651" name="Group 43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652" name="Oval 43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3" name="Oval 43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4" name="Oval 43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5" name="Oval 43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6" name="Oval 43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7" name="Oval 43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8" name="Oval 43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59" name="Oval 43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60" name="Group 43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661" name="Oval 4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2" name="Oval 4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3" name="Oval 43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4" name="Oval 43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5" name="Oval 43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6" name="Oval 43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7" name="Oval 43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8" name="Oval 43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69" name="Oval 43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70" name="Group 43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671" name="Freeform 43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2" name="Freeform 43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3" name="Freeform 43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4" name="Freeform 43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5" name="Oval 43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6" name="Oval 43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7" name="Oval 43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8" name="Oval 43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79" name="Oval 43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0" name="Oval 44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1" name="Oval 44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2" name="Oval 44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3" name="Oval 44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84" name="Oval 44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685" name="Line 4405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686" name="Group 4406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1687" name="Group 4407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688" name="Group 44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689" name="Group 44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690" name="Oval 44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1" name="Oval 44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2" name="Oval 44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693" name="Oval 44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694" name="Oval 44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5" name="Oval 44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696" name="Group 44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697" name="Oval 4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8" name="Oval 4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699" name="Oval 4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00" name="Oval 44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01" name="Group 44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702" name="Oval 44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03" name="Oval 44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704" name="Group 44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705" name="Oval 44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6" name="Oval 44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7" name="Oval 44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8" name="Oval 44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09" name="Oval 44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0" name="Oval 44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1" name="Oval 44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2" name="Oval 44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3" name="Oval 44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4" name="Oval 44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5" name="Oval 44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6" name="Oval 44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7" name="Oval 4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8" name="Oval 4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19" name="Oval 4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0" name="Oval 4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1" name="Oval 4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2" name="Oval 44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3" name="Oval 44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4" name="Oval 44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5" name="Oval 44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6" name="Oval 44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7" name="Oval 44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8" name="Oval 44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29" name="Oval 44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730" name="Group 44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731" name="Oval 44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2" name="Oval 44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3" name="Oval 44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4" name="Oval 44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5" name="Oval 44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6" name="Oval 44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7" name="Oval 44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38" name="Oval 44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39" name="Group 44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740" name="Oval 44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1" name="Oval 44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2" name="Oval 44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3" name="Oval 44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4" name="Oval 44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5" name="Oval 44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6" name="Oval 44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7" name="Oval 44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48" name="Oval 44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49" name="Group 44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750" name="Freeform 44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1" name="Freeform 44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2" name="Freeform 447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3" name="Freeform 447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4" name="Oval 44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5" name="Oval 44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6" name="Oval 44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7" name="Oval 44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8" name="Oval 44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59" name="Oval 44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0" name="Oval 44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1" name="Oval 44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2" name="Oval 44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63" name="Oval 44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1764" name="Group 4484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765" name="Group 44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766" name="Group 44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767" name="Oval 44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68" name="Oval 44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69" name="Oval 44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70" name="Oval 4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771" name="Oval 44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2" name="Oval 44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73" name="Group 44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774" name="Oval 4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5" name="Oval 4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6" name="Oval 4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77" name="Oval 44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778" name="Group 44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779" name="Oval 44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780" name="Oval 45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781" name="Group 450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782" name="Oval 45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3" name="Oval 45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4" name="Oval 45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5" name="Oval 4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6" name="Oval 4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7" name="Oval 45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8" name="Oval 45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89" name="Oval 45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0" name="Oval 4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1" name="Oval 4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2" name="Oval 45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3" name="Oval 45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4" name="Oval 45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5" name="Oval 45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6" name="Oval 45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7" name="Oval 4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8" name="Oval 4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799" name="Oval 4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0" name="Oval 4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1" name="Oval 4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2" name="Oval 45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3" name="Oval 45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4" name="Oval 45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5" name="Oval 45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806" name="Oval 45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807" name="Group 45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808" name="Oval 45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09" name="Oval 45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0" name="Oval 45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1" name="Oval 45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2" name="Oval 45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3" name="Oval 45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4" name="Oval 45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5" name="Oval 45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816" name="Group 45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1817" name="Oval 45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8" name="Oval 45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19" name="Oval 45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0" name="Oval 45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1" name="Oval 45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2" name="Oval 45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3" name="Oval 45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4" name="Oval 45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5" name="Oval 45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826" name="Group 45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1827" name="Freeform 454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8" name="Freeform 454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29" name="Freeform 454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0" name="Freeform 455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1" name="Oval 45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2" name="Oval 45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3" name="Oval 45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4" name="Oval 45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5" name="Oval 45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6" name="Oval 45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7" name="Oval 455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8" name="Oval 45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39" name="Oval 45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840" name="Oval 45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1841" name="Line 4561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1842" name="Group 4562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1843" name="Group 4563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1844" name="Group 45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1845" name="Group 45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1846" name="Group 45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1847" name="Line 45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48" name="Line 45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49" name="Oval 45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0" name="Oval 45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51" name="Group 45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1852" name="Line 45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3" name="Line 45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4" name="Oval 45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5" name="Oval 45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56" name="Group 45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1857" name="Line 45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8" name="Line 45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59" name="Oval 45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0" name="Oval 45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61" name="Group 458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1862" name="Line 458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3" name="Line 458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4" name="Oval 458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5" name="Oval 458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66" name="Group 45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1867" name="Line 458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8" name="Line 45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69" name="Oval 458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0" name="Oval 45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1871" name="Group 459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1872" name="Group 45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1873" name="Line 459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4" name="Line 45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5" name="Oval 45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6" name="Oval 45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77" name="Group 459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1878" name="Line 459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79" name="Line 45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0" name="Oval 46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1" name="Oval 46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82" name="Group 46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1883" name="Line 46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4" name="Line 46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5" name="Oval 46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6" name="Oval 46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87" name="Group 46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1888" name="Line 460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89" name="Line 460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0" name="Oval 46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1" name="Oval 46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1892" name="Group 461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1893" name="Line 461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4" name="Line 46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5" name="Oval 461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1896" name="Oval 46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1897" name="Group 461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1898" name="Group 46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1899" name="Line 46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0" name="Line 46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1" name="Oval 4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2" name="Oval 4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03" name="Group 46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1904" name="Line 46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5" name="Line 46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6" name="Oval 4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07" name="Oval 4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08" name="Group 46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1909" name="Line 46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0" name="Line 46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1" name="Oval 4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2" name="Oval 4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13" name="Group 46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1914" name="Line 46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5" name="Line 46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6" name="Oval 46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17" name="Oval 46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18" name="Group 46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1919" name="Line 46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0" name="Line 46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1" name="Oval 46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2" name="Oval 46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923" name="Group 4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1924" name="Group 46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1925" name="Line 46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6" name="Line 46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7" name="Oval 46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28" name="Oval 46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29" name="Group 46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1930" name="Line 46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1" name="Line 46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2" name="Oval 46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3" name="Oval 46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34" name="Group 46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1935" name="Line 46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6" name="Line 46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7" name="Oval 46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38" name="Oval 46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39" name="Group 46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1940" name="Line 46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1" name="Line 46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2" name="Oval 46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3" name="Oval 46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1944" name="Group 46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1945" name="Line 46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6" name="Line 46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7" name="Oval 46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48" name="Oval 46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1949" name="Rectangle 466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1950" name="Group 4670"/>
              <p:cNvGrpSpPr>
                <a:grpSpLocks/>
              </p:cNvGrpSpPr>
              <p:nvPr/>
            </p:nvGrpSpPr>
            <p:grpSpPr bwMode="auto">
              <a:xfrm rot="-1682083">
                <a:off x="2756" y="1972"/>
                <a:ext cx="879" cy="256"/>
                <a:chOff x="912" y="1632"/>
                <a:chExt cx="3648" cy="624"/>
              </a:xfrm>
            </p:grpSpPr>
            <p:grpSp>
              <p:nvGrpSpPr>
                <p:cNvPr id="101951" name="Group 4671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1952" name="Group 4672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1953" name="Group 46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1954" name="Group 46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1955" name="Oval 4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6" name="Oval 4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7" name="Oval 4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58" name="Oval 46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1959" name="Oval 4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0" name="Oval 46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961" name="Group 46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1962" name="Oval 46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3" name="Oval 46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4" name="Oval 46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5" name="Oval 46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966" name="Group 46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1967" name="Oval 4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68" name="Oval 46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1969" name="Group 468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1970" name="Oval 46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1" name="Oval 46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2" name="Oval 46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3" name="Oval 46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4" name="Oval 46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5" name="Oval 46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6" name="Oval 46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7" name="Oval 46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8" name="Oval 46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79" name="Oval 46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0" name="Oval 47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1" name="Oval 47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2" name="Oval 47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3" name="Oval 47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4" name="Oval 47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5" name="Oval 47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6" name="Oval 47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7" name="Oval 47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8" name="Oval 47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89" name="Oval 47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0" name="Oval 47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1" name="Oval 47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2" name="Oval 47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3" name="Oval 47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1994" name="Oval 47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1995" name="Group 47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1996" name="Oval 47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7" name="Oval 47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8" name="Oval 47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999" name="Oval 47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0" name="Oval 47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1" name="Oval 47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2" name="Oval 47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3" name="Oval 47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04" name="Group 4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005" name="Oval 4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6" name="Oval 4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7" name="Oval 4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8" name="Oval 4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09" name="Oval 47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0" name="Oval 47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1" name="Oval 47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2" name="Oval 47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3" name="Oval 47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14" name="Group 47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015" name="Freeform 47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6" name="Freeform 47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7" name="Freeform 47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8" name="Freeform 473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19" name="Oval 47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0" name="Oval 47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1" name="Oval 47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2" name="Oval 47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3" name="Oval 47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4" name="Oval 47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5" name="Oval 47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6" name="Oval 47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7" name="Oval 47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28" name="Oval 47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029" name="Group 4749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030" name="Group 47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031" name="Group 4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032" name="Oval 47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3" name="Oval 47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4" name="Oval 4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35" name="Oval 4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036" name="Oval 4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37" name="Oval 47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38" name="Group 47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039" name="Oval 47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0" name="Oval 47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1" name="Oval 47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2" name="Oval 47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43" name="Group 47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044" name="Oval 4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45" name="Oval 47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046" name="Group 47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047" name="Oval 47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48" name="Oval 4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49" name="Oval 4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0" name="Oval 4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1" name="Oval 4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2" name="Oval 47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3" name="Oval 47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4" name="Oval 4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5" name="Oval 4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6" name="Oval 4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7" name="Oval 47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8" name="Oval 4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59" name="Oval 4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0" name="Oval 4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1" name="Oval 4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2" name="Oval 47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3" name="Oval 4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4" name="Oval 4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5" name="Oval 4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6" name="Oval 4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7" name="Oval 47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8" name="Oval 4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69" name="Oval 4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70" name="Oval 4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071" name="Oval 47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072" name="Group 47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073" name="Oval 4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4" name="Oval 47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5" name="Oval 47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6" name="Oval 47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7" name="Oval 47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8" name="Oval 47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79" name="Oval 47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0" name="Oval 48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81" name="Group 48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082" name="Oval 4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3" name="Oval 4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4" name="Oval 4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5" name="Oval 4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6" name="Oval 48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7" name="Oval 48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8" name="Oval 48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89" name="Oval 48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0" name="Oval 48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091" name="Group 48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092" name="Freeform 481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3" name="Freeform 48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4" name="Freeform 48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5" name="Freeform 48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6" name="Oval 48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7" name="Oval 48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8" name="Oval 48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099" name="Oval 48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0" name="Oval 48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1" name="Oval 48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2" name="Oval 48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3" name="Oval 48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4" name="Oval 48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05" name="Oval 48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106" name="Line 4826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107" name="Group 4827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108" name="Group 4828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109" name="Group 48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110" name="Group 48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111" name="Oval 48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2" name="Oval 48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3" name="Oval 48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14" name="Oval 48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115" name="Oval 48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16" name="Oval 48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17" name="Group 48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118" name="Oval 48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19" name="Oval 4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0" name="Oval 4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1" name="Oval 4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22" name="Group 48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123" name="Oval 48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24" name="Oval 48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125" name="Group 48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126" name="Oval 48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7" name="Oval 48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8" name="Oval 48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29" name="Oval 48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0" name="Oval 48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1" name="Oval 48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2" name="Oval 48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3" name="Oval 48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4" name="Oval 48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5" name="Oval 48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6" name="Oval 48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7" name="Oval 48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8" name="Oval 48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39" name="Oval 48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0" name="Oval 4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1" name="Oval 4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2" name="Oval 4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3" name="Oval 4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4" name="Oval 48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5" name="Oval 48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6" name="Oval 48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7" name="Oval 48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8" name="Oval 48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49" name="Oval 48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50" name="Oval 48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151" name="Group 48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152" name="Oval 48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3" name="Oval 48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4" name="Oval 48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5" name="Oval 48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6" name="Oval 48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7" name="Oval 48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8" name="Oval 48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59" name="Oval 48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60" name="Group 48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161" name="Oval 48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2" name="Oval 48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3" name="Oval 48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4" name="Oval 48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5" name="Oval 48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6" name="Oval 48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7" name="Oval 48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8" name="Oval 48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69" name="Oval 48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70" name="Group 48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171" name="Freeform 48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2" name="Freeform 48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3" name="Freeform 48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4" name="Freeform 48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5" name="Oval 48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6" name="Oval 48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7" name="Oval 48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8" name="Oval 48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79" name="Oval 48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0" name="Oval 49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1" name="Oval 49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2" name="Oval 49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3" name="Oval 49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84" name="Oval 49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185" name="Group 4905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186" name="Group 49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187" name="Group 49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188" name="Oval 49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89" name="Oval 49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90" name="Oval 49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191" name="Oval 4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192" name="Oval 49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3" name="Oval 49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94" name="Group 49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195" name="Oval 49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6" name="Oval 4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7" name="Oval 4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198" name="Oval 4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199" name="Group 49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200" name="Oval 49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01" name="Oval 49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202" name="Group 49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203" name="Oval 49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4" name="Oval 49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5" name="Oval 49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6" name="Oval 4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7" name="Oval 4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8" name="Oval 49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09" name="Oval 49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0" name="Oval 49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1" name="Oval 4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2" name="Oval 4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3" name="Oval 49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4" name="Oval 49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5" name="Oval 49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6" name="Oval 49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7" name="Oval 49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8" name="Oval 49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19" name="Oval 4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0" name="Oval 4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1" name="Oval 4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2" name="Oval 4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3" name="Oval 4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4" name="Oval 49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5" name="Oval 49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6" name="Oval 49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227" name="Oval 49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228" name="Group 49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229" name="Oval 4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0" name="Oval 4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1" name="Oval 49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2" name="Oval 49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3" name="Oval 49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4" name="Oval 49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5" name="Oval 49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6" name="Oval 49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237" name="Group 49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238" name="Oval 49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39" name="Oval 49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0" name="Oval 49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1" name="Oval 49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2" name="Oval 49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3" name="Oval 49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4" name="Oval 49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5" name="Oval 49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6" name="Oval 49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247" name="Group 49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248" name="Freeform 496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49" name="Freeform 496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0" name="Freeform 497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1" name="Freeform 497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2" name="Oval 497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3" name="Oval 49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4" name="Oval 49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5" name="Oval 49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6" name="Oval 49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7" name="Oval 49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8" name="Oval 497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59" name="Oval 497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60" name="Oval 49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261" name="Oval 49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262" name="Line 4982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263" name="Group 4983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2264" name="Group 4984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2265" name="Group 49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2266" name="Group 49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2267" name="Group 498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2268" name="Line 498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69" name="Line 49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0" name="Oval 499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1" name="Oval 49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72" name="Group 499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2273" name="Line 499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4" name="Line 49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5" name="Oval 499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6" name="Oval 49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77" name="Group 499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2278" name="Line 499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79" name="Line 49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0" name="Oval 500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1" name="Oval 50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82" name="Group 500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2283" name="Line 500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4" name="Line 500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5" name="Oval 500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6" name="Oval 500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87" name="Group 500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2288" name="Line 500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89" name="Line 500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0" name="Oval 50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1" name="Oval 50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2292" name="Group 50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2293" name="Group 50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2294" name="Line 50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5" name="Line 50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6" name="Oval 501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297" name="Oval 50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298" name="Group 501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2299" name="Line 50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0" name="Line 50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1" name="Oval 502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2" name="Oval 50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03" name="Group 50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2304" name="Line 502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5" name="Line 50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6" name="Oval 50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07" name="Oval 50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08" name="Group 502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2309" name="Line 502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0" name="Line 50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1" name="Oval 50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2" name="Oval 50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313" name="Group 503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2314" name="Line 503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5" name="Line 503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6" name="Oval 50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317" name="Oval 50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2318" name="Group 50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2319" name="Group 50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2320" name="Line 50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1" name="Line 50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2" name="Oval 5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3" name="Oval 5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24" name="Group 50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2325" name="Line 50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6" name="Line 50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7" name="Oval 5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28" name="Oval 5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29" name="Group 504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2330" name="Line 50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1" name="Line 50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2" name="Oval 5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3" name="Oval 5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34" name="Group 50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2335" name="Line 50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6" name="Line 50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7" name="Oval 50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38" name="Oval 50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39" name="Group 50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2340" name="Line 50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1" name="Line 50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2" name="Oval 50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3" name="Oval 50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344" name="Group 50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2345" name="Group 50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2346" name="Line 50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7" name="Line 50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8" name="Oval 50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49" name="Oval 50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50" name="Group 50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2351" name="Line 50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2" name="Line 50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3" name="Oval 50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4" name="Oval 50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55" name="Group 50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2356" name="Line 50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7" name="Line 50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8" name="Oval 50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59" name="Oval 50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60" name="Group 50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2361" name="Line 50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2" name="Line 50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3" name="Oval 50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4" name="Oval 50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365" name="Group 508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2366" name="Line 50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7" name="Line 50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8" name="Oval 50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69" name="Oval 50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2370" name="Rectangle 5090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2371" name="Group 5091"/>
            <p:cNvGrpSpPr>
              <a:grpSpLocks/>
            </p:cNvGrpSpPr>
            <p:nvPr/>
          </p:nvGrpSpPr>
          <p:grpSpPr bwMode="auto">
            <a:xfrm>
              <a:off x="2329" y="2177"/>
              <a:ext cx="1640" cy="661"/>
              <a:chOff x="2122" y="2213"/>
              <a:chExt cx="1640" cy="661"/>
            </a:xfrm>
          </p:grpSpPr>
          <p:grpSp>
            <p:nvGrpSpPr>
              <p:cNvPr id="102372" name="Group 5092"/>
              <p:cNvGrpSpPr>
                <a:grpSpLocks/>
              </p:cNvGrpSpPr>
              <p:nvPr/>
            </p:nvGrpSpPr>
            <p:grpSpPr bwMode="auto">
              <a:xfrm rot="-1682083">
                <a:off x="2122" y="2618"/>
                <a:ext cx="879" cy="256"/>
                <a:chOff x="912" y="1632"/>
                <a:chExt cx="3648" cy="624"/>
              </a:xfrm>
            </p:grpSpPr>
            <p:grpSp>
              <p:nvGrpSpPr>
                <p:cNvPr id="102373" name="Group 5093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2374" name="Group 5094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375" name="Group 509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376" name="Group 509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377" name="Oval 5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78" name="Oval 5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79" name="Oval 5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80" name="Oval 5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381" name="Oval 5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2" name="Oval 5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383" name="Group 51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384" name="Oval 51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5" name="Oval 51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6" name="Oval 5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87" name="Oval 51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388" name="Group 51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389" name="Oval 5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390" name="Oval 51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391" name="Group 511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392" name="Oval 5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3" name="Oval 5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4" name="Oval 5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5" name="Oval 5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6" name="Oval 5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7" name="Oval 5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8" name="Oval 5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399" name="Oval 5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0" name="Oval 5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1" name="Oval 5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2" name="Oval 5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3" name="Oval 5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4" name="Oval 5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5" name="Oval 5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6" name="Oval 5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7" name="Oval 5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8" name="Oval 5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09" name="Oval 5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0" name="Oval 5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1" name="Oval 5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2" name="Oval 5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3" name="Oval 5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4" name="Oval 5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5" name="Oval 5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16" name="Oval 51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417" name="Group 5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418" name="Oval 51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19" name="Oval 51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0" name="Oval 51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1" name="Oval 51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2" name="Oval 51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3" name="Oval 51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4" name="Oval 5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5" name="Oval 51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26" name="Group 5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427" name="Oval 5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8" name="Oval 5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29" name="Oval 5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0" name="Oval 51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1" name="Oval 51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2" name="Oval 51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3" name="Oval 51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4" name="Oval 51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5" name="Oval 51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36" name="Group 51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437" name="Freeform 51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8" name="Freeform 51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39" name="Freeform 515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0" name="Freeform 516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1" name="Oval 51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2" name="Oval 51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3" name="Oval 51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4" name="Oval 51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5" name="Oval 51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6" name="Oval 51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7" name="Oval 51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8" name="Oval 51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49" name="Oval 51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50" name="Oval 517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451" name="Group 5171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452" name="Group 5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453" name="Group 5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454" name="Oval 5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5" name="Oval 5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6" name="Oval 5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57" name="Oval 5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458" name="Oval 5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59" name="Oval 5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60" name="Group 5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461" name="Oval 51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2" name="Oval 51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3" name="Oval 51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4" name="Oval 51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465" name="Group 51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466" name="Oval 5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67" name="Oval 51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468" name="Group 5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469" name="Oval 5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0" name="Oval 5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1" name="Oval 5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2" name="Oval 5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3" name="Oval 5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4" name="Oval 5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5" name="Oval 5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6" name="Oval 5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7" name="Oval 5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8" name="Oval 5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79" name="Oval 5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0" name="Oval 5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1" name="Oval 5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2" name="Oval 5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3" name="Oval 5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4" name="Oval 5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5" name="Oval 5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6" name="Oval 5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7" name="Oval 5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8" name="Oval 5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89" name="Oval 5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0" name="Oval 5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1" name="Oval 5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2" name="Oval 5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493" name="Oval 52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494" name="Group 5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495" name="Oval 52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6" name="Oval 52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7" name="Oval 52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8" name="Oval 52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499" name="Oval 52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0" name="Oval 52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1" name="Oval 5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2" name="Oval 52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03" name="Group 52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504" name="Oval 5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5" name="Oval 5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6" name="Oval 5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7" name="Oval 52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8" name="Oval 52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09" name="Oval 52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0" name="Oval 52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1" name="Oval 52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2" name="Oval 52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13" name="Group 52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514" name="Freeform 52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5" name="Freeform 52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6" name="Freeform 52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7" name="Freeform 52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8" name="Oval 52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19" name="Oval 52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0" name="Oval 52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1" name="Oval 52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2" name="Oval 52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3" name="Oval 52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4" name="Oval 52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5" name="Oval 52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6" name="Oval 52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27" name="Oval 52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528" name="Line 5248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529" name="Group 5249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530" name="Group 5250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531" name="Group 52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532" name="Group 52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533" name="Oval 52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4" name="Oval 52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5" name="Oval 52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36" name="Oval 52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537" name="Oval 5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38" name="Oval 5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39" name="Group 52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540" name="Oval 52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1" name="Oval 5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2" name="Oval 5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3" name="Oval 52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44" name="Group 52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545" name="Oval 52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46" name="Oval 52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547" name="Group 52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548" name="Oval 52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49" name="Oval 52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0" name="Oval 52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1" name="Oval 52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2" name="Oval 52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3" name="Oval 52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4" name="Oval 52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5" name="Oval 52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6" name="Oval 52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7" name="Oval 52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8" name="Oval 52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59" name="Oval 5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0" name="Oval 5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1" name="Oval 5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2" name="Oval 5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3" name="Oval 5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4" name="Oval 5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5" name="Oval 5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6" name="Oval 5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7" name="Oval 5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8" name="Oval 5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69" name="Oval 5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0" name="Oval 52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1" name="Oval 52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572" name="Oval 52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573" name="Group 52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574" name="Oval 52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5" name="Oval 52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6" name="Oval 52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7" name="Oval 52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8" name="Oval 52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79" name="Oval 52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0" name="Oval 530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1" name="Oval 53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82" name="Group 53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583" name="Oval 53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4" name="Oval 53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5" name="Oval 53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6" name="Oval 53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7" name="Oval 53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8" name="Oval 53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89" name="Oval 53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0" name="Oval 53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1" name="Oval 53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592" name="Group 53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593" name="Freeform 53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4" name="Freeform 53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5" name="Freeform 53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6" name="Freeform 531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7" name="Oval 53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8" name="Oval 53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599" name="Oval 53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0" name="Oval 53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1" name="Oval 53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2" name="Oval 53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3" name="Oval 53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4" name="Oval 53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5" name="Oval 53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06" name="Oval 53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607" name="Group 5327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608" name="Group 53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609" name="Group 53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610" name="Oval 53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1" name="Oval 53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2" name="Oval 53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13" name="Oval 5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614" name="Oval 53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5" name="Oval 53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16" name="Group 53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617" name="Oval 53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8" name="Oval 5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19" name="Oval 5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20" name="Oval 53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21" name="Group 53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622" name="Oval 53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23" name="Oval 53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624" name="Group 53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625" name="Oval 53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6" name="Oval 53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7" name="Oval 53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8" name="Oval 5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29" name="Oval 5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0" name="Oval 53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1" name="Oval 53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2" name="Oval 53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3" name="Oval 5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4" name="Oval 5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5" name="Oval 53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6" name="Oval 53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7" name="Oval 53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8" name="Oval 53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39" name="Oval 53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0" name="Oval 5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1" name="Oval 5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2" name="Oval 5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3" name="Oval 5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4" name="Oval 5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5" name="Oval 53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6" name="Oval 53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7" name="Oval 53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8" name="Oval 53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649" name="Oval 53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650" name="Group 53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651" name="Oval 53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2" name="Oval 53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3" name="Oval 53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4" name="Oval 53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5" name="Oval 53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6" name="Oval 53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7" name="Oval 537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58" name="Oval 53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59" name="Group 53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660" name="Oval 53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1" name="Oval 53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2" name="Oval 53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3" name="Oval 53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4" name="Oval 53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5" name="Oval 53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6" name="Oval 53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7" name="Oval 53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68" name="Oval 53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669" name="Group 53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670" name="Freeform 539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1" name="Freeform 539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2" name="Freeform 539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3" name="Freeform 53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4" name="Oval 539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5" name="Oval 539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6" name="Oval 539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7" name="Oval 539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8" name="Oval 539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79" name="Oval 539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0" name="Oval 540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1" name="Oval 54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2" name="Oval 54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683" name="Oval 54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684" name="Line 5404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685" name="Group 5405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2686" name="Group 5406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2687" name="Group 54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2688" name="Group 54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2689" name="Group 54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2690" name="Line 541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1" name="Line 54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2" name="Oval 54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3" name="Oval 54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694" name="Group 54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2695" name="Line 54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6" name="Line 54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7" name="Oval 54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698" name="Oval 54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699" name="Group 54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2700" name="Line 54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1" name="Line 54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2" name="Oval 54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3" name="Oval 54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04" name="Group 54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2705" name="Line 54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6" name="Line 54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7" name="Oval 54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08" name="Oval 542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09" name="Group 542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2710" name="Line 543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1" name="Line 54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2" name="Oval 54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3" name="Oval 54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2714" name="Group 54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2715" name="Group 54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2716" name="Line 54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7" name="Line 54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8" name="Oval 54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19" name="Oval 54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20" name="Group 54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2721" name="Line 54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2" name="Line 54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3" name="Oval 54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4" name="Oval 54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25" name="Group 54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2726" name="Line 54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7" name="Line 54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8" name="Oval 54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29" name="Oval 54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30" name="Group 545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2731" name="Line 54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2" name="Line 54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3" name="Oval 54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4" name="Oval 54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2735" name="Group 545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2736" name="Line 54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7" name="Line 54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8" name="Oval 545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2739" name="Oval 54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2740" name="Group 54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2741" name="Group 54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2742" name="Line 54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3" name="Line 54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4" name="Oval 5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5" name="Oval 5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46" name="Group 54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2747" name="Line 54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8" name="Line 54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49" name="Oval 5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0" name="Oval 5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51" name="Group 54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2752" name="Line 54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3" name="Line 54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4" name="Oval 5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5" name="Oval 5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56" name="Group 54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2757" name="Line 54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8" name="Line 54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59" name="Oval 54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0" name="Oval 54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61" name="Group 54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2762" name="Line 54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3" name="Line 54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4" name="Oval 54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5" name="Oval 54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766" name="Group 5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2767" name="Group 54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2768" name="Line 54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69" name="Line 54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0" name="Oval 54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1" name="Oval 54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72" name="Group 54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2773" name="Line 54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4" name="Line 54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5" name="Oval 54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6" name="Oval 54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77" name="Group 54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2778" name="Line 54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79" name="Line 54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0" name="Oval 55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1" name="Oval 55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82" name="Group 55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2783" name="Line 55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4" name="Line 55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5" name="Oval 55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6" name="Oval 55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2787" name="Group 550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2788" name="Line 55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89" name="Line 55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0" name="Oval 55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1" name="Oval 55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2792" name="Rectangle 551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2793" name="Group 5513"/>
              <p:cNvGrpSpPr>
                <a:grpSpLocks/>
              </p:cNvGrpSpPr>
              <p:nvPr/>
            </p:nvGrpSpPr>
            <p:grpSpPr bwMode="auto">
              <a:xfrm rot="-1682083">
                <a:off x="2883" y="2213"/>
                <a:ext cx="879" cy="256"/>
                <a:chOff x="912" y="1632"/>
                <a:chExt cx="3648" cy="624"/>
              </a:xfrm>
            </p:grpSpPr>
            <p:grpSp>
              <p:nvGrpSpPr>
                <p:cNvPr id="102794" name="Group 5514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2795" name="Group 5515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796" name="Group 55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797" name="Group 55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798" name="Oval 5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799" name="Oval 5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00" name="Oval 5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01" name="Oval 55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802" name="Oval 5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3" name="Oval 55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04" name="Group 55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805" name="Oval 55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6" name="Oval 55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7" name="Oval 55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08" name="Oval 55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09" name="Group 55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810" name="Oval 5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11" name="Oval 55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812" name="Group 55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813" name="Oval 5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4" name="Oval 5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5" name="Oval 5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6" name="Oval 5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7" name="Oval 5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8" name="Oval 5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19" name="Oval 5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0" name="Oval 5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1" name="Oval 5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2" name="Oval 5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3" name="Oval 5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4" name="Oval 5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5" name="Oval 5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6" name="Oval 5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7" name="Oval 5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8" name="Oval 5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29" name="Oval 5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0" name="Oval 5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1" name="Oval 5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2" name="Oval 5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3" name="Oval 5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4" name="Oval 5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5" name="Oval 5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6" name="Oval 5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37" name="Oval 55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838" name="Group 55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839" name="Oval 55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0" name="Oval 55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1" name="Oval 55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2" name="Oval 55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3" name="Oval 55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4" name="Oval 55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5" name="Oval 55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6" name="Oval 55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47" name="Group 55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848" name="Oval 5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49" name="Oval 5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0" name="Oval 5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1" name="Oval 55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2" name="Oval 55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3" name="Oval 55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4" name="Oval 5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5" name="Oval 5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6" name="Oval 557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57" name="Group 55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858" name="Freeform 55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59" name="Freeform 55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0" name="Freeform 55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1" name="Freeform 558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2" name="Oval 55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3" name="Oval 55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4" name="Oval 55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5" name="Oval 55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6" name="Oval 55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7" name="Oval 55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8" name="Oval 55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69" name="Oval 55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70" name="Oval 55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71" name="Oval 559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2872" name="Group 5592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873" name="Group 55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874" name="Group 55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875" name="Oval 5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6" name="Oval 5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7" name="Oval 5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78" name="Oval 5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879" name="Oval 5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0" name="Oval 56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81" name="Group 56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882" name="Oval 56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3" name="Oval 56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4" name="Oval 56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5" name="Oval 56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886" name="Group 56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887" name="Oval 5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888" name="Oval 56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889" name="Group 5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890" name="Oval 56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1" name="Oval 56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2" name="Oval 5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3" name="Oval 5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4" name="Oval 56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5" name="Oval 56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6" name="Oval 56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7" name="Oval 5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8" name="Oval 5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899" name="Oval 56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0" name="Oval 56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1" name="Oval 5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2" name="Oval 5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3" name="Oval 5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4" name="Oval 56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5" name="Oval 56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6" name="Oval 5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7" name="Oval 5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8" name="Oval 5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09" name="Oval 56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0" name="Oval 56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1" name="Oval 5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2" name="Oval 5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3" name="Oval 5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14" name="Oval 56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915" name="Group 56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916" name="Oval 56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7" name="Oval 56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8" name="Oval 56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19" name="Oval 56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0" name="Oval 56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1" name="Oval 56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2" name="Oval 56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3" name="Oval 56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24" name="Group 56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2925" name="Oval 5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6" name="Oval 5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7" name="Oval 5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8" name="Oval 56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29" name="Oval 56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0" name="Oval 56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1" name="Oval 5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2" name="Oval 5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3" name="Oval 56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34" name="Group 56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2935" name="Freeform 565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6" name="Freeform 56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7" name="Freeform 56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8" name="Freeform 56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39" name="Oval 56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0" name="Oval 56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1" name="Oval 56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2" name="Oval 56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3" name="Oval 56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4" name="Oval 56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5" name="Oval 56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6" name="Oval 56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7" name="Oval 56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48" name="Oval 56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2949" name="Line 5669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2950" name="Group 5670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2951" name="Group 5671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2952" name="Group 56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2953" name="Group 56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2954" name="Oval 56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5" name="Oval 56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6" name="Oval 56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57" name="Oval 56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2958" name="Oval 56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59" name="Oval 56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60" name="Group 56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2961" name="Oval 56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2" name="Oval 56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3" name="Oval 56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4" name="Oval 56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2965" name="Group 56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2966" name="Oval 56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67" name="Oval 56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2968" name="Group 56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2969" name="Oval 56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0" name="Oval 56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1" name="Oval 56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2" name="Oval 56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3" name="Oval 56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4" name="Oval 56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5" name="Oval 56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6" name="Oval 56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7" name="Oval 56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8" name="Oval 56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79" name="Oval 56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0" name="Oval 57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1" name="Oval 57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2" name="Oval 57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3" name="Oval 57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4" name="Oval 57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5" name="Oval 57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6" name="Oval 57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7" name="Oval 57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8" name="Oval 57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89" name="Oval 57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0" name="Oval 57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1" name="Oval 57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2" name="Oval 57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2993" name="Oval 57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2994" name="Group 57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2995" name="Oval 57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6" name="Oval 57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7" name="Oval 57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8" name="Oval 57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999" name="Oval 57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0" name="Oval 57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1" name="Oval 57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2" name="Oval 57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03" name="Group 57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004" name="Oval 57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5" name="Oval 57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6" name="Oval 57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7" name="Oval 57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8" name="Oval 57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09" name="Oval 57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0" name="Oval 57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1" name="Oval 57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2" name="Oval 57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13" name="Group 57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014" name="Freeform 57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5" name="Freeform 57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6" name="Freeform 57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7" name="Freeform 573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8" name="Oval 57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19" name="Oval 57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0" name="Oval 57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1" name="Oval 57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2" name="Oval 57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3" name="Oval 57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4" name="Oval 57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5" name="Oval 57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6" name="Oval 57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27" name="Oval 57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028" name="Group 5748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029" name="Group 57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030" name="Group 57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031" name="Oval 57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2" name="Oval 57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3" name="Oval 57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34" name="Oval 5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035" name="Oval 57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36" name="Oval 57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37" name="Group 57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038" name="Oval 57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39" name="Oval 57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0" name="Oval 57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1" name="Oval 57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42" name="Group 57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043" name="Oval 57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44" name="Oval 57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045" name="Group 57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046" name="Oval 57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7" name="Oval 57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8" name="Oval 57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49" name="Oval 5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0" name="Oval 5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1" name="Oval 57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2" name="Oval 57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3" name="Oval 57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4" name="Oval 5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5" name="Oval 5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6" name="Oval 57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7" name="Oval 57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8" name="Oval 57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59" name="Oval 57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0" name="Oval 57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1" name="Oval 57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2" name="Oval 57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3" name="Oval 5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4" name="Oval 5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5" name="Oval 5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6" name="Oval 5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7" name="Oval 57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8" name="Oval 57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69" name="Oval 57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070" name="Oval 57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071" name="Group 57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072" name="Oval 57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3" name="Oval 5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4" name="Oval 57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5" name="Oval 57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6" name="Oval 57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7" name="Oval 57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8" name="Oval 57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79" name="Oval 579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80" name="Group 58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081" name="Oval 58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2" name="Oval 58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3" name="Oval 58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4" name="Oval 58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5" name="Oval 58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6" name="Oval 58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7" name="Oval 58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8" name="Oval 58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89" name="Oval 58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090" name="Group 58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091" name="Freeform 581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2" name="Freeform 581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3" name="Freeform 58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4" name="Freeform 581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5" name="Oval 581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6" name="Oval 581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7" name="Oval 581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8" name="Oval 581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099" name="Oval 581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0" name="Oval 582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1" name="Oval 582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2" name="Oval 582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3" name="Oval 582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104" name="Oval 58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105" name="Line 5825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106" name="Group 5826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107" name="Group 5827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108" name="Group 58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109" name="Group 58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110" name="Group 583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111" name="Line 583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2" name="Line 58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3" name="Oval 58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4" name="Oval 58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15" name="Group 58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116" name="Line 583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7" name="Line 58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8" name="Oval 583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19" name="Oval 58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20" name="Group 584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121" name="Line 584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2" name="Line 58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3" name="Oval 584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4" name="Oval 58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25" name="Group 584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126" name="Line 584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7" name="Line 58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8" name="Oval 58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29" name="Oval 58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30" name="Group 585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131" name="Line 585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2" name="Line 585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3" name="Oval 58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4" name="Oval 58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135" name="Group 58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136" name="Group 585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137" name="Line 585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8" name="Line 58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39" name="Oval 585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0" name="Oval 58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41" name="Group 586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142" name="Line 586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3" name="Line 58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4" name="Oval 586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5" name="Oval 58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46" name="Group 58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147" name="Line 58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8" name="Line 58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49" name="Oval 586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0" name="Oval 58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51" name="Group 587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152" name="Line 587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3" name="Line 58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4" name="Oval 58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5" name="Oval 58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156" name="Group 587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3157" name="Line 587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8" name="Line 587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59" name="Oval 587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160" name="Oval 588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3161" name="Group 58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3162" name="Group 58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3163" name="Line 58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4" name="Line 58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5" name="Oval 58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6" name="Oval 58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67" name="Group 58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3168" name="Line 58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69" name="Line 58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0" name="Oval 58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1" name="Oval 58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72" name="Group 58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3173" name="Line 58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4" name="Line 58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5" name="Oval 58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6" name="Oval 58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77" name="Group 58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3178" name="Line 58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79" name="Line 58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0" name="Oval 59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1" name="Oval 59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82" name="Group 590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3183" name="Line 59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4" name="Line 59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5" name="Oval 59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86" name="Oval 59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187" name="Group 59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3188" name="Group 59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3189" name="Line 59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0" name="Line 59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1" name="Oval 59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2" name="Oval 59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93" name="Group 59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3194" name="Line 59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5" name="Line 59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6" name="Oval 59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197" name="Oval 59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198" name="Group 59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3199" name="Line 59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0" name="Line 59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1" name="Oval 59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2" name="Oval 59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203" name="Group 59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3204" name="Line 59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5" name="Line 59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6" name="Oval 59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07" name="Oval 59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208" name="Group 59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3209" name="Line 59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0" name="Line 59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1" name="Oval 59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12" name="Oval 59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3213" name="Rectangle 5933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3214" name="Group 5934"/>
            <p:cNvGrpSpPr>
              <a:grpSpLocks/>
            </p:cNvGrpSpPr>
            <p:nvPr/>
          </p:nvGrpSpPr>
          <p:grpSpPr bwMode="auto">
            <a:xfrm>
              <a:off x="2873" y="2131"/>
              <a:ext cx="1640" cy="661"/>
              <a:chOff x="2250" y="2453"/>
              <a:chExt cx="1640" cy="661"/>
            </a:xfrm>
          </p:grpSpPr>
          <p:grpSp>
            <p:nvGrpSpPr>
              <p:cNvPr id="103215" name="Group 5935"/>
              <p:cNvGrpSpPr>
                <a:grpSpLocks/>
              </p:cNvGrpSpPr>
              <p:nvPr/>
            </p:nvGrpSpPr>
            <p:grpSpPr bwMode="auto">
              <a:xfrm rot="-1682083">
                <a:off x="2250" y="2858"/>
                <a:ext cx="879" cy="256"/>
                <a:chOff x="912" y="1632"/>
                <a:chExt cx="3648" cy="624"/>
              </a:xfrm>
            </p:grpSpPr>
            <p:grpSp>
              <p:nvGrpSpPr>
                <p:cNvPr id="103216" name="Group 5936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3217" name="Group 5937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218" name="Group 59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219" name="Group 593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220" name="Oval 5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1" name="Oval 5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2" name="Oval 5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23" name="Oval 59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224" name="Oval 5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5" name="Oval 59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26" name="Group 59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227" name="Oval 59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8" name="Oval 59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29" name="Oval 5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30" name="Oval 59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31" name="Group 59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232" name="Oval 5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33" name="Oval 59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234" name="Group 595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235" name="Oval 59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6" name="Oval 59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7" name="Oval 5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8" name="Oval 59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39" name="Oval 59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0" name="Oval 59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1" name="Oval 5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2" name="Oval 5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3" name="Oval 59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4" name="Oval 59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5" name="Oval 59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6" name="Oval 59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7" name="Oval 59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8" name="Oval 59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49" name="Oval 59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0" name="Oval 5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1" name="Oval 59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2" name="Oval 59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3" name="Oval 59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4" name="Oval 59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5" name="Oval 59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6" name="Oval 59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7" name="Oval 59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8" name="Oval 59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59" name="Oval 59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260" name="Group 59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261" name="Oval 59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2" name="Oval 59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3" name="Oval 59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4" name="Oval 59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5" name="Oval 59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6" name="Oval 59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7" name="Oval 59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68" name="Oval 59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69" name="Group 59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270" name="Oval 5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1" name="Oval 5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2" name="Oval 59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3" name="Oval 59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4" name="Oval 59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5" name="Oval 5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6" name="Oval 5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7" name="Oval 5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78" name="Oval 59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279" name="Group 599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280" name="Freeform 60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1" name="Freeform 60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2" name="Freeform 600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3" name="Freeform 600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4" name="Oval 60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5" name="Oval 60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6" name="Oval 60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7" name="Oval 60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8" name="Oval 60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89" name="Oval 60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0" name="Oval 60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1" name="Oval 60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2" name="Oval 60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293" name="Oval 601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294" name="Group 6014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295" name="Group 60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296" name="Group 60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297" name="Oval 6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98" name="Oval 6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299" name="Oval 6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00" name="Oval 60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301" name="Oval 6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2" name="Oval 60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03" name="Group 60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304" name="Oval 60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5" name="Oval 60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6" name="Oval 60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07" name="Oval 60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08" name="Group 60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309" name="Oval 6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10" name="Oval 60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311" name="Group 60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312" name="Oval 60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3" name="Oval 60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4" name="Oval 60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5" name="Oval 60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6" name="Oval 60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7" name="Oval 60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8" name="Oval 60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19" name="Oval 60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0" name="Oval 6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1" name="Oval 6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2" name="Oval 6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3" name="Oval 6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4" name="Oval 60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5" name="Oval 6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6" name="Oval 6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7" name="Oval 6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8" name="Oval 6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29" name="Oval 60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0" name="Oval 6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1" name="Oval 6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2" name="Oval 6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3" name="Oval 6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4" name="Oval 60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5" name="Oval 6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36" name="Oval 60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337" name="Group 60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338" name="Oval 60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39" name="Oval 60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0" name="Oval 60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1" name="Oval 60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2" name="Oval 60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3" name="Oval 60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4" name="Oval 60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5" name="Oval 60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46" name="Group 60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347" name="Oval 6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8" name="Oval 6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49" name="Oval 60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0" name="Oval 60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1" name="Oval 60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2" name="Oval 6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3" name="Oval 6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4" name="Oval 6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5" name="Oval 60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56" name="Group 60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357" name="Freeform 60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8" name="Freeform 60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59" name="Freeform 60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0" name="Freeform 60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1" name="Oval 60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2" name="Oval 60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3" name="Oval 60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4" name="Oval 60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5" name="Oval 60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6" name="Oval 60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7" name="Oval 60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8" name="Oval 60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69" name="Oval 60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70" name="Oval 60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371" name="Line 6091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372" name="Group 6092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3373" name="Group 6093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374" name="Group 60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375" name="Group 60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376" name="Oval 60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7" name="Oval 60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8" name="Oval 60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79" name="Oval 60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380" name="Oval 61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1" name="Oval 61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82" name="Group 61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383" name="Oval 61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4" name="Oval 61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5" name="Oval 61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6" name="Oval 61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387" name="Group 61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388" name="Oval 61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389" name="Oval 61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390" name="Group 61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391" name="Oval 61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2" name="Oval 61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3" name="Oval 61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4" name="Oval 61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5" name="Oval 61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6" name="Oval 61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7" name="Oval 61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8" name="Oval 61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399" name="Oval 61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0" name="Oval 61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1" name="Oval 61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2" name="Oval 61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3" name="Oval 61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4" name="Oval 61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5" name="Oval 61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6" name="Oval 61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7" name="Oval 61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8" name="Oval 61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09" name="Oval 61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0" name="Oval 61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1" name="Oval 61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2" name="Oval 61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3" name="Oval 61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4" name="Oval 61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15" name="Oval 61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416" name="Group 61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417" name="Oval 61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18" name="Oval 61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19" name="Oval 61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0" name="Oval 61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1" name="Oval 61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2" name="Oval 61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3" name="Oval 614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4" name="Oval 61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25" name="Group 61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426" name="Oval 61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7" name="Oval 61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8" name="Oval 61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29" name="Oval 61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0" name="Oval 61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1" name="Oval 61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2" name="Oval 61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3" name="Oval 615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4" name="Oval 61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35" name="Group 61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436" name="Freeform 61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7" name="Freeform 61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8" name="Freeform 615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39" name="Freeform 615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0" name="Oval 61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1" name="Oval 61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2" name="Oval 61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3" name="Oval 61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4" name="Oval 61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5" name="Oval 61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6" name="Oval 61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7" name="Oval 61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8" name="Oval 61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49" name="Oval 61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450" name="Group 6170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451" name="Group 61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452" name="Group 61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453" name="Oval 61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4" name="Oval 61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5" name="Oval 61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56" name="Oval 6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457" name="Oval 6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58" name="Oval 6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59" name="Group 61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460" name="Oval 61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1" name="Oval 61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2" name="Oval 61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3" name="Oval 61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464" name="Group 61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465" name="Oval 61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66" name="Oval 61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467" name="Group 61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468" name="Oval 61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69" name="Oval 61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0" name="Oval 61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1" name="Oval 6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2" name="Oval 6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3" name="Oval 61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4" name="Oval 61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5" name="Oval 61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6" name="Oval 6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7" name="Oval 6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8" name="Oval 61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79" name="Oval 6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0" name="Oval 62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1" name="Oval 62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2" name="Oval 62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3" name="Oval 62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4" name="Oval 6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5" name="Oval 6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6" name="Oval 6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7" name="Oval 6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8" name="Oval 62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89" name="Oval 62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0" name="Oval 62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1" name="Oval 62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492" name="Oval 62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493" name="Group 62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494" name="Oval 62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5" name="Oval 62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6" name="Oval 62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7" name="Oval 62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8" name="Oval 62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499" name="Oval 62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0" name="Oval 622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1" name="Oval 62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502" name="Group 62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503" name="Oval 62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4" name="Oval 62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5" name="Oval 62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6" name="Oval 62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7" name="Oval 62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8" name="Oval 62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09" name="Oval 62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0" name="Oval 62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1" name="Oval 62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512" name="Group 62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513" name="Freeform 623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4" name="Freeform 623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5" name="Freeform 623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6" name="Freeform 623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7" name="Oval 623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8" name="Oval 623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19" name="Oval 623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0" name="Oval 624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1" name="Oval 624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2" name="Oval 624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3" name="Oval 624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4" name="Oval 624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5" name="Oval 62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526" name="Oval 62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527" name="Line 6247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528" name="Group 6248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529" name="Group 6249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530" name="Group 62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531" name="Group 62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532" name="Group 62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533" name="Line 62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4" name="Line 62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5" name="Oval 62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6" name="Oval 62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37" name="Group 62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538" name="Line 62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39" name="Line 62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0" name="Oval 62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1" name="Oval 62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42" name="Group 626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543" name="Line 62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4" name="Line 62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5" name="Oval 62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6" name="Oval 62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47" name="Group 626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548" name="Line 626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49" name="Line 626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0" name="Oval 627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1" name="Oval 62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52" name="Group 627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553" name="Line 627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4" name="Line 627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5" name="Oval 627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56" name="Oval 62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557" name="Group 62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558" name="Group 62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559" name="Line 62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0" name="Line 62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1" name="Oval 62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2" name="Oval 62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63" name="Group 62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564" name="Line 62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5" name="Line 62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6" name="Oval 62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67" name="Oval 62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68" name="Group 628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569" name="Line 62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0" name="Line 62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1" name="Oval 62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2" name="Oval 62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73" name="Group 629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574" name="Line 62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5" name="Line 629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6" name="Oval 62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77" name="Oval 62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578" name="Group 629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3579" name="Line 629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0" name="Line 63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1" name="Oval 63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582" name="Oval 63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3583" name="Group 630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3584" name="Group 63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3585" name="Line 63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6" name="Line 63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7" name="Oval 63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88" name="Oval 6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89" name="Group 63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3590" name="Line 63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1" name="Line 63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2" name="Oval 63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3" name="Oval 6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94" name="Group 63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3595" name="Line 63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6" name="Line 63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7" name="Oval 63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598" name="Oval 6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599" name="Group 63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3600" name="Line 63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1" name="Line 63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2" name="Oval 63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3" name="Oval 63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04" name="Group 63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3605" name="Line 63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6" name="Line 63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7" name="Oval 63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08" name="Oval 63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609" name="Group 63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3610" name="Group 63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3611" name="Line 63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2" name="Line 63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3" name="Oval 63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4" name="Oval 63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15" name="Group 63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3616" name="Line 63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7" name="Line 63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8" name="Oval 63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19" name="Oval 63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20" name="Group 63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3621" name="Line 63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2" name="Line 63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3" name="Oval 63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4" name="Oval 63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25" name="Group 63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3626" name="Line 63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7" name="Line 63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8" name="Oval 63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29" name="Oval 63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3630" name="Group 63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3631" name="Line 63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2" name="Line 63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3" name="Oval 63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34" name="Oval 63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3635" name="Rectangle 635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3636" name="Group 6356"/>
              <p:cNvGrpSpPr>
                <a:grpSpLocks/>
              </p:cNvGrpSpPr>
              <p:nvPr/>
            </p:nvGrpSpPr>
            <p:grpSpPr bwMode="auto">
              <a:xfrm rot="-1682083">
                <a:off x="3011" y="2453"/>
                <a:ext cx="879" cy="256"/>
                <a:chOff x="912" y="1632"/>
                <a:chExt cx="3648" cy="624"/>
              </a:xfrm>
            </p:grpSpPr>
            <p:grpSp>
              <p:nvGrpSpPr>
                <p:cNvPr id="103637" name="Group 6357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3638" name="Group 6358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639" name="Group 63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640" name="Group 636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641" name="Oval 6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2" name="Oval 6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3" name="Oval 6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44" name="Oval 63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645" name="Oval 6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46" name="Oval 6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47" name="Group 63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648" name="Oval 63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49" name="Oval 63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0" name="Oval 63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1" name="Oval 63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52" name="Group 6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653" name="Oval 6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54" name="Oval 63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655" name="Group 637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656" name="Oval 6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7" name="Oval 6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8" name="Oval 6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59" name="Oval 6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0" name="Oval 6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1" name="Oval 6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2" name="Oval 6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3" name="Oval 6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4" name="Oval 6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5" name="Oval 6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6" name="Oval 6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7" name="Oval 6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8" name="Oval 6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69" name="Oval 6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0" name="Oval 63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1" name="Oval 63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2" name="Oval 6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3" name="Oval 63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4" name="Oval 63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5" name="Oval 63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6" name="Oval 63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7" name="Oval 63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8" name="Oval 63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79" name="Oval 63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680" name="Oval 64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681" name="Group 64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682" name="Oval 64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3" name="Oval 64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4" name="Oval 64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5" name="Oval 64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6" name="Oval 64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7" name="Oval 64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8" name="Oval 64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89" name="Oval 640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690" name="Group 64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691" name="Oval 64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2" name="Oval 64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3" name="Oval 64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4" name="Oval 64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5" name="Oval 64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6" name="Oval 64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7" name="Oval 6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8" name="Oval 6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699" name="Oval 641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00" name="Group 64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701" name="Freeform 64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2" name="Freeform 64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3" name="Freeform 64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4" name="Freeform 642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5" name="Oval 64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6" name="Oval 64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7" name="Oval 64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8" name="Oval 64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09" name="Oval 64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0" name="Oval 64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1" name="Oval 64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2" name="Oval 64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3" name="Oval 64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14" name="Oval 643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715" name="Group 6435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716" name="Group 643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717" name="Group 64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718" name="Oval 6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19" name="Oval 6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20" name="Oval 6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21" name="Oval 64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722" name="Oval 6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3" name="Oval 64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24" name="Group 6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725" name="Oval 64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6" name="Oval 64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7" name="Oval 64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28" name="Oval 64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29" name="Group 644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730" name="Oval 6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31" name="Oval 64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732" name="Group 64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733" name="Oval 6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4" name="Oval 6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5" name="Oval 6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6" name="Oval 6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7" name="Oval 6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8" name="Oval 6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39" name="Oval 6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0" name="Oval 6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1" name="Oval 6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2" name="Oval 6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3" name="Oval 6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4" name="Oval 6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5" name="Oval 6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6" name="Oval 6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7" name="Oval 6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8" name="Oval 6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49" name="Oval 6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0" name="Oval 6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1" name="Oval 6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2" name="Oval 6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3" name="Oval 6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4" name="Oval 6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5" name="Oval 6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6" name="Oval 6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57" name="Oval 64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758" name="Group 64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759" name="Oval 64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0" name="Oval 64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1" name="Oval 64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2" name="Oval 64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3" name="Oval 64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4" name="Oval 64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5" name="Oval 64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6" name="Oval 64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67" name="Group 64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768" name="Oval 64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69" name="Oval 64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0" name="Oval 64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1" name="Oval 64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2" name="Oval 64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3" name="Oval 64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4" name="Oval 6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5" name="Oval 6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6" name="Oval 64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777" name="Group 64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778" name="Freeform 649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79" name="Freeform 64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0" name="Freeform 65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1" name="Freeform 65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2" name="Oval 65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3" name="Oval 65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4" name="Oval 65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5" name="Oval 65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6" name="Oval 65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7" name="Oval 65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8" name="Oval 65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89" name="Oval 65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90" name="Oval 65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791" name="Oval 65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792" name="Line 6512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793" name="Group 6513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3794" name="Group 6514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795" name="Group 65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796" name="Group 651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797" name="Oval 65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98" name="Oval 65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799" name="Oval 65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00" name="Oval 65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801" name="Oval 65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2" name="Oval 65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03" name="Group 65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804" name="Oval 65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5" name="Oval 65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6" name="Oval 65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07" name="Oval 65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08" name="Group 65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809" name="Oval 65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10" name="Oval 65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811" name="Group 65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812" name="Oval 65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3" name="Oval 65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4" name="Oval 65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5" name="Oval 65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6" name="Oval 65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7" name="Oval 65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8" name="Oval 65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19" name="Oval 65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0" name="Oval 65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1" name="Oval 65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2" name="Oval 65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3" name="Oval 65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4" name="Oval 65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5" name="Oval 65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6" name="Oval 65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7" name="Oval 65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8" name="Oval 65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29" name="Oval 65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0" name="Oval 65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1" name="Oval 65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2" name="Oval 65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3" name="Oval 65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4" name="Oval 65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5" name="Oval 65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36" name="Oval 65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837" name="Group 65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838" name="Oval 65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39" name="Oval 65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0" name="Oval 65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1" name="Oval 65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2" name="Oval 65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3" name="Oval 65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4" name="Oval 65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5" name="Oval 656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46" name="Group 65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847" name="Oval 65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8" name="Oval 65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49" name="Oval 65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0" name="Oval 65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1" name="Oval 65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2" name="Oval 65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3" name="Oval 65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4" name="Oval 65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5" name="Oval 657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56" name="Group 65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857" name="Freeform 65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8" name="Freeform 65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59" name="Freeform 65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0" name="Freeform 658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1" name="Oval 65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2" name="Oval 65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3" name="Oval 65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4" name="Oval 65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5" name="Oval 65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6" name="Oval 65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7" name="Oval 65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8" name="Oval 65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69" name="Oval 65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70" name="Oval 659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3871" name="Group 6591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3872" name="Group 65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3873" name="Group 65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3874" name="Oval 65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5" name="Oval 65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6" name="Oval 65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77" name="Oval 6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3878" name="Oval 65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79" name="Oval 65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80" name="Group 66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3881" name="Oval 66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2" name="Oval 66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3" name="Oval 66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4" name="Oval 66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885" name="Group 66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3886" name="Oval 660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887" name="Oval 66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3888" name="Group 660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3889" name="Oval 66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0" name="Oval 66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1" name="Oval 66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2" name="Oval 6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3" name="Oval 6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4" name="Oval 66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5" name="Oval 66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6" name="Oval 66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7" name="Oval 6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8" name="Oval 6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899" name="Oval 66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0" name="Oval 66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1" name="Oval 66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2" name="Oval 66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3" name="Oval 66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4" name="Oval 66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5" name="Oval 66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6" name="Oval 66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7" name="Oval 66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8" name="Oval 66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09" name="Oval 66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0" name="Oval 66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1" name="Oval 66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2" name="Oval 66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3913" name="Oval 66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3914" name="Group 66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3915" name="Oval 66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6" name="Oval 66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7" name="Oval 66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8" name="Oval 66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19" name="Oval 66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0" name="Oval 66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1" name="Oval 66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2" name="Oval 664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923" name="Group 6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3924" name="Oval 66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5" name="Oval 66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6" name="Oval 66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7" name="Oval 66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8" name="Oval 66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29" name="Oval 66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0" name="Oval 66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1" name="Oval 66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2" name="Oval 66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3933" name="Group 66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3934" name="Freeform 665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5" name="Freeform 665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6" name="Freeform 665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7" name="Freeform 665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8" name="Oval 665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39" name="Oval 665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0" name="Oval 666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1" name="Oval 666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2" name="Oval 666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3" name="Oval 666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4" name="Oval 666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5" name="Oval 666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6" name="Oval 666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947" name="Oval 666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3948" name="Line 6668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3949" name="Group 6669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3950" name="Group 6670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3951" name="Group 66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3952" name="Group 667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3953" name="Group 667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3954" name="Line 667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5" name="Line 667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6" name="Oval 667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57" name="Oval 667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58" name="Group 66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3959" name="Line 667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0" name="Line 668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1" name="Oval 668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2" name="Oval 668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63" name="Group 668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3964" name="Line 668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5" name="Line 668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6" name="Oval 668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67" name="Oval 668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68" name="Group 668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3969" name="Line 668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0" name="Line 669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1" name="Oval 669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2" name="Oval 669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73" name="Group 669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3974" name="Line 669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5" name="Line 669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6" name="Oval 669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77" name="Oval 669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3978" name="Group 66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3979" name="Group 669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3980" name="Line 67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1" name="Line 67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2" name="Oval 670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3" name="Oval 67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84" name="Group 670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3985" name="Line 670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6" name="Line 67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7" name="Oval 670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88" name="Oval 67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89" name="Group 670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3990" name="Line 671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1" name="Line 67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2" name="Oval 67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3" name="Oval 67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94" name="Group 67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3995" name="Line 67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6" name="Line 67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7" name="Oval 671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3998" name="Oval 67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3999" name="Group 67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000" name="Line 67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1" name="Line 672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2" name="Oval 672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003" name="Oval 67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004" name="Group 6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005" name="Group 67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006" name="Line 67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7" name="Line 67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8" name="Oval 67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09" name="Oval 67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10" name="Group 67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011" name="Line 67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2" name="Line 67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3" name="Oval 67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4" name="Oval 67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15" name="Group 67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016" name="Line 67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7" name="Line 67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8" name="Oval 67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19" name="Oval 67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20" name="Group 674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021" name="Line 67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2" name="Line 6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3" name="Oval 67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4" name="Oval 67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25" name="Group 67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026" name="Line 67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7" name="Line 6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8" name="Oval 67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29" name="Oval 67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030" name="Group 67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031" name="Group 67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032" name="Line 67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3" name="Line 67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4" name="Oval 67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5" name="Oval 67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36" name="Group 67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037" name="Line 67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8" name="Line 67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39" name="Oval 67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0" name="Oval 67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41" name="Group 67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042" name="Line 67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3" name="Line 67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4" name="Oval 67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5" name="Oval 67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46" name="Group 67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047" name="Line 67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8" name="Line 67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49" name="Oval 67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0" name="Oval 67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051" name="Group 67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052" name="Line 67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3" name="Line 67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4" name="Oval 67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55" name="Oval 67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056" name="Rectangle 6776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04057" name="Group 6777"/>
            <p:cNvGrpSpPr>
              <a:grpSpLocks/>
            </p:cNvGrpSpPr>
            <p:nvPr/>
          </p:nvGrpSpPr>
          <p:grpSpPr bwMode="auto">
            <a:xfrm>
              <a:off x="3327" y="2177"/>
              <a:ext cx="1640" cy="661"/>
              <a:chOff x="2250" y="2453"/>
              <a:chExt cx="1640" cy="661"/>
            </a:xfrm>
          </p:grpSpPr>
          <p:grpSp>
            <p:nvGrpSpPr>
              <p:cNvPr id="104058" name="Group 6778"/>
              <p:cNvGrpSpPr>
                <a:grpSpLocks/>
              </p:cNvGrpSpPr>
              <p:nvPr/>
            </p:nvGrpSpPr>
            <p:grpSpPr bwMode="auto">
              <a:xfrm rot="-1682083">
                <a:off x="2250" y="2858"/>
                <a:ext cx="879" cy="256"/>
                <a:chOff x="912" y="1632"/>
                <a:chExt cx="3648" cy="624"/>
              </a:xfrm>
            </p:grpSpPr>
            <p:grpSp>
              <p:nvGrpSpPr>
                <p:cNvPr id="104059" name="Group 6779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4060" name="Group 6780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061" name="Group 67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062" name="Group 678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063" name="Oval 67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4" name="Oval 67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5" name="Oval 67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66" name="Oval 67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067" name="Oval 67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68" name="Oval 67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069" name="Group 67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070" name="Oval 67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1" name="Oval 67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2" name="Oval 67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3" name="Oval 67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074" name="Group 67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075" name="Oval 67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076" name="Oval 67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077" name="Group 679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078" name="Oval 67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79" name="Oval 67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0" name="Oval 68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1" name="Oval 68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2" name="Oval 68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3" name="Oval 68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4" name="Oval 68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5" name="Oval 68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6" name="Oval 68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7" name="Oval 68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8" name="Oval 68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89" name="Oval 68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0" name="Oval 68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1" name="Oval 68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2" name="Oval 68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3" name="Oval 68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4" name="Oval 68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5" name="Oval 68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6" name="Oval 68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7" name="Oval 68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8" name="Oval 68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099" name="Oval 68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0" name="Oval 68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1" name="Oval 68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02" name="Oval 68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103" name="Group 68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104" name="Oval 68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5" name="Oval 68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6" name="Oval 68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7" name="Oval 68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8" name="Oval 68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09" name="Oval 68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0" name="Oval 683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1" name="Oval 68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12" name="Group 68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113" name="Oval 68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4" name="Oval 68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5" name="Oval 68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6" name="Oval 68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7" name="Oval 68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8" name="Oval 68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19" name="Oval 68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0" name="Oval 684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1" name="Oval 68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22" name="Group 68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123" name="Freeform 684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4" name="Freeform 684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5" name="Freeform 684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6" name="Freeform 684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7" name="Oval 68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8" name="Oval 68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29" name="Oval 684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0" name="Oval 685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1" name="Oval 68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2" name="Oval 68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3" name="Oval 68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4" name="Oval 68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5" name="Oval 685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36" name="Oval 685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137" name="Group 6857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138" name="Group 68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139" name="Group 68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140" name="Oval 68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1" name="Oval 68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2" name="Oval 68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43" name="Oval 68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144" name="Oval 68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5" name="Oval 68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46" name="Group 68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147" name="Oval 68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8" name="Oval 68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49" name="Oval 68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50" name="Oval 68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51" name="Group 68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152" name="Oval 68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53" name="Oval 68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154" name="Group 68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155" name="Oval 68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6" name="Oval 68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7" name="Oval 68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8" name="Oval 68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59" name="Oval 68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0" name="Oval 68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1" name="Oval 68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2" name="Oval 68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3" name="Oval 68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4" name="Oval 68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5" name="Oval 68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6" name="Oval 68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7" name="Oval 68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8" name="Oval 68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69" name="Oval 68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0" name="Oval 68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1" name="Oval 68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2" name="Oval 68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3" name="Oval 68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4" name="Oval 68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5" name="Oval 68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6" name="Oval 68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7" name="Oval 68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8" name="Oval 68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179" name="Oval 68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180" name="Group 69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181" name="Oval 69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2" name="Oval 69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3" name="Oval 69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4" name="Oval 69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5" name="Oval 69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6" name="Oval 69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7" name="Oval 69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88" name="Oval 69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89" name="Group 69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190" name="Oval 69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1" name="Oval 69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2" name="Oval 69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3" name="Oval 69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4" name="Oval 69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5" name="Oval 69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6" name="Oval 69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7" name="Oval 69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198" name="Oval 69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199" name="Group 69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200" name="Freeform 692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1" name="Freeform 69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2" name="Freeform 69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3" name="Freeform 69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4" name="Oval 69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5" name="Oval 69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6" name="Oval 69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7" name="Oval 69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8" name="Oval 69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09" name="Oval 69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0" name="Oval 69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1" name="Oval 69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2" name="Oval 69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13" name="Oval 69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214" name="Line 6934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215" name="Group 6935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4216" name="Group 6936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217" name="Group 69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218" name="Group 69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219" name="Oval 69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0" name="Oval 69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1" name="Oval 69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22" name="Oval 69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223" name="Oval 69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4" name="Oval 69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25" name="Group 69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226" name="Oval 69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7" name="Oval 69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8" name="Oval 69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29" name="Oval 69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30" name="Group 695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231" name="Oval 69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32" name="Oval 69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233" name="Group 695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234" name="Oval 69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5" name="Oval 69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6" name="Oval 69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7" name="Oval 69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8" name="Oval 69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39" name="Oval 69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0" name="Oval 69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1" name="Oval 69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2" name="Oval 69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3" name="Oval 69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4" name="Oval 69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5" name="Oval 69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6" name="Oval 69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7" name="Oval 69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8" name="Oval 69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49" name="Oval 69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0" name="Oval 69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1" name="Oval 69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2" name="Oval 69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3" name="Oval 69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4" name="Oval 69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5" name="Oval 69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6" name="Oval 69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7" name="Oval 69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58" name="Oval 69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259" name="Group 69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260" name="Oval 69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1" name="Oval 69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2" name="Oval 69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3" name="Oval 69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4" name="Oval 69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5" name="Oval 69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6" name="Oval 698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67" name="Oval 69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68" name="Group 69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269" name="Oval 69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0" name="Oval 69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1" name="Oval 69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2" name="Oval 69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3" name="Oval 69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4" name="Oval 69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5" name="Oval 69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6" name="Oval 699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77" name="Oval 699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278" name="Group 69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279" name="Freeform 69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0" name="Freeform 70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1" name="Freeform 70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2" name="Freeform 700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3" name="Oval 70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4" name="Oval 70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5" name="Oval 70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6" name="Oval 70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7" name="Oval 70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8" name="Oval 70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89" name="Oval 70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0" name="Oval 70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1" name="Oval 701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292" name="Oval 701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293" name="Group 7013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294" name="Group 70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295" name="Group 70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296" name="Oval 70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7" name="Oval 70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8" name="Oval 70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299" name="Oval 70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300" name="Oval 70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1" name="Oval 70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02" name="Group 70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303" name="Oval 70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4" name="Oval 70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5" name="Oval 70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6" name="Oval 70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07" name="Group 70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308" name="Oval 70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09" name="Oval 70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310" name="Group 703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311" name="Oval 70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2" name="Oval 70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3" name="Oval 70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4" name="Oval 70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5" name="Oval 70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6" name="Oval 70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7" name="Oval 70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8" name="Oval 70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19" name="Oval 70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0" name="Oval 70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1" name="Oval 70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2" name="Oval 70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3" name="Oval 70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4" name="Oval 70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5" name="Oval 70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6" name="Oval 704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7" name="Oval 704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8" name="Oval 70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29" name="Oval 704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0" name="Oval 70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1" name="Oval 70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2" name="Oval 70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3" name="Oval 70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4" name="Oval 70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335" name="Oval 70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336" name="Group 70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337" name="Oval 70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38" name="Oval 70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39" name="Oval 70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0" name="Oval 70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1" name="Oval 70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2" name="Oval 70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3" name="Oval 706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4" name="Oval 706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45" name="Group 706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346" name="Oval 706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7" name="Oval 70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8" name="Oval 70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49" name="Oval 70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0" name="Oval 70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1" name="Oval 707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2" name="Oval 707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3" name="Oval 707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4" name="Oval 707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355" name="Group 70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356" name="Freeform 707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7" name="Freeform 707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8" name="Freeform 70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59" name="Freeform 707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0" name="Oval 708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1" name="Oval 708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2" name="Oval 708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3" name="Oval 708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4" name="Oval 708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5" name="Oval 708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6" name="Oval 708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7" name="Oval 708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8" name="Oval 708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369" name="Oval 708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370" name="Line 7090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371" name="Group 7091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4372" name="Group 7092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4373" name="Group 70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4374" name="Group 70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4375" name="Group 70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4376" name="Line 709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7" name="Line 709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8" name="Oval 709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79" name="Oval 709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80" name="Group 710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4381" name="Line 710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2" name="Line 710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3" name="Oval 7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4" name="Oval 710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85" name="Group 710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4386" name="Line 710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7" name="Line 710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8" name="Oval 710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89" name="Oval 71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90" name="Group 71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4391" name="Line 711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2" name="Line 711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3" name="Oval 71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4" name="Oval 711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395" name="Group 71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4396" name="Line 711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7" name="Line 71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8" name="Oval 711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399" name="Oval 71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4400" name="Group 71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4401" name="Group 7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4402" name="Line 71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3" name="Line 71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4" name="Oval 71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5" name="Oval 71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06" name="Group 71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4407" name="Line 71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8" name="Line 71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09" name="Oval 71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0" name="Oval 71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11" name="Group 71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4412" name="Line 71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3" name="Line 71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4" name="Oval 71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5" name="Oval 71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16" name="Group 71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4417" name="Line 71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8" name="Line 71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19" name="Oval 71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0" name="Oval 71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421" name="Group 71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422" name="Line 714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3" name="Line 71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4" name="Oval 714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425" name="Oval 71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426" name="Group 7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427" name="Group 714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428" name="Line 71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29" name="Line 71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0" name="Oval 715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1" name="Oval 715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32" name="Group 715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433" name="Line 71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4" name="Line 71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5" name="Oval 71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6" name="Oval 71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37" name="Group 715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438" name="Line 71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39" name="Line 71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0" name="Oval 71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1" name="Oval 71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42" name="Group 71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443" name="Line 71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4" name="Line 71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5" name="Oval 71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6" name="Oval 71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47" name="Group 71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448" name="Line 71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49" name="Line 71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0" name="Oval 71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1" name="Oval 71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452" name="Group 7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453" name="Group 71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454" name="Line 71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5" name="Line 71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6" name="Oval 71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57" name="Oval 71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58" name="Group 71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459" name="Line 71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0" name="Line 71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1" name="Oval 71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2" name="Oval 7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63" name="Group 71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464" name="Line 71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5" name="Line 71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6" name="Oval 71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67" name="Oval 71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68" name="Group 71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469" name="Line 71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0" name="Line 71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1" name="Oval 71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2" name="Oval 71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473" name="Group 71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474" name="Line 71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5" name="Line 71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6" name="Oval 71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77" name="Oval 71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478" name="Rectangle 719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4479" name="Group 7199"/>
              <p:cNvGrpSpPr>
                <a:grpSpLocks/>
              </p:cNvGrpSpPr>
              <p:nvPr/>
            </p:nvGrpSpPr>
            <p:grpSpPr bwMode="auto">
              <a:xfrm rot="-1682083">
                <a:off x="3011" y="2453"/>
                <a:ext cx="879" cy="256"/>
                <a:chOff x="912" y="1632"/>
                <a:chExt cx="3648" cy="624"/>
              </a:xfrm>
            </p:grpSpPr>
            <p:grpSp>
              <p:nvGrpSpPr>
                <p:cNvPr id="104480" name="Group 7200"/>
                <p:cNvGrpSpPr>
                  <a:grpSpLocks/>
                </p:cNvGrpSpPr>
                <p:nvPr/>
              </p:nvGrpSpPr>
              <p:grpSpPr bwMode="auto">
                <a:xfrm>
                  <a:off x="912" y="1632"/>
                  <a:ext cx="1632" cy="624"/>
                  <a:chOff x="912" y="816"/>
                  <a:chExt cx="1632" cy="624"/>
                </a:xfrm>
              </p:grpSpPr>
              <p:grpSp>
                <p:nvGrpSpPr>
                  <p:cNvPr id="104481" name="Group 7201"/>
                  <p:cNvGrpSpPr>
                    <a:grpSpLocks/>
                  </p:cNvGrpSpPr>
                  <p:nvPr/>
                </p:nvGrpSpPr>
                <p:grpSpPr bwMode="auto">
                  <a:xfrm>
                    <a:off x="912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482" name="Group 72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483" name="Group 720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484" name="Oval 7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5" name="Oval 72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6" name="Oval 7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487" name="Oval 72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488" name="Oval 720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89" name="Oval 72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490" name="Group 7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491" name="Oval 72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2" name="Oval 72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3" name="Oval 72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4" name="Oval 72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495" name="Group 72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496" name="Oval 72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497" name="Oval 72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498" name="Group 72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499" name="Oval 7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0" name="Oval 7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1" name="Oval 722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2" name="Oval 7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3" name="Oval 7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4" name="Oval 7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5" name="Oval 7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6" name="Oval 7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7" name="Oval 722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8" name="Oval 722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09" name="Oval 722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0" name="Oval 723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1" name="Oval 723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2" name="Oval 723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3" name="Oval 723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4" name="Oval 723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5" name="Oval 723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6" name="Oval 723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7" name="Oval 72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8" name="Oval 72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19" name="Oval 72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0" name="Oval 72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1" name="Oval 72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2" name="Oval 72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23" name="Oval 72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524" name="Group 72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525" name="Oval 72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6" name="Oval 72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7" name="Oval 72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8" name="Oval 724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29" name="Oval 724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0" name="Oval 725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1" name="Oval 72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2" name="Oval 725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33" name="Group 72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534" name="Oval 725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5" name="Oval 725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6" name="Oval 72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7" name="Oval 725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8" name="Oval 725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39" name="Oval 725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0" name="Oval 72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1" name="Oval 726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2" name="Oval 726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43" name="Group 72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544" name="Freeform 726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5" name="Freeform 726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6" name="Freeform 726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7" name="Freeform 726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8" name="Oval 726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49" name="Oval 726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0" name="Oval 727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1" name="Oval 727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2" name="Oval 727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3" name="Oval 727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4" name="Oval 727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5" name="Oval 727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6" name="Oval 727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57" name="Oval 727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558" name="Group 7278"/>
                  <p:cNvGrpSpPr>
                    <a:grpSpLocks/>
                  </p:cNvGrpSpPr>
                  <p:nvPr/>
                </p:nvGrpSpPr>
                <p:grpSpPr bwMode="auto">
                  <a:xfrm>
                    <a:off x="912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559" name="Group 72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560" name="Group 728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561" name="Oval 7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2" name="Oval 7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3" name="Oval 7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64" name="Oval 72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565" name="Oval 728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66" name="Oval 7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67" name="Group 7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568" name="Oval 72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69" name="Oval 72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0" name="Oval 72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1" name="Oval 72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572" name="Group 72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573" name="Oval 7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574" name="Oval 7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575" name="Group 729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576" name="Oval 7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7" name="Oval 72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8" name="Oval 72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79" name="Oval 72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0" name="Oval 73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1" name="Oval 73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2" name="Oval 73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3" name="Oval 7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4" name="Oval 73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5" name="Oval 730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6" name="Oval 73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7" name="Oval 73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8" name="Oval 73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89" name="Oval 730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0" name="Oval 73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1" name="Oval 73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2" name="Oval 73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3" name="Oval 73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4" name="Oval 731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5" name="Oval 73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6" name="Oval 73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7" name="Oval 73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8" name="Oval 73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599" name="Oval 73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00" name="Oval 73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601" name="Group 73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602" name="Oval 732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3" name="Oval 732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4" name="Oval 732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5" name="Oval 732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6" name="Oval 732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7" name="Oval 732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8" name="Oval 73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09" name="Oval 732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10" name="Group 73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611" name="Oval 733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2" name="Oval 73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3" name="Oval 733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4" name="Oval 733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5" name="Oval 733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6" name="Oval 733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7" name="Oval 73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8" name="Oval 733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19" name="Oval 733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20" name="Group 73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621" name="Freeform 734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2" name="Freeform 734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3" name="Freeform 734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4" name="Freeform 734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5" name="Oval 734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6" name="Oval 734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7" name="Oval 734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8" name="Oval 734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29" name="Oval 734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0" name="Oval 735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1" name="Oval 735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2" name="Oval 735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3" name="Oval 735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34" name="Oval 735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635" name="Line 7355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636" name="Group 7356"/>
                <p:cNvGrpSpPr>
                  <a:grpSpLocks/>
                </p:cNvGrpSpPr>
                <p:nvPr/>
              </p:nvGrpSpPr>
              <p:grpSpPr bwMode="auto">
                <a:xfrm>
                  <a:off x="2928" y="1632"/>
                  <a:ext cx="1632" cy="624"/>
                  <a:chOff x="2928" y="816"/>
                  <a:chExt cx="1632" cy="624"/>
                </a:xfrm>
              </p:grpSpPr>
              <p:grpSp>
                <p:nvGrpSpPr>
                  <p:cNvPr id="104637" name="Group 7357"/>
                  <p:cNvGrpSpPr>
                    <a:grpSpLocks/>
                  </p:cNvGrpSpPr>
                  <p:nvPr/>
                </p:nvGrpSpPr>
                <p:grpSpPr bwMode="auto">
                  <a:xfrm>
                    <a:off x="2928" y="81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638" name="Group 73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639" name="Group 73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640" name="Oval 73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1" name="Oval 73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2" name="Oval 73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43" name="Oval 73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644" name="Oval 73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5" name="Oval 7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46" name="Group 73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647" name="Oval 736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8" name="Oval 736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49" name="Oval 736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50" name="Oval 737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51" name="Group 73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652" name="Oval 73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53" name="Oval 73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654" name="Group 73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655" name="Oval 73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6" name="Oval 73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7" name="Oval 73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8" name="Oval 73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59" name="Oval 73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0" name="Oval 73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1" name="Oval 73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2" name="Oval 73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3" name="Oval 73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4" name="Oval 73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5" name="Oval 73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6" name="Oval 73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7" name="Oval 73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8" name="Oval 73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69" name="Oval 73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0" name="Oval 739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1" name="Oval 73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2" name="Oval 73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3" name="Oval 73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4" name="Oval 73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5" name="Oval 73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6" name="Oval 73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7" name="Oval 73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8" name="Oval 73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679" name="Oval 73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680" name="Group 740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681" name="Oval 740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2" name="Oval 74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3" name="Oval 740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4" name="Oval 740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5" name="Oval 740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6" name="Oval 740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7" name="Oval 740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88" name="Oval 74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89" name="Group 74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690" name="Oval 741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1" name="Oval 741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2" name="Oval 74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3" name="Oval 741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4" name="Oval 741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5" name="Oval 741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6" name="Oval 741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7" name="Oval 74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698" name="Oval 741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699" name="Group 74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700" name="Freeform 742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1" name="Freeform 74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2" name="Freeform 742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3" name="Freeform 742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4" name="Oval 742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5" name="Oval 742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6" name="Oval 742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7" name="Oval 742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8" name="Oval 742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09" name="Oval 742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0" name="Oval 743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1" name="Oval 743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2" name="Oval 743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13" name="Oval 743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04714" name="Group 7434"/>
                  <p:cNvGrpSpPr>
                    <a:grpSpLocks/>
                  </p:cNvGrpSpPr>
                  <p:nvPr/>
                </p:nvGrpSpPr>
                <p:grpSpPr bwMode="auto">
                  <a:xfrm>
                    <a:off x="2928" y="1296"/>
                    <a:ext cx="1632" cy="144"/>
                    <a:chOff x="240" y="2736"/>
                    <a:chExt cx="5280" cy="442"/>
                  </a:xfrm>
                </p:grpSpPr>
                <p:grpSp>
                  <p:nvGrpSpPr>
                    <p:cNvPr id="104715" name="Group 74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6" y="2832"/>
                      <a:ext cx="1152" cy="336"/>
                      <a:chOff x="336" y="2640"/>
                      <a:chExt cx="1152" cy="336"/>
                    </a:xfrm>
                  </p:grpSpPr>
                  <p:grpSp>
                    <p:nvGrpSpPr>
                      <p:cNvPr id="104716" name="Group 74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0" y="2640"/>
                        <a:ext cx="768" cy="336"/>
                        <a:chOff x="432" y="2640"/>
                        <a:chExt cx="768" cy="336"/>
                      </a:xfrm>
                    </p:grpSpPr>
                    <p:sp>
                      <p:nvSpPr>
                        <p:cNvPr id="104717" name="Oval 74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100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18" name="Oval 743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81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19" name="Oval 74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62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20" name="Oval 74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V="1">
                          <a:off x="43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rgbClr val="66FFFF"/>
                            </a:gs>
                            <a:gs pos="100000">
                              <a:srgbClr val="66FFFF">
                                <a:gamma/>
                                <a:shade val="46275"/>
                                <a:invGamma/>
                              </a:srgb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04721" name="Oval 744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2" name="Oval 74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23" name="Group 74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24" y="2832"/>
                      <a:ext cx="768" cy="336"/>
                      <a:chOff x="2736" y="2640"/>
                      <a:chExt cx="768" cy="336"/>
                    </a:xfrm>
                  </p:grpSpPr>
                  <p:sp>
                    <p:nvSpPr>
                      <p:cNvPr id="104724" name="Oval 744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73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5" name="Oval 744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928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6" name="Oval 744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120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27" name="Oval 74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312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28" name="Group 74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84"/>
                      <a:ext cx="5184" cy="384"/>
                      <a:chOff x="240" y="2592"/>
                      <a:chExt cx="5184" cy="384"/>
                    </a:xfrm>
                  </p:grpSpPr>
                  <p:sp>
                    <p:nvSpPr>
                      <p:cNvPr id="104729" name="Oval 74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30" name="Oval 74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chemeClr val="accent1">
                              <a:gamma/>
                              <a:shade val="46275"/>
                              <a:invGamma/>
                            </a:scheme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04731" name="Group 74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24" y="2592"/>
                        <a:ext cx="4800" cy="384"/>
                        <a:chOff x="336" y="2592"/>
                        <a:chExt cx="4800" cy="384"/>
                      </a:xfrm>
                    </p:grpSpPr>
                    <p:sp>
                      <p:nvSpPr>
                        <p:cNvPr id="104732" name="Oval 74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96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3" name="Oval 74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8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4" name="Oval 745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80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5" name="Oval 745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72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6" name="Oval 745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7" name="Oval 745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8" name="Oval 745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48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39" name="Oval 745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4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0" name="Oval 746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32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1" name="Oval 746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24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2" name="Oval 746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16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3" name="Oval 746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408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4" name="Oval 746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00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5" name="Oval 746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792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6" name="Oval 746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984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7" name="Oval 746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76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8" name="Oval 746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04" y="2784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49" name="Oval 746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36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0" name="Oval 747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60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1" name="Oval 74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52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2" name="Oval 74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4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3" name="Oval 74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912" y="2736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4" name="Oval 74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0" y="2688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5" name="Oval 74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8" y="2640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756" name="Oval 74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36" y="2592"/>
                          <a:ext cx="192" cy="192"/>
                        </a:xfrm>
                        <a:prstGeom prst="ellipse">
                          <a:avLst/>
                        </a:prstGeom>
                        <a:gradFill rotWithShape="0">
                          <a:gsLst>
                            <a:gs pos="0">
                              <a:schemeClr val="accent1"/>
                            </a:gs>
                            <a:gs pos="100000">
                              <a:schemeClr val="accent1">
                                <a:gamma/>
                                <a:shade val="46275"/>
                                <a:invGamma/>
                              </a:schemeClr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757" name="Group 74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2784"/>
                      <a:ext cx="1536" cy="384"/>
                      <a:chOff x="1200" y="2592"/>
                      <a:chExt cx="1536" cy="384"/>
                    </a:xfrm>
                  </p:grpSpPr>
                  <p:sp>
                    <p:nvSpPr>
                      <p:cNvPr id="104758" name="Oval 747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392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59" name="Oval 747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58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0" name="Oval 748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776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1" name="Oval 748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968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2" name="Oval 748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160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3" name="Oval 748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352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4" name="Oval 748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544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5" name="Oval 748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1200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66" name="Group 74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2" y="2784"/>
                      <a:ext cx="1728" cy="384"/>
                      <a:chOff x="3504" y="2592"/>
                      <a:chExt cx="1728" cy="384"/>
                    </a:xfrm>
                  </p:grpSpPr>
                  <p:sp>
                    <p:nvSpPr>
                      <p:cNvPr id="104767" name="Oval 748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504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8" name="Oval 748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696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69" name="Oval 74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3888" y="2592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0" name="Oval 749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080" y="2640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1" name="Oval 749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272" y="2688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2" name="Oval 749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464" y="2736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3" name="Oval 74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656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4" name="Oval 7494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4848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5" name="Oval 7495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5040" y="2784"/>
                        <a:ext cx="192" cy="192"/>
                      </a:xfrm>
                      <a:prstGeom prst="ellipse">
                        <a:avLst/>
                      </a:prstGeom>
                      <a:gradFill rotWithShape="0">
                        <a:gsLst>
                          <a:gs pos="0">
                            <a:srgbClr val="66FFFF"/>
                          </a:gs>
                          <a:gs pos="100000">
                            <a:srgbClr val="66FFFF">
                              <a:gamma/>
                              <a:shade val="46275"/>
                              <a:invGamma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4776" name="Group 74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0" y="2736"/>
                      <a:ext cx="5040" cy="442"/>
                      <a:chOff x="240" y="2736"/>
                      <a:chExt cx="5040" cy="442"/>
                    </a:xfrm>
                  </p:grpSpPr>
                  <p:sp>
                    <p:nvSpPr>
                      <p:cNvPr id="104777" name="Freeform 749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640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8" name="Freeform 749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888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79" name="Freeform 74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584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0" name="Freeform 750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336" y="2736"/>
                        <a:ext cx="1200" cy="432"/>
                      </a:xfrm>
                      <a:custGeom>
                        <a:avLst/>
                        <a:gdLst>
                          <a:gd name="T0" fmla="*/ 40 w 856"/>
                          <a:gd name="T1" fmla="*/ 256 h 280"/>
                          <a:gd name="T2" fmla="*/ 88 w 856"/>
                          <a:gd name="T3" fmla="*/ 256 h 280"/>
                          <a:gd name="T4" fmla="*/ 568 w 856"/>
                          <a:gd name="T5" fmla="*/ 112 h 280"/>
                          <a:gd name="T6" fmla="*/ 808 w 856"/>
                          <a:gd name="T7" fmla="*/ 16 h 280"/>
                          <a:gd name="T8" fmla="*/ 856 w 856"/>
                          <a:gd name="T9" fmla="*/ 16 h 28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856" h="280">
                            <a:moveTo>
                              <a:pt x="40" y="256"/>
                            </a:moveTo>
                            <a:cubicBezTo>
                              <a:pt x="20" y="268"/>
                              <a:pt x="0" y="280"/>
                              <a:pt x="88" y="256"/>
                            </a:cubicBezTo>
                            <a:cubicBezTo>
                              <a:pt x="176" y="232"/>
                              <a:pt x="448" y="152"/>
                              <a:pt x="568" y="112"/>
                            </a:cubicBezTo>
                            <a:cubicBezTo>
                              <a:pt x="688" y="72"/>
                              <a:pt x="760" y="32"/>
                              <a:pt x="808" y="16"/>
                            </a:cubicBezTo>
                            <a:cubicBezTo>
                              <a:pt x="856" y="0"/>
                              <a:pt x="848" y="16"/>
                              <a:pt x="856" y="16"/>
                            </a:cubicBezTo>
                          </a:path>
                        </a:pathLst>
                      </a:custGeom>
                      <a:noFill/>
                      <a:ln w="38100" cmpd="sng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1" name="Oval 7501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2" name="Oval 7502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14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3" name="Oval 7503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4" name="Oval 7504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592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5" name="Oval 7505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744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6" name="Oval 7506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3840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7" name="Oval 7507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8" name="Oval 7508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2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89" name="Oval 7509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40" y="3120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790" name="Oval 7510"/>
                      <p:cNvSpPr>
                        <a:spLocks noChangeArrowheads="1"/>
                      </p:cNvSpPr>
                      <p:nvPr/>
                    </p:nvSpPr>
                    <p:spPr bwMode="auto">
                      <a:xfrm rot="21403954" flipV="1">
                        <a:off x="5088" y="2736"/>
                        <a:ext cx="192" cy="58"/>
                      </a:xfrm>
                      <a:prstGeom prst="ellipse">
                        <a:avLst/>
                      </a:prstGeom>
                      <a:solidFill>
                        <a:srgbClr val="FF7C8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04791" name="Line 7511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816"/>
                    <a:ext cx="0" cy="624"/>
                  </a:xfrm>
                  <a:prstGeom prst="line">
                    <a:avLst/>
                  </a:prstGeom>
                  <a:noFill/>
                  <a:ln w="76200">
                    <a:pattFill prst="pct75">
                      <a:fgClr>
                        <a:schemeClr val="tx1"/>
                      </a:fgClr>
                      <a:bgClr>
                        <a:srgbClr val="FFFFFF"/>
                      </a:bgClr>
                    </a:patt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4792" name="Group 7512"/>
                <p:cNvGrpSpPr>
                  <a:grpSpLocks/>
                </p:cNvGrpSpPr>
                <p:nvPr/>
              </p:nvGrpSpPr>
              <p:grpSpPr bwMode="auto">
                <a:xfrm>
                  <a:off x="1372" y="1792"/>
                  <a:ext cx="2660" cy="288"/>
                  <a:chOff x="1372" y="976"/>
                  <a:chExt cx="2660" cy="288"/>
                </a:xfrm>
              </p:grpSpPr>
              <p:grpSp>
                <p:nvGrpSpPr>
                  <p:cNvPr id="104793" name="Group 7513"/>
                  <p:cNvGrpSpPr>
                    <a:grpSpLocks/>
                  </p:cNvGrpSpPr>
                  <p:nvPr/>
                </p:nvGrpSpPr>
                <p:grpSpPr bwMode="auto">
                  <a:xfrm>
                    <a:off x="1372" y="976"/>
                    <a:ext cx="2660" cy="288"/>
                    <a:chOff x="796" y="964"/>
                    <a:chExt cx="4108" cy="1240"/>
                  </a:xfrm>
                </p:grpSpPr>
                <p:grpSp>
                  <p:nvGrpSpPr>
                    <p:cNvPr id="104794" name="Group 75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964"/>
                      <a:ext cx="4108" cy="620"/>
                      <a:chOff x="796" y="964"/>
                      <a:chExt cx="4108" cy="620"/>
                    </a:xfrm>
                  </p:grpSpPr>
                  <p:grpSp>
                    <p:nvGrpSpPr>
                      <p:cNvPr id="104795" name="Group 75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964"/>
                        <a:ext cx="2634" cy="572"/>
                        <a:chOff x="2270" y="964"/>
                        <a:chExt cx="2634" cy="572"/>
                      </a:xfrm>
                    </p:grpSpPr>
                    <p:grpSp>
                      <p:nvGrpSpPr>
                        <p:cNvPr id="104796" name="Group 751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70" y="964"/>
                          <a:ext cx="1398" cy="188"/>
                          <a:chOff x="2270" y="964"/>
                          <a:chExt cx="1398" cy="188"/>
                        </a:xfrm>
                      </p:grpSpPr>
                      <p:sp>
                        <p:nvSpPr>
                          <p:cNvPr id="104797" name="Line 751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270" y="115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798" name="Line 751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33" y="100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799" name="Oval 751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509" y="96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0" name="Oval 752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550" y="998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01" name="Group 75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35" y="1060"/>
                          <a:ext cx="1397" cy="188"/>
                          <a:chOff x="2635" y="1060"/>
                          <a:chExt cx="1397" cy="188"/>
                        </a:xfrm>
                      </p:grpSpPr>
                      <p:sp>
                        <p:nvSpPr>
                          <p:cNvPr id="104802" name="Line 752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635" y="1248"/>
                            <a:ext cx="1159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3" name="Line 752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795" y="1105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4" name="Oval 75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871" y="1060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5" name="Oval 75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3915" y="1094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06" name="Group 75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24" y="1156"/>
                          <a:ext cx="1398" cy="188"/>
                          <a:chOff x="2924" y="1156"/>
                          <a:chExt cx="1398" cy="188"/>
                        </a:xfrm>
                      </p:grpSpPr>
                      <p:sp>
                        <p:nvSpPr>
                          <p:cNvPr id="104807" name="Line 752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924" y="1344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8" name="Line 752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087" y="1201"/>
                            <a:ext cx="144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09" name="Oval 75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163" y="115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0" name="Oval 75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205" y="119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11" name="Group 753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216" y="1252"/>
                          <a:ext cx="1397" cy="188"/>
                          <a:chOff x="3216" y="1252"/>
                          <a:chExt cx="1397" cy="188"/>
                        </a:xfrm>
                      </p:grpSpPr>
                      <p:sp>
                        <p:nvSpPr>
                          <p:cNvPr id="104812" name="Line 7532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216" y="1440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3" name="Line 753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378" y="129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4" name="Oval 75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454" y="125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5" name="Oval 753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496" y="1286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16" name="Group 753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07" y="1348"/>
                          <a:ext cx="1397" cy="188"/>
                          <a:chOff x="3507" y="1348"/>
                          <a:chExt cx="1397" cy="188"/>
                        </a:xfrm>
                      </p:grpSpPr>
                      <p:sp>
                        <p:nvSpPr>
                          <p:cNvPr id="104817" name="Line 753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507" y="1536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8" name="Line 753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4669" y="1393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19" name="Oval 75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44" y="1348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0" name="Oval 75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3420000">
                            <a:off x="4787" y="1382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104821" name="Group 754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012"/>
                        <a:ext cx="2636" cy="572"/>
                        <a:chOff x="796" y="1012"/>
                        <a:chExt cx="2636" cy="572"/>
                      </a:xfrm>
                    </p:grpSpPr>
                    <p:grpSp>
                      <p:nvGrpSpPr>
                        <p:cNvPr id="104822" name="Group 754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33" y="1012"/>
                          <a:ext cx="1399" cy="188"/>
                          <a:chOff x="2033" y="1012"/>
                          <a:chExt cx="1399" cy="188"/>
                        </a:xfrm>
                      </p:grpSpPr>
                      <p:sp>
                        <p:nvSpPr>
                          <p:cNvPr id="104823" name="Line 754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2270" y="1200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4" name="Line 754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2124" y="1057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5" name="Oval 754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127" y="1012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6" name="Oval 754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2039" y="1046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27" name="Group 754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69" y="1108"/>
                          <a:ext cx="1399" cy="188"/>
                          <a:chOff x="1669" y="1108"/>
                          <a:chExt cx="1399" cy="188"/>
                        </a:xfrm>
                      </p:grpSpPr>
                      <p:sp>
                        <p:nvSpPr>
                          <p:cNvPr id="104828" name="Line 754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908" y="1296"/>
                            <a:ext cx="1160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29" name="Line 754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760" y="1153"/>
                            <a:ext cx="145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0" name="Oval 75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63" y="1108"/>
                            <a:ext cx="66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1" name="Oval 75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675" y="1142"/>
                            <a:ext cx="111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32" name="Group 75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378" y="1204"/>
                          <a:ext cx="1400" cy="188"/>
                          <a:chOff x="1378" y="1204"/>
                          <a:chExt cx="1400" cy="188"/>
                        </a:xfrm>
                      </p:grpSpPr>
                      <p:sp>
                        <p:nvSpPr>
                          <p:cNvPr id="104833" name="Line 75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616" y="1392"/>
                            <a:ext cx="1162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4" name="Line 755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470" y="1249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5" name="Oval 75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73" y="1204"/>
                            <a:ext cx="64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6" name="Oval 75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385" y="1238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37" name="Group 755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88" y="1300"/>
                          <a:ext cx="1398" cy="188"/>
                          <a:chOff x="1088" y="1300"/>
                          <a:chExt cx="1398" cy="188"/>
                        </a:xfrm>
                      </p:grpSpPr>
                      <p:sp>
                        <p:nvSpPr>
                          <p:cNvPr id="104838" name="Line 7558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325" y="1488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39" name="Line 755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1179" y="1345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0" name="Oval 756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182" y="1300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1" name="Oval 756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1095" y="1334"/>
                            <a:ext cx="109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04842" name="Group 756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796" y="1396"/>
                          <a:ext cx="1399" cy="188"/>
                          <a:chOff x="796" y="1396"/>
                          <a:chExt cx="1399" cy="188"/>
                        </a:xfrm>
                      </p:grpSpPr>
                      <p:sp>
                        <p:nvSpPr>
                          <p:cNvPr id="104843" name="Line 756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>
                            <a:off x="1034" y="1584"/>
                            <a:ext cx="1161" cy="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4" name="Line 75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H="1" flipV="1">
                            <a:off x="888" y="1441"/>
                            <a:ext cx="143" cy="142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FF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5" name="Oval 75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91" y="1396"/>
                            <a:ext cx="65" cy="8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04846" name="Oval 756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8180000" flipH="1">
                            <a:off x="803" y="1430"/>
                            <a:ext cx="110" cy="124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1270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4847" name="Group 75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70" y="1584"/>
                      <a:ext cx="2634" cy="572"/>
                      <a:chOff x="2270" y="1584"/>
                      <a:chExt cx="2634" cy="572"/>
                    </a:xfrm>
                  </p:grpSpPr>
                  <p:grpSp>
                    <p:nvGrpSpPr>
                      <p:cNvPr id="104848" name="Group 75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70" y="1968"/>
                        <a:ext cx="1398" cy="188"/>
                        <a:chOff x="2270" y="1968"/>
                        <a:chExt cx="1398" cy="188"/>
                      </a:xfrm>
                    </p:grpSpPr>
                    <p:sp>
                      <p:nvSpPr>
                        <p:cNvPr id="104849" name="Line 75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270" y="1968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0" name="Line 75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434" y="197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1" name="Oval 757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09" y="2068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2" name="Oval 75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550" y="1998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53" name="Group 75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35" y="1872"/>
                        <a:ext cx="1397" cy="188"/>
                        <a:chOff x="2635" y="1872"/>
                        <a:chExt cx="1397" cy="188"/>
                      </a:xfrm>
                    </p:grpSpPr>
                    <p:sp>
                      <p:nvSpPr>
                        <p:cNvPr id="104854" name="Line 75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635" y="1872"/>
                          <a:ext cx="1159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5" name="Line 75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96" y="1874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6" name="Oval 75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871" y="1972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57" name="Oval 75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3915" y="190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58" name="Group 75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24" y="1776"/>
                        <a:ext cx="1398" cy="188"/>
                        <a:chOff x="2924" y="1776"/>
                        <a:chExt cx="1398" cy="188"/>
                      </a:xfrm>
                    </p:grpSpPr>
                    <p:sp>
                      <p:nvSpPr>
                        <p:cNvPr id="104859" name="Line 75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924" y="177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0" name="Line 75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088" y="1778"/>
                          <a:ext cx="144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1" name="Oval 75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163" y="1876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2" name="Oval 75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205" y="1806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63" name="Group 758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16" y="1680"/>
                        <a:ext cx="1397" cy="188"/>
                        <a:chOff x="3216" y="1680"/>
                        <a:chExt cx="1397" cy="188"/>
                      </a:xfrm>
                    </p:grpSpPr>
                    <p:sp>
                      <p:nvSpPr>
                        <p:cNvPr id="104864" name="Line 75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16" y="1680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5" name="Line 75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379" y="1682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6" name="Oval 75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54" y="1780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67" name="Oval 75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496" y="1710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68" name="Group 758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507" y="1584"/>
                        <a:ext cx="1397" cy="188"/>
                        <a:chOff x="3507" y="1584"/>
                        <a:chExt cx="1397" cy="188"/>
                      </a:xfrm>
                    </p:grpSpPr>
                    <p:sp>
                      <p:nvSpPr>
                        <p:cNvPr id="104869" name="Line 75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507" y="1584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0" name="Line 75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670" y="158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1" name="Oval 759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744" y="1684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2" name="Oval 759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7380000" flipH="1">
                          <a:off x="4787" y="161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04873" name="Group 75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6" y="1632"/>
                      <a:ext cx="2636" cy="572"/>
                      <a:chOff x="796" y="1632"/>
                      <a:chExt cx="2636" cy="572"/>
                    </a:xfrm>
                  </p:grpSpPr>
                  <p:grpSp>
                    <p:nvGrpSpPr>
                      <p:cNvPr id="104874" name="Group 75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33" y="2016"/>
                        <a:ext cx="1399" cy="188"/>
                        <a:chOff x="2033" y="2016"/>
                        <a:chExt cx="1399" cy="188"/>
                      </a:xfrm>
                    </p:grpSpPr>
                    <p:sp>
                      <p:nvSpPr>
                        <p:cNvPr id="104875" name="Line 75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270" y="2016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6" name="Line 75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2125" y="2018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7" name="Oval 75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7" y="2116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78" name="Oval 759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2039" y="2046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79" name="Group 759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69" y="1920"/>
                        <a:ext cx="1399" cy="188"/>
                        <a:chOff x="1669" y="1920"/>
                        <a:chExt cx="1399" cy="188"/>
                      </a:xfrm>
                    </p:grpSpPr>
                    <p:sp>
                      <p:nvSpPr>
                        <p:cNvPr id="104880" name="Line 76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908" y="1920"/>
                          <a:ext cx="1160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1" name="Line 76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761" y="1922"/>
                          <a:ext cx="145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2" name="Oval 76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63" y="2020"/>
                          <a:ext cx="66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3" name="Oval 76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675" y="1950"/>
                          <a:ext cx="111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84" name="Group 760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78" y="1824"/>
                        <a:ext cx="1400" cy="188"/>
                        <a:chOff x="1378" y="1824"/>
                        <a:chExt cx="1400" cy="188"/>
                      </a:xfrm>
                    </p:grpSpPr>
                    <p:sp>
                      <p:nvSpPr>
                        <p:cNvPr id="104885" name="Line 76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616" y="1824"/>
                          <a:ext cx="1162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6" name="Line 76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471" y="1826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7" name="Oval 760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473" y="1924"/>
                          <a:ext cx="64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88" name="Oval 760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385" y="1854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89" name="Group 760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088" y="1728"/>
                        <a:ext cx="1398" cy="188"/>
                        <a:chOff x="1088" y="1728"/>
                        <a:chExt cx="1398" cy="188"/>
                      </a:xfrm>
                    </p:grpSpPr>
                    <p:sp>
                      <p:nvSpPr>
                        <p:cNvPr id="104890" name="Line 76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25" y="1728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1" name="Line 76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180" y="1730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2" name="Oval 761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2" y="1828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3" name="Oval 761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1095" y="1758"/>
                          <a:ext cx="109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04894" name="Group 76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6" y="1632"/>
                        <a:ext cx="1399" cy="188"/>
                        <a:chOff x="796" y="1632"/>
                        <a:chExt cx="1399" cy="188"/>
                      </a:xfrm>
                    </p:grpSpPr>
                    <p:sp>
                      <p:nvSpPr>
                        <p:cNvPr id="104895" name="Line 76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034" y="1632"/>
                          <a:ext cx="1161" cy="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6" name="Line 76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889" y="1634"/>
                          <a:ext cx="143" cy="14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FF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7" name="Oval 76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91" y="1732"/>
                          <a:ext cx="65" cy="88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04898" name="Oval 76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rot="14220000">
                          <a:off x="803" y="1662"/>
                          <a:ext cx="110" cy="124"/>
                        </a:xfrm>
                        <a:prstGeom prst="ellipse">
                          <a:avLst/>
                        </a:prstGeom>
                        <a:solidFill>
                          <a:srgbClr val="FF0000"/>
                        </a:solidFill>
                        <a:ln w="12700">
                          <a:solidFill>
                            <a:srgbClr val="FF0000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04899" name="Rectangle 7619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096"/>
                    <a:ext cx="816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solidFill>
                      <a:srgbClr val="FF33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04900" name="Line 7620"/>
          <p:cNvSpPr>
            <a:spLocks noChangeShapeType="1"/>
          </p:cNvSpPr>
          <p:nvPr/>
        </p:nvSpPr>
        <p:spPr bwMode="auto">
          <a:xfrm>
            <a:off x="2339975" y="4824413"/>
            <a:ext cx="31686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1" name="AutoShape 7621"/>
          <p:cNvSpPr>
            <a:spLocks noChangeArrowheads="1"/>
          </p:cNvSpPr>
          <p:nvPr/>
        </p:nvSpPr>
        <p:spPr bwMode="auto">
          <a:xfrm>
            <a:off x="2051050" y="4629150"/>
            <a:ext cx="2520950" cy="2159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902" name="Group 7622"/>
          <p:cNvGrpSpPr>
            <a:grpSpLocks/>
          </p:cNvGrpSpPr>
          <p:nvPr/>
        </p:nvGrpSpPr>
        <p:grpSpPr bwMode="auto">
          <a:xfrm>
            <a:off x="4572000" y="3068638"/>
            <a:ext cx="3384550" cy="215900"/>
            <a:chOff x="2880" y="1933"/>
            <a:chExt cx="2132" cy="136"/>
          </a:xfrm>
        </p:grpSpPr>
        <p:sp>
          <p:nvSpPr>
            <p:cNvPr id="104903" name="Line 7623"/>
            <p:cNvSpPr>
              <a:spLocks noChangeShapeType="1"/>
            </p:cNvSpPr>
            <p:nvPr/>
          </p:nvSpPr>
          <p:spPr bwMode="auto">
            <a:xfrm>
              <a:off x="2880" y="1950"/>
              <a:ext cx="19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4904" name="AutoShape 7624"/>
            <p:cNvSpPr>
              <a:spLocks noChangeArrowheads="1"/>
            </p:cNvSpPr>
            <p:nvPr/>
          </p:nvSpPr>
          <p:spPr bwMode="auto">
            <a:xfrm flipH="1" flipV="1">
              <a:off x="3424" y="1933"/>
              <a:ext cx="1588" cy="136"/>
            </a:xfrm>
            <a:prstGeom prst="rtTriangl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905" name="Line 7625"/>
          <p:cNvSpPr>
            <a:spLocks noChangeShapeType="1"/>
          </p:cNvSpPr>
          <p:nvPr/>
        </p:nvSpPr>
        <p:spPr bwMode="auto">
          <a:xfrm flipH="1">
            <a:off x="539750" y="2205038"/>
            <a:ext cx="11525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6" name="Line 7626"/>
          <p:cNvSpPr>
            <a:spLocks noChangeShapeType="1"/>
          </p:cNvSpPr>
          <p:nvPr/>
        </p:nvSpPr>
        <p:spPr bwMode="auto">
          <a:xfrm flipH="1">
            <a:off x="684213" y="4724400"/>
            <a:ext cx="13668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4907" name="Line 7627"/>
          <p:cNvSpPr>
            <a:spLocks noChangeShapeType="1"/>
          </p:cNvSpPr>
          <p:nvPr/>
        </p:nvSpPr>
        <p:spPr bwMode="auto">
          <a:xfrm flipV="1">
            <a:off x="1979613" y="3213100"/>
            <a:ext cx="1800225" cy="10080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0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4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4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900" grpId="0" animBg="1"/>
      <p:bldP spid="104901" grpId="0" animBg="1"/>
      <p:bldP spid="104905" grpId="0" animBg="1"/>
      <p:bldP spid="104906" grpId="0" animBg="1"/>
      <p:bldP spid="10490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116013" y="620713"/>
            <a:ext cx="7272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>
                <a:latin typeface="Times New Roman" pitchFamily="18" charset="0"/>
              </a:rPr>
              <a:t>Tollazottsági szög</a:t>
            </a:r>
            <a:endParaRPr lang="en-US" sz="3200" b="1">
              <a:latin typeface="Times New Roman" pitchFamily="18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2411413" y="2636838"/>
            <a:ext cx="35290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1476375" y="3933825"/>
            <a:ext cx="35290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14763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1979613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25558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flipV="1">
            <a:off x="3203575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779838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V="1">
            <a:off x="4356100" y="2636838"/>
            <a:ext cx="1008063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4932363" y="2636838"/>
            <a:ext cx="1008062" cy="12969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2627313" y="4221163"/>
            <a:ext cx="1944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Aponeurosis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827088" y="2781300"/>
            <a:ext cx="1081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400">
                <a:latin typeface="Times New Roman" pitchFamily="18" charset="0"/>
              </a:rPr>
              <a:t>Rostok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2555776" y="1628800"/>
            <a:ext cx="38166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dirty="0" err="1" smtClean="0">
                <a:latin typeface="Times New Roman" pitchFamily="18" charset="0"/>
              </a:rPr>
              <a:t>Aponeurosis</a:t>
            </a:r>
            <a:r>
              <a:rPr lang="hu-HU" sz="2400" dirty="0" smtClean="0">
                <a:latin typeface="Times New Roman" pitchFamily="18" charset="0"/>
              </a:rPr>
              <a:t> (Párhuzamos elasztikus elem)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4859338" y="39338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724525" y="3429000"/>
            <a:ext cx="576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sym typeface="Symbol" pitchFamily="18" charset="2"/>
              </a:rPr>
              <a:t></a:t>
            </a:r>
          </a:p>
        </p:txBody>
      </p:sp>
      <p:sp>
        <p:nvSpPr>
          <p:cNvPr id="106513" name="Arc 17"/>
          <p:cNvSpPr>
            <a:spLocks/>
          </p:cNvSpPr>
          <p:nvPr/>
        </p:nvSpPr>
        <p:spPr bwMode="auto">
          <a:xfrm rot="7451503">
            <a:off x="5010150" y="3492500"/>
            <a:ext cx="760413" cy="582613"/>
          </a:xfrm>
          <a:custGeom>
            <a:avLst/>
            <a:gdLst>
              <a:gd name="T0" fmla="*/ 0 w 21465"/>
              <a:gd name="T1" fmla="*/ 2147483647 h 18203"/>
              <a:gd name="T2" fmla="*/ 2147483647 w 21465"/>
              <a:gd name="T3" fmla="*/ 0 h 18203"/>
              <a:gd name="T4" fmla="*/ 2147483647 w 21465"/>
              <a:gd name="T5" fmla="*/ 2147483647 h 18203"/>
              <a:gd name="T6" fmla="*/ 0 60000 65536"/>
              <a:gd name="T7" fmla="*/ 0 60000 65536"/>
              <a:gd name="T8" fmla="*/ 0 60000 65536"/>
              <a:gd name="T9" fmla="*/ 0 w 21465"/>
              <a:gd name="T10" fmla="*/ 0 h 18203"/>
              <a:gd name="T11" fmla="*/ 21465 w 21465"/>
              <a:gd name="T12" fmla="*/ 18203 h 18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465" h="18203" fill="none" extrusionOk="0">
                <a:moveTo>
                  <a:pt x="0" y="15790"/>
                </a:moveTo>
                <a:cubicBezTo>
                  <a:pt x="728" y="9311"/>
                  <a:pt x="4343" y="3509"/>
                  <a:pt x="9836" y="-1"/>
                </a:cubicBezTo>
              </a:path>
              <a:path w="21465" h="18203" stroke="0" extrusionOk="0">
                <a:moveTo>
                  <a:pt x="0" y="15790"/>
                </a:moveTo>
                <a:cubicBezTo>
                  <a:pt x="728" y="9311"/>
                  <a:pt x="4343" y="3509"/>
                  <a:pt x="9836" y="-1"/>
                </a:cubicBezTo>
                <a:lnTo>
                  <a:pt x="21465" y="18203"/>
                </a:lnTo>
                <a:close/>
              </a:path>
            </a:pathLst>
          </a:custGeom>
          <a:solidFill>
            <a:schemeClr val="accent1"/>
          </a:solid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6514" name="Picture 18" descr="maganar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338" y="4213225"/>
            <a:ext cx="4665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5" name="Line 19"/>
          <p:cNvSpPr>
            <a:spLocks noChangeShapeType="1"/>
          </p:cNvSpPr>
          <p:nvPr/>
        </p:nvSpPr>
        <p:spPr bwMode="auto">
          <a:xfrm flipV="1">
            <a:off x="4572000" y="4868863"/>
            <a:ext cx="2160588" cy="5762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8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/>
      <p:bldP spid="106509" grpId="0"/>
      <p:bldP spid="106510" grpId="0"/>
      <p:bldP spid="106511" grpId="0" animBg="1"/>
      <p:bldP spid="106512" grpId="0"/>
      <p:bldP spid="106513" grpId="0" animBg="1"/>
      <p:bldP spid="1065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uto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1992313"/>
            <a:ext cx="591502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14400" y="381000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Anatómiai és élettani keresztmetszet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31076" name="Oval 4"/>
          <p:cNvSpPr>
            <a:spLocks noChangeArrowheads="1"/>
          </p:cNvSpPr>
          <p:nvPr/>
        </p:nvSpPr>
        <p:spPr bwMode="auto">
          <a:xfrm flipV="1">
            <a:off x="1905000" y="3429000"/>
            <a:ext cx="7620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1981200" y="5334000"/>
            <a:ext cx="762000" cy="762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>
            <a:off x="5715000" y="2971800"/>
            <a:ext cx="3048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>
            <a:off x="5638800" y="3733800"/>
            <a:ext cx="3810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1080" name="Oval 8"/>
          <p:cNvSpPr>
            <a:spLocks noChangeArrowheads="1"/>
          </p:cNvSpPr>
          <p:nvPr/>
        </p:nvSpPr>
        <p:spPr bwMode="auto">
          <a:xfrm rot="2839345">
            <a:off x="4496594" y="3659981"/>
            <a:ext cx="1752600" cy="6810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31081" name="Oval 9"/>
          <p:cNvSpPr>
            <a:spLocks noChangeArrowheads="1"/>
          </p:cNvSpPr>
          <p:nvPr/>
        </p:nvSpPr>
        <p:spPr bwMode="auto">
          <a:xfrm>
            <a:off x="4572000" y="4953000"/>
            <a:ext cx="1752600" cy="1752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467544" y="630932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2014,9,23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 animBg="1"/>
      <p:bldP spid="131077" grpId="0" animBg="1"/>
      <p:bldP spid="131078" grpId="0" animBg="1"/>
      <p:bldP spid="131079" grpId="0" animBg="1"/>
      <p:bldP spid="131080" grpId="0" animBg="1"/>
      <p:bldP spid="13108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685800" y="304800"/>
            <a:ext cx="7618413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Az élettani keresztmetszet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hu-H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kiszámítása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( PCSA )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914400" y="19812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400" b="1" i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PCSA =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819400" y="1676400"/>
            <a:ext cx="449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izomtömeg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x cos 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Arial" pitchFamily="34" charset="0"/>
              </a:rPr>
              <a:t>a</a:t>
            </a:r>
          </a:p>
        </p:txBody>
      </p:sp>
      <p:sp>
        <p:nvSpPr>
          <p:cNvPr id="132101" name="Line 5"/>
          <p:cNvSpPr>
            <a:spLocks noChangeShapeType="1"/>
          </p:cNvSpPr>
          <p:nvPr/>
        </p:nvSpPr>
        <p:spPr bwMode="auto">
          <a:xfrm>
            <a:off x="2286000" y="2209800"/>
            <a:ext cx="4343400" cy="0"/>
          </a:xfrm>
          <a:prstGeom prst="line">
            <a:avLst/>
          </a:prstGeom>
          <a:noFill/>
          <a:ln w="12700">
            <a:solidFill>
              <a:srgbClr val="FF663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2286000" y="2362200"/>
            <a:ext cx="563880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hu-HU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rosthossz</a:t>
            </a:r>
            <a:r>
              <a:rPr lang="en-US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x </a:t>
            </a:r>
            <a:r>
              <a:rPr lang="hu-HU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sűrűség</a:t>
            </a:r>
            <a:r>
              <a:rPr lang="en-US" sz="24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(1.067 </a:t>
            </a:r>
            <a:r>
              <a:rPr lang="en-US" sz="2400" b="1" dirty="0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g</a:t>
            </a:r>
            <a:r>
              <a:rPr lang="hu-HU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/</a:t>
            </a:r>
            <a:r>
              <a:rPr lang="en-US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cm</a:t>
            </a:r>
            <a:r>
              <a:rPr lang="en-US" sz="2400" b="1" baseline="30000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3</a:t>
            </a:r>
            <a:r>
              <a:rPr lang="en-US" sz="2400" b="1" smtClean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132107" name="Object 11"/>
          <p:cNvGraphicFramePr>
            <a:graphicFrameLocks noChangeAspect="1"/>
          </p:cNvGraphicFramePr>
          <p:nvPr/>
        </p:nvGraphicFramePr>
        <p:xfrm>
          <a:off x="5105400" y="4648200"/>
          <a:ext cx="34290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Image" r:id="rId7" imgW="1029964" imgH="426612" progId="">
                  <p:embed/>
                </p:oleObj>
              </mc:Choice>
              <mc:Fallback>
                <p:oleObj name="Image" r:id="rId7" imgW="1029964" imgH="426612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648200"/>
                        <a:ext cx="3429000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8" name="Line 12"/>
          <p:cNvSpPr>
            <a:spLocks noChangeShapeType="1"/>
          </p:cNvSpPr>
          <p:nvPr/>
        </p:nvSpPr>
        <p:spPr bwMode="auto">
          <a:xfrm flipH="1" flipV="1">
            <a:off x="5292725" y="4797425"/>
            <a:ext cx="1828800" cy="381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9" name="Arc 13"/>
          <p:cNvSpPr>
            <a:spLocks/>
          </p:cNvSpPr>
          <p:nvPr/>
        </p:nvSpPr>
        <p:spPr bwMode="auto">
          <a:xfrm rot="20119140" flipH="1">
            <a:off x="6705600" y="5026025"/>
            <a:ext cx="358775" cy="244475"/>
          </a:xfrm>
          <a:custGeom>
            <a:avLst/>
            <a:gdLst>
              <a:gd name="T0" fmla="*/ 1209095231 w 21600"/>
              <a:gd name="T1" fmla="*/ 0 h 14637"/>
              <a:gd name="T2" fmla="*/ 1644096207 w 21600"/>
              <a:gd name="T3" fmla="*/ 1139151578 h 14637"/>
              <a:gd name="T4" fmla="*/ 0 w 21600"/>
              <a:gd name="T5" fmla="*/ 1139151578 h 14637"/>
              <a:gd name="T6" fmla="*/ 0 60000 65536"/>
              <a:gd name="T7" fmla="*/ 0 60000 65536"/>
              <a:gd name="T8" fmla="*/ 0 60000 65536"/>
              <a:gd name="T9" fmla="*/ 0 w 21600"/>
              <a:gd name="T10" fmla="*/ 0 h 14637"/>
              <a:gd name="T11" fmla="*/ 21600 w 21600"/>
              <a:gd name="T12" fmla="*/ 14637 h 146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4637" fill="none" extrusionOk="0">
                <a:moveTo>
                  <a:pt x="15884" y="0"/>
                </a:moveTo>
                <a:cubicBezTo>
                  <a:pt x="19559" y="3988"/>
                  <a:pt x="21600" y="9213"/>
                  <a:pt x="21600" y="14637"/>
                </a:cubicBezTo>
              </a:path>
              <a:path w="21600" h="14637" stroke="0" extrusionOk="0">
                <a:moveTo>
                  <a:pt x="15884" y="0"/>
                </a:moveTo>
                <a:cubicBezTo>
                  <a:pt x="19559" y="3988"/>
                  <a:pt x="21600" y="9213"/>
                  <a:pt x="21600" y="14637"/>
                </a:cubicBezTo>
                <a:lnTo>
                  <a:pt x="0" y="1463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3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13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25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25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13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 autoUpdateAnimBg="0"/>
      <p:bldP spid="132099" grpId="0" build="p" autoUpdateAnimBg="0"/>
      <p:bldP spid="132100" grpId="0" build="p" autoUpdateAnimBg="0" advAuto="0"/>
      <p:bldP spid="132101" grpId="0" animBg="1"/>
      <p:bldP spid="132102" grpId="0" build="p" autoUpdateAnimBg="0" advAuto="0"/>
      <p:bldP spid="132108" grpId="0" animBg="1"/>
      <p:bldP spid="13210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2072</Words>
  <Application>Microsoft Office PowerPoint</Application>
  <PresentationFormat>Diavetítés a képernyőre (4:3 oldalarány)</PresentationFormat>
  <Paragraphs>498</Paragraphs>
  <Slides>109</Slides>
  <Notes>3</Notes>
  <HiddenSlides>6</HiddenSlides>
  <MMClips>12</MMClips>
  <ScaleCrop>false</ScaleCrop>
  <HeadingPairs>
    <vt:vector size="6" baseType="variant">
      <vt:variant>
        <vt:lpstr>Téma</vt:lpstr>
      </vt:variant>
      <vt:variant>
        <vt:i4>6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109</vt:i4>
      </vt:variant>
    </vt:vector>
  </HeadingPairs>
  <TitlesOfParts>
    <vt:vector size="120" baseType="lpstr">
      <vt:lpstr>Office-téma</vt:lpstr>
      <vt:lpstr>1_Office-téma</vt:lpstr>
      <vt:lpstr>2_Office-téma</vt:lpstr>
      <vt:lpstr>3_Office-téma</vt:lpstr>
      <vt:lpstr>4_Office-téma</vt:lpstr>
      <vt:lpstr>5_Office-téma</vt:lpstr>
      <vt:lpstr>Bitkép alakzat</vt:lpstr>
      <vt:lpstr>Bitmap Image</vt:lpstr>
      <vt:lpstr>Chart</vt:lpstr>
      <vt:lpstr>Image</vt:lpstr>
      <vt:lpstr>Egyenlet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izom regenerációja</vt:lpstr>
      <vt:lpstr>Az izomsérülés maratonfutásnál</vt:lpstr>
      <vt:lpstr>PowerPoint bemutató</vt:lpstr>
      <vt:lpstr>PowerPoint bemutató</vt:lpstr>
      <vt:lpstr>Szatellit sejtek szerepe</vt:lpstr>
      <vt:lpstr>Szatellit sejtek számának szerepe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Vázizom rosttípusok</vt:lpstr>
      <vt:lpstr>Mit jelent a rosttípus a sportágak szempontjából</vt:lpstr>
      <vt:lpstr>Miozin izomerek</vt:lpstr>
      <vt:lpstr>A miozin nehéz lánc (MHC) mellett a könnyű láncok is befolyásolják a kontrakció sebességét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Edzés hatása a rostokra</vt:lpstr>
      <vt:lpstr>Rostspecifikus hipertrófia</vt:lpstr>
      <vt:lpstr>PowerPoint bemutató</vt:lpstr>
      <vt:lpstr>PowerPoint bemutató</vt:lpstr>
      <vt:lpstr>Az edzés hatása a rosttípusra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Kopper</cp:lastModifiedBy>
  <cp:revision>73</cp:revision>
  <dcterms:created xsi:type="dcterms:W3CDTF">2012-08-26T15:30:05Z</dcterms:created>
  <dcterms:modified xsi:type="dcterms:W3CDTF">2016-10-11T10:14:03Z</dcterms:modified>
</cp:coreProperties>
</file>