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93" r:id="rId7"/>
    <p:sldId id="262" r:id="rId8"/>
    <p:sldId id="265" r:id="rId9"/>
    <p:sldId id="263" r:id="rId10"/>
    <p:sldId id="264" r:id="rId11"/>
    <p:sldId id="289" r:id="rId12"/>
    <p:sldId id="292" r:id="rId13"/>
    <p:sldId id="266" r:id="rId14"/>
    <p:sldId id="296" r:id="rId15"/>
    <p:sldId id="267" r:id="rId16"/>
    <p:sldId id="270" r:id="rId17"/>
    <p:sldId id="272" r:id="rId18"/>
    <p:sldId id="269" r:id="rId19"/>
    <p:sldId id="271" r:id="rId20"/>
    <p:sldId id="287" r:id="rId21"/>
    <p:sldId id="273" r:id="rId22"/>
    <p:sldId id="294" r:id="rId23"/>
    <p:sldId id="295" r:id="rId24"/>
    <p:sldId id="290" r:id="rId25"/>
    <p:sldId id="274" r:id="rId26"/>
    <p:sldId id="275" r:id="rId27"/>
    <p:sldId id="280" r:id="rId28"/>
    <p:sldId id="282" r:id="rId29"/>
    <p:sldId id="276" r:id="rId30"/>
    <p:sldId id="281" r:id="rId31"/>
    <p:sldId id="277" r:id="rId32"/>
    <p:sldId id="279" r:id="rId33"/>
    <p:sldId id="268" r:id="rId34"/>
    <p:sldId id="283" r:id="rId35"/>
    <p:sldId id="284" r:id="rId36"/>
    <p:sldId id="278" r:id="rId37"/>
    <p:sldId id="288" r:id="rId38"/>
    <p:sldId id="286" r:id="rId39"/>
    <p:sldId id="297" r:id="rId40"/>
    <p:sldId id="291" r:id="rId4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4829-2E2D-4979-8C06-9EF00172AA1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8C456-500F-4D2A-9126-1B6E293D3B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331640" y="1556792"/>
            <a:ext cx="6480720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/>
              <a:t>Erőnlét diagnosztika</a:t>
            </a:r>
            <a:endParaRPr lang="hu-HU" sz="4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2123728" y="2852936"/>
            <a:ext cx="504056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Humánkineziológia szak</a:t>
            </a:r>
          </a:p>
          <a:p>
            <a:pPr algn="ctr"/>
            <a:r>
              <a:rPr lang="hu-HU" sz="2400" b="1" dirty="0" err="1" smtClean="0"/>
              <a:t>MSc</a:t>
            </a:r>
            <a:r>
              <a:rPr lang="hu-HU" sz="2400" b="1" dirty="0" smtClean="0"/>
              <a:t> I/1</a:t>
            </a:r>
            <a:endParaRPr lang="hu-H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14488" y="2060848"/>
            <a:ext cx="5715024" cy="26776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800" dirty="0" smtClean="0"/>
              <a:t>Izomerő</a:t>
            </a:r>
            <a:r>
              <a:rPr lang="en-US" sz="2800" dirty="0" smtClean="0"/>
              <a:t> </a:t>
            </a:r>
          </a:p>
          <a:p>
            <a:pPr algn="ctr"/>
            <a:r>
              <a:rPr lang="hu-HU" sz="2800" dirty="0" smtClean="0"/>
              <a:t>Izom állóképesség</a:t>
            </a:r>
          </a:p>
          <a:p>
            <a:pPr algn="ctr"/>
            <a:r>
              <a:rPr lang="hu-HU" sz="2800" dirty="0" err="1" smtClean="0"/>
              <a:t>Kardioreszpiratikus</a:t>
            </a:r>
            <a:r>
              <a:rPr lang="hu-HU" sz="2800" dirty="0" smtClean="0"/>
              <a:t> állóképesség</a:t>
            </a:r>
            <a:r>
              <a:rPr lang="en-US" sz="2800" dirty="0" smtClean="0"/>
              <a:t> </a:t>
            </a:r>
          </a:p>
          <a:p>
            <a:pPr algn="ctr"/>
            <a:r>
              <a:rPr lang="hu-HU" sz="2800" dirty="0" smtClean="0"/>
              <a:t>Mozgékonyság (agilitás</a:t>
            </a:r>
            <a:r>
              <a:rPr lang="en-US" sz="2800" dirty="0" smtClean="0"/>
              <a:t> </a:t>
            </a:r>
            <a:r>
              <a:rPr lang="hu-HU" sz="2800" dirty="0" smtClean="0"/>
              <a:t>)</a:t>
            </a:r>
            <a:endParaRPr lang="en-US" sz="2800" dirty="0" smtClean="0"/>
          </a:p>
          <a:p>
            <a:pPr algn="ctr"/>
            <a:r>
              <a:rPr lang="hu-HU" sz="2800" dirty="0" smtClean="0"/>
              <a:t>Hajlékonyság (flexibilitás)</a:t>
            </a:r>
            <a:r>
              <a:rPr lang="en-US" sz="2800" dirty="0" smtClean="0"/>
              <a:t> </a:t>
            </a:r>
            <a:endParaRPr lang="hu-HU" sz="2800" dirty="0" smtClean="0"/>
          </a:p>
          <a:p>
            <a:pPr algn="ctr"/>
            <a:r>
              <a:rPr lang="hu-HU" sz="2800" dirty="0" smtClean="0"/>
              <a:t>Testösszetétel</a:t>
            </a:r>
            <a:endParaRPr lang="en-US" sz="2800" dirty="0" smtClean="0"/>
          </a:p>
        </p:txBody>
      </p:sp>
      <p:sp>
        <p:nvSpPr>
          <p:cNvPr id="3" name="Szövegdoboz 2"/>
          <p:cNvSpPr txBox="1"/>
          <p:nvPr/>
        </p:nvSpPr>
        <p:spPr>
          <a:xfrm>
            <a:off x="2143108" y="857232"/>
            <a:ext cx="4857784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/>
              <a:t>Fizikai erőnlét összetevői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64747" y="1129099"/>
            <a:ext cx="675634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/>
              <a:t>Erő</a:t>
            </a:r>
            <a:endParaRPr lang="en-US" sz="28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1486771" y="2307649"/>
            <a:ext cx="2367880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800" b="1" dirty="0" smtClean="0"/>
              <a:t>Sebesség</a:t>
            </a:r>
            <a:endParaRPr lang="en-US" sz="28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512707" y="3675800"/>
            <a:ext cx="2125710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/>
              <a:t>Állóképesség</a:t>
            </a:r>
            <a:endParaRPr lang="en-US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646957" y="4914094"/>
            <a:ext cx="3171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Hogyan mérhető?</a:t>
            </a:r>
            <a:endParaRPr lang="en-US" sz="32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238930" y="5530699"/>
            <a:ext cx="2001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Mit jelent?</a:t>
            </a:r>
            <a:endParaRPr lang="en-US" sz="32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4394715" y="790544"/>
            <a:ext cx="23306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maximális erő</a:t>
            </a:r>
          </a:p>
          <a:p>
            <a:r>
              <a:rPr lang="hu-HU" sz="2400" dirty="0" smtClean="0"/>
              <a:t>állóképességi erő</a:t>
            </a:r>
          </a:p>
          <a:p>
            <a:r>
              <a:rPr lang="hu-HU" sz="2400" dirty="0" smtClean="0"/>
              <a:t>gyorsasági erő</a:t>
            </a:r>
            <a:endParaRPr lang="en-US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4394715" y="2189402"/>
            <a:ext cx="3136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mozgásgyorsaság</a:t>
            </a:r>
          </a:p>
          <a:p>
            <a:r>
              <a:rPr lang="hu-HU" sz="2400" dirty="0" smtClean="0"/>
              <a:t>gyorsasági állóképesség</a:t>
            </a:r>
          </a:p>
          <a:p>
            <a:r>
              <a:rPr lang="hu-HU" sz="2400" dirty="0" smtClean="0"/>
              <a:t>rövid távú állóképesség</a:t>
            </a:r>
            <a:endParaRPr lang="en-US" sz="24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4394715" y="3675800"/>
            <a:ext cx="32296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középtávú állóképesség</a:t>
            </a:r>
          </a:p>
          <a:p>
            <a:r>
              <a:rPr lang="hu-HU" sz="2400" dirty="0" err="1" smtClean="0"/>
              <a:t>hosszútávú</a:t>
            </a:r>
            <a:r>
              <a:rPr lang="hu-HU" sz="2400" dirty="0" smtClean="0"/>
              <a:t> állóképesség</a:t>
            </a:r>
            <a:endParaRPr lang="en-US" sz="24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527274" y="116632"/>
            <a:ext cx="5587876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dirty="0" smtClean="0"/>
              <a:t>Erőnlét mérésének alapkomponensei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2146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8.32562E-8 L 4.44444E-6 0.2185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9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5" grpId="1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2818673"/>
            <a:ext cx="8257517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/>
              <a:t>A mérések kivitelezésének általános szabályszerűségei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6949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511660" y="1700808"/>
            <a:ext cx="612068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chemeClr val="tx1"/>
                </a:solidFill>
              </a:rPr>
              <a:t>Érvényesség (</a:t>
            </a:r>
            <a:r>
              <a:rPr lang="hu-HU" sz="2800" b="1" i="1" dirty="0" err="1" smtClean="0">
                <a:solidFill>
                  <a:schemeClr val="tx1"/>
                </a:solidFill>
              </a:rPr>
              <a:t>validitás</a:t>
            </a:r>
            <a:r>
              <a:rPr lang="hu-HU" sz="2800" b="1" i="1" dirty="0" smtClean="0">
                <a:solidFill>
                  <a:schemeClr val="tx1"/>
                </a:solidFill>
              </a:rPr>
              <a:t>)</a:t>
            </a:r>
            <a:endParaRPr lang="hu-HU" sz="2800" b="1" i="1" dirty="0">
              <a:solidFill>
                <a:schemeClr val="tx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75656" y="2471396"/>
            <a:ext cx="619268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chemeClr val="tx1"/>
                </a:solidFill>
              </a:rPr>
              <a:t>Megbízhatóság (</a:t>
            </a:r>
            <a:r>
              <a:rPr lang="hu-HU" sz="2800" b="1" i="1" dirty="0" err="1" smtClean="0">
                <a:solidFill>
                  <a:schemeClr val="tx1"/>
                </a:solidFill>
              </a:rPr>
              <a:t>reliabilitás</a:t>
            </a:r>
            <a:r>
              <a:rPr lang="hu-HU" sz="2800" b="1" i="1" dirty="0" smtClean="0">
                <a:solidFill>
                  <a:schemeClr val="tx1"/>
                </a:solidFill>
              </a:rPr>
              <a:t>) </a:t>
            </a:r>
            <a:endParaRPr lang="hu-HU" sz="2800" b="1" i="1" dirty="0">
              <a:solidFill>
                <a:schemeClr val="tx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511660" y="4869160"/>
            <a:ext cx="6192688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/>
              <a:t>Megismételhetőség </a:t>
            </a:r>
            <a:endParaRPr lang="hu-HU" sz="2800" b="1" i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403648" y="548680"/>
            <a:ext cx="640871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i="1" dirty="0" smtClean="0"/>
              <a:t>A vizsgálatok (mérések) fő szabályai</a:t>
            </a:r>
            <a:endParaRPr lang="en-US" sz="3200" i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511660" y="3356992"/>
            <a:ext cx="619268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/>
              <a:t>Tárgyilagosság (objektivitás) </a:t>
            </a:r>
            <a:endParaRPr lang="hu-H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2192000" y="1061095"/>
            <a:ext cx="454130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 b="1" dirty="0"/>
              <a:t>É</a:t>
            </a:r>
            <a:r>
              <a:rPr lang="hu-HU" altLang="hu-HU" sz="2000" b="1" dirty="0" smtClean="0"/>
              <a:t>rvényesség </a:t>
            </a:r>
            <a:r>
              <a:rPr lang="hu-HU" altLang="hu-HU" sz="2000" b="1" dirty="0"/>
              <a:t>(</a:t>
            </a:r>
            <a:r>
              <a:rPr lang="hu-HU" altLang="hu-HU" sz="2000" b="1" dirty="0" err="1"/>
              <a:t>validitás</a:t>
            </a:r>
            <a:r>
              <a:rPr lang="hu-HU" altLang="hu-HU" sz="2000" b="1" dirty="0"/>
              <a:t>) </a:t>
            </a:r>
            <a:r>
              <a:rPr lang="hu-HU" altLang="hu-HU" sz="2000" b="1" dirty="0" smtClean="0"/>
              <a:t>Megbízhatóság </a:t>
            </a:r>
            <a:r>
              <a:rPr lang="hu-HU" altLang="hu-HU" sz="2000" b="1" dirty="0"/>
              <a:t>(</a:t>
            </a:r>
            <a:r>
              <a:rPr lang="hu-HU" altLang="hu-HU" sz="2000" b="1" dirty="0" err="1"/>
              <a:t>reliabilitás</a:t>
            </a:r>
            <a:r>
              <a:rPr lang="hu-HU" altLang="hu-HU" sz="2000" b="1" dirty="0"/>
              <a:t>) </a:t>
            </a:r>
            <a:r>
              <a:rPr lang="hu-HU" altLang="hu-HU" sz="2000" b="1" dirty="0" smtClean="0"/>
              <a:t>Tárgyilagosság </a:t>
            </a:r>
            <a:r>
              <a:rPr lang="hu-HU" altLang="hu-HU" sz="2000" b="1" dirty="0"/>
              <a:t>(objektivitás</a:t>
            </a:r>
            <a:r>
              <a:rPr lang="hu-HU" altLang="hu-HU" sz="2000" b="1" dirty="0" smtClean="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2000" b="1" dirty="0" smtClean="0"/>
              <a:t>Megismételhetőség</a:t>
            </a:r>
            <a:endParaRPr lang="hu-HU" altLang="hu-HU" sz="2000" b="1" dirty="0"/>
          </a:p>
        </p:txBody>
      </p:sp>
      <p:sp>
        <p:nvSpPr>
          <p:cNvPr id="133134" name="Text Box 14"/>
          <p:cNvSpPr txBox="1">
            <a:spLocks noChangeArrowheads="1"/>
          </p:cNvSpPr>
          <p:nvPr/>
        </p:nvSpPr>
        <p:spPr bwMode="auto">
          <a:xfrm>
            <a:off x="325707" y="2637304"/>
            <a:ext cx="2055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</a:rPr>
              <a:t>Érvényesség</a:t>
            </a:r>
          </a:p>
        </p:txBody>
      </p:sp>
      <p:sp>
        <p:nvSpPr>
          <p:cNvPr id="133135" name="Text Box 15"/>
          <p:cNvSpPr txBox="1">
            <a:spLocks noChangeArrowheads="1"/>
          </p:cNvSpPr>
          <p:nvPr/>
        </p:nvSpPr>
        <p:spPr bwMode="auto">
          <a:xfrm>
            <a:off x="2230348" y="2636912"/>
            <a:ext cx="6437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>
                <a:solidFill>
                  <a:schemeClr val="hlink"/>
                </a:solidFill>
              </a:rPr>
              <a:t>Az eljárással valóban azt a tulajdonságot, képességet mérjük, amire való, amire kidolgozták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709636" y="332656"/>
            <a:ext cx="7195175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/>
              <a:t>Méréssel szemben támasztott kritériumok</a:t>
            </a:r>
            <a:endParaRPr lang="hu-HU" sz="3200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42333" y="3518292"/>
            <a:ext cx="2962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sz="2000" b="1">
                <a:solidFill>
                  <a:srgbClr val="FF0000"/>
                </a:solidFill>
              </a:rPr>
              <a:t>Megbízhatóság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543175" y="3514725"/>
            <a:ext cx="6421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>
                <a:solidFill>
                  <a:schemeClr val="hlink"/>
                </a:solidFill>
              </a:rPr>
              <a:t>Adott időintervallumon belül megismételt tesztvételek-nél a teszt eredményei nem változnak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547813" y="4275137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b="1">
                <a:solidFill>
                  <a:srgbClr val="FF0000"/>
                </a:solidFill>
              </a:rPr>
              <a:t>azonos feltételek, azonos „állapot”	        azonos eredmény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923836" y="4641850"/>
            <a:ext cx="7589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 dirty="0">
                <a:solidFill>
                  <a:srgbClr val="FF0000"/>
                </a:solidFill>
              </a:rPr>
              <a:t>Igazolása (bizonyítása): teszt – reteszt módszer</a:t>
            </a: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5580063" y="4468653"/>
            <a:ext cx="935037" cy="71437"/>
          </a:xfrm>
          <a:prstGeom prst="rightArrow">
            <a:avLst>
              <a:gd name="adj1" fmla="val 50000"/>
              <a:gd name="adj2" fmla="val 32722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89856" y="5039117"/>
            <a:ext cx="2962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sz="2000" b="1">
                <a:solidFill>
                  <a:srgbClr val="FF0000"/>
                </a:solidFill>
              </a:rPr>
              <a:t>Tárgyilagosság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719298" y="5037138"/>
            <a:ext cx="6372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 dirty="0">
                <a:solidFill>
                  <a:schemeClr val="hlink"/>
                </a:solidFill>
              </a:rPr>
              <a:t>A </a:t>
            </a:r>
            <a:r>
              <a:rPr lang="hu-HU" altLang="hu-HU" sz="2000" dirty="0" smtClean="0">
                <a:solidFill>
                  <a:schemeClr val="hlink"/>
                </a:solidFill>
              </a:rPr>
              <a:t>teszt eredménye </a:t>
            </a:r>
            <a:r>
              <a:rPr lang="hu-HU" altLang="hu-HU" sz="2000" dirty="0">
                <a:solidFill>
                  <a:schemeClr val="hlink"/>
                </a:solidFill>
              </a:rPr>
              <a:t>független az értékelő személyétől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3440023" y="5738813"/>
            <a:ext cx="54006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 dirty="0">
                <a:solidFill>
                  <a:schemeClr val="hlink"/>
                </a:solidFill>
              </a:rPr>
              <a:t>jellemzése: két vagy több értékelő által mért 	eredmény közötti </a:t>
            </a:r>
            <a:r>
              <a:rPr lang="hu-HU" altLang="hu-HU" sz="2000" dirty="0" smtClean="0">
                <a:solidFill>
                  <a:schemeClr val="hlink"/>
                </a:solidFill>
              </a:rPr>
              <a:t>korreláció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5364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9" grpId="0"/>
      <p:bldP spid="133134" grpId="0"/>
      <p:bldP spid="13313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91680" y="2564904"/>
            <a:ext cx="6120680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</a:rPr>
              <a:t>Egyszerű tesztek</a:t>
            </a:r>
            <a:endParaRPr lang="hu-HU" sz="2800" b="1" dirty="0">
              <a:solidFill>
                <a:schemeClr val="tx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684472" y="4679558"/>
            <a:ext cx="6120680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</a:rPr>
              <a:t>Laboratóriumi tesztek</a:t>
            </a:r>
            <a:endParaRPr lang="hu-HU" sz="2800" b="1" dirty="0">
              <a:solidFill>
                <a:schemeClr val="tx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691680" y="1268759"/>
            <a:ext cx="6120680" cy="10156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err="1" smtClean="0">
                <a:solidFill>
                  <a:schemeClr val="tx1"/>
                </a:solidFill>
              </a:rPr>
              <a:t>Tesztbattéria</a:t>
            </a:r>
            <a:endParaRPr lang="hu-HU" sz="2800" b="1" dirty="0" smtClean="0">
              <a:solidFill>
                <a:schemeClr val="tx1"/>
              </a:solidFill>
            </a:endParaRPr>
          </a:p>
          <a:p>
            <a:pPr algn="ctr"/>
            <a:r>
              <a:rPr lang="hu-HU" sz="1600" dirty="0">
                <a:solidFill>
                  <a:schemeClr val="tx1"/>
                </a:solidFill>
              </a:rPr>
              <a:t>Több </a:t>
            </a:r>
            <a:r>
              <a:rPr lang="hu-HU" sz="1600" dirty="0" err="1">
                <a:solidFill>
                  <a:schemeClr val="tx1"/>
                </a:solidFill>
              </a:rPr>
              <a:t>altesztből</a:t>
            </a:r>
            <a:r>
              <a:rPr lang="hu-HU" sz="1600" dirty="0">
                <a:solidFill>
                  <a:schemeClr val="tx1"/>
                </a:solidFill>
              </a:rPr>
              <a:t> álló tesztsorozat, amelynek egyesített pontszámát használják fel az egyéni különbségek mérésére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684472" y="476672"/>
            <a:ext cx="604867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A tesztek fajtái</a:t>
            </a:r>
            <a:endParaRPr lang="en-US" sz="28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691680" y="3579346"/>
            <a:ext cx="6120680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</a:rPr>
              <a:t>Összetett  tesztek</a:t>
            </a:r>
            <a:endParaRPr lang="hu-H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7584" y="332656"/>
            <a:ext cx="7704856" cy="57861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</a:rPr>
              <a:t>A tesztek lefolytatásával szemben támasztott követelmények</a:t>
            </a:r>
          </a:p>
          <a:p>
            <a:pPr algn="ctr"/>
            <a:endParaRPr lang="hu-HU" sz="2800" b="1" dirty="0" smtClean="0">
              <a:solidFill>
                <a:schemeClr val="tx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hu-HU" sz="2400" b="1" dirty="0" smtClean="0">
                <a:solidFill>
                  <a:schemeClr val="tx1"/>
                </a:solidFill>
              </a:rPr>
              <a:t>Mindegyik teszttel egy tényezőt vizsgálunk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sz="2400" b="1" dirty="0" smtClean="0">
                <a:solidFill>
                  <a:schemeClr val="tx1"/>
                </a:solidFill>
              </a:rPr>
              <a:t>A vizsgált személytől ne követeljünk semmilyen technikai ismeretet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sz="2400" b="1" dirty="0" smtClean="0">
                <a:solidFill>
                  <a:schemeClr val="tx1"/>
                </a:solidFill>
              </a:rPr>
              <a:t>A vizsgált személyek értsék meg a feladatot és legyenek tisztában a mérés céljával.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sz="2400" b="1" dirty="0" smtClean="0">
                <a:solidFill>
                  <a:schemeClr val="tx1"/>
                </a:solidFill>
              </a:rPr>
              <a:t>A tesztek végrehajtásának szigorúan standardizáltnak kell lenni az adminisztrációt, a szervezést és környezeti feltételeket illetően.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err="1" smtClean="0"/>
              <a:t>Erőnlétdiagnosztikai</a:t>
            </a:r>
            <a:r>
              <a:rPr lang="hu-HU" dirty="0" smtClean="0"/>
              <a:t> vizsgálatok kivitelezése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99592" y="1626478"/>
            <a:ext cx="7704856" cy="3539430"/>
          </a:xfrm>
          <a:prstGeom prst="rect">
            <a:avLst/>
          </a:prstGeom>
          <a:noFill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sz="32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>
                <a:solidFill>
                  <a:schemeClr val="tx1"/>
                </a:solidFill>
              </a:rPr>
              <a:t>A jellemzők (meghatározni kívánt változók) kiválasztása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>
                <a:solidFill>
                  <a:schemeClr val="tx1"/>
                </a:solidFill>
              </a:rPr>
              <a:t>A méréshez szükséges legalkalmasabb módszerek kiválasztása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>
                <a:solidFill>
                  <a:schemeClr val="tx1"/>
                </a:solidFill>
              </a:rPr>
              <a:t>Adatgyűjtés (a mérés lefolytatása)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>
                <a:solidFill>
                  <a:schemeClr val="tx1"/>
                </a:solidFill>
              </a:rPr>
              <a:t>Az összegyűjtött adatok elemzése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>
                <a:solidFill>
                  <a:schemeClr val="tx1"/>
                </a:solidFill>
              </a:rPr>
              <a:t>Döntés meghozatal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>
                <a:solidFill>
                  <a:schemeClr val="tx1"/>
                </a:solidFill>
              </a:rPr>
              <a:t>A meghozott döntések foganatosítása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75656" y="764704"/>
            <a:ext cx="6245812" cy="86177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lvl="0"/>
            <a:r>
              <a:rPr lang="hu-HU" sz="3200" b="1" dirty="0">
                <a:solidFill>
                  <a:prstClr val="black"/>
                </a:solidFill>
              </a:rPr>
              <a:t>A tesztek végrehajtásának szabályai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496944" cy="649408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FF0000"/>
                </a:solidFill>
              </a:rPr>
              <a:t>Tényezők, amelyek befolyásolhatják a mérést (a teszt megbízhatóságát)</a:t>
            </a:r>
            <a:endParaRPr lang="hu-HU" sz="2800" dirty="0" smtClean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hőmérséklet, zaj, páratartalom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vizsgált személy mennyit aludt a tesztelés előtt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vizsgált érzelmi állapota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Gyógyszerek szedése, korábbi sérülés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Napszak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vizsgált személy által megívott kávé mennyisége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Az étkezéstől eltelt idő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mérés környezetének milyensége, minősége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vizsgált személy ismerete és tapasztalata a tesztet illetően.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mérés pontossága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vizsgálati személy motiváltsága a teszt végrehajtásában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bemelegítés megfelelősége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teszt alatt jelenlevő személyek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b="1" i="1" dirty="0" smtClean="0"/>
              <a:t>A vizsgálatot végző személy személyisége, ismeretei és jártassága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03648" y="1320393"/>
            <a:ext cx="597666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Követelmények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663280" y="3140968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i="1" dirty="0" smtClean="0"/>
              <a:t>Részvétel az előadásokon</a:t>
            </a:r>
            <a:endParaRPr lang="en-US" sz="2000" b="1" i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699284" y="4044900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i="1" dirty="0" smtClean="0"/>
              <a:t>Írásos feladatok elvégzése</a:t>
            </a:r>
            <a:endParaRPr lang="en-US" sz="2000" b="1" i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2735288" y="4797152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i="1" dirty="0" smtClean="0"/>
              <a:t>Számonkérés: vizsga</a:t>
            </a:r>
            <a:endParaRPr lang="en-US" sz="20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hu-HU" b="1" dirty="0" smtClean="0"/>
              <a:t>Mérés</a:t>
            </a:r>
            <a:endParaRPr lang="en-US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43808" y="2332037"/>
            <a:ext cx="3312368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u-HU" b="1" dirty="0" smtClean="0"/>
              <a:t>Tervezés</a:t>
            </a:r>
            <a:endParaRPr lang="hu-HU" b="1" dirty="0"/>
          </a:p>
          <a:p>
            <a:pPr marL="514350" indent="-514350">
              <a:buAutoNum type="arabicPeriod"/>
            </a:pPr>
            <a:r>
              <a:rPr lang="hu-HU" b="1" dirty="0" smtClean="0"/>
              <a:t>Kivitelezés</a:t>
            </a:r>
          </a:p>
          <a:p>
            <a:pPr marL="514350" indent="-514350">
              <a:buAutoNum type="arabicPeriod"/>
            </a:pPr>
            <a:r>
              <a:rPr lang="hu-HU" b="1" dirty="0" smtClean="0"/>
              <a:t>Kiértékelés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379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vizsgálat első szakasza</a:t>
            </a:r>
            <a:br>
              <a:rPr lang="hu-HU" dirty="0" smtClean="0"/>
            </a:br>
            <a:r>
              <a:rPr lang="hu-HU" dirty="0" smtClean="0"/>
              <a:t>Tervezés - Előkészítés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71800" y="1844824"/>
            <a:ext cx="4752528" cy="4525963"/>
          </a:xfrm>
        </p:spPr>
        <p:txBody>
          <a:bodyPr/>
          <a:lstStyle/>
          <a:p>
            <a:r>
              <a:rPr lang="hu-HU" b="1" dirty="0" smtClean="0"/>
              <a:t>Kit?</a:t>
            </a:r>
          </a:p>
          <a:p>
            <a:r>
              <a:rPr lang="hu-HU" b="1" dirty="0" smtClean="0"/>
              <a:t>Mit (milyen paramétert, változót)</a:t>
            </a:r>
          </a:p>
          <a:p>
            <a:r>
              <a:rPr lang="hu-HU" b="1" dirty="0" smtClean="0"/>
              <a:t>Hogyan?</a:t>
            </a:r>
          </a:p>
          <a:p>
            <a:r>
              <a:rPr lang="hu-HU" b="1" dirty="0" smtClean="0"/>
              <a:t>Mivel?</a:t>
            </a:r>
          </a:p>
          <a:p>
            <a:r>
              <a:rPr lang="hu-HU" b="1" dirty="0" smtClean="0"/>
              <a:t>Mikor?</a:t>
            </a:r>
          </a:p>
        </p:txBody>
      </p:sp>
    </p:spTree>
    <p:extLst>
      <p:ext uri="{BB962C8B-B14F-4D97-AF65-F5344CB8AC3E}">
        <p14:creationId xmlns:p14="http://schemas.microsoft.com/office/powerpoint/2010/main" val="13487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Fekete doboz modell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059832" y="2708920"/>
            <a:ext cx="3024336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1619672" y="285293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1619672" y="3140968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1619672" y="355397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1606380" y="425117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1619672" y="39330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6228184" y="3140968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6228184" y="357301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6228184" y="4077072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1409507" y="1912476"/>
            <a:ext cx="1854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FF0000"/>
                </a:solidFill>
              </a:rPr>
              <a:t>Független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228184" y="1912475"/>
            <a:ext cx="1195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FF0000"/>
                </a:solidFill>
              </a:rPr>
              <a:t>Függő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3075464" y="2708920"/>
            <a:ext cx="3024336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093912" y="5693350"/>
            <a:ext cx="7726560" cy="97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Csak egy független változó befolyásolja a vizsgálni kívánt függő változót? </a:t>
            </a:r>
            <a:endParaRPr lang="hu-HU" sz="2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1115616" y="4581128"/>
            <a:ext cx="7536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Lehet-e e többi független változót állandónak tartani, ha csak egy </a:t>
            </a:r>
            <a:r>
              <a:rPr lang="hu-HU" sz="2800" dirty="0" err="1" smtClean="0"/>
              <a:t>f.len</a:t>
            </a:r>
            <a:r>
              <a:rPr lang="hu-HU" sz="2800" dirty="0" smtClean="0"/>
              <a:t> változót változtatunk?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70238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5164" y="260648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 smtClean="0"/>
              <a:t>Hogyan ellenőrizhető, hogy csak a kutató által megváltoztatott független változó eredményezi a függő változóban az eltérést</a:t>
            </a:r>
            <a:endParaRPr lang="hu-HU" sz="2800" dirty="0"/>
          </a:p>
        </p:txBody>
      </p:sp>
      <p:sp>
        <p:nvSpPr>
          <p:cNvPr id="4" name="Téglalap 3"/>
          <p:cNvSpPr/>
          <p:nvPr/>
        </p:nvSpPr>
        <p:spPr>
          <a:xfrm>
            <a:off x="1845648" y="2060848"/>
            <a:ext cx="1584176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5950104" y="4581128"/>
            <a:ext cx="1584176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950104" y="2060848"/>
            <a:ext cx="1584176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1845648" y="4581128"/>
            <a:ext cx="1584176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2013398" y="2308230"/>
            <a:ext cx="1248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VIZSGÁLATI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6117854" y="2308230"/>
            <a:ext cx="1248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VIZSGÁLATI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048664" y="4828510"/>
            <a:ext cx="1178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KONTROLL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153120" y="4828510"/>
            <a:ext cx="1178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KONTROLL</a:t>
            </a:r>
            <a:endParaRPr lang="hu-HU" dirty="0"/>
          </a:p>
        </p:txBody>
      </p:sp>
      <p:cxnSp>
        <p:nvCxnSpPr>
          <p:cNvPr id="14" name="Egyenes összekötő nyíllal 13"/>
          <p:cNvCxnSpPr/>
          <p:nvPr/>
        </p:nvCxnSpPr>
        <p:spPr>
          <a:xfrm>
            <a:off x="3429824" y="2516912"/>
            <a:ext cx="252028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3429824" y="5015488"/>
            <a:ext cx="252028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2637736" y="2924944"/>
            <a:ext cx="0" cy="169579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6758648" y="2924944"/>
            <a:ext cx="0" cy="169579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/>
          <p:cNvSpPr txBox="1"/>
          <p:nvPr/>
        </p:nvSpPr>
        <p:spPr>
          <a:xfrm>
            <a:off x="3995936" y="2060848"/>
            <a:ext cx="111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 mintás t</a:t>
            </a:r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4132022" y="4459178"/>
            <a:ext cx="111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 mintás t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6976338" y="3588174"/>
            <a:ext cx="111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 mintás t</a:t>
            </a:r>
            <a:endParaRPr lang="hu-HU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1287706" y="3588174"/>
            <a:ext cx="111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 mintás t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1735693" y="1628800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VIZSGÁLAT ELŐTT</a:t>
            </a:r>
            <a:endParaRPr lang="hu-HU" b="1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5874816" y="1628800"/>
            <a:ext cx="1812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VIZSGÁLAT UTÁN</a:t>
            </a:r>
            <a:endParaRPr lang="hu-HU" b="1" dirty="0"/>
          </a:p>
        </p:txBody>
      </p:sp>
      <p:cxnSp>
        <p:nvCxnSpPr>
          <p:cNvPr id="26" name="Egyenes összekötő nyíllal 25"/>
          <p:cNvCxnSpPr/>
          <p:nvPr/>
        </p:nvCxnSpPr>
        <p:spPr>
          <a:xfrm>
            <a:off x="865526" y="2308230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>
            <a:off x="865527" y="2492896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865528" y="2682796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>
            <a:off x="865525" y="5248796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/>
          <p:cNvCxnSpPr/>
          <p:nvPr/>
        </p:nvCxnSpPr>
        <p:spPr>
          <a:xfrm>
            <a:off x="865529" y="5064130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>
            <a:off x="865530" y="4828510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>
            <a:off x="865528" y="2850992"/>
            <a:ext cx="98011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zövegdoboz 33"/>
          <p:cNvSpPr txBox="1"/>
          <p:nvPr/>
        </p:nvSpPr>
        <p:spPr>
          <a:xfrm>
            <a:off x="865525" y="3140968"/>
            <a:ext cx="94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Behatás</a:t>
            </a:r>
            <a:endParaRPr lang="hu-HU" b="1" dirty="0"/>
          </a:p>
        </p:txBody>
      </p:sp>
      <p:cxnSp>
        <p:nvCxnSpPr>
          <p:cNvPr id="35" name="Egyenes összekötő nyíllal 34"/>
          <p:cNvCxnSpPr/>
          <p:nvPr/>
        </p:nvCxnSpPr>
        <p:spPr>
          <a:xfrm>
            <a:off x="865525" y="5401196"/>
            <a:ext cx="980117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865525" y="566124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Placebo</a:t>
            </a:r>
            <a:endParaRPr lang="hu-HU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296068" y="1925350"/>
            <a:ext cx="147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/>
              <a:t>F.len</a:t>
            </a:r>
            <a:r>
              <a:rPr lang="hu-HU" b="1" dirty="0" smtClean="0"/>
              <a:t> változók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1819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9" grpId="0"/>
      <p:bldP spid="20" grpId="0"/>
      <p:bldP spid="21" grpId="0"/>
      <p:bldP spid="22" grpId="0"/>
      <p:bldP spid="23" grpId="0"/>
      <p:bldP spid="24" grpId="0"/>
      <p:bldP spid="34" grpId="0"/>
      <p:bldP spid="36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hu-HU" sz="3600" dirty="0" smtClean="0"/>
              <a:t>Mérőrendszer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55776" y="2132856"/>
            <a:ext cx="8229600" cy="4525963"/>
          </a:xfrm>
        </p:spPr>
        <p:txBody>
          <a:bodyPr/>
          <a:lstStyle/>
          <a:p>
            <a:r>
              <a:rPr lang="hu-HU" dirty="0" smtClean="0"/>
              <a:t>Mérés objektuma</a:t>
            </a:r>
          </a:p>
          <a:p>
            <a:r>
              <a:rPr lang="hu-HU" dirty="0" smtClean="0"/>
              <a:t>Mérőeszköz</a:t>
            </a:r>
          </a:p>
          <a:p>
            <a:r>
              <a:rPr lang="hu-HU" dirty="0" smtClean="0"/>
              <a:t>Mérési eljárás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Vizsgálati személy(</a:t>
            </a:r>
            <a:r>
              <a:rPr lang="hu-HU" dirty="0" err="1" smtClean="0"/>
              <a:t>ek</a:t>
            </a:r>
            <a:r>
              <a:rPr lang="hu-HU" dirty="0" smtClean="0"/>
              <a:t>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99792" y="1700808"/>
            <a:ext cx="3672408" cy="4525963"/>
          </a:xfrm>
        </p:spPr>
        <p:txBody>
          <a:bodyPr/>
          <a:lstStyle/>
          <a:p>
            <a:r>
              <a:rPr lang="hu-HU" b="1" dirty="0" smtClean="0"/>
              <a:t>Egy személy</a:t>
            </a:r>
          </a:p>
          <a:p>
            <a:r>
              <a:rPr lang="hu-HU" b="1" dirty="0" smtClean="0"/>
              <a:t>Csoport</a:t>
            </a:r>
          </a:p>
          <a:p>
            <a:r>
              <a:rPr lang="hu-HU" b="1" dirty="0" smtClean="0"/>
              <a:t>Gyerekek!</a:t>
            </a:r>
          </a:p>
          <a:p>
            <a:r>
              <a:rPr lang="hu-HU" b="1" dirty="0" smtClean="0"/>
              <a:t>Idősek</a:t>
            </a:r>
          </a:p>
          <a:p>
            <a:r>
              <a:rPr lang="hu-HU" b="1" dirty="0" smtClean="0"/>
              <a:t>Nem egészségesek</a:t>
            </a:r>
          </a:p>
          <a:p>
            <a:r>
              <a:rPr lang="hu-HU" b="1" dirty="0" smtClean="0"/>
              <a:t>Sportolók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989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A vizsgálat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525963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Keresztmetszeti</a:t>
            </a:r>
          </a:p>
          <a:p>
            <a:pPr marL="0" indent="0">
              <a:buNone/>
            </a:pPr>
            <a:r>
              <a:rPr lang="hu-HU" b="1" dirty="0" smtClean="0"/>
              <a:t>Longitudinális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 smtClean="0"/>
              <a:t>Egyéni</a:t>
            </a:r>
          </a:p>
          <a:p>
            <a:pPr marL="0" indent="0">
              <a:buNone/>
            </a:pPr>
            <a:r>
              <a:rPr lang="hu-HU" b="1" dirty="0" smtClean="0"/>
              <a:t>Csoportos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283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Mérőeszköz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b="1" dirty="0" smtClean="0"/>
              <a:t>Kérdés: az eszköz azt a paramétert méri, amire szükségünk van?</a:t>
            </a:r>
          </a:p>
          <a:p>
            <a:endParaRPr lang="hu-HU" dirty="0"/>
          </a:p>
          <a:p>
            <a:r>
              <a:rPr lang="hu-HU" dirty="0" smtClean="0"/>
              <a:t>Előzetes próba (pilot)</a:t>
            </a:r>
          </a:p>
          <a:p>
            <a:r>
              <a:rPr lang="hu-HU" dirty="0"/>
              <a:t>K</a:t>
            </a:r>
            <a:r>
              <a:rPr lang="hu-HU" dirty="0" smtClean="0"/>
              <a:t>alibrálás</a:t>
            </a:r>
          </a:p>
          <a:p>
            <a:r>
              <a:rPr lang="hu-HU" dirty="0" smtClean="0"/>
              <a:t>Kinyert adatok vizsgálata</a:t>
            </a:r>
          </a:p>
          <a:p>
            <a:r>
              <a:rPr lang="hu-HU" dirty="0" smtClean="0"/>
              <a:t>Vizsgálat előtt ellenőrzés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b="1" dirty="0" smtClean="0"/>
              <a:t>A mérőeszköz használatát el kell sajátítani!</a:t>
            </a:r>
            <a:endParaRPr lang="hu-HU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6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Pilot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dirty="0" smtClean="0"/>
              <a:t>Előzetes vizsgálat, mellyel tesztelhető:</a:t>
            </a:r>
          </a:p>
          <a:p>
            <a:pPr marL="0" indent="0" algn="ctr">
              <a:buNone/>
            </a:pPr>
            <a:r>
              <a:rPr lang="hu-HU" dirty="0" smtClean="0"/>
              <a:t>	</a:t>
            </a:r>
            <a:r>
              <a:rPr lang="hu-HU" b="1" dirty="0" smtClean="0"/>
              <a:t>Vizsgálati eljárás</a:t>
            </a:r>
          </a:p>
          <a:p>
            <a:pPr marL="0" indent="0" algn="ctr">
              <a:buNone/>
            </a:pPr>
            <a:r>
              <a:rPr lang="hu-HU" b="1" dirty="0" smtClean="0"/>
              <a:t>	Vizsgálati eszköz</a:t>
            </a:r>
          </a:p>
          <a:p>
            <a:pPr marL="0" indent="0" algn="ctr">
              <a:buNone/>
            </a:pPr>
            <a:r>
              <a:rPr lang="hu-HU" b="1" dirty="0" smtClean="0"/>
              <a:t>	Kiértékelés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P</a:t>
            </a:r>
            <a:r>
              <a:rPr lang="hu-HU" dirty="0" smtClean="0"/>
              <a:t>ilot általában kis elemszámú, kis költségigényű</a:t>
            </a:r>
          </a:p>
          <a:p>
            <a:pPr marL="0" indent="0">
              <a:buNone/>
            </a:pPr>
            <a:r>
              <a:rPr lang="hu-HU" dirty="0" smtClean="0"/>
              <a:t>Cél: a mérési eljárás hibáinak kiküszöbölése, eljárás </a:t>
            </a:r>
            <a:r>
              <a:rPr lang="hu-HU" dirty="0" err="1" smtClean="0"/>
              <a:t>validitásának</a:t>
            </a:r>
            <a:r>
              <a:rPr lang="hu-HU" dirty="0" smtClean="0"/>
              <a:t> ellenőrzése, optimális beállítások meghatározása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Vizsgálat megkezdésekor:</a:t>
            </a:r>
            <a:br>
              <a:rPr lang="hu-HU" dirty="0" smtClean="0"/>
            </a:br>
            <a:r>
              <a:rPr lang="hu-HU" dirty="0" smtClean="0"/>
              <a:t>szóbeli magyarázat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4525963"/>
          </a:xfrm>
        </p:spPr>
        <p:txBody>
          <a:bodyPr/>
          <a:lstStyle/>
          <a:p>
            <a:r>
              <a:rPr lang="hu-HU" dirty="0" smtClean="0"/>
              <a:t>Mérés célja</a:t>
            </a:r>
          </a:p>
          <a:p>
            <a:r>
              <a:rPr lang="hu-HU" dirty="0" smtClean="0"/>
              <a:t>Mérés lefolyása, időtartama (több alkalom)</a:t>
            </a:r>
          </a:p>
          <a:p>
            <a:r>
              <a:rPr lang="hu-HU" dirty="0" smtClean="0"/>
              <a:t>Terhelés mértéke</a:t>
            </a:r>
          </a:p>
          <a:p>
            <a:r>
              <a:rPr lang="hu-HU" dirty="0" smtClean="0"/>
              <a:t>Mérés veszélyei!!!</a:t>
            </a:r>
          </a:p>
          <a:p>
            <a:r>
              <a:rPr lang="hu-HU" dirty="0" smtClean="0"/>
              <a:t>Kiértékelt eredmények megtekinthetők, mikor?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1619672" y="548680"/>
            <a:ext cx="568863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/>
              <a:t>2. Kivitelezés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45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03648" y="276983"/>
            <a:ext cx="597666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Témakörök - tematika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187624" y="589451"/>
            <a:ext cx="66247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hu-HU" dirty="0" smtClean="0"/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 Bevezetés Az erőnlét fogalma. A </a:t>
            </a:r>
            <a:r>
              <a:rPr lang="hu-HU" dirty="0" err="1" smtClean="0"/>
              <a:t>fitness</a:t>
            </a:r>
            <a:r>
              <a:rPr lang="hu-HU" dirty="0" smtClean="0"/>
              <a:t>, az erőnlét, a fizikai képességek fogalmak és tartalmak közötti azonosságok és különbségek. Általános és specifikus erőnlét. 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Alapelvek az erőnlét meghatározásában. </a:t>
            </a:r>
            <a:r>
              <a:rPr lang="hu-HU" dirty="0" err="1" smtClean="0"/>
              <a:t>Normalizáció</a:t>
            </a:r>
            <a:r>
              <a:rPr lang="hu-HU" dirty="0" smtClean="0"/>
              <a:t>, normatív értékek. Mérések kivitelezése.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Izom felépítése, kontrakciók típusai, jellemzői.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A testi erő fogalma, mérése és normatív értékek meghatározása. 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Állóképesség fogalma, mérése, normatív adatok meghatározása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Mozgékonyság fogalma, mérése, normatív adatok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Hajlékonyság, ízületi mozgékonyság fogalma, mérése, normatív adatok meghatározása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Állásstabilitás fogalma, mérése, normatív adatok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Összetett tesztek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err="1" smtClean="0"/>
              <a:t>Sportspecifikus</a:t>
            </a:r>
            <a:r>
              <a:rPr lang="hu-HU" dirty="0" smtClean="0"/>
              <a:t> tesztek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 smtClean="0"/>
              <a:t>Mozgássérültek funkcionális tesztjei, skálák, indexek</a:t>
            </a:r>
          </a:p>
          <a:p>
            <a:pPr marL="914400" lvl="1" indent="-457200">
              <a:buFont typeface="+mj-lt"/>
              <a:buAutoNum type="arabicPeriod"/>
            </a:pPr>
            <a:endParaRPr lang="hu-HU" dirty="0" smtClean="0"/>
          </a:p>
          <a:p>
            <a:pPr marL="914400" lvl="1" indent="-457200">
              <a:buFont typeface="+mj-lt"/>
              <a:buAutoNum type="arabicPeriod"/>
            </a:pPr>
            <a:endParaRPr lang="hu-HU" dirty="0" smtClean="0"/>
          </a:p>
          <a:p>
            <a:pPr marL="914400" lvl="1" indent="-457200">
              <a:buFont typeface="+mj-lt"/>
              <a:buAutoNum type="arabicPeriod"/>
            </a:pPr>
            <a:endParaRPr lang="hu-HU" dirty="0" smtClean="0"/>
          </a:p>
          <a:p>
            <a:pPr marL="914400" lvl="1" indent="-457200">
              <a:buFont typeface="+mj-lt"/>
              <a:buAutoNum type="arabicPeriod"/>
            </a:pPr>
            <a:endParaRPr lang="hu-HU" dirty="0" smtClean="0"/>
          </a:p>
          <a:p>
            <a:pPr marL="914400" lvl="1" indent="-457200">
              <a:buFont typeface="+mj-lt"/>
              <a:buAutoNum type="arabicPeriod"/>
            </a:pPr>
            <a:endParaRPr lang="hu-HU" dirty="0" smtClean="0"/>
          </a:p>
          <a:p>
            <a:pPr marL="914400" lvl="1" indent="-457200">
              <a:buFont typeface="+mj-lt"/>
              <a:buAutoNum type="arabicPeriod"/>
            </a:pPr>
            <a:endParaRPr lang="hu-HU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hu-HU" dirty="0" smtClean="0"/>
          </a:p>
          <a:p>
            <a:pPr marL="342900" indent="-34290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Vizsgálatvezető szerepe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07704" y="2204864"/>
            <a:ext cx="5338936" cy="4525963"/>
          </a:xfrm>
        </p:spPr>
        <p:txBody>
          <a:bodyPr/>
          <a:lstStyle/>
          <a:p>
            <a:r>
              <a:rPr lang="hu-HU" b="1" dirty="0"/>
              <a:t>Szervezés</a:t>
            </a:r>
          </a:p>
          <a:p>
            <a:r>
              <a:rPr lang="hu-HU" b="1" dirty="0" smtClean="0"/>
              <a:t>Kivitelezés megfelelő</a:t>
            </a:r>
          </a:p>
          <a:p>
            <a:r>
              <a:rPr lang="hu-HU" b="1" dirty="0" smtClean="0"/>
              <a:t>Kapcsolat a vsz.-el</a:t>
            </a:r>
          </a:p>
          <a:p>
            <a:r>
              <a:rPr lang="hu-HU" b="1" dirty="0" smtClean="0"/>
              <a:t>Biztonság</a:t>
            </a:r>
          </a:p>
          <a:p>
            <a:r>
              <a:rPr lang="hu-HU" b="1" dirty="0"/>
              <a:t>A</a:t>
            </a:r>
            <a:r>
              <a:rPr lang="hu-HU" b="1" dirty="0" smtClean="0"/>
              <a:t>datok megfelelő rögzítése</a:t>
            </a:r>
          </a:p>
          <a:p>
            <a:endParaRPr lang="hu-HU" b="1" dirty="0"/>
          </a:p>
          <a:p>
            <a:pPr marL="0" indent="0" algn="ctr">
              <a:buNone/>
            </a:pPr>
            <a:r>
              <a:rPr lang="hu-HU" b="1" dirty="0"/>
              <a:t>F</a:t>
            </a:r>
            <a:r>
              <a:rPr lang="hu-HU" b="1" dirty="0" smtClean="0"/>
              <a:t>elelősség!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087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Vizsgálati személy</a:t>
            </a:r>
            <a:br>
              <a:rPr lang="hu-HU" dirty="0" smtClean="0"/>
            </a:br>
            <a:r>
              <a:rPr lang="hu-HU" dirty="0" smtClean="0"/>
              <a:t>Írásbeli nyilatkozat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Instrukciót megkapta a vizsgálat lefolyásáról</a:t>
            </a:r>
          </a:p>
          <a:p>
            <a:r>
              <a:rPr lang="hu-HU" dirty="0" smtClean="0"/>
              <a:t>Ismeri a vizsgálat veszélyeit</a:t>
            </a:r>
          </a:p>
          <a:p>
            <a:r>
              <a:rPr lang="hu-HU" dirty="0" smtClean="0"/>
              <a:t>Saját akaratából vesz részt (gyerekeknél szülői engedély)</a:t>
            </a:r>
          </a:p>
          <a:p>
            <a:r>
              <a:rPr lang="hu-HU" dirty="0" err="1" smtClean="0"/>
              <a:t>Engedélyezi-Nem</a:t>
            </a:r>
            <a:r>
              <a:rPr lang="hu-HU" dirty="0" smtClean="0"/>
              <a:t> engedélyezi a vizsgálat eredményeinek felhasználását, közzétételét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6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dirty="0" smtClean="0"/>
              <a:t>Longitudinális vizsgálat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Azonos mérőeszköz, beállítások</a:t>
            </a:r>
          </a:p>
          <a:p>
            <a:r>
              <a:rPr lang="hu-HU" dirty="0"/>
              <a:t>A</a:t>
            </a:r>
            <a:r>
              <a:rPr lang="hu-HU" dirty="0" smtClean="0"/>
              <a:t>zonos helyszín</a:t>
            </a:r>
          </a:p>
          <a:p>
            <a:r>
              <a:rPr lang="hu-HU" dirty="0" smtClean="0"/>
              <a:t>Azonos napszak</a:t>
            </a:r>
          </a:p>
          <a:p>
            <a:r>
              <a:rPr lang="hu-HU" dirty="0" smtClean="0"/>
              <a:t>Azonos külső paraméterek (hőmérséklet, stb.)</a:t>
            </a:r>
          </a:p>
          <a:p>
            <a:r>
              <a:rPr lang="hu-HU" dirty="0" smtClean="0"/>
              <a:t>Azonos </a:t>
            </a:r>
            <a:r>
              <a:rPr lang="hu-HU" dirty="0" err="1" smtClean="0"/>
              <a:t>vizsg.szt.-</a:t>
            </a:r>
            <a:r>
              <a:rPr lang="hu-HU" dirty="0" smtClean="0"/>
              <a:t> érintő paraméterek (</a:t>
            </a:r>
            <a:r>
              <a:rPr lang="hu-HU" dirty="0" err="1" smtClean="0"/>
              <a:t>pl</a:t>
            </a:r>
            <a:r>
              <a:rPr lang="hu-HU" dirty="0" smtClean="0"/>
              <a:t> cipő </a:t>
            </a:r>
            <a:r>
              <a:rPr lang="hu-HU" dirty="0" err="1" smtClean="0"/>
              <a:t>u.a</a:t>
            </a:r>
            <a:r>
              <a:rPr lang="hu-HU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0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043608" y="1877923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Mit mérünk a teszttel?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Milyen populációnak a legmegfelelőbb?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947232" y="2996952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Eszközök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Végrehajtás leírása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Előnyök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Hátrányok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Kiértékelés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Normatív adatok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475656" y="254258"/>
            <a:ext cx="5472608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/>
              <a:t>A tesztek leírása, jellemzése</a:t>
            </a:r>
            <a:endParaRPr lang="hu-HU" sz="4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Mérési jegyzőkönyv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55776" y="1600200"/>
            <a:ext cx="6131024" cy="4525963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Vizsgálati személy</a:t>
            </a:r>
          </a:p>
          <a:p>
            <a:r>
              <a:rPr lang="hu-HU" dirty="0" smtClean="0"/>
              <a:t>Vizsgálatvezető</a:t>
            </a:r>
          </a:p>
          <a:p>
            <a:r>
              <a:rPr lang="hu-HU" dirty="0" smtClean="0"/>
              <a:t>Vizsgálat helyszíne</a:t>
            </a:r>
          </a:p>
          <a:p>
            <a:r>
              <a:rPr lang="hu-HU" dirty="0" smtClean="0"/>
              <a:t>Vizsgálat dátuma</a:t>
            </a:r>
          </a:p>
          <a:p>
            <a:r>
              <a:rPr lang="hu-HU" dirty="0" smtClean="0"/>
              <a:t>Mérési eljárás</a:t>
            </a:r>
          </a:p>
          <a:p>
            <a:r>
              <a:rPr lang="hu-HU" dirty="0" smtClean="0"/>
              <a:t>Mérési eszköz</a:t>
            </a:r>
          </a:p>
          <a:p>
            <a:r>
              <a:rPr lang="hu-HU" dirty="0" smtClean="0"/>
              <a:t>Megjegyzések</a:t>
            </a:r>
          </a:p>
          <a:p>
            <a:r>
              <a:rPr lang="hu-HU" dirty="0" smtClean="0"/>
              <a:t>ADATOK</a:t>
            </a:r>
          </a:p>
          <a:p>
            <a:pPr marL="457200" lvl="1" indent="0">
              <a:buNone/>
            </a:pPr>
            <a:r>
              <a:rPr lang="hu-HU" dirty="0" smtClean="0"/>
              <a:t>adatokat mindig el kell külön menteni!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2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Adatok regisztrálása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Digitálisan vagy kézzel</a:t>
            </a:r>
          </a:p>
          <a:p>
            <a:r>
              <a:rPr lang="hu-HU" dirty="0" smtClean="0"/>
              <a:t>Real </a:t>
            </a:r>
            <a:r>
              <a:rPr lang="hu-HU" dirty="0" err="1" smtClean="0"/>
              <a:t>time</a:t>
            </a:r>
            <a:r>
              <a:rPr lang="hu-HU" dirty="0" smtClean="0"/>
              <a:t>, vagy a mérés után</a:t>
            </a:r>
          </a:p>
          <a:p>
            <a:endParaRPr lang="hu-HU" dirty="0"/>
          </a:p>
          <a:p>
            <a:r>
              <a:rPr lang="hu-HU" dirty="0" smtClean="0"/>
              <a:t>megfelelően identifikált </a:t>
            </a:r>
            <a:r>
              <a:rPr lang="hu-HU" dirty="0" err="1" smtClean="0"/>
              <a:t>filenevek</a:t>
            </a:r>
            <a:r>
              <a:rPr lang="hu-HU" dirty="0" smtClean="0"/>
              <a:t>, elérési útvonalak</a:t>
            </a:r>
          </a:p>
          <a:p>
            <a:r>
              <a:rPr lang="hu-HU" dirty="0" smtClean="0"/>
              <a:t>Mértékegységek (normatív adatok)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9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hu-HU" dirty="0" smtClean="0"/>
              <a:t>3. Kiértékelés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Normatív adatok alkalmazása</a:t>
            </a:r>
          </a:p>
          <a:p>
            <a:r>
              <a:rPr lang="hu-HU" dirty="0"/>
              <a:t>A</a:t>
            </a:r>
            <a:r>
              <a:rPr lang="hu-HU" dirty="0" smtClean="0"/>
              <a:t>zonos eljárás? lehet, hogy azonos név, más kivitelezés (</a:t>
            </a:r>
            <a:r>
              <a:rPr lang="hu-HU" dirty="0" err="1" smtClean="0"/>
              <a:t>pl</a:t>
            </a:r>
            <a:r>
              <a:rPr lang="hu-HU" dirty="0" smtClean="0"/>
              <a:t> más időtartam, magasabb lépcsők, más életkor, aktivitási szint, stb.)</a:t>
            </a:r>
          </a:p>
          <a:p>
            <a:r>
              <a:rPr lang="hu-HU" dirty="0" smtClean="0"/>
              <a:t>Ugyanolyan személyekre vonatkozik?</a:t>
            </a:r>
          </a:p>
          <a:p>
            <a:r>
              <a:rPr lang="hu-HU" dirty="0" smtClean="0"/>
              <a:t>Mértékegységek</a:t>
            </a:r>
          </a:p>
          <a:p>
            <a:r>
              <a:rPr lang="hu-HU" dirty="0" smtClean="0"/>
              <a:t>Forrás megbízhatósága</a:t>
            </a:r>
          </a:p>
          <a:p>
            <a:r>
              <a:rPr lang="hu-HU" dirty="0"/>
              <a:t>Megfelelő program alkalmazása (hozzáférés)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7439" y="1484784"/>
            <a:ext cx="8229600" cy="337524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Állapotfelmérés</a:t>
            </a:r>
            <a:br>
              <a:rPr lang="hu-HU" dirty="0" smtClean="0"/>
            </a:br>
            <a:r>
              <a:rPr lang="hu-HU" dirty="0" smtClean="0"/>
              <a:t>További lépések</a:t>
            </a:r>
            <a:br>
              <a:rPr lang="hu-HU" dirty="0" smtClean="0"/>
            </a:br>
            <a:r>
              <a:rPr lang="hu-HU" sz="3100" dirty="0" smtClean="0">
                <a:solidFill>
                  <a:srgbClr val="C00000"/>
                </a:solidFill>
              </a:rPr>
              <a:t>edzésmódszerek, rehabilitáció</a:t>
            </a:r>
            <a:br>
              <a:rPr lang="hu-HU" sz="3100" dirty="0" smtClean="0">
                <a:solidFill>
                  <a:srgbClr val="C00000"/>
                </a:solidFill>
              </a:rPr>
            </a:br>
            <a:r>
              <a:rPr lang="hu-HU" dirty="0" smtClean="0"/>
              <a:t>Tapasztalatok</a:t>
            </a:r>
            <a:br>
              <a:rPr lang="hu-HU" dirty="0" smtClean="0"/>
            </a:br>
            <a:r>
              <a:rPr lang="hu-HU" sz="3100" dirty="0" smtClean="0">
                <a:solidFill>
                  <a:srgbClr val="C00000"/>
                </a:solidFill>
              </a:rPr>
              <a:t>Új, vagy módosított mérési módszerek, eljárások</a:t>
            </a:r>
            <a:r>
              <a:rPr lang="hu-HU" dirty="0"/>
              <a:t/>
            </a:r>
            <a:br>
              <a:rPr lang="hu-HU" dirty="0"/>
            </a:b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792520" y="475144"/>
            <a:ext cx="784522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4000" dirty="0" smtClean="0"/>
              <a:t>Eredmények alapján következtetések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347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u-HU" dirty="0" smtClean="0"/>
              <a:t>Etikai kérdések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1600200"/>
            <a:ext cx="7848872" cy="4525963"/>
          </a:xfrm>
        </p:spPr>
        <p:txBody>
          <a:bodyPr>
            <a:normAutofit/>
          </a:bodyPr>
          <a:lstStyle/>
          <a:p>
            <a:r>
              <a:rPr lang="hu-HU" b="1" dirty="0"/>
              <a:t>Ö</a:t>
            </a:r>
            <a:r>
              <a:rPr lang="hu-HU" b="1" dirty="0" smtClean="0"/>
              <a:t>nkéntes </a:t>
            </a:r>
            <a:r>
              <a:rPr lang="hu-HU" b="1" dirty="0" err="1" smtClean="0"/>
              <a:t>résztvétel</a:t>
            </a:r>
            <a:endParaRPr lang="hu-HU" b="1" dirty="0" smtClean="0"/>
          </a:p>
          <a:p>
            <a:r>
              <a:rPr lang="hu-HU" b="1" dirty="0" err="1" smtClean="0"/>
              <a:t>Invazív</a:t>
            </a:r>
            <a:r>
              <a:rPr lang="hu-HU" b="1" dirty="0" smtClean="0"/>
              <a:t> eljárás</a:t>
            </a:r>
          </a:p>
          <a:p>
            <a:r>
              <a:rPr lang="hu-HU" b="1" dirty="0"/>
              <a:t>A</a:t>
            </a:r>
            <a:r>
              <a:rPr lang="hu-HU" b="1" dirty="0" smtClean="0"/>
              <a:t>datok titkossága, kezelése, hozzáférhetősége (csoportos mérés esetén is)</a:t>
            </a:r>
          </a:p>
          <a:p>
            <a:r>
              <a:rPr lang="hu-HU" b="1" dirty="0" smtClean="0"/>
              <a:t>Sem anyagi, sem jogi igényt a </a:t>
            </a:r>
            <a:r>
              <a:rPr lang="hu-HU" b="1" dirty="0" err="1" smtClean="0"/>
              <a:t>vsz</a:t>
            </a:r>
            <a:r>
              <a:rPr lang="hu-HU" b="1" dirty="0" smtClean="0"/>
              <a:t> nem állít</a:t>
            </a:r>
          </a:p>
          <a:p>
            <a:r>
              <a:rPr lang="hu-HU" b="1" dirty="0" smtClean="0"/>
              <a:t>Eredmények publikálásához hozzájárul</a:t>
            </a:r>
          </a:p>
          <a:p>
            <a:r>
              <a:rPr lang="hu-HU" b="1" dirty="0" err="1" smtClean="0"/>
              <a:t>SE-től</a:t>
            </a:r>
            <a:r>
              <a:rPr lang="hu-HU" b="1" dirty="0" smtClean="0"/>
              <a:t> engedély (etikai bizottság)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948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Helsinki deklaráció</a:t>
            </a:r>
            <a:br>
              <a:rPr lang="hu-HU" dirty="0" smtClean="0"/>
            </a:br>
            <a:r>
              <a:rPr lang="hu-HU" dirty="0" smtClean="0"/>
              <a:t>a humán vizsgálatokról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5759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kutató kötelessége</a:t>
            </a:r>
            <a:r>
              <a:rPr lang="hu-HU" dirty="0"/>
              <a:t>, hogy a kutatás alanyaként szereplő </a:t>
            </a:r>
            <a:r>
              <a:rPr lang="hu-HU" dirty="0" smtClean="0"/>
              <a:t>személyek:</a:t>
            </a:r>
          </a:p>
          <a:p>
            <a:pPr marL="0" indent="0">
              <a:buNone/>
            </a:pPr>
            <a:r>
              <a:rPr lang="hu-HU" dirty="0" smtClean="0"/>
              <a:t>	életét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egészségét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önrendelkezési jogát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magánélethez </a:t>
            </a:r>
            <a:r>
              <a:rPr lang="hu-HU" dirty="0"/>
              <a:t>fűződő jogát (</a:t>
            </a:r>
            <a:r>
              <a:rPr lang="hu-HU" dirty="0" err="1"/>
              <a:t>privacy</a:t>
            </a:r>
            <a:r>
              <a:rPr lang="hu-HU" dirty="0" smtClean="0"/>
              <a:t>) 	személyes </a:t>
            </a:r>
            <a:r>
              <a:rPr lang="hu-HU" dirty="0"/>
              <a:t>adatait </a:t>
            </a:r>
            <a:r>
              <a:rPr lang="hu-HU" dirty="0" smtClean="0"/>
              <a:t>és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emberi </a:t>
            </a:r>
            <a:r>
              <a:rPr lang="hu-HU" dirty="0"/>
              <a:t>méltóságát </a:t>
            </a:r>
            <a:r>
              <a:rPr lang="hu-HU" dirty="0" smtClean="0"/>
              <a:t>oltalmazza.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971600" y="1403484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módosítva utoljára </a:t>
            </a:r>
            <a:r>
              <a:rPr lang="hu-HU" sz="2800" dirty="0"/>
              <a:t>a WMA 55. közgyűlésén </a:t>
            </a:r>
            <a:r>
              <a:rPr lang="hu-HU" sz="2800" dirty="0" smtClean="0"/>
              <a:t>Szöulban </a:t>
            </a:r>
            <a:r>
              <a:rPr lang="hu-HU" sz="2800" dirty="0"/>
              <a:t>2008 októberében.</a:t>
            </a:r>
          </a:p>
        </p:txBody>
      </p:sp>
    </p:spTree>
    <p:extLst>
      <p:ext uri="{BB962C8B-B14F-4D97-AF65-F5344CB8AC3E}">
        <p14:creationId xmlns:p14="http://schemas.microsoft.com/office/powerpoint/2010/main" val="16436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763688" y="1340768"/>
            <a:ext cx="597666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Mi az erőnlét (fittség)?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15616" y="2708920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Az egyén aktuális  fizikai és lelki állapota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187624" y="3573016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Az egyén fizikai és lelki terhelhetőségét mutató változó vagy változók összessége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187624" y="5301208"/>
            <a:ext cx="7344816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Meghatározás keresése, leírása és véleménnyel történő ellátása forrás megjelöléssel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07504" y="332656"/>
            <a:ext cx="8856984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/>
              <a:t>Tudományos kutatásban vizsgálati személyként </a:t>
            </a:r>
            <a:r>
              <a:rPr lang="hu-HU" sz="1600"/>
              <a:t>történő </a:t>
            </a:r>
            <a:r>
              <a:rPr lang="hu-HU" sz="1600" smtClean="0"/>
              <a:t>részvételhez beleegyező </a:t>
            </a:r>
            <a:r>
              <a:rPr lang="hu-HU" sz="1600" dirty="0"/>
              <a:t>nyilatkozat</a:t>
            </a:r>
          </a:p>
          <a:p>
            <a:r>
              <a:rPr lang="hu-HU" sz="1600" dirty="0"/>
              <a:t> </a:t>
            </a:r>
          </a:p>
          <a:p>
            <a:r>
              <a:rPr lang="hu-HU" sz="1600" dirty="0"/>
              <a:t>Kutatási program, vizsgálat neve, azonosítója…………</a:t>
            </a:r>
          </a:p>
          <a:p>
            <a:r>
              <a:rPr lang="hu-HU" sz="1600" dirty="0"/>
              <a:t>Vizsgálatvezető neve……………….</a:t>
            </a:r>
          </a:p>
          <a:p>
            <a:r>
              <a:rPr lang="hu-HU" sz="1600" dirty="0"/>
              <a:t>Vizsgálat célja………………………</a:t>
            </a:r>
          </a:p>
          <a:p>
            <a:r>
              <a:rPr lang="hu-HU" sz="1600" dirty="0"/>
              <a:t>Alulírott …………………………. (vizsgálati személy) kijelentem, hogy a vizsgálat megkezdése előtt a vizsgálatvezető informált a vizsgálat céljáról, a vizsgálat időtartamáról, szerepemről a vizsgálatban, a vizsgálat veszélyeiről. A vizsgálattal kapcsolatos kérdéseimre a vizsgálat megkezdése előtt a vizsgálatvezető válaszolt.</a:t>
            </a:r>
          </a:p>
          <a:p>
            <a:r>
              <a:rPr lang="hu-HU" sz="1600" dirty="0"/>
              <a:t>Elfogadom a vizsgálattal kapcsolatos kellemetlenségeket és tisztában vagyok a vizsgálat veszélyeivel. A vizsgálatra önként, saját akaratomból jelentkeztem. Elfogadom, hogy a vizsgálat eredményei kutatási célokra felhasználásra kerülnek. Hozzájárulok az eredmények felhasználásához, a nevem említése nélkül tudományos folyóiratokban, konferenciákon történő megjelentetéséhez. Elfogadom, hogy a vizsgálatban történő részvételemért nem részesülök anyagi ellenszolgáltatásban, anyagi igényeket a vizsgálat után sem támasztok sem a vizsgálatvezetővel, sem az intézménnyel szemben. </a:t>
            </a:r>
          </a:p>
          <a:p>
            <a:r>
              <a:rPr lang="hu-HU" sz="1600" dirty="0"/>
              <a:t>Amennyiben a vizsgálat során, vagy utólag a vizsgálat hatására sérülés következne be, nem támasztok sem anyagi, sem másfajta követelést sem a vizsgálatvezetővel, sem az intézménnyel szemben.</a:t>
            </a:r>
          </a:p>
          <a:p>
            <a:r>
              <a:rPr lang="hu-HU" sz="1600" dirty="0"/>
              <a:t>A vizsgálatban történő részvételtől saját akaratomból bármikor (a vizsgálat közben is) visszaléphetek. Tudomásul veszem, hogy amennyiben a vizsgálatot saját akaratomból megszakítom, személyemet emiatt semmilyen hátrány nem éri.</a:t>
            </a:r>
          </a:p>
          <a:p>
            <a:r>
              <a:rPr lang="hu-HU" sz="1600" dirty="0"/>
              <a:t> </a:t>
            </a:r>
          </a:p>
          <a:p>
            <a:r>
              <a:rPr lang="hu-HU" sz="1600" dirty="0"/>
              <a:t>Dátum…………………………</a:t>
            </a:r>
          </a:p>
          <a:p>
            <a:r>
              <a:rPr lang="hu-HU" sz="1600" dirty="0"/>
              <a:t>Vizsgálatvezető……………….. 		Vizsgálati személy……………………</a:t>
            </a:r>
          </a:p>
          <a:p>
            <a:r>
              <a:rPr lang="hu-HU" sz="1600" dirty="0"/>
              <a:t> </a:t>
            </a:r>
          </a:p>
          <a:p>
            <a:r>
              <a:rPr lang="hu-HU" sz="1600" dirty="0"/>
              <a:t> </a:t>
            </a:r>
          </a:p>
          <a:p>
            <a:r>
              <a:rPr lang="hu-HU" sz="1600" dirty="0"/>
              <a:t> </a:t>
            </a:r>
          </a:p>
          <a:p>
            <a:r>
              <a:rPr lang="hu-HU" sz="1600" dirty="0"/>
              <a:t> </a:t>
            </a:r>
          </a:p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8201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562879" y="1725388"/>
            <a:ext cx="6696744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chemeClr val="tx1"/>
                </a:solidFill>
              </a:rPr>
              <a:t>Hogyan állapítható meg az erőnlét szintje?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067944" y="2904837"/>
            <a:ext cx="1830629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/>
              <a:t>MÉRÉSSEL!</a:t>
            </a:r>
            <a:endParaRPr lang="hu-H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547664" y="1196752"/>
            <a:ext cx="6840760" cy="26776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Korosztályokra, rasszokra, csoportokra, nemekre vonatkozó  átlagok), amelyeket fizikai, pszichológiai, fiziológiai (orvosi, egészségügyi), </a:t>
            </a:r>
            <a:r>
              <a:rPr lang="hu-HU" sz="2800" b="1" i="1" dirty="0" err="1" smtClean="0">
                <a:latin typeface="Times New Roman" pitchFamily="18" charset="0"/>
                <a:cs typeface="Times New Roman" pitchFamily="18" charset="0"/>
              </a:rPr>
              <a:t>antropometriai</a:t>
            </a: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 (alkati) tesztekkel  mérnek és változókkal (mutatókkal) jellemeznek</a:t>
            </a:r>
            <a:endParaRPr lang="hu-H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547664" y="404664"/>
            <a:ext cx="6696744" cy="52322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</a:rPr>
              <a:t>Normatív adatok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0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1052736"/>
            <a:ext cx="78192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</a:t>
            </a:r>
          </a:p>
          <a:p>
            <a:r>
              <a:rPr lang="hu-HU" sz="2000" b="1" dirty="0" smtClean="0"/>
              <a:t>Életkor</a:t>
            </a:r>
            <a:r>
              <a:rPr lang="en-US" sz="2000" b="1" dirty="0" smtClean="0"/>
              <a:t>  </a:t>
            </a:r>
            <a:r>
              <a:rPr lang="hu-HU" sz="2000" b="1" dirty="0" smtClean="0"/>
              <a:t>               </a:t>
            </a:r>
            <a:r>
              <a:rPr lang="en-US" sz="2000" b="1" dirty="0" smtClean="0"/>
              <a:t>18-25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26-35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36-45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46-55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56-65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65+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Kiváló                    </a:t>
            </a:r>
            <a:r>
              <a:rPr lang="en-US" sz="2000" b="1" dirty="0" smtClean="0"/>
              <a:t>&gt;49 </a:t>
            </a:r>
            <a:r>
              <a:rPr lang="hu-HU" sz="2000" b="1" dirty="0" smtClean="0"/>
              <a:t>          </a:t>
            </a:r>
            <a:r>
              <a:rPr lang="en-US" sz="2000" b="1" dirty="0" smtClean="0"/>
              <a:t>&gt;45 </a:t>
            </a:r>
            <a:r>
              <a:rPr lang="hu-HU" sz="2000" b="1" dirty="0" smtClean="0"/>
              <a:t>         </a:t>
            </a:r>
            <a:r>
              <a:rPr lang="en-US" sz="2000" b="1" dirty="0" smtClean="0"/>
              <a:t>&gt;41 </a:t>
            </a:r>
            <a:r>
              <a:rPr lang="hu-HU" sz="2000" b="1" dirty="0" smtClean="0"/>
              <a:t>         </a:t>
            </a:r>
            <a:r>
              <a:rPr lang="en-US" sz="2000" b="1" dirty="0" smtClean="0"/>
              <a:t>&gt;35 </a:t>
            </a:r>
            <a:r>
              <a:rPr lang="hu-HU" sz="2000" b="1" dirty="0" smtClean="0"/>
              <a:t>        </a:t>
            </a:r>
            <a:r>
              <a:rPr lang="en-US" sz="2000" b="1" dirty="0" smtClean="0"/>
              <a:t>&gt;31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&gt;28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Jó            </a:t>
            </a:r>
            <a:r>
              <a:rPr lang="en-US" sz="2000" b="1" dirty="0" smtClean="0"/>
              <a:t> </a:t>
            </a:r>
            <a:r>
              <a:rPr lang="hu-HU" sz="2000" b="1" dirty="0" smtClean="0"/>
              <a:t>              </a:t>
            </a:r>
            <a:r>
              <a:rPr lang="en-US" sz="2000" b="1" dirty="0" smtClean="0"/>
              <a:t>44-49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40-45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35-41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29-35 </a:t>
            </a:r>
            <a:r>
              <a:rPr lang="hu-HU" sz="2000" b="1" dirty="0" smtClean="0"/>
              <a:t>    </a:t>
            </a:r>
            <a:r>
              <a:rPr lang="en-US" sz="2000" b="1" dirty="0" smtClean="0"/>
              <a:t>25-31 </a:t>
            </a:r>
            <a:r>
              <a:rPr lang="hu-HU" sz="2000" b="1" dirty="0" smtClean="0"/>
              <a:t>   </a:t>
            </a:r>
            <a:r>
              <a:rPr lang="en-US" sz="2000" b="1" dirty="0" smtClean="0"/>
              <a:t>22-28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Átlag feletti    </a:t>
            </a:r>
            <a:r>
              <a:rPr lang="en-US" sz="2000" b="1" dirty="0" smtClean="0"/>
              <a:t> </a:t>
            </a:r>
            <a:r>
              <a:rPr lang="hu-HU" sz="2000" b="1" dirty="0" smtClean="0"/>
              <a:t>    </a:t>
            </a:r>
            <a:r>
              <a:rPr lang="en-US" sz="2000" b="1" dirty="0" smtClean="0"/>
              <a:t>39-43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35-39 </a:t>
            </a:r>
            <a:r>
              <a:rPr lang="hu-HU" sz="2000" b="1" dirty="0" smtClean="0"/>
              <a:t>        </a:t>
            </a:r>
            <a:r>
              <a:rPr lang="en-US" sz="2000" b="1" dirty="0" smtClean="0"/>
              <a:t>30-34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25-38 </a:t>
            </a:r>
            <a:r>
              <a:rPr lang="hu-HU" sz="2000" b="1" dirty="0" smtClean="0"/>
              <a:t>    </a:t>
            </a:r>
            <a:r>
              <a:rPr lang="en-US" sz="2000" b="1" dirty="0" smtClean="0"/>
              <a:t>21-24 </a:t>
            </a:r>
            <a:r>
              <a:rPr lang="hu-HU" sz="2000" b="1" dirty="0" smtClean="0"/>
              <a:t>   </a:t>
            </a:r>
            <a:r>
              <a:rPr lang="en-US" sz="2000" b="1" dirty="0" smtClean="0"/>
              <a:t>19-21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Átlagos               </a:t>
            </a:r>
            <a:r>
              <a:rPr lang="en-US" sz="2000" b="1" dirty="0" smtClean="0"/>
              <a:t>35-38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31-34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27-29 </a:t>
            </a:r>
            <a:r>
              <a:rPr lang="hu-HU" sz="2000" b="1" dirty="0" smtClean="0"/>
              <a:t>       </a:t>
            </a:r>
            <a:r>
              <a:rPr lang="en-US" sz="2000" b="1" dirty="0" smtClean="0"/>
              <a:t>22-24 </a:t>
            </a:r>
            <a:r>
              <a:rPr lang="hu-HU" sz="2000" b="1" dirty="0" smtClean="0"/>
              <a:t>     </a:t>
            </a:r>
            <a:r>
              <a:rPr lang="en-US" sz="2000" b="1" dirty="0" smtClean="0"/>
              <a:t>17-20 </a:t>
            </a:r>
            <a:r>
              <a:rPr lang="hu-HU" sz="2000" b="1" dirty="0" smtClean="0"/>
              <a:t>   </a:t>
            </a:r>
            <a:r>
              <a:rPr lang="en-US" sz="2000" b="1" dirty="0" smtClean="0"/>
              <a:t>15-18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Átlag alatti      </a:t>
            </a:r>
            <a:r>
              <a:rPr lang="en-US" sz="2000" b="1" dirty="0" smtClean="0"/>
              <a:t> </a:t>
            </a:r>
            <a:r>
              <a:rPr lang="hu-HU" sz="2000" b="1" dirty="0" smtClean="0"/>
              <a:t>  </a:t>
            </a:r>
            <a:r>
              <a:rPr lang="en-US" sz="2000" b="1" dirty="0" smtClean="0"/>
              <a:t>31-34 </a:t>
            </a:r>
            <a:r>
              <a:rPr lang="hu-HU" sz="2000" b="1" dirty="0" smtClean="0"/>
              <a:t>    2</a:t>
            </a:r>
            <a:r>
              <a:rPr lang="en-US" sz="2000" b="1" dirty="0" smtClean="0"/>
              <a:t>9-30 </a:t>
            </a:r>
            <a:r>
              <a:rPr lang="hu-HU" sz="2000" b="1" dirty="0" smtClean="0"/>
              <a:t>        </a:t>
            </a:r>
            <a:r>
              <a:rPr lang="en-US" sz="2000" b="1" dirty="0" smtClean="0"/>
              <a:t>23-26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18-21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13-16 </a:t>
            </a:r>
            <a:r>
              <a:rPr lang="hu-HU" sz="2000" b="1" dirty="0" smtClean="0"/>
              <a:t>   </a:t>
            </a:r>
            <a:r>
              <a:rPr lang="en-US" sz="2000" b="1" dirty="0" smtClean="0"/>
              <a:t>11-14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Gyenge                </a:t>
            </a:r>
            <a:r>
              <a:rPr lang="en-US" sz="2000" b="1" dirty="0" smtClean="0"/>
              <a:t>25-30 </a:t>
            </a:r>
            <a:r>
              <a:rPr lang="hu-HU" sz="2000" b="1" dirty="0" smtClean="0"/>
              <a:t>    </a:t>
            </a:r>
            <a:r>
              <a:rPr lang="en-US" sz="2000" b="1" dirty="0" smtClean="0"/>
              <a:t>22-28 </a:t>
            </a:r>
            <a:r>
              <a:rPr lang="hu-HU" sz="2000" b="1" dirty="0" smtClean="0"/>
              <a:t>       </a:t>
            </a:r>
            <a:r>
              <a:rPr lang="en-US" sz="2000" b="1" dirty="0" smtClean="0"/>
              <a:t>17-22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13-17 </a:t>
            </a:r>
            <a:r>
              <a:rPr lang="hu-HU" sz="2000" b="1" dirty="0" smtClean="0"/>
              <a:t>       </a:t>
            </a:r>
            <a:r>
              <a:rPr lang="en-US" sz="2000" b="1" dirty="0" smtClean="0"/>
              <a:t>9-12 </a:t>
            </a:r>
            <a:r>
              <a:rPr lang="hu-HU" sz="2000" b="1" dirty="0" smtClean="0"/>
              <a:t>    </a:t>
            </a:r>
            <a:r>
              <a:rPr lang="en-US" sz="2000" b="1" dirty="0" smtClean="0"/>
              <a:t>7-10 </a:t>
            </a:r>
            <a:endParaRPr lang="hu-HU" sz="2000" b="1" dirty="0" smtClean="0"/>
          </a:p>
          <a:p>
            <a:endParaRPr lang="hu-HU" sz="2000" b="1" dirty="0" smtClean="0"/>
          </a:p>
          <a:p>
            <a:r>
              <a:rPr lang="hu-HU" sz="2000" b="1" dirty="0" smtClean="0"/>
              <a:t>Nagyon gyenge   </a:t>
            </a:r>
            <a:r>
              <a:rPr lang="en-US" sz="2000" b="1" dirty="0" smtClean="0"/>
              <a:t>&lt;25 </a:t>
            </a:r>
            <a:r>
              <a:rPr lang="hu-HU" sz="2000" b="1" dirty="0" smtClean="0"/>
              <a:t>      </a:t>
            </a:r>
            <a:r>
              <a:rPr lang="en-US" sz="2000" b="1" dirty="0" smtClean="0"/>
              <a:t>&lt;22 </a:t>
            </a:r>
            <a:r>
              <a:rPr lang="hu-HU" sz="2000" b="1" dirty="0" smtClean="0"/>
              <a:t>           </a:t>
            </a:r>
            <a:r>
              <a:rPr lang="en-US" sz="2000" b="1" dirty="0" smtClean="0"/>
              <a:t>&lt;17 </a:t>
            </a:r>
            <a:r>
              <a:rPr lang="hu-HU" sz="2000" b="1" dirty="0" smtClean="0"/>
              <a:t>           </a:t>
            </a:r>
            <a:r>
              <a:rPr lang="en-US" sz="2000" b="1" dirty="0" smtClean="0"/>
              <a:t>&lt;9 </a:t>
            </a:r>
            <a:r>
              <a:rPr lang="hu-HU" sz="2000" b="1" dirty="0" smtClean="0"/>
              <a:t>           </a:t>
            </a:r>
            <a:r>
              <a:rPr lang="en-US" sz="2000" b="1" dirty="0" smtClean="0"/>
              <a:t>&lt;9 </a:t>
            </a:r>
            <a:r>
              <a:rPr lang="hu-HU" sz="2000" b="1" dirty="0" smtClean="0"/>
              <a:t>         </a:t>
            </a:r>
            <a:r>
              <a:rPr lang="en-US" sz="2000" b="1" dirty="0" smtClean="0"/>
              <a:t>&lt;7 </a:t>
            </a:r>
            <a:endParaRPr lang="en-US" sz="2000" b="1" dirty="0"/>
          </a:p>
        </p:txBody>
      </p:sp>
      <p:sp>
        <p:nvSpPr>
          <p:cNvPr id="4" name="Lekerekített téglalap 3"/>
          <p:cNvSpPr/>
          <p:nvPr/>
        </p:nvSpPr>
        <p:spPr>
          <a:xfrm>
            <a:off x="2267744" y="1272750"/>
            <a:ext cx="5429288" cy="500066"/>
          </a:xfrm>
          <a:prstGeom prst="round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kerekített téglalap 4"/>
          <p:cNvSpPr/>
          <p:nvPr/>
        </p:nvSpPr>
        <p:spPr>
          <a:xfrm>
            <a:off x="323528" y="1988840"/>
            <a:ext cx="1944216" cy="4320480"/>
          </a:xfrm>
          <a:prstGeom prst="roundRect">
            <a:avLst/>
          </a:prstGeom>
          <a:solidFill>
            <a:srgbClr val="C000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zövegdoboz 5"/>
          <p:cNvSpPr txBox="1"/>
          <p:nvPr/>
        </p:nvSpPr>
        <p:spPr>
          <a:xfrm>
            <a:off x="759851" y="802312"/>
            <a:ext cx="107157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400" b="1" i="1" dirty="0" smtClean="0"/>
              <a:t>Férfiak</a:t>
            </a:r>
            <a:endParaRPr lang="en-US" sz="2400" b="1" i="1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52075" y="340647"/>
            <a:ext cx="498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1 perc alatti felállások-leülések száma</a:t>
            </a:r>
            <a:endParaRPr lang="en-US" sz="24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845556" y="164092"/>
            <a:ext cx="952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Példa: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75656" y="1844824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i="1" dirty="0" smtClean="0"/>
              <a:t>Abszolút értékkel</a:t>
            </a:r>
            <a:endParaRPr lang="hu-HU" sz="3200" b="1" i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1460024" y="2475632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i="1" dirty="0" smtClean="0"/>
              <a:t>Relatív értékkel</a:t>
            </a:r>
            <a:endParaRPr lang="hu-HU" sz="3200" b="1" i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583668" y="3453596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/>
              <a:t>Normalizálás – összehasonlíthatóság lehetősége</a:t>
            </a:r>
          </a:p>
          <a:p>
            <a:pPr algn="ctr"/>
            <a:r>
              <a:rPr lang="hu-HU" sz="3200" b="1" dirty="0" smtClean="0"/>
              <a:t> </a:t>
            </a:r>
            <a:r>
              <a:rPr lang="hu-HU" sz="2400" dirty="0" smtClean="0"/>
              <a:t>(</a:t>
            </a:r>
            <a:r>
              <a:rPr lang="hu-HU" sz="2400" dirty="0" err="1" smtClean="0"/>
              <a:t>pl</a:t>
            </a:r>
            <a:r>
              <a:rPr lang="hu-HU" sz="2400" dirty="0" smtClean="0"/>
              <a:t> TS, TM, </a:t>
            </a:r>
            <a:r>
              <a:rPr lang="hu-HU" sz="2400" dirty="0" err="1" smtClean="0"/>
              <a:t>stb</a:t>
            </a:r>
            <a:r>
              <a:rPr lang="hu-HU" sz="2400" dirty="0" smtClean="0"/>
              <a:t>)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403648" y="548680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/>
              <a:t>Az erőnléti mutatók kifejezése történhet</a:t>
            </a:r>
            <a:endParaRPr lang="en-US" sz="32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667775" y="5229200"/>
            <a:ext cx="5869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/>
              <a:t>Transzverzális - longitudinális vizsgálat</a:t>
            </a:r>
            <a:endParaRPr lang="hu-H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15616" y="692696"/>
            <a:ext cx="6048672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/>
              <a:t>ERŐNLÉT</a:t>
            </a:r>
            <a:endParaRPr lang="hu-HU" sz="2800" b="1" i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539552" y="2143309"/>
            <a:ext cx="1656184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/>
              <a:t>Fizikai</a:t>
            </a:r>
            <a:endParaRPr lang="hu-HU" sz="2400" b="1" i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2555776" y="2751311"/>
            <a:ext cx="187220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/>
              <a:t>Pszichológiai</a:t>
            </a:r>
            <a:endParaRPr lang="hu-HU" sz="2400" b="1" i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44008" y="3687415"/>
            <a:ext cx="1728192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/>
              <a:t>Élettani</a:t>
            </a:r>
            <a:endParaRPr lang="hu-HU" sz="2400" b="1" i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6300192" y="4479503"/>
            <a:ext cx="1728192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/>
              <a:t>Alkati</a:t>
            </a:r>
            <a:endParaRPr lang="hu-HU" sz="2400" b="1" i="1" dirty="0"/>
          </a:p>
        </p:txBody>
      </p:sp>
      <p:cxnSp>
        <p:nvCxnSpPr>
          <p:cNvPr id="8" name="Alak 7"/>
          <p:cNvCxnSpPr>
            <a:stCxn id="4" idx="0"/>
            <a:endCxn id="3" idx="3"/>
          </p:cNvCxnSpPr>
          <p:nvPr/>
        </p:nvCxnSpPr>
        <p:spPr>
          <a:xfrm rot="16200000" flipV="1">
            <a:off x="2655224" y="1914655"/>
            <a:ext cx="377169" cy="129614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Alak 9"/>
          <p:cNvCxnSpPr>
            <a:stCxn id="5" idx="0"/>
          </p:cNvCxnSpPr>
          <p:nvPr/>
        </p:nvCxnSpPr>
        <p:spPr>
          <a:xfrm rot="16200000" flipV="1">
            <a:off x="4628039" y="2807350"/>
            <a:ext cx="752018" cy="1008112"/>
          </a:xfrm>
          <a:prstGeom prst="bentConnector2">
            <a:avLst/>
          </a:prstGeom>
          <a:ln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Alak 11"/>
          <p:cNvCxnSpPr>
            <a:stCxn id="6" idx="0"/>
            <a:endCxn id="5" idx="3"/>
          </p:cNvCxnSpPr>
          <p:nvPr/>
        </p:nvCxnSpPr>
        <p:spPr>
          <a:xfrm rot="16200000" flipV="1">
            <a:off x="6487617" y="3802832"/>
            <a:ext cx="561255" cy="792088"/>
          </a:xfrm>
          <a:prstGeom prst="bentConnector2">
            <a:avLst/>
          </a:prstGeom>
          <a:ln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Alak 17"/>
          <p:cNvCxnSpPr>
            <a:stCxn id="6" idx="0"/>
          </p:cNvCxnSpPr>
          <p:nvPr/>
        </p:nvCxnSpPr>
        <p:spPr>
          <a:xfrm rot="16200000" flipV="1">
            <a:off x="5096091" y="2411306"/>
            <a:ext cx="1544106" cy="259228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Alak 19"/>
          <p:cNvCxnSpPr>
            <a:stCxn id="4" idx="1"/>
            <a:endCxn id="3" idx="2"/>
          </p:cNvCxnSpPr>
          <p:nvPr/>
        </p:nvCxnSpPr>
        <p:spPr>
          <a:xfrm rot="10800000">
            <a:off x="1367644" y="2604974"/>
            <a:ext cx="1188132" cy="3771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Alak 21"/>
          <p:cNvCxnSpPr>
            <a:stCxn id="5" idx="1"/>
            <a:endCxn id="3" idx="2"/>
          </p:cNvCxnSpPr>
          <p:nvPr/>
        </p:nvCxnSpPr>
        <p:spPr>
          <a:xfrm rot="10800000">
            <a:off x="1367644" y="2604974"/>
            <a:ext cx="3276364" cy="131327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Alak 23"/>
          <p:cNvCxnSpPr>
            <a:stCxn id="6" idx="1"/>
            <a:endCxn id="3" idx="2"/>
          </p:cNvCxnSpPr>
          <p:nvPr/>
        </p:nvCxnSpPr>
        <p:spPr>
          <a:xfrm rot="10800000">
            <a:off x="1367644" y="2604974"/>
            <a:ext cx="4932548" cy="21053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683568" y="1556792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 smtClean="0"/>
              <a:t>Befolyásoló tényezők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1033</Words>
  <Application>Microsoft Office PowerPoint</Application>
  <PresentationFormat>Diavetítés a képernyőre (4:3 oldalarány)</PresentationFormat>
  <Paragraphs>294</Paragraphs>
  <Slides>40</Slides>
  <Notes>0</Notes>
  <HiddenSlides>1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1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Erőnlétdiagnosztikai vizsgálatok kivitelezése</vt:lpstr>
      <vt:lpstr>PowerPoint bemutató</vt:lpstr>
      <vt:lpstr>PowerPoint bemutató</vt:lpstr>
      <vt:lpstr>Mérés</vt:lpstr>
      <vt:lpstr>A vizsgálat első szakasza Tervezés - Előkészítés</vt:lpstr>
      <vt:lpstr>Fekete doboz modell</vt:lpstr>
      <vt:lpstr>Hogyan ellenőrizhető, hogy csak a kutató által megváltoztatott független változó eredményezi a függő változóban az eltérést</vt:lpstr>
      <vt:lpstr>Mérőrendszer</vt:lpstr>
      <vt:lpstr>Vizsgálati személy(ek)</vt:lpstr>
      <vt:lpstr>A vizsgálat</vt:lpstr>
      <vt:lpstr>Mérőeszköz</vt:lpstr>
      <vt:lpstr>Pilot</vt:lpstr>
      <vt:lpstr>Vizsgálat megkezdésekor: szóbeli magyarázat</vt:lpstr>
      <vt:lpstr>Vizsgálatvezető szerepe</vt:lpstr>
      <vt:lpstr>Vizsgálati személy Írásbeli nyilatkozat</vt:lpstr>
      <vt:lpstr>Longitudinális vizsgálat</vt:lpstr>
      <vt:lpstr>PowerPoint bemutató</vt:lpstr>
      <vt:lpstr>Mérési jegyzőkönyv</vt:lpstr>
      <vt:lpstr>Adatok regisztrálása</vt:lpstr>
      <vt:lpstr>3. Kiértékelés</vt:lpstr>
      <vt:lpstr>Állapotfelmérés További lépések edzésmódszerek, rehabilitáció Tapasztalatok Új, vagy módosított mérési módszerek, eljárások </vt:lpstr>
      <vt:lpstr>Etikai kérdések</vt:lpstr>
      <vt:lpstr>Helsinki deklaráció a humán vizsgálatokról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Tihanyi József</dc:creator>
  <cp:lastModifiedBy>Kopper</cp:lastModifiedBy>
  <cp:revision>31</cp:revision>
  <dcterms:created xsi:type="dcterms:W3CDTF">2012-03-25T18:30:10Z</dcterms:created>
  <dcterms:modified xsi:type="dcterms:W3CDTF">2015-09-08T13:02:54Z</dcterms:modified>
</cp:coreProperties>
</file>