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8"/>
  </p:notesMasterIdLst>
  <p:sldIdLst>
    <p:sldId id="256" r:id="rId3"/>
    <p:sldId id="302" r:id="rId4"/>
    <p:sldId id="312" r:id="rId5"/>
    <p:sldId id="326" r:id="rId6"/>
    <p:sldId id="304" r:id="rId7"/>
    <p:sldId id="313" r:id="rId8"/>
    <p:sldId id="305" r:id="rId9"/>
    <p:sldId id="308" r:id="rId10"/>
    <p:sldId id="307" r:id="rId11"/>
    <p:sldId id="314" r:id="rId12"/>
    <p:sldId id="294" r:id="rId13"/>
    <p:sldId id="257" r:id="rId14"/>
    <p:sldId id="258" r:id="rId15"/>
    <p:sldId id="259" r:id="rId16"/>
    <p:sldId id="260" r:id="rId17"/>
    <p:sldId id="262" r:id="rId18"/>
    <p:sldId id="261" r:id="rId19"/>
    <p:sldId id="263" r:id="rId20"/>
    <p:sldId id="311" r:id="rId21"/>
    <p:sldId id="309" r:id="rId22"/>
    <p:sldId id="296" r:id="rId23"/>
    <p:sldId id="265" r:id="rId24"/>
    <p:sldId id="291" r:id="rId25"/>
    <p:sldId id="264" r:id="rId26"/>
    <p:sldId id="274" r:id="rId27"/>
    <p:sldId id="275" r:id="rId28"/>
    <p:sldId id="276" r:id="rId29"/>
    <p:sldId id="279" r:id="rId30"/>
    <p:sldId id="277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90" r:id="rId40"/>
    <p:sldId id="288" r:id="rId41"/>
    <p:sldId id="298" r:id="rId42"/>
    <p:sldId id="310" r:id="rId43"/>
    <p:sldId id="297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3792" autoAdjust="0"/>
  </p:normalViewPr>
  <p:slideViewPr>
    <p:cSldViewPr>
      <p:cViewPr varScale="1">
        <p:scale>
          <a:sx n="58" d="100"/>
          <a:sy n="58" d="100"/>
        </p:scale>
        <p:origin x="152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E53B4-8876-4480-894D-39F20FE70CD7}" type="datetimeFigureOut">
              <a:rPr lang="hu-HU" smtClean="0"/>
              <a:t>2025. 03. 03.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F1856-A528-43DA-BB00-C57675079E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5648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F1856-A528-43DA-BB00-C57675079ED0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2418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3E8C2-498B-4A8D-A087-3EB14CA3107F}" type="datetimeFigureOut">
              <a:rPr lang="hu-HU"/>
              <a:pPr>
                <a:defRPr/>
              </a:pPr>
              <a:t>2025. 03. 03.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3DC20-3649-41AB-ADD1-952C7FACD99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5A6A8-C9F9-449A-AD2F-F573F6220563}" type="datetimeFigureOut">
              <a:rPr lang="hu-HU"/>
              <a:pPr>
                <a:defRPr/>
              </a:pPr>
              <a:t>2025. 03. 03.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F5AE0-1BBB-4B88-914F-83949D06B3F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A6329-ABE8-4260-B21A-68B03FFEDFB4}" type="datetimeFigureOut">
              <a:rPr lang="hu-HU"/>
              <a:pPr>
                <a:defRPr/>
              </a:pPr>
              <a:t>2025. 03. 03.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BDD55-3ECD-4C21-8EB1-FE307FBEE10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04801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6" name="Lekerekített téglalap 5"/>
          <p:cNvSpPr/>
          <p:nvPr/>
        </p:nvSpPr>
        <p:spPr>
          <a:xfrm>
            <a:off x="418597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" name="Cím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3375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20" name="Alcím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27432" indent="0" algn="r">
              <a:spcBef>
                <a:spcPts val="0"/>
              </a:spcBef>
              <a:buNone/>
              <a:defRPr sz="1500">
                <a:solidFill>
                  <a:schemeClr val="bg2">
                    <a:shade val="25000"/>
                  </a:schemeClr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lang="hu-HU"/>
              <a:t>Alcím mintájának szerkesztése</a:t>
            </a:r>
            <a:endParaRPr lang="en-US"/>
          </a:p>
        </p:txBody>
      </p:sp>
      <p:sp>
        <p:nvSpPr>
          <p:cNvPr id="7" name="Dátum helye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8AD37-1E0D-4997-B184-F721D853DE7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629584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DEAE6-F6EE-48F4-A0CE-220F9188B2D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0241447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04801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" name="Lekerekített téglalap 4"/>
          <p:cNvSpPr/>
          <p:nvPr/>
        </p:nvSpPr>
        <p:spPr>
          <a:xfrm>
            <a:off x="418597" y="434164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27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27432" indent="0" algn="l"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48279-7D32-4250-A8BB-E919D514F20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9796417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195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195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F495D-2D48-4ABC-A7DD-0BF3371F353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2021807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1800"/>
            </a:lvl1pPr>
            <a:lvl2pPr algn="l">
              <a:defRPr sz="1500"/>
            </a:lvl2pPr>
            <a:lvl3pPr algn="l">
              <a:defRPr sz="1350"/>
            </a:lvl3pPr>
            <a:lvl4pPr algn="l">
              <a:defRPr sz="1200"/>
            </a:lvl4pPr>
            <a:lvl5pPr algn="l">
              <a:defRPr sz="1200"/>
            </a:lvl5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1800"/>
            </a:lvl1pPr>
            <a:lvl2pPr algn="l">
              <a:defRPr sz="1500"/>
            </a:lvl2pPr>
            <a:lvl3pPr algn="l">
              <a:defRPr sz="1350"/>
            </a:lvl3pPr>
            <a:lvl4pPr algn="l">
              <a:defRPr sz="1200"/>
            </a:lvl4pPr>
            <a:lvl5pPr algn="l">
              <a:defRPr sz="1200"/>
            </a:lvl5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6DA06-3581-4072-9613-9A71DF0A9A9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4898269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B54A6-4077-4BA6-9DDA-E2CA77B3E32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0481146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kerekített téglalap 1"/>
          <p:cNvSpPr/>
          <p:nvPr/>
        </p:nvSpPr>
        <p:spPr>
          <a:xfrm>
            <a:off x="304801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3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0D0AE-B90B-4265-976E-42576221819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8475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1650" b="1">
                <a:solidFill>
                  <a:schemeClr val="accent1"/>
                </a:solidFill>
              </a:defRPr>
            </a:lvl1pPr>
            <a:extLst/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3716" marR="13716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</a:defRPr>
            </a:lvl1pPr>
            <a:lvl2pPr>
              <a:buNone/>
              <a:defRPr sz="900">
                <a:solidFill>
                  <a:schemeClr val="tx1"/>
                </a:solidFill>
              </a:defRPr>
            </a:lvl2pPr>
            <a:lvl3pPr>
              <a:buNone/>
              <a:defRPr sz="750">
                <a:solidFill>
                  <a:schemeClr val="tx1"/>
                </a:solidFill>
              </a:defRPr>
            </a:lvl3pPr>
            <a:lvl4pPr>
              <a:buNone/>
              <a:defRPr sz="675">
                <a:solidFill>
                  <a:schemeClr val="tx1"/>
                </a:solidFill>
              </a:defRPr>
            </a:lvl4pPr>
            <a:lvl5pPr>
              <a:buNone/>
              <a:defRPr sz="675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100">
                <a:solidFill>
                  <a:schemeClr val="tx1"/>
                </a:solidFill>
              </a:defRPr>
            </a:lvl1pPr>
            <a:lvl2pPr>
              <a:defRPr sz="195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5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4473A-08DC-4251-B174-63D3A4CE684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6406262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CD816-0FE4-4211-913C-C51A9037B091}" type="datetimeFigureOut">
              <a:rPr lang="hu-HU"/>
              <a:pPr>
                <a:defRPr/>
              </a:pPr>
              <a:t>2025. 03. 03.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31D5F-BCB1-406E-978A-33F821BF097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kerekített téglalap 4"/>
          <p:cNvSpPr/>
          <p:nvPr/>
        </p:nvSpPr>
        <p:spPr>
          <a:xfrm>
            <a:off x="304801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6" name="Egy sarkán kerekített téglalap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27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34290" indent="0" algn="l">
              <a:spcBef>
                <a:spcPts val="0"/>
              </a:spcBef>
              <a:buNone/>
              <a:defRPr sz="1050">
                <a:solidFill>
                  <a:srgbClr val="FFFFFF"/>
                </a:solidFill>
              </a:defRPr>
            </a:lvl1pPr>
            <a:lvl2pPr>
              <a:defRPr sz="900">
                <a:solidFill>
                  <a:srgbClr val="FFFFFF"/>
                </a:solidFill>
              </a:defRPr>
            </a:lvl2pPr>
            <a:lvl3pPr>
              <a:defRPr sz="750">
                <a:solidFill>
                  <a:srgbClr val="FFFFFF"/>
                </a:solidFill>
              </a:defRPr>
            </a:lvl3pPr>
            <a:lvl4pPr>
              <a:defRPr sz="675">
                <a:solidFill>
                  <a:srgbClr val="FFFFFF"/>
                </a:solidFill>
              </a:defRPr>
            </a:lvl4pPr>
            <a:lvl5pPr>
              <a:defRPr sz="675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extLst/>
          </a:lstStyle>
          <a:p>
            <a:pPr lvl="0"/>
            <a:r>
              <a:rPr lang="hu-HU" noProof="0"/>
              <a:t>Kép beszúrásához kattintson az ikonra</a:t>
            </a:r>
            <a:endParaRPr lang="en-US" noProof="0"/>
          </a:p>
        </p:txBody>
      </p:sp>
      <p:sp>
        <p:nvSpPr>
          <p:cNvPr id="7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79584-025B-44D3-BD13-BE42C56C2FD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4699867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44AB8-52FB-4475-B1CC-2DB347FC281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5730071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533406"/>
            <a:ext cx="1981200" cy="5257799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33400" y="533404"/>
            <a:ext cx="5943600" cy="525780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F2627-8FAD-4C7F-AE4E-D5C6DED1328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8609492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F1DF6-0FC1-40C0-B59B-0787F56EE83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1102247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C2A20-8CE1-4631-93FD-08D021AC5D67}" type="datetimeFigureOut">
              <a:rPr lang="hu-HU"/>
              <a:pPr>
                <a:defRPr/>
              </a:pPr>
              <a:t>2025. 03. 03.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D1B4C-7E01-4FA6-8680-3ABDE0FB2B7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ED59D-87C8-4D8E-81BF-41CCBE39F26A}" type="datetimeFigureOut">
              <a:rPr lang="hu-HU"/>
              <a:pPr>
                <a:defRPr/>
              </a:pPr>
              <a:t>2025. 03. 03.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E4BE2-3F41-414B-8B2B-BD7BDA3382B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F1D5C-6EE5-4462-A39F-5FE8B8BD76A8}" type="datetimeFigureOut">
              <a:rPr lang="hu-HU"/>
              <a:pPr>
                <a:defRPr/>
              </a:pPr>
              <a:t>2025. 03. 03.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FB397-F2DE-46D0-9F03-AF3789EDA13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3D1E3-DA37-43E1-A93E-C0F053660771}" type="datetimeFigureOut">
              <a:rPr lang="hu-HU"/>
              <a:pPr>
                <a:defRPr/>
              </a:pPr>
              <a:t>2025. 03. 03.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89447-0538-4F63-A3E0-612E0FB3D68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62DEA-3B46-4920-9735-A05F279DDCCF}" type="datetimeFigureOut">
              <a:rPr lang="hu-HU"/>
              <a:pPr>
                <a:defRPr/>
              </a:pPr>
              <a:t>2025. 03. 03.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20B8E-C8A3-4EB7-BBF9-F3D289E2FEC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AB63C-F2B1-4391-ABD3-4551244B36C0}" type="datetimeFigureOut">
              <a:rPr lang="hu-HU"/>
              <a:pPr>
                <a:defRPr/>
              </a:pPr>
              <a:t>2025. 03. 03.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FB010-370E-4488-B967-E5D51F66E9E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8B674-B79E-428B-95CC-87A443C3E87F}" type="datetimeFigureOut">
              <a:rPr lang="hu-HU"/>
              <a:pPr>
                <a:defRPr/>
              </a:pPr>
              <a:t>2025. 03. 03.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51B84-5548-4807-B6F2-75F8B7F3293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495991C-3531-4226-96D1-C093CFF4CDF4}" type="datetimeFigureOut">
              <a:rPr lang="hu-HU"/>
              <a:pPr>
                <a:defRPr/>
              </a:pPr>
              <a:t>2025. 03. 03.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F06716-4F23-42F4-8BE2-B8FB8C4691A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kerekített téglalap 6"/>
          <p:cNvSpPr/>
          <p:nvPr/>
        </p:nvSpPr>
        <p:spPr>
          <a:xfrm>
            <a:off x="304801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9" name="Lekerekített téglalap 8"/>
          <p:cNvSpPr/>
          <p:nvPr/>
        </p:nvSpPr>
        <p:spPr>
          <a:xfrm>
            <a:off x="418597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13" name="Cím helye 12"/>
          <p:cNvSpPr>
            <a:spLocks noGrp="1"/>
          </p:cNvSpPr>
          <p:nvPr>
            <p:ph type="title"/>
          </p:nvPr>
        </p:nvSpPr>
        <p:spPr>
          <a:xfrm>
            <a:off x="503238" y="4986340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idx="1"/>
          </p:nvPr>
        </p:nvSpPr>
        <p:spPr bwMode="auto">
          <a:xfrm>
            <a:off x="503238" y="530227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25" name="Dátum helye 24"/>
          <p:cNvSpPr>
            <a:spLocks noGrp="1"/>
          </p:cNvSpPr>
          <p:nvPr>
            <p:ph type="dt" sz="half" idx="2"/>
          </p:nvPr>
        </p:nvSpPr>
        <p:spPr>
          <a:xfrm>
            <a:off x="3776663" y="6111877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>
                <a:solidFill>
                  <a:schemeClr val="bg2">
                    <a:shade val="50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18" name="Élőláb helye 17"/>
          <p:cNvSpPr>
            <a:spLocks noGrp="1"/>
          </p:cNvSpPr>
          <p:nvPr>
            <p:ph type="ftr" sz="quarter" idx="3"/>
          </p:nvPr>
        </p:nvSpPr>
        <p:spPr>
          <a:xfrm>
            <a:off x="6062663" y="6111877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750">
                <a:solidFill>
                  <a:schemeClr val="bg2">
                    <a:shade val="50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4"/>
          </p:nvPr>
        </p:nvSpPr>
        <p:spPr>
          <a:xfrm>
            <a:off x="8348663" y="6111877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750">
                <a:solidFill>
                  <a:srgbClr val="A7A399"/>
                </a:solidFill>
              </a:defRPr>
            </a:lvl1pPr>
          </a:lstStyle>
          <a:p>
            <a:pPr>
              <a:defRPr/>
            </a:pPr>
            <a:fld id="{0EB863E8-BCEC-4C68-B791-A7619FD3E2F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22979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FF8D3E"/>
          </a:solidFill>
          <a:latin typeface="Verdana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700" b="1">
          <a:solidFill>
            <a:srgbClr val="FF8D3E"/>
          </a:solidFill>
          <a:latin typeface="Verdana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 b="1">
          <a:solidFill>
            <a:srgbClr val="FF8D3E"/>
          </a:solidFill>
          <a:latin typeface="Verdana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 b="1">
          <a:solidFill>
            <a:srgbClr val="FF8D3E"/>
          </a:solidFill>
          <a:latin typeface="Verdana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198835" indent="-198835" algn="l" rtl="0" eaLnBrk="0" fontAlgn="base" hangingPunct="0">
        <a:spcBef>
          <a:spcPts val="188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10766" indent="-150019" algn="l" rtl="0" eaLnBrk="0" fontAlgn="base" hangingPunct="0">
        <a:spcBef>
          <a:spcPts val="188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89360" indent="-136922" algn="l" rtl="0" eaLnBrk="0" fontAlgn="base" hangingPunct="0">
        <a:spcBef>
          <a:spcPts val="188"/>
        </a:spcBef>
        <a:spcAft>
          <a:spcPct val="0"/>
        </a:spcAft>
        <a:buClr>
          <a:srgbClr val="ED3742"/>
        </a:buClr>
        <a:buSzPct val="100000"/>
        <a:buFont typeface="Wingdings 2" panose="05020102010507070707" pitchFamily="18" charset="2"/>
        <a:buChar char="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767954" indent="-136922" algn="l" rtl="0" eaLnBrk="0" fontAlgn="base" hangingPunct="0">
        <a:spcBef>
          <a:spcPts val="169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959644" indent="-136922" algn="l" rtl="0" eaLnBrk="0" fontAlgn="base" hangingPunct="0">
        <a:spcBef>
          <a:spcPts val="188"/>
        </a:spcBef>
        <a:spcAft>
          <a:spcPct val="0"/>
        </a:spcAft>
        <a:buClr>
          <a:srgbClr val="4A85BF"/>
        </a:buClr>
        <a:buSzPct val="100000"/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117854" indent="-137160" algn="l" rtl="0" eaLnBrk="1" latinLnBrk="0" hangingPunct="1">
        <a:spcBef>
          <a:spcPts val="188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275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75588" indent="-137160" algn="l" rtl="0" eaLnBrk="1" latinLnBrk="0" hangingPunct="1">
        <a:spcBef>
          <a:spcPts val="191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" indent="-137160" algn="l" rtl="0" eaLnBrk="1" latinLnBrk="0" hangingPunct="1">
        <a:spcBef>
          <a:spcPts val="193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125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11630" indent="-137160" algn="l" rtl="0" eaLnBrk="1" latinLnBrk="0" hangingPunct="1">
        <a:spcBef>
          <a:spcPts val="191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125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Users\szalma\Documents\Atl&#233;tika\el&#337;ad&#225;sok%20PP\R&#250;dugr&#225;s%20el&#337;ad&#225;s\Technique's%20revolution%20in%20Pole%20Vault.mpg" TargetMode="External"/><Relationship Id="rId1" Type="http://schemas.microsoft.com/office/2007/relationships/media" Target="file:///d:\Users\szalma\Documents\Atl&#233;tika\el&#337;ad&#225;sok%20PP\R&#250;dugr&#225;s%20el&#337;ad&#225;s\Technique's%20revolution%20in%20Pole%20Vault.mpg" TargetMode="Externa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uSvVZ-3Br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i/status/1895598402102312969" TargetMode="External"/><Relationship Id="rId2" Type="http://schemas.openxmlformats.org/officeDocument/2006/relationships/hyperlink" Target="https://www.youtube.com/watch?v=1iedKLhE7eM" TargetMode="Externa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Cím 1"/>
          <p:cNvSpPr>
            <a:spLocks noGrp="1"/>
          </p:cNvSpPr>
          <p:nvPr>
            <p:ph type="ctrTitle"/>
          </p:nvPr>
        </p:nvSpPr>
        <p:spPr>
          <a:xfrm>
            <a:off x="179512" y="188913"/>
            <a:ext cx="8204076" cy="1470025"/>
          </a:xfrm>
        </p:spPr>
        <p:txBody>
          <a:bodyPr/>
          <a:lstStyle/>
          <a:p>
            <a:pPr algn="l"/>
            <a:r>
              <a:rPr lang="hu-HU" b="1" dirty="0"/>
              <a:t>Rúdugrás – </a:t>
            </a:r>
            <a:br>
              <a:rPr lang="hu-HU" b="1" dirty="0"/>
            </a:br>
            <a:r>
              <a:rPr lang="hu-HU" sz="2800" b="1" dirty="0"/>
              <a:t>Osztatlan Tanári szak</a:t>
            </a:r>
            <a:r>
              <a:rPr lang="hu-HU" sz="3200" dirty="0"/>
              <a:t>  </a:t>
            </a:r>
            <a:br>
              <a:rPr lang="hu-HU" sz="3200" dirty="0"/>
            </a:br>
            <a:r>
              <a:rPr lang="hu-HU" sz="2800" dirty="0"/>
              <a:t>II. évf.</a:t>
            </a:r>
            <a:endParaRPr lang="hu-HU" sz="2800" dirty="0">
              <a:latin typeface="Arial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23529" y="2420888"/>
            <a:ext cx="7848872" cy="495429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 																																																								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400" dirty="0"/>
              <a:t>		</a:t>
            </a:r>
            <a:r>
              <a:rPr lang="hu-HU" sz="2400" i="1" dirty="0"/>
              <a:t>Szalma László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400" i="1" dirty="0"/>
              <a:t>                       	      Atlétika tanszék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u-HU" sz="2400" b="1" dirty="0"/>
          </a:p>
        </p:txBody>
      </p:sp>
      <p:pic>
        <p:nvPicPr>
          <p:cNvPr id="9" name="Kép 8" descr="Képtalálat a következőre: „rúdugrás”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331" y="4544324"/>
            <a:ext cx="2984281" cy="2120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Kép 10" descr="Képtalálat a következőre: „rúdugrás”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92090"/>
            <a:ext cx="1870802" cy="150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Sergey Bubka | Biography, Records, &amp; Facts | Britannica">
            <a:extLst>
              <a:ext uri="{FF2B5EF4-FFF2-40B4-BE49-F238E27FC236}">
                <a16:creationId xmlns:a16="http://schemas.microsoft.com/office/drawing/2014/main" id="{CE24AD84-8019-3787-6090-BFEE2EF6BD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2369">
            <a:off x="283173" y="1794728"/>
            <a:ext cx="1967509" cy="292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Istvan Bagyula of Hungary in action during the Mens Pole Vault event...  News Photo - Getty Images">
            <a:extLst>
              <a:ext uri="{FF2B5EF4-FFF2-40B4-BE49-F238E27FC236}">
                <a16:creationId xmlns:a16="http://schemas.microsoft.com/office/drawing/2014/main" id="{C3755876-0219-AF5D-2665-4AB071F676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173">
            <a:off x="7212284" y="3367870"/>
            <a:ext cx="1633608" cy="258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 descr="Pole vault champion Duplantis ready for Olympics like no other - Global  Times">
            <a:extLst>
              <a:ext uri="{FF2B5EF4-FFF2-40B4-BE49-F238E27FC236}">
                <a16:creationId xmlns:a16="http://schemas.microsoft.com/office/drawing/2014/main" id="{E8DA46D9-A5D0-8612-F019-63E2C0ADA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874" y="203941"/>
            <a:ext cx="4921670" cy="295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 descr="Klekner Hanga egyéni csúccsal búcsúzott rúdugrásban | 168.hu">
            <a:extLst>
              <a:ext uri="{FF2B5EF4-FFF2-40B4-BE49-F238E27FC236}">
                <a16:creationId xmlns:a16="http://schemas.microsoft.com/office/drawing/2014/main" id="{481B65E2-DD94-EC63-4884-9FD4C67C48D9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281765" y="3287609"/>
            <a:ext cx="1603117" cy="2548691"/>
          </a:xfrm>
          <a:prstGeom prst="rect">
            <a:avLst/>
          </a:prstGeom>
          <a:noFill/>
          <a:ln>
            <a:noFill/>
            <a:prstDash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F94522-DF07-E3E3-10F1-B46E56C1E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u-HU" sz="3600" dirty="0"/>
              <a:t>  </a:t>
            </a:r>
            <a:r>
              <a:rPr lang="hu-HU" sz="3600" dirty="0">
                <a:solidFill>
                  <a:srgbClr val="FF0000"/>
                </a:solidFill>
              </a:rPr>
              <a:t>Rúdugró hölgyek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CC6B782E-B80C-362A-59D2-71FD88AC8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902" y="3429000"/>
            <a:ext cx="5771347" cy="324743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698629A-9190-26D6-D4E2-1B9CD61CD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988840"/>
            <a:ext cx="2606491" cy="325487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3BFAB75-0EFC-0F3F-12DD-40D236171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02" y="286107"/>
            <a:ext cx="5023340" cy="301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03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echnique's revolution in Pole Vault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8313" y="166688"/>
            <a:ext cx="8207375" cy="648176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6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hu-HU" sz="3600" i="1"/>
              <a:t>Történet</a:t>
            </a:r>
          </a:p>
        </p:txBody>
      </p:sp>
      <p:sp>
        <p:nvSpPr>
          <p:cNvPr id="15362" name="Tartalom helye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r>
              <a:rPr lang="hu-HU" sz="2400" b="1" dirty="0"/>
              <a:t>Megjelenése: középkori vár ostromok </a:t>
            </a:r>
          </a:p>
          <a:p>
            <a:r>
              <a:rPr lang="hu-HU" sz="2400" b="1" dirty="0"/>
              <a:t>A XIX. század: Németországban</a:t>
            </a:r>
          </a:p>
          <a:p>
            <a:pPr>
              <a:buFont typeface="Arial" charset="0"/>
              <a:buNone/>
            </a:pPr>
            <a:r>
              <a:rPr lang="hu-HU" sz="2400" b="1" dirty="0"/>
              <a:t>     </a:t>
            </a:r>
            <a:r>
              <a:rPr lang="hu-HU" sz="2400" b="1" dirty="0" err="1"/>
              <a:t>Guts-Muths</a:t>
            </a:r>
            <a:r>
              <a:rPr lang="hu-HU" sz="2400" b="1" dirty="0"/>
              <a:t> gimnasztika része. </a:t>
            </a:r>
          </a:p>
          <a:p>
            <a:pPr>
              <a:buFont typeface="Arial" charset="0"/>
              <a:buNone/>
            </a:pPr>
            <a:r>
              <a:rPr lang="hu-HU" sz="2400" b="1" dirty="0"/>
              <a:t>     (távolba ugrás)</a:t>
            </a:r>
          </a:p>
          <a:p>
            <a:r>
              <a:rPr lang="hu-HU" sz="2400" b="1" dirty="0"/>
              <a:t>Anglia krikett klub, </a:t>
            </a:r>
          </a:p>
          <a:p>
            <a:pPr>
              <a:buFont typeface="Arial" charset="0"/>
              <a:buNone/>
            </a:pPr>
            <a:r>
              <a:rPr lang="hu-HU" sz="2400" b="1" dirty="0"/>
              <a:t>    először magasba ugrás rúddal</a:t>
            </a:r>
          </a:p>
          <a:p>
            <a:r>
              <a:rPr lang="hu-HU" sz="2400" b="1" dirty="0"/>
              <a:t>nehéz „kőrisfa”, vagy</a:t>
            </a:r>
          </a:p>
          <a:p>
            <a:pPr>
              <a:buFont typeface="Arial" charset="0"/>
              <a:buNone/>
            </a:pPr>
            <a:r>
              <a:rPr lang="hu-HU" sz="2400" b="1" dirty="0"/>
              <a:t>   „</a:t>
            </a:r>
            <a:r>
              <a:rPr lang="hu-HU" sz="2400" b="1" dirty="0" err="1"/>
              <a:t>hikorifa</a:t>
            </a:r>
            <a:r>
              <a:rPr lang="hu-HU" sz="2400" b="1" dirty="0"/>
              <a:t>” rudak</a:t>
            </a:r>
          </a:p>
          <a:p>
            <a:endParaRPr lang="hu-HU" dirty="0"/>
          </a:p>
        </p:txBody>
      </p:sp>
      <p:pic>
        <p:nvPicPr>
          <p:cNvPr id="15363" name="Picture 2" descr="beolvasás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1535113"/>
            <a:ext cx="3948113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ím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92162"/>
          </a:xfrm>
        </p:spPr>
        <p:txBody>
          <a:bodyPr/>
          <a:lstStyle/>
          <a:p>
            <a:r>
              <a:rPr lang="hu-HU" sz="3600" i="1"/>
              <a:t>Történet 2</a:t>
            </a:r>
          </a:p>
        </p:txBody>
      </p:sp>
      <p:sp>
        <p:nvSpPr>
          <p:cNvPr id="16386" name="Tartalom helye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00625"/>
          </a:xfrm>
        </p:spPr>
        <p:txBody>
          <a:bodyPr/>
          <a:lstStyle/>
          <a:p>
            <a:r>
              <a:rPr lang="hu-HU" b="1" dirty="0"/>
              <a:t>Petrencés rudat használták</a:t>
            </a:r>
          </a:p>
          <a:p>
            <a:r>
              <a:rPr lang="hu-HU" b="1" dirty="0"/>
              <a:t>Végükön háromágú kb.10 cm hosszú lándzsák (nincs letűző gödör)</a:t>
            </a:r>
          </a:p>
          <a:p>
            <a:r>
              <a:rPr lang="hu-HU" b="1" dirty="0"/>
              <a:t>Technika: </a:t>
            </a:r>
          </a:p>
          <a:p>
            <a:pPr lvl="1">
              <a:buFont typeface="Courier New" pitchFamily="49" charset="0"/>
              <a:buChar char="o"/>
            </a:pPr>
            <a:r>
              <a:rPr lang="hu-HU" sz="2600" b="1" dirty="0"/>
              <a:t>A rudat kb. 3 lábbal (91,4 cm) </a:t>
            </a:r>
          </a:p>
          <a:p>
            <a:pPr lvl="1">
              <a:buFont typeface="Arial" charset="0"/>
              <a:buNone/>
            </a:pPr>
            <a:r>
              <a:rPr lang="hu-HU" sz="2600" b="1" dirty="0"/>
              <a:t>    a léc előtt „támasztották” le </a:t>
            </a:r>
          </a:p>
          <a:p>
            <a:pPr lvl="1">
              <a:buFont typeface="Courier New" pitchFamily="49" charset="0"/>
              <a:buChar char="o"/>
            </a:pPr>
            <a:r>
              <a:rPr lang="hu-HU" sz="2600" b="1" dirty="0"/>
              <a:t>elugrás után fölfelé</a:t>
            </a:r>
          </a:p>
          <a:p>
            <a:pPr lvl="1">
              <a:buFont typeface="Arial" charset="0"/>
              <a:buNone/>
            </a:pPr>
            <a:r>
              <a:rPr lang="hu-HU" sz="2600" b="1" dirty="0"/>
              <a:t>     másztak a rúdon. </a:t>
            </a:r>
            <a:endParaRPr lang="hu-HU" sz="2600" dirty="0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2292110"/>
            <a:ext cx="2532088" cy="432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/>
              <a:t>        Történet 3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45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Amerika, Japán uralom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1888. Tom Ray 3,57 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Hugh </a:t>
            </a:r>
            <a:r>
              <a:rPr lang="hu-HU" dirty="0" err="1"/>
              <a:t>Baxter</a:t>
            </a:r>
            <a:r>
              <a:rPr lang="hu-HU" dirty="0"/>
              <a:t> –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 alul lévő kéz csúsztatása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1898. Raymond </a:t>
            </a:r>
            <a:r>
              <a:rPr lang="hu-HU" dirty="0" err="1"/>
              <a:t>Clapp</a:t>
            </a:r>
            <a:r>
              <a:rPr lang="hu-HU" dirty="0"/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 3,62m világcsúcs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 (1972-ig)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Az első két olimpiai bajnok: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/>
              <a:t>1896. William </a:t>
            </a:r>
            <a:r>
              <a:rPr lang="hu-HU" dirty="0" err="1"/>
              <a:t>Hogh</a:t>
            </a:r>
            <a:r>
              <a:rPr lang="hu-HU" dirty="0"/>
              <a:t> 3,30m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/>
              <a:t>1900 Irving </a:t>
            </a:r>
            <a:r>
              <a:rPr lang="hu-HU" dirty="0" err="1"/>
              <a:t>Baxter</a:t>
            </a:r>
            <a:r>
              <a:rPr lang="hu-HU" dirty="0"/>
              <a:t> 3,30m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i="1" dirty="0"/>
              <a:t>     (magasugrásba is nyer, II. helyezést ér el helyből magasugrás, helyből távolugrás, helyből hármasugrás számokban Ray </a:t>
            </a:r>
            <a:r>
              <a:rPr lang="hu-HU" i="1" dirty="0" err="1"/>
              <a:t>Ewry</a:t>
            </a:r>
            <a:r>
              <a:rPr lang="hu-HU" i="1" dirty="0"/>
              <a:t> mögött)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0648"/>
            <a:ext cx="365182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   Történet 4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0825" y="1557338"/>
            <a:ext cx="6337300" cy="4967287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Normann </a:t>
            </a:r>
            <a:r>
              <a:rPr lang="hu-HU" dirty="0" err="1"/>
              <a:t>Dole</a:t>
            </a:r>
            <a:r>
              <a:rPr lang="hu-HU" dirty="0"/>
              <a:t> (USA)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a XX. század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első világcsúcsa 3,69 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b="1" dirty="0"/>
              <a:t>1905 </a:t>
            </a:r>
            <a:r>
              <a:rPr lang="hu-HU" b="1" dirty="0" err="1"/>
              <a:t>Fernand</a:t>
            </a:r>
            <a:r>
              <a:rPr lang="hu-HU" b="1" dirty="0"/>
              <a:t> </a:t>
            </a:r>
            <a:r>
              <a:rPr lang="hu-HU" b="1" dirty="0" err="1"/>
              <a:t>Gonder</a:t>
            </a:r>
            <a:r>
              <a:rPr lang="hu-HU" b="1" dirty="0"/>
              <a:t> (FRA)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hu-HU" b="1" dirty="0"/>
              <a:t>    először 4 m fölé</a:t>
            </a: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1919-ben Frank Foss (USA) Chicagóban 4,05 m-re javította a világcsúcsot –„bicska nyitás”  technika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1920 Antwerpen Frank Foss 4,09 m-rel nyer (két kísérletből)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574" y="260648"/>
            <a:ext cx="3063087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Történet 5</a:t>
            </a:r>
          </a:p>
        </p:txBody>
      </p:sp>
      <p:sp>
        <p:nvSpPr>
          <p:cNvPr id="19458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1922 Charles </a:t>
            </a:r>
            <a:r>
              <a:rPr lang="hu-HU" dirty="0" err="1"/>
              <a:t>Hoff</a:t>
            </a:r>
            <a:r>
              <a:rPr lang="hu-HU" dirty="0"/>
              <a:t> (NOR) 4,02 m első európai 4m fölött,</a:t>
            </a:r>
          </a:p>
          <a:p>
            <a:r>
              <a:rPr lang="hu-HU" dirty="0"/>
              <a:t>1928 Párizs: japán rúdugró is indul</a:t>
            </a:r>
          </a:p>
          <a:p>
            <a:r>
              <a:rPr lang="hu-HU" dirty="0"/>
              <a:t>1943 Cornelius </a:t>
            </a:r>
            <a:r>
              <a:rPr lang="hu-HU" dirty="0" err="1"/>
              <a:t>Warmerdam</a:t>
            </a:r>
            <a:r>
              <a:rPr lang="hu-HU" dirty="0"/>
              <a:t> (USA) 4,78 m </a:t>
            </a:r>
          </a:p>
          <a:p>
            <a:r>
              <a:rPr lang="hu-HU" dirty="0"/>
              <a:t>Fémrúd legnagyobb utolsó alakja </a:t>
            </a:r>
          </a:p>
          <a:p>
            <a:pPr>
              <a:buFont typeface="Arial" charset="0"/>
              <a:buNone/>
            </a:pPr>
            <a:r>
              <a:rPr lang="hu-HU" dirty="0"/>
              <a:t>    Don </a:t>
            </a:r>
            <a:r>
              <a:rPr lang="hu-HU" dirty="0" err="1"/>
              <a:t>Bragg</a:t>
            </a:r>
            <a:r>
              <a:rPr lang="hu-HU" dirty="0"/>
              <a:t> „Tarzan” 1960  4,80 m </a:t>
            </a:r>
          </a:p>
          <a:p>
            <a:pPr>
              <a:buFont typeface="Arial" charset="0"/>
              <a:buNone/>
            </a:pPr>
            <a:r>
              <a:rPr lang="hu-HU" dirty="0"/>
              <a:t>    világcsúcs</a:t>
            </a:r>
          </a:p>
        </p:txBody>
      </p:sp>
      <p:pic>
        <p:nvPicPr>
          <p:cNvPr id="19459" name="Kép 3" descr="cornelius warmerda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3875088"/>
            <a:ext cx="2120900" cy="268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Történet 6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5400675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b="1" dirty="0"/>
              <a:t>keményfa rúd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b="1" dirty="0"/>
              <a:t>bambusz ugrórúd (1850)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b="1" dirty="0"/>
              <a:t>alumínium- és acélrúd   </a:t>
            </a:r>
            <a:r>
              <a:rPr lang="hu-HU" dirty="0"/>
              <a:t>(II. VH után)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i="1" u="sng" dirty="0"/>
              <a:t>Új időszak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b="1" dirty="0"/>
              <a:t>hajlékony műanyag rudak (1961)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/>
              <a:t>Tárolt energiát visszaadja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/>
              <a:t>Üvegszálas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/>
              <a:t>Magasabb fogásmagasság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(‘61 és ’80 között 40-szer új világcsúcs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/>
              <a:t>1962 G. Davies (USA) 4,83 m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400" i="1" dirty="0"/>
              <a:t> szabály: A rúd bármilyen anyagból készülhet és tetszőleges hosszúságú lehet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400" dirty="0"/>
              <a:t> de min. két éve „forgalomban” van!</a:t>
            </a:r>
            <a:endParaRPr lang="hu-HU" sz="2400" i="1" dirty="0"/>
          </a:p>
        </p:txBody>
      </p:sp>
      <p:pic>
        <p:nvPicPr>
          <p:cNvPr id="5" name="Kép 4" descr="92ef8b07-0a3b-4ce9-b81b-520dc322e8c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1304764"/>
            <a:ext cx="2808312" cy="42124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hu-HU" dirty="0"/>
              <a:t>Történet 7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196752"/>
            <a:ext cx="8686800" cy="5661248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3000" dirty="0"/>
              <a:t>1963 </a:t>
            </a:r>
            <a:r>
              <a:rPr lang="hu-HU" sz="3000" dirty="0" err="1"/>
              <a:t>P.Nikula</a:t>
            </a:r>
            <a:r>
              <a:rPr lang="hu-HU" sz="3000" dirty="0"/>
              <a:t> 5,10 m elsőnek ugrotta át az 5m-t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3000" dirty="0"/>
              <a:t>1984  (Róma) 5, 94 m S. </a:t>
            </a:r>
            <a:r>
              <a:rPr lang="hu-HU" sz="3000" dirty="0" err="1"/>
              <a:t>Bubka</a:t>
            </a:r>
            <a:r>
              <a:rPr lang="hu-HU" sz="3000" dirty="0"/>
              <a:t> (UKR)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3000" dirty="0"/>
              <a:t>1991 VB 2. hely, </a:t>
            </a:r>
            <a:r>
              <a:rPr lang="hu-HU" sz="3000" dirty="0" err="1"/>
              <a:t>Bagyula</a:t>
            </a:r>
            <a:r>
              <a:rPr lang="hu-HU" sz="3000" dirty="0"/>
              <a:t> István 5,90 m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hu-HU" sz="3000" dirty="0"/>
              <a:t>      </a:t>
            </a:r>
            <a:r>
              <a:rPr lang="hu-HU" sz="3000" u="sng" dirty="0"/>
              <a:t>S. </a:t>
            </a:r>
            <a:r>
              <a:rPr lang="hu-HU" sz="3000" u="sng" dirty="0" err="1"/>
              <a:t>Bubka</a:t>
            </a:r>
            <a:endParaRPr lang="hu-HU" sz="3000" u="sng" dirty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/>
              <a:t>1981-től 2001-ig versenyzett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 (20 év az élvonalban)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/>
              <a:t>35 új világrekord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/>
              <a:t>Első 6 m-es ugró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/>
              <a:t>1993 6,15m </a:t>
            </a:r>
            <a:r>
              <a:rPr lang="hu-HU" dirty="0" err="1"/>
              <a:t>fedettp</a:t>
            </a:r>
            <a:r>
              <a:rPr lang="hu-HU" dirty="0"/>
              <a:t>. világcsúcs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hu-HU" dirty="0"/>
              <a:t>Jelenleg az IAAF alelnöke</a:t>
            </a:r>
          </a:p>
          <a:p>
            <a:pPr marL="457200" lvl="1" indent="0" fontAlgn="auto">
              <a:spcAft>
                <a:spcPts val="0"/>
              </a:spcAft>
              <a:buNone/>
              <a:defRPr/>
            </a:pPr>
            <a:r>
              <a:rPr lang="hu-HU" sz="3200" u="sng" dirty="0" err="1"/>
              <a:t>Renaud</a:t>
            </a:r>
            <a:r>
              <a:rPr lang="hu-HU" sz="3200" u="sng" dirty="0"/>
              <a:t> </a:t>
            </a:r>
            <a:r>
              <a:rPr lang="hu-HU" sz="3200" u="sng" dirty="0" err="1"/>
              <a:t>Lavillenie</a:t>
            </a:r>
            <a:r>
              <a:rPr lang="hu-HU" sz="3200" u="sng" dirty="0"/>
              <a:t>  (FRA) </a:t>
            </a:r>
            <a:r>
              <a:rPr lang="hu-HU" dirty="0"/>
              <a:t>616 cm 2014</a:t>
            </a:r>
          </a:p>
          <a:p>
            <a:pPr marL="457200" lvl="1" indent="0" fontAlgn="auto">
              <a:spcAft>
                <a:spcPts val="0"/>
              </a:spcAft>
              <a:buNone/>
              <a:defRPr/>
            </a:pPr>
            <a:r>
              <a:rPr lang="hu-HU" sz="3500" b="1" u="sng" dirty="0">
                <a:solidFill>
                  <a:srgbClr val="FF0000"/>
                </a:solidFill>
              </a:rPr>
              <a:t>Armand </a:t>
            </a:r>
            <a:r>
              <a:rPr lang="hu-HU" sz="3500" b="1" u="sng" dirty="0" err="1">
                <a:solidFill>
                  <a:srgbClr val="FF0000"/>
                </a:solidFill>
              </a:rPr>
              <a:t>Duplantis</a:t>
            </a:r>
            <a:r>
              <a:rPr lang="hu-HU" sz="3500" b="1" u="sng" dirty="0">
                <a:solidFill>
                  <a:srgbClr val="FF0000"/>
                </a:solidFill>
              </a:rPr>
              <a:t> (SWE) 626 cm 2024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</p:txBody>
      </p:sp>
      <p:pic>
        <p:nvPicPr>
          <p:cNvPr id="22531" name="Picture 2" descr="F:\Rúdugrás képekben\Serhij_Bubka szobra Doneckb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132462"/>
            <a:ext cx="1300779" cy="273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ép 5" descr="962e164a-a428-4a89-891f-673b5dc2e15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2818947"/>
            <a:ext cx="1328936" cy="1993404"/>
          </a:xfrm>
          <a:prstGeom prst="rect">
            <a:avLst/>
          </a:prstGeom>
        </p:spPr>
      </p:pic>
      <p:pic>
        <p:nvPicPr>
          <p:cNvPr id="7" name="Kép 6" descr="History made as Duplantis sets 6.18m World Record - Scottish Athletic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110" y="3046075"/>
            <a:ext cx="1989197" cy="3704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E22E5C-0DC4-281B-11B7-1B27510BA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908720"/>
            <a:ext cx="8229600" cy="1143000"/>
          </a:xfrm>
        </p:spPr>
        <p:txBody>
          <a:bodyPr/>
          <a:lstStyle/>
          <a:p>
            <a:r>
              <a:rPr lang="hu-HU" dirty="0"/>
              <a:t>A. </a:t>
            </a:r>
            <a:r>
              <a:rPr lang="hu-HU" dirty="0" err="1"/>
              <a:t>Duplantis</a:t>
            </a:r>
            <a:r>
              <a:rPr lang="hu-HU" dirty="0"/>
              <a:t> 10 éves fejlődése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A4EA538-49F8-CF6C-A255-4EB69C5CA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3057203"/>
          </a:xfrm>
        </p:spPr>
        <p:txBody>
          <a:bodyPr/>
          <a:lstStyle/>
          <a:p>
            <a:r>
              <a:rPr lang="hu-HU" dirty="0">
                <a:hlinkClick r:id="rId2"/>
              </a:rPr>
              <a:t>https://www.youtube.com/watch?v=guSvVZ-3BrM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9482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438" y="116632"/>
            <a:ext cx="8669362" cy="864096"/>
          </a:xfrm>
        </p:spPr>
        <p:txBody>
          <a:bodyPr/>
          <a:lstStyle/>
          <a:p>
            <a:pPr algn="l"/>
            <a:r>
              <a:rPr lang="hu-HU" sz="3600" b="1" dirty="0"/>
              <a:t>   Rúdugrás 2023 </a:t>
            </a:r>
            <a:r>
              <a:rPr lang="hu-HU" sz="3600" b="1" dirty="0" err="1"/>
              <a:t>Bp</a:t>
            </a:r>
            <a:r>
              <a:rPr lang="hu-HU" sz="3600" b="1" dirty="0"/>
              <a:t>, vb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832648"/>
          </a:xfrm>
        </p:spPr>
        <p:txBody>
          <a:bodyPr/>
          <a:lstStyle/>
          <a:p>
            <a:pPr marL="0" indent="0">
              <a:buNone/>
            </a:pPr>
            <a:r>
              <a:rPr lang="hu-HU" sz="2400" dirty="0"/>
              <a:t>I.    Armand </a:t>
            </a:r>
            <a:r>
              <a:rPr lang="hu-HU" sz="2400" dirty="0" err="1"/>
              <a:t>Duplantis</a:t>
            </a:r>
            <a:r>
              <a:rPr lang="hu-HU" sz="2400" dirty="0"/>
              <a:t>    SVE	611 cm</a:t>
            </a:r>
          </a:p>
          <a:p>
            <a:pPr marL="0" indent="0">
              <a:buNone/>
            </a:pPr>
            <a:r>
              <a:rPr lang="hu-HU" sz="2400" dirty="0"/>
              <a:t>II.   Ernest J, </a:t>
            </a:r>
            <a:r>
              <a:rPr lang="hu-HU" sz="2400" dirty="0" err="1"/>
              <a:t>Obiena</a:t>
            </a:r>
            <a:r>
              <a:rPr lang="hu-HU" sz="2400" dirty="0"/>
              <a:t> 	  FIL      600 cm</a:t>
            </a:r>
          </a:p>
          <a:p>
            <a:pPr marL="0" indent="0">
              <a:buNone/>
            </a:pPr>
            <a:r>
              <a:rPr lang="hu-HU" sz="2400" dirty="0"/>
              <a:t>III.  </a:t>
            </a:r>
            <a:r>
              <a:rPr lang="hu-HU" sz="2400" dirty="0" err="1"/>
              <a:t>Kurtis</a:t>
            </a:r>
            <a:r>
              <a:rPr lang="hu-HU" sz="2400" dirty="0"/>
              <a:t> </a:t>
            </a:r>
            <a:r>
              <a:rPr lang="hu-HU" sz="2400" dirty="0" err="1"/>
              <a:t>Marschall</a:t>
            </a:r>
            <a:r>
              <a:rPr lang="hu-HU" sz="2400" dirty="0"/>
              <a:t>       AUS   595 cm</a:t>
            </a:r>
          </a:p>
        </p:txBody>
      </p:sp>
      <p:pic>
        <p:nvPicPr>
          <p:cNvPr id="9" name="Kép 8" descr="Marschall's plan: simple patience and perseverance towards the 'ultimate  goal' | FEATURE | World Athletics">
            <a:extLst>
              <a:ext uri="{FF2B5EF4-FFF2-40B4-BE49-F238E27FC236}">
                <a16:creationId xmlns:a16="http://schemas.microsoft.com/office/drawing/2014/main" id="{A9F3EEF1-3B75-E246-1FF6-6E9D0AF99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410" y="4329638"/>
            <a:ext cx="3731151" cy="2487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Kép 10" descr="Tokyo Olympics 2021 pole vault Armand Duplantis wins gold, photo goes  viral, clearance, world record">
            <a:extLst>
              <a:ext uri="{FF2B5EF4-FFF2-40B4-BE49-F238E27FC236}">
                <a16:creationId xmlns:a16="http://schemas.microsoft.com/office/drawing/2014/main" id="{4B951B7C-755B-3356-58CD-CE069967C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93" y="4870837"/>
            <a:ext cx="2857500" cy="1607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Kép 11" descr="EJ Obiena begins quest for Olympic gold in pole vault | VSports">
            <a:extLst>
              <a:ext uri="{FF2B5EF4-FFF2-40B4-BE49-F238E27FC236}">
                <a16:creationId xmlns:a16="http://schemas.microsoft.com/office/drawing/2014/main" id="{51CE43F7-F178-607A-1F9D-4D6F0E53EA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165" y="136347"/>
            <a:ext cx="3578397" cy="1908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Kép 12" descr="EJ Obiena clears 5.91m in French tiff to set new personal best in indoor pole  vault | GMA News Online">
            <a:extLst>
              <a:ext uri="{FF2B5EF4-FFF2-40B4-BE49-F238E27FC236}">
                <a16:creationId xmlns:a16="http://schemas.microsoft.com/office/drawing/2014/main" id="{3A1886C2-009D-A3D6-BABE-5715A7D9A3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73165"/>
            <a:ext cx="3455512" cy="221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Kép 13" descr="Armand duplantis pole vault hi-res stock photography and images - Alamy">
            <a:extLst>
              <a:ext uri="{FF2B5EF4-FFF2-40B4-BE49-F238E27FC236}">
                <a16:creationId xmlns:a16="http://schemas.microsoft.com/office/drawing/2014/main" id="{0BE7B5FD-FF0E-BAB0-C759-06576B0722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57" y="4870837"/>
            <a:ext cx="140335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Armand Duplantis megszerezte második világbajnoki címét">
            <a:extLst>
              <a:ext uri="{FF2B5EF4-FFF2-40B4-BE49-F238E27FC236}">
                <a16:creationId xmlns:a16="http://schemas.microsoft.com/office/drawing/2014/main" id="{0214204F-3D30-4433-847D-A762F45166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63" y="2389508"/>
            <a:ext cx="3455512" cy="2294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4170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E560B27-A3EC-B35F-1342-9657794E5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160" y="274638"/>
            <a:ext cx="2674640" cy="3946450"/>
          </a:xfrm>
        </p:spPr>
        <p:txBody>
          <a:bodyPr/>
          <a:lstStyle/>
          <a:p>
            <a:r>
              <a:rPr lang="hu-HU" sz="2400" b="1" dirty="0"/>
              <a:t>A. </a:t>
            </a:r>
            <a:r>
              <a:rPr lang="hu-HU" sz="2400" b="1" dirty="0" err="1"/>
              <a:t>Duplantis</a:t>
            </a:r>
            <a:r>
              <a:rPr lang="hu-HU" sz="2400" b="1" dirty="0"/>
              <a:t> (SWE)</a:t>
            </a:r>
            <a:br>
              <a:rPr lang="hu-HU" sz="2400" b="1" dirty="0"/>
            </a:br>
            <a:br>
              <a:rPr lang="hu-HU" sz="2400" b="1" dirty="0"/>
            </a:br>
            <a:r>
              <a:rPr lang="hu-HU" sz="2400" dirty="0" err="1"/>
              <a:t>Age</a:t>
            </a:r>
            <a:r>
              <a:rPr lang="hu-HU" sz="2400" dirty="0"/>
              <a:t> 20: 6.17 m</a:t>
            </a:r>
            <a:br>
              <a:rPr lang="hu-HU" sz="2400" dirty="0"/>
            </a:br>
            <a:br>
              <a:rPr lang="hu-HU" sz="2400" dirty="0"/>
            </a:br>
            <a:r>
              <a:rPr lang="hu-HU" sz="2400" dirty="0" err="1"/>
              <a:t>Age</a:t>
            </a:r>
            <a:r>
              <a:rPr lang="hu-HU" sz="2400" dirty="0"/>
              <a:t> 21: 6.20 m</a:t>
            </a:r>
            <a:br>
              <a:rPr lang="hu-HU" sz="2400" dirty="0"/>
            </a:br>
            <a:br>
              <a:rPr lang="hu-HU" sz="2400" dirty="0"/>
            </a:br>
            <a:r>
              <a:rPr lang="hu-HU" sz="2400" dirty="0" err="1"/>
              <a:t>Age</a:t>
            </a:r>
            <a:r>
              <a:rPr lang="hu-HU" sz="2400" dirty="0"/>
              <a:t> 22: 6.22 m</a:t>
            </a:r>
            <a:br>
              <a:rPr lang="hu-HU" sz="2400" dirty="0"/>
            </a:br>
            <a:br>
              <a:rPr lang="hu-HU" sz="2400" dirty="0"/>
            </a:br>
            <a:r>
              <a:rPr lang="hu-HU" sz="2400" dirty="0" err="1"/>
              <a:t>Age</a:t>
            </a:r>
            <a:r>
              <a:rPr lang="hu-HU" sz="2400" dirty="0"/>
              <a:t> 23: 6.23 m</a:t>
            </a:r>
            <a:br>
              <a:rPr lang="hu-HU" sz="2400" dirty="0"/>
            </a:br>
            <a:br>
              <a:rPr lang="hu-HU" sz="2400" dirty="0"/>
            </a:br>
            <a:r>
              <a:rPr lang="hu-HU" sz="2400" dirty="0" err="1"/>
              <a:t>Age</a:t>
            </a:r>
            <a:r>
              <a:rPr lang="hu-HU" sz="2400" dirty="0"/>
              <a:t> 24: ?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02A84BD-C131-FF40-E895-FE66844C3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22" y="59343"/>
            <a:ext cx="5328592" cy="7381913"/>
          </a:xfrm>
        </p:spPr>
      </p:pic>
    </p:spTree>
    <p:extLst>
      <p:ext uri="{BB962C8B-B14F-4D97-AF65-F5344CB8AC3E}">
        <p14:creationId xmlns:p14="http://schemas.microsoft.com/office/powerpoint/2010/main" val="172831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476672"/>
          </a:xfrm>
        </p:spPr>
        <p:txBody>
          <a:bodyPr/>
          <a:lstStyle/>
          <a:p>
            <a:r>
              <a:rPr lang="hu-HU" sz="1800" b="1" dirty="0"/>
              <a:t>A 6 méteres ugrók!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048672"/>
          </a:xfrm>
        </p:spPr>
        <p:txBody>
          <a:bodyPr/>
          <a:lstStyle/>
          <a:p>
            <a:r>
              <a:rPr lang="hu-HU" sz="1100" b="1" dirty="0"/>
              <a:t>6.26         1.                                                       Armand </a:t>
            </a:r>
            <a:r>
              <a:rPr lang="hu-HU" sz="1100" b="1" i="1" dirty="0" err="1"/>
              <a:t>Mondo</a:t>
            </a:r>
            <a:r>
              <a:rPr lang="hu-HU" sz="1100" b="1" dirty="0"/>
              <a:t> </a:t>
            </a:r>
            <a:r>
              <a:rPr lang="hu-HU" sz="1100" b="1" dirty="0" err="1"/>
              <a:t>Duplantis</a:t>
            </a:r>
            <a:r>
              <a:rPr lang="hu-HU" sz="1100" b="1" dirty="0"/>
              <a:t>          00                                         2024</a:t>
            </a:r>
          </a:p>
          <a:p>
            <a:r>
              <a:rPr lang="hu-HU" sz="1100" dirty="0"/>
              <a:t>6.16         1.           		</a:t>
            </a:r>
            <a:r>
              <a:rPr lang="de-DE" sz="1100" dirty="0"/>
              <a:t>Renaud LAVILLENIE	86	FRA</a:t>
            </a:r>
            <a:r>
              <a:rPr lang="hu-HU" sz="1100" dirty="0"/>
              <a:t>  Donyeck (RUS)</a:t>
            </a:r>
            <a:r>
              <a:rPr lang="de-DE" sz="1100" dirty="0"/>
              <a:t>	</a:t>
            </a:r>
            <a:r>
              <a:rPr lang="hu-HU" sz="1100" dirty="0"/>
              <a:t>2014</a:t>
            </a:r>
            <a:r>
              <a:rPr lang="de-DE" sz="1100" dirty="0"/>
              <a:t>	</a:t>
            </a:r>
            <a:endParaRPr lang="hu-HU" sz="1100" dirty="0"/>
          </a:p>
          <a:p>
            <a:r>
              <a:rPr lang="hu-HU" sz="1100" dirty="0"/>
              <a:t>6.15	1.	1.	</a:t>
            </a:r>
            <a:r>
              <a:rPr lang="hu-HU" sz="1100" dirty="0" err="1"/>
              <a:t>Sergey</a:t>
            </a:r>
            <a:r>
              <a:rPr lang="hu-HU" sz="1100" dirty="0"/>
              <a:t> BUBKA		63	UKR </a:t>
            </a:r>
            <a:r>
              <a:rPr lang="hu-HU" sz="1100" dirty="0" err="1"/>
              <a:t>Sestriere</a:t>
            </a:r>
            <a:r>
              <a:rPr lang="hu-HU" sz="1100" dirty="0"/>
              <a:t> (ITA)	1994	</a:t>
            </a:r>
          </a:p>
          <a:p>
            <a:r>
              <a:rPr lang="hu-HU" sz="1100" dirty="0"/>
              <a:t>6.05	2.	10.	Maxim TARASOV	70	</a:t>
            </a:r>
            <a:r>
              <a:rPr lang="hu-HU" sz="1100" dirty="0" err="1"/>
              <a:t>Athina</a:t>
            </a:r>
            <a:r>
              <a:rPr lang="hu-HU" sz="1100" dirty="0"/>
              <a:t> (GRE)		1999		</a:t>
            </a:r>
          </a:p>
          <a:p>
            <a:r>
              <a:rPr lang="hu-HU" sz="1100" dirty="0"/>
              <a:t>6.05	2.	10.	</a:t>
            </a:r>
            <a:r>
              <a:rPr lang="hu-HU" sz="1100" dirty="0" err="1"/>
              <a:t>Dmitri</a:t>
            </a:r>
            <a:r>
              <a:rPr lang="hu-HU" sz="1100" dirty="0"/>
              <a:t> MARKOV		75	AUS    </a:t>
            </a:r>
            <a:r>
              <a:rPr lang="hu-HU" sz="1100" dirty="0" err="1"/>
              <a:t>Edmonton</a:t>
            </a:r>
            <a:r>
              <a:rPr lang="hu-HU" sz="1100" dirty="0"/>
              <a:t> (CAN) 	2001		</a:t>
            </a:r>
          </a:p>
          <a:p>
            <a:pPr marL="0" indent="0">
              <a:buNone/>
            </a:pPr>
            <a:r>
              <a:rPr lang="hu-HU" sz="1100" dirty="0"/>
              <a:t>           605	1.		</a:t>
            </a:r>
            <a:r>
              <a:rPr lang="hu-HU" sz="1100" dirty="0" err="1"/>
              <a:t>Brad</a:t>
            </a:r>
            <a:r>
              <a:rPr lang="hu-HU" sz="1100" dirty="0"/>
              <a:t> WALKER		81	USA    Eugene (USA		</a:t>
            </a:r>
          </a:p>
          <a:p>
            <a:r>
              <a:rPr lang="hu-HU" sz="1100" dirty="0"/>
              <a:t>6.03	6.	18.	Okkert BRITS		73	RSA    Köln (GER)	1995		</a:t>
            </a:r>
          </a:p>
          <a:p>
            <a:r>
              <a:rPr lang="hu-HU" sz="1100" dirty="0"/>
              <a:t>6.03	6.	18.	</a:t>
            </a:r>
            <a:r>
              <a:rPr lang="hu-HU" sz="1100" dirty="0" err="1"/>
              <a:t>Jeff</a:t>
            </a:r>
            <a:r>
              <a:rPr lang="hu-HU" sz="1100" dirty="0"/>
              <a:t> HARTWIG	    	67	USA  </a:t>
            </a:r>
            <a:r>
              <a:rPr lang="hu-HU" sz="1100" dirty="0" err="1"/>
              <a:t>Jonesboro</a:t>
            </a:r>
            <a:r>
              <a:rPr lang="hu-HU" sz="1100" dirty="0"/>
              <a:t> (USA)	2000	</a:t>
            </a:r>
          </a:p>
          <a:p>
            <a:r>
              <a:rPr lang="hu-HU" sz="1100" dirty="0"/>
              <a:t>6.01	8.	26.	Igor TRANDENKOV	66	RUS </a:t>
            </a:r>
            <a:r>
              <a:rPr lang="hu-HU" sz="1100" dirty="0" err="1"/>
              <a:t>St.Petersburg</a:t>
            </a:r>
            <a:r>
              <a:rPr lang="hu-HU" sz="1100" dirty="0"/>
              <a:t> (RUS)	1996		</a:t>
            </a:r>
          </a:p>
          <a:p>
            <a:r>
              <a:rPr lang="hu-HU" sz="1100" dirty="0"/>
              <a:t>6.01	8.	26.	</a:t>
            </a:r>
            <a:r>
              <a:rPr lang="hu-HU" sz="1100" dirty="0" err="1"/>
              <a:t>Timothy</a:t>
            </a:r>
            <a:r>
              <a:rPr lang="hu-HU" sz="1100" dirty="0"/>
              <a:t> MACK		72	USA   Monaco (MON)	2004		</a:t>
            </a:r>
          </a:p>
          <a:p>
            <a:r>
              <a:rPr lang="hu-HU" sz="1100" dirty="0"/>
              <a:t>6.01	8.	26.	</a:t>
            </a:r>
            <a:r>
              <a:rPr lang="hu-HU" sz="1100" dirty="0" err="1"/>
              <a:t>Yevgeniy</a:t>
            </a:r>
            <a:r>
              <a:rPr lang="hu-HU" sz="1100" dirty="0"/>
              <a:t> LUKYANENKO	85	RUS </a:t>
            </a:r>
            <a:r>
              <a:rPr lang="hu-HU" sz="1100" dirty="0" err="1"/>
              <a:t>Bydgoszcz</a:t>
            </a:r>
            <a:r>
              <a:rPr lang="hu-HU" sz="1100" dirty="0"/>
              <a:t> (POL)	2008		</a:t>
            </a:r>
          </a:p>
          <a:p>
            <a:r>
              <a:rPr lang="hu-HU" sz="1100" dirty="0"/>
              <a:t>6.01	8.	26.	</a:t>
            </a:r>
            <a:r>
              <a:rPr lang="hu-HU" sz="1100" dirty="0" err="1"/>
              <a:t>Björn</a:t>
            </a:r>
            <a:r>
              <a:rPr lang="hu-HU" sz="1100" dirty="0"/>
              <a:t> OTTO		77	GER  Aachen (GER)	2012		</a:t>
            </a:r>
          </a:p>
          <a:p>
            <a:r>
              <a:rPr lang="hu-HU" sz="1100" dirty="0"/>
              <a:t>6.00	12.	36.	Rodion GATAULLIN	65	</a:t>
            </a:r>
            <a:r>
              <a:rPr lang="hu-HU" sz="1100" dirty="0" err="1"/>
              <a:t>Tokyo</a:t>
            </a:r>
            <a:r>
              <a:rPr lang="hu-HU" sz="1100" dirty="0"/>
              <a:t> (JPN)		1989		</a:t>
            </a:r>
          </a:p>
          <a:p>
            <a:r>
              <a:rPr lang="hu-HU" sz="1100" dirty="0"/>
              <a:t>6.00	12.	36.	Tim LOBINGER		72	GER   Köln (GER)	1997	</a:t>
            </a:r>
          </a:p>
          <a:p>
            <a:r>
              <a:rPr lang="hu-HU" sz="1100" dirty="0"/>
              <a:t>6.00	12.	36.	</a:t>
            </a:r>
            <a:r>
              <a:rPr lang="hu-HU" sz="1100" dirty="0" err="1"/>
              <a:t>Toby</a:t>
            </a:r>
            <a:r>
              <a:rPr lang="hu-HU" sz="1100" dirty="0"/>
              <a:t> STEVENSON	76	USA    </a:t>
            </a:r>
            <a:r>
              <a:rPr lang="hu-HU" sz="1100" dirty="0" err="1"/>
              <a:t>Modesto</a:t>
            </a:r>
            <a:r>
              <a:rPr lang="hu-HU" sz="1100" dirty="0"/>
              <a:t> (USA)	2004		</a:t>
            </a:r>
          </a:p>
          <a:p>
            <a:r>
              <a:rPr lang="hu-HU" sz="1100" dirty="0"/>
              <a:t>6.00	12.	36.	Paul BURGESS		79	AUS  </a:t>
            </a:r>
            <a:r>
              <a:rPr lang="hu-HU" sz="1100" dirty="0" err="1"/>
              <a:t>Perth</a:t>
            </a:r>
            <a:r>
              <a:rPr lang="hu-HU" sz="1100" dirty="0"/>
              <a:t> (AUS)	2005		</a:t>
            </a:r>
          </a:p>
          <a:p>
            <a:r>
              <a:rPr lang="hu-HU" sz="1100" dirty="0"/>
              <a:t>6.00	12.	36.	Steven HOOKER  	82	</a:t>
            </a:r>
            <a:r>
              <a:rPr lang="hu-HU" sz="1100" dirty="0" err="1"/>
              <a:t>Perth</a:t>
            </a:r>
            <a:r>
              <a:rPr lang="hu-HU" sz="1100" dirty="0"/>
              <a:t> (AUS)		2008	</a:t>
            </a:r>
          </a:p>
        </p:txBody>
      </p:sp>
    </p:spTree>
    <p:extLst>
      <p:ext uri="{BB962C8B-B14F-4D97-AF65-F5344CB8AC3E}">
        <p14:creationId xmlns:p14="http://schemas.microsoft.com/office/powerpoint/2010/main" val="2940342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hu-HU" dirty="0"/>
              <a:t>Női rúdugrás története 2</a:t>
            </a:r>
          </a:p>
        </p:txBody>
      </p:sp>
      <p:sp>
        <p:nvSpPr>
          <p:cNvPr id="25602" name="Tartalom helye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hu-HU" dirty="0"/>
              <a:t>2000-ben szerepel először olimpián</a:t>
            </a:r>
          </a:p>
          <a:p>
            <a:r>
              <a:rPr lang="hu-HU" u="sng" dirty="0" err="1"/>
              <a:t>Yelena</a:t>
            </a:r>
            <a:r>
              <a:rPr lang="hu-HU" u="sng" dirty="0"/>
              <a:t> </a:t>
            </a:r>
            <a:r>
              <a:rPr lang="hu-HU" u="sng" dirty="0" err="1"/>
              <a:t>Isimbajeva</a:t>
            </a:r>
            <a:r>
              <a:rPr lang="hu-HU" u="sng" dirty="0"/>
              <a:t> (RUS)</a:t>
            </a:r>
          </a:p>
          <a:p>
            <a:pPr lvl="1"/>
            <a:r>
              <a:rPr lang="hu-HU" dirty="0"/>
              <a:t>2004  4,91m hatalmas világcsúcs</a:t>
            </a:r>
          </a:p>
          <a:p>
            <a:pPr lvl="1"/>
            <a:r>
              <a:rPr lang="hu-HU" dirty="0"/>
              <a:t>2009  5,06m világcsúcs</a:t>
            </a:r>
          </a:p>
          <a:p>
            <a:pPr lvl="1"/>
            <a:r>
              <a:rPr lang="hu-HU" dirty="0"/>
              <a:t>2012  Stockholm </a:t>
            </a:r>
            <a:r>
              <a:rPr lang="hu-HU" dirty="0" err="1"/>
              <a:t>Fp</a:t>
            </a:r>
            <a:r>
              <a:rPr lang="hu-HU" dirty="0"/>
              <a:t>. Világcsúcs 5,01m</a:t>
            </a:r>
          </a:p>
          <a:p>
            <a:pPr lvl="1">
              <a:buFont typeface="Arial" pitchFamily="34" charset="0"/>
              <a:buChar char="•"/>
            </a:pPr>
            <a:r>
              <a:rPr lang="hu-HU" sz="3200" u="sng" dirty="0" err="1"/>
              <a:t>Jennifer</a:t>
            </a:r>
            <a:r>
              <a:rPr lang="hu-HU" sz="3200" u="sng" dirty="0"/>
              <a:t> </a:t>
            </a:r>
            <a:r>
              <a:rPr lang="hu-HU" sz="3200" u="sng" dirty="0" err="1"/>
              <a:t>Suhr</a:t>
            </a:r>
            <a:r>
              <a:rPr lang="hu-HU" sz="3200" u="sng" dirty="0"/>
              <a:t> (USA) </a:t>
            </a:r>
            <a:r>
              <a:rPr lang="hu-HU" sz="3200" u="sng" dirty="0" err="1"/>
              <a:t>fp</a:t>
            </a:r>
            <a:r>
              <a:rPr lang="hu-HU" sz="3200" u="sng" dirty="0"/>
              <a:t> </a:t>
            </a:r>
            <a:r>
              <a:rPr lang="hu-HU" sz="3200" u="sng" dirty="0" err="1"/>
              <a:t>vcs</a:t>
            </a:r>
            <a:r>
              <a:rPr lang="hu-HU" sz="3200" u="sng" dirty="0"/>
              <a:t> </a:t>
            </a:r>
            <a:r>
              <a:rPr lang="hu-HU" sz="3200" u="sng"/>
              <a:t>5,03 m, 2013</a:t>
            </a:r>
            <a:endParaRPr lang="hu-HU" sz="3200" u="sng" dirty="0"/>
          </a:p>
        </p:txBody>
      </p:sp>
      <p:pic>
        <p:nvPicPr>
          <p:cNvPr id="25603" name="Tartalom helye 3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365104"/>
            <a:ext cx="338296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 descr="C:\Users\Szalma László\Documents\Atlétika\Isztambul2012\Isinbeavaké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040" y="4365104"/>
            <a:ext cx="1473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ép 5" descr="http://www.nemzetisport.hu/data/cikk/2/48/7/93/cikk_2480793/JenniferSuhr62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713" y="4365104"/>
            <a:ext cx="3037775" cy="2230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Magyar rúdugrók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256212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A század elején ugróink Európa legjobbjai közé tartoztak</a:t>
            </a:r>
            <a:r>
              <a:rPr lang="hu-HU" i="1" dirty="0"/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i="1" dirty="0" err="1"/>
              <a:t>Kauser</a:t>
            </a:r>
            <a:r>
              <a:rPr lang="hu-HU" i="1" dirty="0"/>
              <a:t> Jakab</a:t>
            </a:r>
            <a:r>
              <a:rPr lang="hu-HU" dirty="0"/>
              <a:t> 1900-ban olimpiai negyedik lett, majd 1902-ben megnyerte az Európa-bajnokság elődjének számító angol bajnokságot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i="1" dirty="0" err="1"/>
              <a:t>Zsuffka</a:t>
            </a:r>
            <a:r>
              <a:rPr lang="hu-HU" i="1" dirty="0"/>
              <a:t> Viktor</a:t>
            </a:r>
            <a:r>
              <a:rPr lang="hu-HU" dirty="0"/>
              <a:t> volt az első 4 m-es ugró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i="1" dirty="0"/>
              <a:t>Bácsalmási Péterrel</a:t>
            </a:r>
            <a:r>
              <a:rPr lang="hu-HU" dirty="0"/>
              <a:t> holtversenyben 6. lett az 1936-os olimpián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Az első 5 m-es ugró </a:t>
            </a:r>
            <a:r>
              <a:rPr lang="hu-HU" dirty="0" err="1"/>
              <a:t>Steinhacker</a:t>
            </a:r>
            <a:r>
              <a:rPr lang="hu-HU" dirty="0"/>
              <a:t> Róbert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b="1" dirty="0"/>
              <a:t>Magyar rekord 5,92 </a:t>
            </a:r>
            <a:r>
              <a:rPr lang="hu-HU" b="1" dirty="0" err="1"/>
              <a:t>Bagyula</a:t>
            </a:r>
            <a:r>
              <a:rPr lang="hu-HU" b="1" dirty="0"/>
              <a:t> István ‘91 Linz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b="1" dirty="0"/>
              <a:t>    - </a:t>
            </a:r>
            <a:r>
              <a:rPr lang="hu-HU" dirty="0"/>
              <a:t>ifi vb, </a:t>
            </a:r>
            <a:r>
              <a:rPr lang="hu-HU" dirty="0" err="1"/>
              <a:t>Universiade</a:t>
            </a:r>
            <a:r>
              <a:rPr lang="hu-HU" dirty="0"/>
              <a:t> győztes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Női rúdugrás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20 éves múlt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Férfiakéhoz hasonló fejlődés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Lengyel – német – ukrán iskola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Tornászokból váltak ugrókká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1993 </a:t>
            </a:r>
            <a:r>
              <a:rPr lang="hu-HU" dirty="0" err="1"/>
              <a:t>Mo</a:t>
            </a:r>
            <a:r>
              <a:rPr lang="hu-HU" dirty="0"/>
              <a:t>. első hivatalos verseny </a:t>
            </a:r>
            <a:r>
              <a:rPr lang="hu-HU" dirty="0" err="1"/>
              <a:t>Barak</a:t>
            </a:r>
            <a:r>
              <a:rPr lang="hu-HU" dirty="0"/>
              <a:t> Edina 3m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1995-2000   D. </a:t>
            </a:r>
            <a:r>
              <a:rPr lang="hu-HU" dirty="0" err="1"/>
              <a:t>Bartová</a:t>
            </a:r>
            <a:r>
              <a:rPr lang="hu-HU" dirty="0"/>
              <a:t> 9 világcsúcs fűződik a nevéhez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Szabó Zsuzsanna 4,51m </a:t>
            </a:r>
            <a:r>
              <a:rPr lang="hu-HU" dirty="0" err="1"/>
              <a:t>fp</a:t>
            </a:r>
            <a:r>
              <a:rPr lang="hu-HU" dirty="0"/>
              <a:t>. magyar csúcs és EB bronz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Molnár Krisztina 4,55 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err="1"/>
              <a:t>Klenger</a:t>
            </a:r>
            <a:r>
              <a:rPr lang="hu-HU" dirty="0"/>
              <a:t> Hanga 4,56 m (2024) jelenlegi csúcs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</p:txBody>
      </p:sp>
      <p:pic>
        <p:nvPicPr>
          <p:cNvPr id="4" name="Kép 3" descr="Molnár Krisztina/foto: Zádor P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8640"/>
            <a:ext cx="2636515" cy="3168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064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/>
              <a:t>Technika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b="1" dirty="0"/>
              <a:t>A rúdugró technika a következő szakaszokból áll;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u-HU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a rúd fogása, rúdvitel,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lendületszerzés,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letűzés,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elugrás (a rúd hajlítása a talajon),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légmunka: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- a rúdhajlítás első (passzív) szakasza (sodródás),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- a rúdhajlítás második (aktív) szakasza (fellendülés),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- hátragurulás,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- kinyúlás,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- </a:t>
            </a:r>
            <a:r>
              <a:rPr lang="hu-HU" dirty="0" err="1"/>
              <a:t>húzódzkodás-tolódzkodás</a:t>
            </a:r>
            <a:r>
              <a:rPr lang="hu-HU" dirty="0"/>
              <a:t>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- léc vétel,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leérkezés.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</p:txBody>
      </p:sp>
      <p:pic>
        <p:nvPicPr>
          <p:cNvPr id="31747" name="Picture 2" descr="image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7445" y="188640"/>
            <a:ext cx="271572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4" descr="pole vault freeze frame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4088548"/>
            <a:ext cx="493395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A rúd fogása, rúdvitel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Ballábas ugró</a:t>
            </a:r>
            <a:r>
              <a:rPr lang="hu-HU" i="1" dirty="0"/>
              <a:t> jobb kézzel</a:t>
            </a:r>
            <a:r>
              <a:rPr lang="hu-HU" dirty="0"/>
              <a:t> fogja felül a rudat úgy, hogy a tenyere felfelé néz.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A</a:t>
            </a:r>
            <a:r>
              <a:rPr lang="hu-HU" i="1" dirty="0"/>
              <a:t> bal kéz</a:t>
            </a:r>
            <a:r>
              <a:rPr lang="hu-HU" dirty="0"/>
              <a:t> 50-90 cm-rel lejjebb, lefelé mutató tenyérrel tartja a rudat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kar könyökben hajlított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A rúd vitelének három formája lehetséges: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-  </a:t>
            </a:r>
            <a:r>
              <a:rPr lang="hu-HU" b="1" dirty="0"/>
              <a:t>magas,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b="1" dirty="0"/>
              <a:t>   -  alacsony és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b="1" dirty="0"/>
              <a:t>   -  közepes rúdvitel.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</p:txBody>
      </p:sp>
      <p:pic>
        <p:nvPicPr>
          <p:cNvPr id="4" name="Kép 3" descr="Képtalálat a következőre: „rúdugrás”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941168"/>
            <a:ext cx="2471420" cy="163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rot="10800000">
            <a:off x="457200" y="188913"/>
            <a:ext cx="8229600" cy="863600"/>
          </a:xfrm>
        </p:spPr>
        <p:txBody>
          <a:bodyPr rtlCol="0"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hu-HU" dirty="0"/>
              <a:t>Lendületszerzés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2924944"/>
            <a:ext cx="8229600" cy="3671888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CÉL: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minél nagyobb mozgási energia biztosítása;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a legmegfelelőbb testhelyzet kialakítása a letűzés és az elugrás végrehajtásához.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A nekifutás távolsága 35-45 m, 18-20 lépés.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9-10 m/s közötti végsebesség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</p:txBody>
      </p:sp>
      <p:pic>
        <p:nvPicPr>
          <p:cNvPr id="4" name="Kép 3" descr="Y.Iszinbajeva / f:IAA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8640"/>
            <a:ext cx="4752528" cy="2808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88640"/>
            <a:ext cx="8153400" cy="3309938"/>
          </a:xfrm>
        </p:spPr>
      </p:pic>
      <p:pic>
        <p:nvPicPr>
          <p:cNvPr id="4" name="Kép 3" descr="rúdurás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05064"/>
            <a:ext cx="4968552" cy="2188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/>
              <a:t>Letűzés</a:t>
            </a:r>
            <a:br>
              <a:rPr lang="hu-HU" dirty="0"/>
            </a:br>
            <a:endParaRPr lang="hu-HU" dirty="0"/>
          </a:p>
        </p:txBody>
      </p:sp>
      <p:sp>
        <p:nvSpPr>
          <p:cNvPr id="35842" name="Tartalom helye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472112"/>
          </a:xfrm>
        </p:spPr>
        <p:txBody>
          <a:bodyPr/>
          <a:lstStyle/>
          <a:p>
            <a:r>
              <a:rPr lang="hu-HU" i="1"/>
              <a:t>Fölfelé indított letűzés</a:t>
            </a:r>
          </a:p>
          <a:p>
            <a:r>
              <a:rPr lang="hu-HU" i="1"/>
              <a:t>Hátsó (felső) bevágásos letűzés</a:t>
            </a:r>
          </a:p>
          <a:p>
            <a:r>
              <a:rPr lang="hu-HU" i="1"/>
              <a:t>Előre fölfelé indított letűzés</a:t>
            </a:r>
          </a:p>
          <a:p>
            <a:endParaRPr lang="hu-HU"/>
          </a:p>
          <a:p>
            <a:endParaRPr lang="hu-HU"/>
          </a:p>
          <a:p>
            <a:endParaRPr lang="hu-HU"/>
          </a:p>
          <a:p>
            <a:endParaRPr lang="hu-HU"/>
          </a:p>
          <a:p>
            <a:r>
              <a:rPr lang="hu-HU" sz="2400" i="1"/>
              <a:t>Bármilyen változat</a:t>
            </a:r>
            <a:r>
              <a:rPr lang="hu-HU" sz="2400"/>
              <a:t>: sebesség nem csökken, megfelelő testhelyzet, rúd időben a szekrényben és a fej felett</a:t>
            </a:r>
          </a:p>
        </p:txBody>
      </p:sp>
      <p:pic>
        <p:nvPicPr>
          <p:cNvPr id="35843" name="Picture 2" descr="image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3357563"/>
            <a:ext cx="2701925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 descr="image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3357563"/>
            <a:ext cx="255905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image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213100"/>
            <a:ext cx="2860675" cy="165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A20BCA-5248-F048-DA3A-BFB559253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Rúdugrás 2024 Párizs, Olimpia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5FC29B7-77B0-B11B-65E0-0D336157F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I. 	Armand </a:t>
            </a:r>
            <a:r>
              <a:rPr lang="hu-HU" dirty="0" err="1"/>
              <a:t>Duplantis</a:t>
            </a:r>
            <a:r>
              <a:rPr lang="hu-HU" dirty="0"/>
              <a:t>    	(SVE)		611 cm</a:t>
            </a:r>
          </a:p>
          <a:p>
            <a:pPr marL="0" indent="0">
              <a:buNone/>
            </a:pPr>
            <a:r>
              <a:rPr lang="hu-HU" dirty="0"/>
              <a:t>II.      Sam </a:t>
            </a:r>
            <a:r>
              <a:rPr lang="hu-HU" dirty="0" err="1"/>
              <a:t>Kendricks</a:t>
            </a:r>
            <a:r>
              <a:rPr lang="hu-HU" dirty="0"/>
              <a:t>      	(USA) 	5,95 m</a:t>
            </a:r>
          </a:p>
          <a:p>
            <a:pPr marL="0" indent="0">
              <a:buNone/>
            </a:pPr>
            <a:r>
              <a:rPr lang="hu-HU" dirty="0"/>
              <a:t>III.     </a:t>
            </a:r>
            <a:r>
              <a:rPr lang="hu-HU" dirty="0" err="1"/>
              <a:t>Emmanuil</a:t>
            </a:r>
            <a:r>
              <a:rPr lang="hu-HU" dirty="0"/>
              <a:t> </a:t>
            </a:r>
            <a:r>
              <a:rPr lang="hu-HU" dirty="0" err="1"/>
              <a:t>Karalisz</a:t>
            </a:r>
            <a:r>
              <a:rPr lang="hu-HU" dirty="0"/>
              <a:t>   	 (GRE) 	5,90 m</a:t>
            </a:r>
          </a:p>
          <a:p>
            <a:pPr marL="0" indent="0">
              <a:buNone/>
            </a:pPr>
            <a:r>
              <a:rPr lang="hu-HU" dirty="0"/>
              <a:t>  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8E7B2E1-2986-7A70-2508-58C361DB0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40" y="3429000"/>
            <a:ext cx="4642775" cy="260461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7C3CACA-AED5-8A02-E537-5259336E6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429000"/>
            <a:ext cx="2088232" cy="156617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A976B80-7D06-012D-0747-D9CC0A4FC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171" y="5069461"/>
            <a:ext cx="2481282" cy="172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19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hu-HU"/>
              <a:t>Elugrás</a:t>
            </a:r>
          </a:p>
        </p:txBody>
      </p:sp>
      <p:sp>
        <p:nvSpPr>
          <p:cNvPr id="36866" name="Tartalom helye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472113"/>
          </a:xfrm>
        </p:spPr>
        <p:txBody>
          <a:bodyPr/>
          <a:lstStyle/>
          <a:p>
            <a:r>
              <a:rPr lang="hu-HU" sz="2800"/>
              <a:t>az ugró átadja mozgási energiáját a rúdnak</a:t>
            </a:r>
          </a:p>
          <a:p>
            <a:r>
              <a:rPr lang="hu-HU" sz="2800"/>
              <a:t>a talajjal való kontaktus ideje 0,12-0,16 s.</a:t>
            </a:r>
          </a:p>
          <a:p>
            <a:r>
              <a:rPr lang="hu-HU" sz="2800"/>
              <a:t>a lendítésnél a lendítőláb combja nem éri el a vízszintest, a lábszár felcsapódik a test alá,</a:t>
            </a:r>
          </a:p>
          <a:p>
            <a:r>
              <a:rPr lang="hu-HU" sz="2800"/>
              <a:t>A törzs ívként feszül a rúdra,</a:t>
            </a:r>
          </a:p>
          <a:p>
            <a:r>
              <a:rPr lang="hu-HU" sz="2800"/>
              <a:t>A válltengely merőleges a nekifutás irányára,</a:t>
            </a:r>
          </a:p>
          <a:p>
            <a:r>
              <a:rPr lang="hu-HU" sz="2800"/>
              <a:t>magasabb súlyponti helyzet,</a:t>
            </a:r>
          </a:p>
          <a:p>
            <a:r>
              <a:rPr lang="hu-HU" sz="2800"/>
              <a:t>A megszerzett energia</a:t>
            </a:r>
          </a:p>
          <a:p>
            <a:pPr>
              <a:buFont typeface="Arial" charset="0"/>
              <a:buNone/>
            </a:pPr>
            <a:r>
              <a:rPr lang="hu-HU" sz="2800"/>
              <a:t>    főleg a felül</a:t>
            </a:r>
          </a:p>
          <a:p>
            <a:pPr>
              <a:buFont typeface="Arial" charset="0"/>
              <a:buNone/>
            </a:pPr>
            <a:r>
              <a:rPr lang="hu-HU" sz="2800"/>
              <a:t>    fogó kézen</a:t>
            </a:r>
          </a:p>
          <a:p>
            <a:endParaRPr lang="hu-HU"/>
          </a:p>
          <a:p>
            <a:endParaRPr lang="hu-HU"/>
          </a:p>
          <a:p>
            <a:endParaRPr lang="hu-HU"/>
          </a:p>
        </p:txBody>
      </p:sp>
      <p:pic>
        <p:nvPicPr>
          <p:cNvPr id="36867" name="Picture 3" descr="image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0538" y="4532313"/>
            <a:ext cx="2303462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2" descr="image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4652963"/>
            <a:ext cx="212725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7890" name="Tartalom helye 2"/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61214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hu-HU" b="1"/>
              <a:t>A letűzési szög függ:</a:t>
            </a:r>
          </a:p>
          <a:p>
            <a:pPr>
              <a:buFont typeface="Arial" charset="0"/>
              <a:buNone/>
            </a:pPr>
            <a:endParaRPr lang="hu-HU" b="1"/>
          </a:p>
          <a:p>
            <a:r>
              <a:rPr lang="hu-HU"/>
              <a:t>a fogásmagasságtól,</a:t>
            </a:r>
          </a:p>
          <a:p>
            <a:r>
              <a:rPr lang="hu-HU"/>
              <a:t>az ugró érintőmagasságától,</a:t>
            </a:r>
          </a:p>
          <a:p>
            <a:r>
              <a:rPr lang="hu-HU"/>
              <a:t>a letűzés jó végrehajtásától és</a:t>
            </a:r>
          </a:p>
          <a:p>
            <a:r>
              <a:rPr lang="hu-HU"/>
              <a:t>az alálépés mértékétől.</a:t>
            </a:r>
          </a:p>
          <a:p>
            <a:endParaRPr lang="hu-HU"/>
          </a:p>
        </p:txBody>
      </p:sp>
      <p:pic>
        <p:nvPicPr>
          <p:cNvPr id="37891" name="Picture 2" descr="image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463" y="3716338"/>
            <a:ext cx="7102475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hu-HU"/>
              <a:t>Légmunka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472113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400" dirty="0"/>
              <a:t>A rúdhajlítás első (passzív) szakasza (sodródás)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24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400" dirty="0"/>
              <a:t>A rúdhajlítás második (aktív) szakasza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400" dirty="0"/>
              <a:t>    (fellendülés)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u-HU" sz="2000" i="1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u-HU" sz="2000" i="1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u-HU" sz="2000" i="1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u-HU" sz="2000" i="1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000" i="1" dirty="0"/>
              <a:t>Kezdete:</a:t>
            </a:r>
            <a:r>
              <a:rPr lang="hu-HU" sz="2000" dirty="0"/>
              <a:t> felül fogó kézfeje, csípője és az elugró láb lábfeje egy egyenesbe kerül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000" i="1" dirty="0"/>
              <a:t>vége: a hát vízszintesbe kerülésekor</a:t>
            </a:r>
            <a:endParaRPr lang="hu-HU" sz="2000" dirty="0"/>
          </a:p>
        </p:txBody>
      </p:sp>
      <p:pic>
        <p:nvPicPr>
          <p:cNvPr id="38915" name="Picture 2" descr="image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773238"/>
            <a:ext cx="1584325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" descr="image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44675"/>
            <a:ext cx="12033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4" descr="image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1844675"/>
            <a:ext cx="129540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5" descr="image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9025" y="3573463"/>
            <a:ext cx="20574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6" descr="image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063" y="3789363"/>
            <a:ext cx="1584325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/>
              <a:t>Hátragurulás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47211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a hátragurulásnál nemcsak a lábak, hanem a medence is a váll fölé kerül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</p:txBody>
      </p:sp>
      <p:pic>
        <p:nvPicPr>
          <p:cNvPr id="39939" name="Picture 2" descr="image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638998"/>
            <a:ext cx="250536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ép 5" descr="Képtalálat a következőre: „rúdugrás”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2952328" cy="201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 descr="Képtalálat a következőre: „rúdugrás”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96952"/>
            <a:ext cx="2880320" cy="2232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/>
              <a:t>Kinyúlás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8888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algn="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   </a:t>
            </a:r>
            <a:r>
              <a:rPr lang="hu-HU" b="1" dirty="0"/>
              <a:t>L,  J,   I     helyzet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3000" dirty="0"/>
              <a:t>térdben hajlított lábak fokozatos kinyújtása indítja ezt a mozgást, amibe folyamatosan kapcsolódik a csípőízület kiegyenesítése</a:t>
            </a:r>
          </a:p>
        </p:txBody>
      </p:sp>
      <p:pic>
        <p:nvPicPr>
          <p:cNvPr id="40963" name="Picture 2" descr="image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" y="908050"/>
            <a:ext cx="375602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 err="1"/>
              <a:t>Húzódzkodás-tolódzkodás</a:t>
            </a:r>
            <a:br>
              <a:rPr lang="hu-HU" dirty="0"/>
            </a:br>
            <a:endParaRPr lang="hu-HU" dirty="0"/>
          </a:p>
        </p:txBody>
      </p:sp>
      <p:sp>
        <p:nvSpPr>
          <p:cNvPr id="41986" name="Tartalom helye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r>
              <a:rPr lang="hu-HU" sz="2400"/>
              <a:t>A karok húzómozgása szinte észrevétlenül kapcsolódik bele a kinyúlás utolsó szakaszába.</a:t>
            </a:r>
          </a:p>
          <a:p>
            <a:r>
              <a:rPr lang="hu-HU" sz="2400"/>
              <a:t>Húzódzkodás közben elkezdődik a test hossztengely körüli forgása.</a:t>
            </a:r>
          </a:p>
          <a:p>
            <a:r>
              <a:rPr lang="hu-HU" sz="2400"/>
              <a:t>A jobb kéz igen intenzív lökő mozdulattal szakad el a rúdtól.</a:t>
            </a:r>
          </a:p>
          <a:p>
            <a:r>
              <a:rPr lang="hu-HU" sz="2400"/>
              <a:t>A fogásmagasság és a lécmagasság közötti differencia adja a tolódzkodás nagyságát, </a:t>
            </a:r>
            <a:r>
              <a:rPr lang="hu-HU" sz="2400" i="1"/>
              <a:t>(80 cm fölött már jó!)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292600"/>
            <a:ext cx="84010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Lécvétel</a:t>
            </a:r>
          </a:p>
        </p:txBody>
      </p:sp>
      <p:sp>
        <p:nvSpPr>
          <p:cNvPr id="43010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Lécvételi technikák </a:t>
            </a:r>
            <a:r>
              <a:rPr lang="hu-HU" b="1" dirty="0"/>
              <a:t>a</a:t>
            </a:r>
            <a:r>
              <a:rPr lang="hu-HU" dirty="0"/>
              <a:t>) bicska  </a:t>
            </a:r>
            <a:r>
              <a:rPr lang="hu-HU" b="1" dirty="0"/>
              <a:t>b</a:t>
            </a:r>
            <a:r>
              <a:rPr lang="hu-HU" dirty="0"/>
              <a:t>) repülő   </a:t>
            </a:r>
            <a:r>
              <a:rPr lang="hu-HU" b="1" dirty="0"/>
              <a:t>c</a:t>
            </a:r>
            <a:r>
              <a:rPr lang="hu-HU" dirty="0"/>
              <a:t>) íves</a:t>
            </a:r>
          </a:p>
          <a:p>
            <a:pPr marL="0" indent="0">
              <a:buNone/>
            </a:pPr>
            <a:r>
              <a:rPr lang="hu-HU" sz="2400" b="1" i="1" dirty="0"/>
              <a:t>d) </a:t>
            </a:r>
            <a:r>
              <a:rPr lang="hu-HU" sz="2400" i="1" dirty="0" err="1"/>
              <a:t>Huffmann</a:t>
            </a:r>
            <a:r>
              <a:rPr lang="hu-HU" sz="2400" i="1" dirty="0"/>
              <a:t> féle (film)</a:t>
            </a:r>
          </a:p>
          <a:p>
            <a:endParaRPr lang="hu-HU" dirty="0"/>
          </a:p>
        </p:txBody>
      </p:sp>
      <p:pic>
        <p:nvPicPr>
          <p:cNvPr id="43011" name="Picture 2" descr="image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" y="2997200"/>
            <a:ext cx="80867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Leérkezés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A leérkezés helye jól mutatja az ugrás közben elkövetett technikai hibákat.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/>
              <a:t>Ha letűzésnél oldalt maradt a felül fogó kéz, az ugró a szivacs szélére eshet. 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/>
              <a:t>A túl nagy fogásmagasság vagy túl kemény rúd a beállást veszélyezteti és a szivacs elejére érkezik az ugró. 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/>
              <a:t>Túl alacsony fogás esetén a szivacs túlsó végére érkezik az ugró, túl nagy lesz a vízszintes sebessége a függőleges helyett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Cím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296988"/>
          </a:xfrm>
        </p:spPr>
        <p:txBody>
          <a:bodyPr/>
          <a:lstStyle/>
          <a:p>
            <a:r>
              <a:rPr lang="hu-HU" sz="2800"/>
              <a:t>Az eredményes rúdugráshoz feltétlenül szükséges a megfelelő rúd kiválasztása.</a:t>
            </a:r>
            <a:br>
              <a:rPr lang="hu-HU" sz="2800"/>
            </a:br>
            <a:endParaRPr lang="hu-HU" sz="280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76300" y="1389063"/>
            <a:ext cx="7440613" cy="5135562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/>
              <a:t>Bambusztól napjainkig</a:t>
            </a:r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412875"/>
            <a:ext cx="8424862" cy="496887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5382E9-D97E-1401-E404-2161E2683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25" y="1435790"/>
            <a:ext cx="8183880" cy="788670"/>
          </a:xfrm>
        </p:spPr>
        <p:txBody>
          <a:bodyPr>
            <a:normAutofit fontScale="90000"/>
          </a:bodyPr>
          <a:lstStyle/>
          <a:p>
            <a:r>
              <a:rPr lang="hu-HU" dirty="0"/>
              <a:t>Armand </a:t>
            </a:r>
            <a:r>
              <a:rPr lang="hu-HU" dirty="0" err="1"/>
              <a:t>Duplantis</a:t>
            </a:r>
            <a:r>
              <a:rPr lang="hu-HU" dirty="0"/>
              <a:t> (SWE) 627 cm</a:t>
            </a:r>
            <a:br>
              <a:rPr lang="hu-HU" dirty="0"/>
            </a:br>
            <a:r>
              <a:rPr lang="hu-HU" dirty="0"/>
              <a:t>2025 – 02 - 28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8BA8C4F-10C2-9841-4D7A-E5F0D9459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425" y="2629643"/>
            <a:ext cx="7450578" cy="2467035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hlinkClick r:id="rId2"/>
              </a:rPr>
              <a:t>https://www.youtube.com/watch?v=1iedKLhE7eM</a:t>
            </a:r>
            <a:r>
              <a:rPr lang="hu-HU" dirty="0"/>
              <a:t> </a:t>
            </a:r>
          </a:p>
          <a:p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B1CC7E5-D4AC-AC27-0380-60B875B8B303}"/>
              </a:ext>
            </a:extLst>
          </p:cNvPr>
          <p:cNvSpPr txBox="1"/>
          <p:nvPr/>
        </p:nvSpPr>
        <p:spPr>
          <a:xfrm>
            <a:off x="730333" y="3188853"/>
            <a:ext cx="70806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hu-HU" dirty="0">
              <a:solidFill>
                <a:prstClr val="black"/>
              </a:solidFill>
              <a:latin typeface="Verdana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hu-HU" dirty="0">
              <a:solidFill>
                <a:prstClr val="black"/>
              </a:solidFill>
              <a:latin typeface="Verdana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hu-HU" dirty="0">
              <a:solidFill>
                <a:prstClr val="black"/>
              </a:solidFill>
              <a:latin typeface="Verdana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prstClr val="black"/>
                </a:solidFill>
                <a:latin typeface="Verdana"/>
                <a:hlinkClick r:id="rId3"/>
              </a:rPr>
              <a:t>https://twitter.com/i/status/1895598402102312969</a:t>
            </a:r>
            <a:endParaRPr lang="hu-HU" dirty="0">
              <a:solidFill>
                <a:prstClr val="black"/>
              </a:solidFill>
              <a:latin typeface="Verdana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hu-HU" dirty="0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5966513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/>
              <a:t>Szabály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772816"/>
            <a:ext cx="8784976" cy="4353347"/>
          </a:xfrm>
        </p:spPr>
        <p:txBody>
          <a:bodyPr/>
          <a:lstStyle/>
          <a:p>
            <a:r>
              <a:rPr lang="hu-HU" sz="2800" dirty="0"/>
              <a:t>Mint a magasugrásnál…</a:t>
            </a:r>
          </a:p>
          <a:p>
            <a:r>
              <a:rPr lang="hu-HU" sz="2800" dirty="0"/>
              <a:t>Az ugrórúd hossza tetszőleges</a:t>
            </a:r>
          </a:p>
          <a:p>
            <a:r>
              <a:rPr lang="hu-HU" sz="2800" dirty="0"/>
              <a:t>Fogáskönnyítés végett szigetelő anyag </a:t>
            </a:r>
            <a:r>
              <a:rPr lang="hu-HU" sz="2800" dirty="0" err="1"/>
              <a:t>max</a:t>
            </a:r>
            <a:r>
              <a:rPr lang="hu-HU" sz="2800" dirty="0"/>
              <a:t>. 2 réteg</a:t>
            </a:r>
          </a:p>
          <a:p>
            <a:r>
              <a:rPr lang="hu-HU" sz="2800" dirty="0"/>
              <a:t>Fogás magasság tetszőleges, de mászni tilos!</a:t>
            </a:r>
          </a:p>
          <a:p>
            <a:r>
              <a:rPr lang="hu-HU" sz="2800" dirty="0"/>
              <a:t>Ha rúd veri a lécet érvénytelen...</a:t>
            </a:r>
          </a:p>
          <a:p>
            <a:r>
              <a:rPr lang="hu-HU" sz="2800" dirty="0"/>
              <a:t>Az  állvány mozgatható, 80 cm…</a:t>
            </a:r>
          </a:p>
          <a:p>
            <a:r>
              <a:rPr lang="hu-HU" sz="2800" dirty="0"/>
              <a:t>A rudat nem kötelező kölcsön adni…</a:t>
            </a:r>
          </a:p>
          <a:p>
            <a:r>
              <a:rPr lang="hu-HU" sz="2800" dirty="0"/>
              <a:t>Rúd törés esetén új kísérlet</a:t>
            </a:r>
          </a:p>
          <a:p>
            <a:endParaRPr lang="hu-HU" dirty="0"/>
          </a:p>
        </p:txBody>
      </p:sp>
      <p:pic>
        <p:nvPicPr>
          <p:cNvPr id="4" name="Kép 3" descr="Renaud Lavillenie in the pole vault at the IAAF World Championships, Beijing 2015 (Getty Images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8640"/>
            <a:ext cx="3537025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Fabiana Murer competes in the pole vault at the Beijing World Championships (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93096"/>
            <a:ext cx="3030091" cy="2352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89050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552B9E-A981-907C-0AD6-8FC7946FE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Yelena Isinbayeva">
            <a:hlinkClick r:id="" action="ppaction://media"/>
            <a:extLst>
              <a:ext uri="{FF2B5EF4-FFF2-40B4-BE49-F238E27FC236}">
                <a16:creationId xmlns:a16="http://schemas.microsoft.com/office/drawing/2014/main" id="{D790C1CE-600A-77B9-FE4F-3011E2A6A4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84512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hu-HU" dirty="0"/>
              <a:t>Oktatás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733256"/>
          </a:xfrm>
        </p:spPr>
        <p:txBody>
          <a:bodyPr/>
          <a:lstStyle/>
          <a:p>
            <a:r>
              <a:rPr lang="hu-HU" sz="2800" dirty="0"/>
              <a:t>Fogás</a:t>
            </a:r>
          </a:p>
          <a:p>
            <a:r>
              <a:rPr lang="hu-HU" sz="2800" dirty="0"/>
              <a:t>Rúd </a:t>
            </a:r>
            <a:r>
              <a:rPr lang="hu-HU" sz="2800" dirty="0" err="1"/>
              <a:t>hordmódja</a:t>
            </a:r>
            <a:r>
              <a:rPr lang="hu-HU" sz="2800" dirty="0"/>
              <a:t>, rúdvitele</a:t>
            </a:r>
          </a:p>
          <a:p>
            <a:r>
              <a:rPr lang="hu-HU" sz="2800" dirty="0"/>
              <a:t>Lelendülések</a:t>
            </a:r>
          </a:p>
          <a:p>
            <a:r>
              <a:rPr lang="hu-HU" sz="2800" dirty="0"/>
              <a:t>Belendülések</a:t>
            </a:r>
          </a:p>
          <a:p>
            <a:r>
              <a:rPr lang="hu-HU" sz="2800" dirty="0"/>
              <a:t>Fellendülések</a:t>
            </a:r>
          </a:p>
          <a:p>
            <a:endParaRPr lang="hu-HU" sz="2800" dirty="0"/>
          </a:p>
          <a:p>
            <a:r>
              <a:rPr lang="hu-HU" sz="2800" i="1" dirty="0"/>
              <a:t>Segítő szerepe…</a:t>
            </a:r>
          </a:p>
          <a:p>
            <a:r>
              <a:rPr lang="hu-HU" sz="2800" i="1" dirty="0"/>
              <a:t>oktatást segítő szerek, </a:t>
            </a:r>
          </a:p>
          <a:p>
            <a:pPr marL="0" indent="0">
              <a:buNone/>
            </a:pPr>
            <a:r>
              <a:rPr lang="hu-HU" sz="2800" i="1" dirty="0"/>
              <a:t>     eszközök, módszerek…</a:t>
            </a:r>
          </a:p>
          <a:p>
            <a:endParaRPr lang="hu-HU" dirty="0"/>
          </a:p>
        </p:txBody>
      </p:sp>
      <p:pic>
        <p:nvPicPr>
          <p:cNvPr id="1026" name="Picture 2" descr="D:\Users\szalma\Pictures\2018-02-13\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5" y="4005064"/>
            <a:ext cx="5094053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 descr="https://static.keptelenseg.hu/p/dbb55da6c7a4cb9bda4cd7add419e1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074" y="908720"/>
            <a:ext cx="1655382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 descr="Jól kezdtek a rúdugrók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40621"/>
            <a:ext cx="1977380" cy="2992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97264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850106"/>
          </a:xfrm>
        </p:spPr>
        <p:txBody>
          <a:bodyPr/>
          <a:lstStyle/>
          <a:p>
            <a:r>
              <a:rPr lang="hu-HU" dirty="0"/>
              <a:t>A rúdugrás oktatásának előfeltételei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628800"/>
            <a:ext cx="8435280" cy="5112568"/>
          </a:xfrm>
        </p:spPr>
        <p:txBody>
          <a:bodyPr/>
          <a:lstStyle/>
          <a:p>
            <a:r>
              <a:rPr lang="hu-HU" sz="2800" dirty="0"/>
              <a:t>Milyen korú-, és melyek a tárgyi feltételek</a:t>
            </a:r>
          </a:p>
          <a:p>
            <a:r>
              <a:rPr lang="hu-HU" sz="2800" dirty="0"/>
              <a:t>10 -14   ill.   KAP korosztály</a:t>
            </a:r>
          </a:p>
          <a:p>
            <a:r>
              <a:rPr lang="hu-HU" sz="2800" dirty="0"/>
              <a:t>Rúd méret 325/30-35  </a:t>
            </a:r>
          </a:p>
          <a:p>
            <a:r>
              <a:rPr lang="hu-HU" sz="2800" dirty="0"/>
              <a:t>Távolugró gödör, torna szőnyeg</a:t>
            </a:r>
          </a:p>
          <a:p>
            <a:r>
              <a:rPr lang="hu-HU" sz="2800" dirty="0"/>
              <a:t>Gyorsaság, ügyesség, bátorság </a:t>
            </a:r>
          </a:p>
          <a:p>
            <a:r>
              <a:rPr lang="hu-HU" sz="2800" dirty="0"/>
              <a:t>Megfelelő testalkat</a:t>
            </a:r>
          </a:p>
          <a:p>
            <a:endParaRPr lang="hu-HU" dirty="0"/>
          </a:p>
        </p:txBody>
      </p:sp>
      <p:pic>
        <p:nvPicPr>
          <p:cNvPr id="4" name="Kép 3" descr="https://static.keptelenseg.hu/p/3a4844e3c173318e2c5938473d43fd9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087383"/>
            <a:ext cx="2169337" cy="342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Renaud Lavillenie, winner of the pole vault at the Indoor Meeting Karlsruhe (Jean-Pierre Durand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492614"/>
            <a:ext cx="3312368" cy="2170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5357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/>
              <a:t>Előkészítő gyakorlatok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hu-HU" dirty="0"/>
              <a:t>Karerősítő gyakorlatok</a:t>
            </a:r>
          </a:p>
          <a:p>
            <a:r>
              <a:rPr lang="hu-HU" dirty="0"/>
              <a:t>Törzserősítő </a:t>
            </a:r>
            <a:r>
              <a:rPr lang="hu-HU" dirty="0" err="1"/>
              <a:t>gy</a:t>
            </a:r>
            <a:r>
              <a:rPr lang="hu-HU" dirty="0"/>
              <a:t>.</a:t>
            </a:r>
          </a:p>
          <a:p>
            <a:r>
              <a:rPr lang="hu-HU" dirty="0"/>
              <a:t>Speciális technika fejlesztő </a:t>
            </a:r>
            <a:r>
              <a:rPr lang="hu-HU" dirty="0" err="1"/>
              <a:t>gy</a:t>
            </a:r>
            <a:r>
              <a:rPr lang="hu-HU" dirty="0"/>
              <a:t>.</a:t>
            </a:r>
          </a:p>
          <a:p>
            <a:pPr marL="0" indent="0">
              <a:buNone/>
            </a:pPr>
            <a:r>
              <a:rPr lang="hu-HU" sz="4400" dirty="0"/>
              <a:t>Rávezető gyakorlatok</a:t>
            </a:r>
          </a:p>
          <a:p>
            <a:r>
              <a:rPr lang="hu-HU" dirty="0"/>
              <a:t>Fogás magasság meghatározása</a:t>
            </a:r>
          </a:p>
          <a:p>
            <a:r>
              <a:rPr lang="hu-HU" dirty="0"/>
              <a:t>Futás rúddal</a:t>
            </a:r>
          </a:p>
          <a:p>
            <a:r>
              <a:rPr lang="hu-HU" dirty="0"/>
              <a:t>Letűzés iskolázása</a:t>
            </a:r>
          </a:p>
          <a:p>
            <a:r>
              <a:rPr lang="hu-HU" dirty="0"/>
              <a:t>Ugrás rövidnekifutásból </a:t>
            </a:r>
            <a:r>
              <a:rPr lang="hu-HU" i="1" dirty="0"/>
              <a:t>(4-6-8..)</a:t>
            </a:r>
          </a:p>
        </p:txBody>
      </p:sp>
      <p:pic>
        <p:nvPicPr>
          <p:cNvPr id="4" name="Kép 3" descr="Ekaterini Stefanidi (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8640"/>
            <a:ext cx="3086100" cy="2054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238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hu-HU" dirty="0"/>
              <a:t>Leggyakoribb hibák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/>
          <a:lstStyle/>
          <a:p>
            <a:r>
              <a:rPr lang="hu-HU" sz="2400" dirty="0"/>
              <a:t>Túlzott oldalra történő leérkezés</a:t>
            </a:r>
          </a:p>
          <a:p>
            <a:r>
              <a:rPr lang="hu-HU" sz="2400" dirty="0"/>
              <a:t>Nem megfelelő fogás magasság</a:t>
            </a:r>
          </a:p>
          <a:p>
            <a:r>
              <a:rPr lang="hu-HU" sz="2400" dirty="0"/>
              <a:t>Nem teljesen kinyújtott felül fogó kéz</a:t>
            </a:r>
          </a:p>
          <a:p>
            <a:r>
              <a:rPr lang="hu-HU" sz="2400" dirty="0"/>
              <a:t>Passzív alul fogó kéz</a:t>
            </a:r>
          </a:p>
          <a:p>
            <a:r>
              <a:rPr lang="hu-HU" sz="2400" dirty="0"/>
              <a:t>Szükségesnél nagyobb vízszintes haladás   </a:t>
            </a:r>
            <a:r>
              <a:rPr lang="hu-HU" sz="2400" i="1" dirty="0"/>
              <a:t>(puha rúd)</a:t>
            </a:r>
          </a:p>
          <a:p>
            <a:r>
              <a:rPr lang="hu-HU" sz="2400" dirty="0"/>
              <a:t>Fellendülés nem váll, hanem csípő körül történik</a:t>
            </a:r>
          </a:p>
          <a:p>
            <a:r>
              <a:rPr lang="hu-HU" sz="2400" dirty="0"/>
              <a:t>Ráfordulás elmaradása</a:t>
            </a:r>
          </a:p>
          <a:p>
            <a:r>
              <a:rPr lang="hu-HU" sz="2400" dirty="0"/>
              <a:t>Ráesés a lécre  </a:t>
            </a:r>
            <a:r>
              <a:rPr lang="hu-HU" sz="2400" i="1" dirty="0"/>
              <a:t>(túlzott alálépés – túl magas fogás)</a:t>
            </a:r>
          </a:p>
          <a:p>
            <a:r>
              <a:rPr lang="hu-HU" sz="2400" dirty="0"/>
              <a:t>A léc lesodrása  </a:t>
            </a:r>
            <a:r>
              <a:rPr lang="hu-HU" sz="2400" i="1" dirty="0"/>
              <a:t>(alacsony fogás – puha rúd)</a:t>
            </a:r>
          </a:p>
          <a:p>
            <a:endParaRPr lang="hu-HU" sz="2400" i="1" dirty="0"/>
          </a:p>
          <a:p>
            <a:pPr marL="0" indent="0">
              <a:buNone/>
            </a:pPr>
            <a:r>
              <a:rPr lang="hu-HU" sz="2800" dirty="0"/>
              <a:t>    </a:t>
            </a:r>
            <a:r>
              <a:rPr lang="hu-HU" sz="2800" b="1" dirty="0"/>
              <a:t>Fontos a kezdeti helyes technika kialakítása !!</a:t>
            </a:r>
          </a:p>
          <a:p>
            <a:pPr marL="0" indent="0">
              <a:buNone/>
            </a:pPr>
            <a:r>
              <a:rPr lang="hu-HU" sz="2400" i="1" dirty="0"/>
              <a:t>      Koltai – Oros:   Az atlétika oktatása, SE-TSK, 2004</a:t>
            </a:r>
          </a:p>
          <a:p>
            <a:pPr marL="0" indent="0">
              <a:buNone/>
            </a:pPr>
            <a:r>
              <a:rPr lang="hu-HU" sz="2400" i="1" dirty="0"/>
              <a:t>                                  183.o. – 192.o.</a:t>
            </a:r>
          </a:p>
        </p:txBody>
      </p:sp>
    </p:spTree>
    <p:extLst>
      <p:ext uri="{BB962C8B-B14F-4D97-AF65-F5344CB8AC3E}">
        <p14:creationId xmlns:p14="http://schemas.microsoft.com/office/powerpoint/2010/main" val="3499665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70129F-58E0-2BD3-860B-C4831321B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hu-HU" sz="2800" b="1" dirty="0"/>
              <a:t>Férfi rúdugrás – Vb. Bp. 2023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699CBD0-FBCE-1042-A547-E70B72E8F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6048672"/>
          </a:xfrm>
        </p:spPr>
      </p:pic>
    </p:spTree>
    <p:extLst>
      <p:ext uri="{BB962C8B-B14F-4D97-AF65-F5344CB8AC3E}">
        <p14:creationId xmlns:p14="http://schemas.microsoft.com/office/powerpoint/2010/main" val="1464990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98C0E7-2D01-9CA8-325B-37E4EA20B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Rúdugrás 2024 Párizs, Olimpia, </a:t>
            </a:r>
            <a:r>
              <a:rPr lang="hu-HU" dirty="0">
                <a:solidFill>
                  <a:srgbClr val="FF0000"/>
                </a:solidFill>
              </a:rPr>
              <a:t>nők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576178-851E-A2D9-E453-0ABD25048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/>
          <a:lstStyle/>
          <a:p>
            <a:pPr marL="571500" indent="-571500">
              <a:buAutoNum type="romanUcPeriod"/>
            </a:pPr>
            <a:r>
              <a:rPr lang="hu-HU" dirty="0"/>
              <a:t>Nina Kennedy 	(AUS)	490 cm</a:t>
            </a:r>
          </a:p>
          <a:p>
            <a:pPr marL="571500" indent="-571500">
              <a:buAutoNum type="romanUcPeriod"/>
            </a:pPr>
            <a:r>
              <a:rPr lang="hu-HU" dirty="0"/>
              <a:t>Katie Moon 		(USA)	485 cm</a:t>
            </a:r>
          </a:p>
          <a:p>
            <a:pPr marL="571500" indent="-571500">
              <a:buAutoNum type="romanUcPeriod"/>
            </a:pPr>
            <a:r>
              <a:rPr lang="hu-HU" dirty="0" err="1"/>
              <a:t>Alysha</a:t>
            </a:r>
            <a:r>
              <a:rPr lang="hu-HU" dirty="0"/>
              <a:t> Newman	(CAN)	485 cm			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DC32224-4093-4185-7F36-5B3644B00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321" y="3309433"/>
            <a:ext cx="3348372" cy="223224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AD9F100-241B-E785-AFC7-B00BCED47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65" y="4994662"/>
            <a:ext cx="3090246" cy="173758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74B4D26-D4EA-F0AF-9BAB-E0DC6F704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401" y="4869160"/>
            <a:ext cx="3244011" cy="189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18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B4EE1AD-5407-0A72-F7D9-A06EF8CAB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/>
              <a:t>Női rúdugrás rekordok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CD0167B-0609-0BEC-533E-30642AA23B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340768"/>
            <a:ext cx="7704856" cy="5040560"/>
          </a:xfrm>
        </p:spPr>
      </p:pic>
    </p:spTree>
    <p:extLst>
      <p:ext uri="{BB962C8B-B14F-4D97-AF65-F5344CB8AC3E}">
        <p14:creationId xmlns:p14="http://schemas.microsoft.com/office/powerpoint/2010/main" val="4026220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2AE8F8-0EE1-4D4E-DCCA-5C43EABA4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Nina Kennedy's journey from fractured back to Paris Olympic preparations |  The Courier Mail">
            <a:extLst>
              <a:ext uri="{FF2B5EF4-FFF2-40B4-BE49-F238E27FC236}">
                <a16:creationId xmlns:a16="http://schemas.microsoft.com/office/drawing/2014/main" id="{1B0F448E-5169-317C-5BB3-92309DB34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7" y="486916"/>
            <a:ext cx="4996549" cy="2798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2023 World Champion pole vault , Katie Moon. Budapest 23. . . . .  #katiemoon #polevault #budapest23 #usatf #trackandfield #athletics… |  Instagram">
            <a:extLst>
              <a:ext uri="{FF2B5EF4-FFF2-40B4-BE49-F238E27FC236}">
                <a16:creationId xmlns:a16="http://schemas.microsoft.com/office/drawing/2014/main" id="{56106537-AA17-1678-6AFA-18DD7C58C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61" y="1417639"/>
            <a:ext cx="3149375" cy="3931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91C6BB9-3418-503B-36AD-06A6D67535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3802"/>
            <a:ext cx="5256584" cy="29806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265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3F75C15F-7CEF-2174-F290-A9D2CD358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43" y="3051015"/>
            <a:ext cx="8230313" cy="755970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5BB19CD-73C8-A18F-DF86-CC419F33E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520" y="1196752"/>
            <a:ext cx="8712968" cy="5386610"/>
          </a:xfr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5F7B72E6-EC32-9372-59A1-B04F086C6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hu-HU" sz="2800" b="1" dirty="0"/>
              <a:t>Bp. Vb női rúdugrás Döntő</a:t>
            </a:r>
          </a:p>
        </p:txBody>
      </p:sp>
    </p:spTree>
    <p:extLst>
      <p:ext uri="{BB962C8B-B14F-4D97-AF65-F5344CB8AC3E}">
        <p14:creationId xmlns:p14="http://schemas.microsoft.com/office/powerpoint/2010/main" val="27442216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spektus">
  <a:themeElements>
    <a:clrScheme name="Aspektus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u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ktus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1988</Words>
  <Application>Microsoft Office PowerPoint</Application>
  <PresentationFormat>Diavetítés a képernyőre (4:3 oldalarány)</PresentationFormat>
  <Paragraphs>300</Paragraphs>
  <Slides>45</Slides>
  <Notes>1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45</vt:i4>
      </vt:variant>
    </vt:vector>
  </HeadingPairs>
  <TitlesOfParts>
    <vt:vector size="53" baseType="lpstr">
      <vt:lpstr>Aptos</vt:lpstr>
      <vt:lpstr>Arial</vt:lpstr>
      <vt:lpstr>Calibri</vt:lpstr>
      <vt:lpstr>Courier New</vt:lpstr>
      <vt:lpstr>Verdana</vt:lpstr>
      <vt:lpstr>Wingdings 2</vt:lpstr>
      <vt:lpstr>Office-téma</vt:lpstr>
      <vt:lpstr>Aspektus</vt:lpstr>
      <vt:lpstr>Rúdugrás –  Osztatlan Tanári szak   II. évf.</vt:lpstr>
      <vt:lpstr>   Rúdugrás 2023 Bp, vb</vt:lpstr>
      <vt:lpstr>Rúdugrás 2024 Párizs, Olimpia</vt:lpstr>
      <vt:lpstr>Armand Duplantis (SWE) 627 cm 2025 – 02 - 28</vt:lpstr>
      <vt:lpstr>Férfi rúdugrás – Vb. Bp. 2023</vt:lpstr>
      <vt:lpstr>Rúdugrás 2024 Párizs, Olimpia, nők</vt:lpstr>
      <vt:lpstr>Női rúdugrás rekordok</vt:lpstr>
      <vt:lpstr>PowerPoint-bemutató</vt:lpstr>
      <vt:lpstr>Bp. Vb női rúdugrás Döntő</vt:lpstr>
      <vt:lpstr>  Rúdugró hölgyek</vt:lpstr>
      <vt:lpstr>PowerPoint-bemutató</vt:lpstr>
      <vt:lpstr>Történet</vt:lpstr>
      <vt:lpstr>Történet 2</vt:lpstr>
      <vt:lpstr>        Történet 3</vt:lpstr>
      <vt:lpstr>   Történet 4</vt:lpstr>
      <vt:lpstr>Történet 5</vt:lpstr>
      <vt:lpstr>Történet 6</vt:lpstr>
      <vt:lpstr>Történet 7</vt:lpstr>
      <vt:lpstr>A. Duplantis 10 éves fejlődése</vt:lpstr>
      <vt:lpstr>A. Duplantis (SWE)  Age 20: 6.17 m  Age 21: 6.20 m  Age 22: 6.22 m  Age 23: 6.23 m  Age 24: ?</vt:lpstr>
      <vt:lpstr>A 6 méteres ugrók!</vt:lpstr>
      <vt:lpstr>Női rúdugrás története 2</vt:lpstr>
      <vt:lpstr>Magyar rúdugrók</vt:lpstr>
      <vt:lpstr>Női rúdugrás</vt:lpstr>
      <vt:lpstr>Technika</vt:lpstr>
      <vt:lpstr>A rúd fogása, rúdvitel</vt:lpstr>
      <vt:lpstr>Lendületszerzés </vt:lpstr>
      <vt:lpstr>PowerPoint-bemutató</vt:lpstr>
      <vt:lpstr>Letűzés </vt:lpstr>
      <vt:lpstr>Elugrás</vt:lpstr>
      <vt:lpstr>PowerPoint-bemutató</vt:lpstr>
      <vt:lpstr>Légmunka</vt:lpstr>
      <vt:lpstr>Hátragurulás </vt:lpstr>
      <vt:lpstr>Kinyúlás </vt:lpstr>
      <vt:lpstr>Húzódzkodás-tolódzkodás </vt:lpstr>
      <vt:lpstr>Lécvétel</vt:lpstr>
      <vt:lpstr>Leérkezés</vt:lpstr>
      <vt:lpstr>Az eredményes rúdugráshoz feltétlenül szükséges a megfelelő rúd kiválasztása. </vt:lpstr>
      <vt:lpstr>Bambusztól napjainkig</vt:lpstr>
      <vt:lpstr>Szabály</vt:lpstr>
      <vt:lpstr>PowerPoint-bemutató</vt:lpstr>
      <vt:lpstr>Oktatás</vt:lpstr>
      <vt:lpstr>A rúdugrás oktatásának előfeltételei</vt:lpstr>
      <vt:lpstr>Előkészítő gyakorlatok </vt:lpstr>
      <vt:lpstr>Leggyakoribb hibák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Rúdugrás</dc:title>
  <dc:creator>Szalma László</dc:creator>
  <cp:lastModifiedBy>Szalma László Róbert</cp:lastModifiedBy>
  <cp:revision>115</cp:revision>
  <dcterms:created xsi:type="dcterms:W3CDTF">2012-03-22T13:19:11Z</dcterms:created>
  <dcterms:modified xsi:type="dcterms:W3CDTF">2025-03-03T08:00:37Z</dcterms:modified>
</cp:coreProperties>
</file>