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1"/>
  </p:notesMasterIdLst>
  <p:sldIdLst>
    <p:sldId id="256" r:id="rId6"/>
    <p:sldId id="275" r:id="rId7"/>
    <p:sldId id="27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320" r:id="rId21"/>
    <p:sldId id="277" r:id="rId22"/>
    <p:sldId id="309" r:id="rId23"/>
    <p:sldId id="278" r:id="rId24"/>
    <p:sldId id="307" r:id="rId25"/>
    <p:sldId id="279" r:id="rId26"/>
    <p:sldId id="280" r:id="rId27"/>
    <p:sldId id="281" r:id="rId28"/>
    <p:sldId id="282" r:id="rId29"/>
    <p:sldId id="284" r:id="rId30"/>
    <p:sldId id="285" r:id="rId31"/>
    <p:sldId id="321" r:id="rId32"/>
    <p:sldId id="286" r:id="rId33"/>
    <p:sldId id="287" r:id="rId34"/>
    <p:sldId id="288" r:id="rId35"/>
    <p:sldId id="294" r:id="rId36"/>
    <p:sldId id="295" r:id="rId37"/>
    <p:sldId id="296" r:id="rId38"/>
    <p:sldId id="298" r:id="rId39"/>
    <p:sldId id="299" r:id="rId40"/>
    <p:sldId id="300" r:id="rId41"/>
    <p:sldId id="301" r:id="rId42"/>
    <p:sldId id="318" r:id="rId43"/>
    <p:sldId id="322" r:id="rId44"/>
    <p:sldId id="303" r:id="rId45"/>
    <p:sldId id="304" r:id="rId46"/>
    <p:sldId id="302" r:id="rId47"/>
    <p:sldId id="311" r:id="rId48"/>
    <p:sldId id="323" r:id="rId49"/>
    <p:sldId id="310" r:id="rId5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E4E6DBF5-A31C-4DFE-88DC-0BB38BE33C87}">
          <p14:sldIdLst>
            <p14:sldId id="256"/>
            <p14:sldId id="275"/>
            <p14:sldId id="276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1"/>
            <p14:sldId id="320"/>
            <p14:sldId id="277"/>
            <p14:sldId id="309"/>
            <p14:sldId id="278"/>
            <p14:sldId id="307"/>
            <p14:sldId id="279"/>
            <p14:sldId id="280"/>
            <p14:sldId id="281"/>
            <p14:sldId id="282"/>
          </p14:sldIdLst>
        </p14:section>
        <p14:section name="Névtelen szakasz" id="{52D5CEEE-440F-4DBC-84C5-CD39FA108BB0}">
          <p14:sldIdLst>
            <p14:sldId id="284"/>
            <p14:sldId id="285"/>
            <p14:sldId id="321"/>
            <p14:sldId id="286"/>
            <p14:sldId id="287"/>
            <p14:sldId id="288"/>
            <p14:sldId id="294"/>
            <p14:sldId id="295"/>
            <p14:sldId id="296"/>
            <p14:sldId id="298"/>
            <p14:sldId id="299"/>
            <p14:sldId id="300"/>
            <p14:sldId id="301"/>
            <p14:sldId id="318"/>
            <p14:sldId id="322"/>
            <p14:sldId id="303"/>
            <p14:sldId id="304"/>
            <p14:sldId id="302"/>
            <p14:sldId id="311"/>
            <p14:sldId id="323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54" d="100"/>
          <a:sy n="54" d="100"/>
        </p:scale>
        <p:origin x="400" y="60"/>
      </p:cViewPr>
      <p:guideLst/>
    </p:cSldViewPr>
  </p:slideViewPr>
  <p:outlineViewPr>
    <p:cViewPr>
      <p:scale>
        <a:sx n="33" d="100"/>
        <a:sy n="33" d="100"/>
      </p:scale>
      <p:origin x="0" y="-65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3" d="100"/>
        <a:sy n="43" d="100"/>
      </p:scale>
      <p:origin x="0" y="-31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9:15.9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3053 1 24575,'-33'1'0,"0"2"0,0 1 0,1 2 0,0 1 0,0 2 0,1 0 0,-43 21 0,-201 118 0,202-105 0,-214 118 0,117-67 0,71-33 0,-114 94 0,110-78 0,29-23 0,-61 45 0,-205 161 0,299-232 0,1 2 0,-44 45 0,66-60 0,-1-1 0,0 0 0,-1-1 0,-22 10 0,14-7 0,-35 25 0,-8 14 0,3 3 0,2 3 0,-68 82 0,115-121 0,-1-1 0,0-1 0,-1-1 0,-2-1 0,0-1 0,-29 17 0,4-5-1365,3-2-5461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9:18.5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24575,'33'0'0,"-2"-1"0,-1 2 0,48 7 0,-68-6 0,0 0 0,0 1 0,0 0 0,-1 1 0,1 0 0,-1 0 0,0 1 0,-1 0 0,1 1 0,-1 0 0,13 12 0,-4 0 0,17 23 0,10 12 0,56 38 0,-66-63 0,-1 2 0,28 34 0,-31-28 0,1-1 0,45 69 0,205 319 0,-239-370 0,-3 2 0,38 71 0,-52-68 0,-19-42 0,1-1 0,0 0 0,1 0 0,0 0 0,1-1 0,18 21 0,-24-31 0,21 20 0,-1 2 0,37 53 0,-41-48 0,3 0 0,0-2 0,27 28 0,-32-40 0,-1 1 0,0 0 0,-2 1 0,0 1 0,-1 0 0,19 41 0,-24-44 0,2 0 0,0-1 0,0 0 0,2-1 0,0 0 0,26 24 0,13 17 0,26 48 307,-45-59-1143,56 61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01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24575,'4'2'0,"-1"0"0,1 1 0,0-1 0,0-1 0,0 1 0,1-1 0,-1 1 0,0-1 0,1 0 0,-1-1 0,9 1 0,-1 1 0,53 6 0,0-3 0,127-5 0,-76-16 0,15-1 0,-60 16 0,-71 1 0,1 0 0,0 0 0,-1 0 0,1 0 0,0 0 0,0 0 0,-1 1 0,1-1 0,0 0 0,-1 0 0,1 0 0,0 1 0,-1-1 0,1 0 0,-1 1 0,1-1 0,0 1 0,-1-1 0,1 0 0,-1 1 0,1-1 0,0 2 0,-1-1 0,0-1 0,0 1 0,0-1 0,0 1 0,-1-1 0,1 1 0,0-1 0,0 1 0,0-1 0,-1 1 0,1-1 0,0 1 0,0-1 0,-1 1 0,1-1 0,-1 1 0,1-1 0,0 0 0,-1 1 0,1-1 0,-1 1 0,-31 19 0,31-19 0,-61 36 0,3 4 0,1 1 0,-67 65 0,115-97 0,0 0 0,0 1 0,1 1 0,1-1 0,0 1 0,0 1 0,1 0 0,1 0 0,0 0 0,1 0 0,0 1 0,-3 19 0,7-31 0,1 0 0,-1 0 0,1 0 0,0 0 0,-1 0 0,1 0 0,0 0 0,0 0 0,1 0 0,-1 0 0,0 0 0,1 0 0,-1 0 0,1 0 0,-1 0 0,1 0 0,0-1 0,0 1 0,0 0 0,0 0 0,0-1 0,0 1 0,1-1 0,-1 1 0,0-1 0,1 1 0,-1-1 0,1 0 0,0 0 0,-1 1 0,1-1 0,0-1 0,0 1 0,3 1 0,6 2 0,0-1 0,0-1 0,0 0 0,0 0 0,12 0 0,-15-2 0,102 2 0,-84-4 0,-1 2 0,1 1 0,-1 0 0,0 2 0,47 12 0,-68-14 0,1 1 0,-1 0 0,1 0 0,-1 1 0,0-1 0,0 1 0,0 0 0,0 0 0,-1 1 0,1-1 0,-1 1 0,0 0 0,1-1 0,-2 1 0,1 1 0,0-1 0,-1 0 0,0 1 0,0-1 0,0 1 0,-1-1 0,0 1 0,2 10 0,-1 6 0,0 0 0,-2 0 0,-1 0 0,-3 28 0,0-10 0,3-21 0,-2 0 0,0 0 0,0 0 0,-2 0 0,0-1 0,-1 0 0,-9 19 0,11-29 0,0 0 0,0 0 0,0-1 0,-1 1 0,1-1 0,-2 0 0,1-1 0,-1 1 0,0-1 0,0 0 0,0 0 0,0-1 0,-1 0 0,0 0 0,0 0 0,0-1 0,-1 0 0,-13 3 0,-11-1 0,0-3 0,0 0 0,-1-2 0,-37-5 0,-14 0 0,49 5 0,17 1 0,-33-3 0,46 1 0,0 0 0,0 0 0,0 0 0,0-1 0,1 1 0,-1-1 0,0 0 0,1 0 0,-1-1 0,1 0 0,-5-3 0,-38-39-1365,25 23-5461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3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0 24575,'-3'4'0,"0"0"0,0 0 0,1 0 0,-1 0 0,1 0 0,0 0 0,1 0 0,-1 1 0,1-1 0,-1 1 0,0 6 0,-4 53 0,6-54 0,0 282 0,0-286 0,1 0 0,0 0 0,0-1 0,0 1 0,1 0 0,0-1 0,0 1 0,3 6 0,-3-10 0,-1 0 0,0 0 0,1 0 0,0 0 0,-1 0 0,1 0 0,0-1 0,0 1 0,0-1 0,0 1 0,0-1 0,0 0 0,0 0 0,1 0 0,-1 0 0,0 0 0,1 0 0,-1 0 0,0-1 0,1 1 0,3-1 0,8 0 0,-1 0 0,0-1 0,0-1 0,-1 0 0,26-7 0,61-29 0,-53 19 0,-8 3 0,-14 6 0,0 0 0,0 2 0,44-9 0,-61 16 0,0 0 0,-1 0 0,1 1 0,0 0 0,0 0 0,0 1 0,0 0 0,-1 0 0,1 0 0,0 1 0,-1 0 0,1 1 0,-1-1 0,0 1 0,0 0 0,0 1 0,0 0 0,9 8 0,-4-2 0,-1 1 0,0 0 0,-1 1 0,-1 0 0,0 1 0,0-1 0,-1 2 0,-1-1 0,0 1 0,5 21 0,-3-7 0,-1 1 0,-2 0 0,-1 0 0,0 40 0,-9 203 0,4-268 0,1 1 0,-1-1 0,1 1 0,-1-1 0,-1 1 0,1-1 0,0 0 0,-1 1 0,0-1 0,0 0 0,-1 0 0,1-1 0,-1 1 0,1 0 0,-1-1 0,-5 5 0,3-4 0,0-1 0,0 0 0,-1 0 0,1 0 0,-1 0 0,0-1 0,0 0 0,0-1 0,0 1 0,0-1 0,-11 1 0,-45 1 0,-92-6 0,49-1 0,77 4 0,8 0 0,0 0 0,1-1 0,-1-1 0,-28-7 0,43 8 0,0 0 0,1-1 0,-1 0 0,1 0 0,-1 0 0,1 0 0,0-1 0,0 0 0,0 0 0,0 0 0,0 0 0,1 0 0,-1-1 0,1 0 0,0 0 0,0 1 0,1-2 0,-1 1 0,1 0 0,0-1 0,0 1 0,0-1 0,-2-6 0,1-12-341,0 0 0,1 0-1,2-42 1,1 25-6485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7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24575,'6'0'0,"6"0"0,8 0 0,5 0 0,4 0 0,3 0 0,12 0 0,4 0 0,5 0 0,-1 0 0,-4 0 0,-5 0 0,1 0 0,-1 0 0,-8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0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24575,'1'0'0,"0"0"0,1 0 0,-1 1 0,0-1 0,0 0 0,0 1 0,0-1 0,0 1 0,0-1 0,0 1 0,0 0 0,0 0 0,0-1 0,0 1 0,-1 0 0,1 0 0,0 0 0,0 0 0,1 2 0,10 21 0,-5-5 0,0 1 0,-2 0 0,0 1 0,-1-1 0,1 24 0,-1 109 0,-5-101 0,11 92 0,24 7 0,-11-59 0,-13-39 110,-2 0 1,0 58-1,-8 109-1070,0-169 224,-1-10-6090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2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518 1 24575,'-4'8'0,"-1"-1"0,0 0 0,0 0 0,-1 0 0,0 0 0,0-1 0,-1 0 0,0 0 0,0-1 0,-15 9 0,-6 2 0,-50 18 0,65-29 0,-58 22 0,41-17 0,0 1 0,1 2 0,-51 30 0,74-39 0,0 1 0,0-1 0,0 1 0,1 0 0,0 0 0,0 1 0,0-1 0,0 1 0,1 0 0,0 1 0,1-1 0,-1 1 0,1-1 0,1 1 0,-1 0 0,1 0 0,-2 9 0,4-14 0,0 0 0,0 1 0,0-1 0,0 0 0,1 0 0,-1 1 0,0-1 0,1 0 0,0 0 0,-1 0 0,1 0 0,0 1 0,0-1 0,0 0 0,1-1 0,-1 1 0,0 0 0,1 0 0,-1 0 0,1-1 0,0 1 0,-1-1 0,3 2 0,4 2 0,0 0 0,0-1 0,1 1 0,11 2 0,-12-3 0,139 48 0,32 12 0,73 64-1365,-202-101-5461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7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24575,'0'722'0,"0"-752"0,5-108 0,-4 122 0,2 1 0,0-1 0,1 1 0,0 0 0,1 1 0,14-28 0,7-3 0,29-57 0,-30 41 0,-7 16 0,32-58 0,-48 100 0,0 0 0,0 0 0,0 0 0,0 0 0,0 1 0,1-1 0,-1 1 0,1-1 0,0 1 0,-1 0 0,1 0 0,0 0 0,0 1 0,0-1 0,1 1 0,-1-1 0,0 1 0,1 0 0,-1 0 0,0 1 0,1-1 0,-1 1 0,1-1 0,-1 1 0,1 0 0,-1 1 0,1-1 0,-1 0 0,1 1 0,-1 0 0,0 0 0,1 0 0,-1 0 0,0 1 0,0-1 0,0 1 0,0 0 0,0 0 0,0 0 0,0 0 0,4 4 0,5 6 0,-1-1 0,-1 2 0,1 0 0,-2 0 0,0 0 0,0 1 0,8 21 0,41 114 0,-41-100 0,-8-21 0,-1 1 0,-2 0 0,0 0 0,1 37 0,-6 115 0,0-254 0,-2 32 0,2 0 0,1 0 0,3 1 0,10-47 0,-14 86 0,4-21 0,2 0 0,0 0 0,1 0 0,2 1 0,0 1 0,15-23 0,-10 20 0,16-34 0,-22 38 0,1 0 0,1 1 0,18-22 0,-21 31 0,0 1 0,1 0 0,0 1 0,1 0 0,0 0 0,0 1 0,0 0 0,1 1 0,0 0 0,0 1 0,0 0 0,0 1 0,1 0 0,17-2 0,15 1 0,0 1 0,68 5 0,-53-1 0,-24-1 0,-16 0 0,-1 0 0,0 1 0,31 5 0,-44-5 0,0 1 0,0-1 0,-1 1 0,1 0 0,-1 0 0,1 0 0,-1 1 0,0 0 0,1 0 0,-1 0 0,-1 0 0,1 0 0,0 1 0,-1 0 0,0-1 0,0 1 0,0 1 0,3 4 0,-1 2 0,-1 0 0,1 1 0,-2-1 0,0 1 0,0 0 0,-1 0 0,1 22 0,-5 90 0,-1-77 0,-2 292-1365,5-303-5461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0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E763-C49E-4B86-9EAF-2FC81B31BD6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751B6-D884-4436-8A2F-AFE791B4F8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01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844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91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129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4608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3EC91-9DFE-4E40-B468-575597CB791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04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6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72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1B6-D884-4436-8A2F-AFE791B4F8E0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162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37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9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85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Lekerekített téglalap 5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7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AD37-1E0D-4997-B184-F721D853DE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09036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EAE6-F6EE-48F4-A0CE-220F9188B2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516836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Lekerekített téglalap 4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48279-7D32-4250-A8BB-E919D514F20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456263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F495D-2D48-4ABC-A7DD-0BF3371F353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40429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DA06-3581-4072-9613-9A71DF0A9A9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036913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54A6-4077-4BA6-9DDA-E2CA77B3E3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164871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0D0AE-B90B-4265-976E-42576221819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8494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473A-08DC-4251-B174-63D3A4CE68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56453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362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Egy sarkán kerekített téglalap 5"/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9584-025B-44D3-BD13-BE42C56C2FD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4036948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44AB8-52FB-4475-B1CC-2DB347FC28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150140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2627-8FAD-4C7F-AE4E-D5C6DED1328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731082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1DF6-0FC1-40C0-B59B-0787F56EE83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254454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8C0-AAB6-4659-B9E7-BFE480565B0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967308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422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5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0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96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082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028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701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3BB18-7376-4039-81D5-60ABA63527D3}" type="datetimeFigureOut">
              <a:rPr lang="hu-HU" smtClean="0"/>
              <a:t>2026. 03. 13.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47FC-B2EE-4905-9381-8979596813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15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Lekerekített téglalap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0EB863E8-BCEC-4C68-B791-A7619FD3E2F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6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customXml" Target="../ink/ink6.xml"/><Relationship Id="rId18" Type="http://schemas.openxmlformats.org/officeDocument/2006/relationships/image" Target="../media/image2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6.png"/><Relationship Id="rId17" Type="http://schemas.openxmlformats.org/officeDocument/2006/relationships/customXml" Target="../ink/ink8.xml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5.png"/><Relationship Id="rId4" Type="http://schemas.openxmlformats.org/officeDocument/2006/relationships/image" Target="../media/image220.png"/><Relationship Id="rId9" Type="http://schemas.openxmlformats.org/officeDocument/2006/relationships/customXml" Target="../ink/ink4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nfrancpirineos2025wmtrc.com/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sv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F%C3%A1jl:Boston_marathon_mile_25_beacon_street_050418.jpg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nyrr.org/tcsnycmarathon/race-day/the-cour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s://worldathletics.org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af.org/" TargetMode="External"/><Relationship Id="rId2" Type="http://schemas.openxmlformats.org/officeDocument/2006/relationships/hyperlink" Target="http://www.masz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hyperlink" Target="http://www.all-athletics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worldathletics.org/competitions/world-athletics-ultimate-championship/2026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20635" y="508001"/>
            <a:ext cx="10347366" cy="98829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Atlétika </a:t>
            </a:r>
            <a:br>
              <a:rPr lang="hu-HU" dirty="0"/>
            </a:br>
            <a:r>
              <a:rPr lang="hu-HU" sz="4000" dirty="0"/>
              <a:t>sportági alapok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254" y="1939696"/>
            <a:ext cx="11290291" cy="46088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u-HU" sz="2800" b="1" dirty="0"/>
              <a:t>Magyar Testnevelési és Sporttudományi Egyetem</a:t>
            </a:r>
          </a:p>
          <a:p>
            <a:pPr algn="l"/>
            <a:r>
              <a:rPr lang="hu-HU" sz="2800" i="1" dirty="0"/>
              <a:t>  Sportági Intézet</a:t>
            </a:r>
          </a:p>
          <a:p>
            <a:pPr algn="l"/>
            <a:r>
              <a:rPr lang="hu-HU" sz="2800" i="1" dirty="0"/>
              <a:t>  Atlétika Tanszék</a:t>
            </a:r>
            <a:endParaRPr lang="hu-HU" i="1" dirty="0"/>
          </a:p>
          <a:p>
            <a:pPr algn="l"/>
            <a:r>
              <a:rPr lang="hu-HU" i="1" dirty="0"/>
              <a:t>     </a:t>
            </a:r>
          </a:p>
          <a:p>
            <a:pPr algn="l"/>
            <a:r>
              <a:rPr lang="hu-HU" i="1" dirty="0"/>
              <a:t>    </a:t>
            </a:r>
          </a:p>
          <a:p>
            <a:pPr algn="l"/>
            <a:r>
              <a:rPr lang="hu-HU" b="1" dirty="0"/>
              <a:t>  </a:t>
            </a:r>
          </a:p>
          <a:p>
            <a:pPr algn="l"/>
            <a:endParaRPr lang="hu-HU" b="1" dirty="0"/>
          </a:p>
          <a:p>
            <a:pPr algn="l"/>
            <a:endParaRPr lang="hu-HU" b="1" dirty="0"/>
          </a:p>
          <a:p>
            <a:pPr algn="l"/>
            <a:endParaRPr lang="hu-HU" b="1" dirty="0"/>
          </a:p>
          <a:p>
            <a:pPr algn="l"/>
            <a:endParaRPr lang="hu-HU" b="1" dirty="0"/>
          </a:p>
          <a:p>
            <a:pPr algn="l"/>
            <a:r>
              <a:rPr lang="hu-HU" b="1" i="1" dirty="0"/>
              <a:t>Szalma László</a:t>
            </a:r>
          </a:p>
          <a:p>
            <a:pPr algn="l"/>
            <a:r>
              <a:rPr lang="hu-HU" i="1"/>
              <a:t>        2026</a:t>
            </a:r>
            <a:endParaRPr lang="hu-HU" i="1" dirty="0"/>
          </a:p>
        </p:txBody>
      </p:sp>
      <p:pic>
        <p:nvPicPr>
          <p:cNvPr id="5" name="Kép 10" descr="https://atletika.hu/sites/default/files/styles/illusztracios_kep/public/masz/hirek/illusztracios-kepek/2018/igaz0881.jpg?itok=vDohgr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41" y="2264901"/>
            <a:ext cx="4210415" cy="278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033" y="369045"/>
            <a:ext cx="1491326" cy="2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9" descr="https://atletika.hu/sites/default/files/styles/illusztracios_kep/public/masz/hirek/illusztracios-kepek/2018/rtg_7702b.jpg?itok=3jfEzFE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823">
            <a:off x="332265" y="277229"/>
            <a:ext cx="2402815" cy="135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10" descr="https://atletika.hu/sites/default/files/styles/illusztracios_kep/public/masz/hirek/illusztracios-kepek/2018/rtg_8241b.jpg?itok=f1HrVtf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926">
            <a:off x="7091669" y="551291"/>
            <a:ext cx="2929695" cy="18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130DB82-DE40-FD9B-CD33-491BCABB8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50" y="3282607"/>
            <a:ext cx="4974820" cy="331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55AD9D4-4BA3-8535-84A4-FE4F24170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28" y="5136006"/>
            <a:ext cx="2911452" cy="163886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1A2563B-DFD2-75E5-01B3-56BA9028E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7" y="3637907"/>
            <a:ext cx="2572821" cy="171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25" y="166254"/>
            <a:ext cx="11534783" cy="65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82" y="97948"/>
            <a:ext cx="11573163" cy="6561469"/>
          </a:xfrm>
          <a:prstGeom prst="rect">
            <a:avLst/>
          </a:prstGeom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E4166E6F-6065-F23B-0A28-7C3D3CEE336A}"/>
              </a:ext>
            </a:extLst>
          </p:cNvPr>
          <p:cNvGrpSpPr/>
          <p:nvPr/>
        </p:nvGrpSpPr>
        <p:grpSpPr>
          <a:xfrm>
            <a:off x="4907657" y="5624508"/>
            <a:ext cx="1099440" cy="832320"/>
            <a:chOff x="4907657" y="5624508"/>
            <a:chExt cx="1099440" cy="83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5BEFFF16-4C11-BB57-7B78-12A7053C7F42}"/>
                    </a:ext>
                  </a:extLst>
                </p14:cNvPr>
                <p14:cNvContentPartPr/>
                <p14:nvPr/>
              </p14:nvContentPartPr>
              <p14:xfrm>
                <a:off x="4908017" y="5728908"/>
                <a:ext cx="1099080" cy="72540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5BEFFF16-4C11-BB57-7B78-12A7053C7F4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72017" y="5693268"/>
                  <a:ext cx="1170720" cy="79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Szabadkéz 11">
                  <a:extLst>
                    <a:ext uri="{FF2B5EF4-FFF2-40B4-BE49-F238E27FC236}">
                      <a16:creationId xmlns:a16="http://schemas.microsoft.com/office/drawing/2014/main" id="{CBA86601-3DCD-C0E1-06E5-8A71630E7BA4}"/>
                    </a:ext>
                  </a:extLst>
                </p14:cNvPr>
                <p14:cNvContentPartPr/>
                <p14:nvPr/>
              </p14:nvContentPartPr>
              <p14:xfrm>
                <a:off x="4907657" y="5624508"/>
                <a:ext cx="714240" cy="83232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CBA86601-3DCD-C0E1-06E5-8A71630E7BA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71657" y="5588508"/>
                  <a:ext cx="785880" cy="90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B4ED897A-1FA0-5986-53A0-D157A9B216EB}"/>
                  </a:ext>
                </a:extLst>
              </p14:cNvPr>
              <p14:cNvContentPartPr/>
              <p14:nvPr/>
            </p14:nvContentPartPr>
            <p14:xfrm>
              <a:off x="7546097" y="5751948"/>
              <a:ext cx="283680" cy="38664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B4ED897A-1FA0-5986-53A0-D157A9B216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7457" y="5742948"/>
                <a:ext cx="30132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48B41529-658F-15BA-6856-94242EC75555}"/>
                  </a:ext>
                </a:extLst>
              </p14:cNvPr>
              <p14:cNvContentPartPr/>
              <p14:nvPr/>
            </p14:nvContentPartPr>
            <p14:xfrm>
              <a:off x="7997897" y="5786868"/>
              <a:ext cx="268200" cy="40824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48B41529-658F-15BA-6856-94242EC755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89257" y="5777868"/>
                <a:ext cx="285840" cy="42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96F2BB6A-6F12-ABEC-A178-CC8DD93D0A6F}"/>
              </a:ext>
            </a:extLst>
          </p:cNvPr>
          <p:cNvGrpSpPr/>
          <p:nvPr/>
        </p:nvGrpSpPr>
        <p:grpSpPr>
          <a:xfrm>
            <a:off x="8044337" y="5763828"/>
            <a:ext cx="1311480" cy="469440"/>
            <a:chOff x="8044337" y="5763828"/>
            <a:chExt cx="1311480" cy="46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Szabadkéz 21">
                  <a:extLst>
                    <a:ext uri="{FF2B5EF4-FFF2-40B4-BE49-F238E27FC236}">
                      <a16:creationId xmlns:a16="http://schemas.microsoft.com/office/drawing/2014/main" id="{AC5B1BF3-7F50-0721-9B89-5AB996A3A004}"/>
                    </a:ext>
                  </a:extLst>
                </p14:cNvPr>
                <p14:cNvContentPartPr/>
                <p14:nvPr/>
              </p14:nvContentPartPr>
              <p14:xfrm>
                <a:off x="8044337" y="5798748"/>
                <a:ext cx="192600" cy="360"/>
              </p14:xfrm>
            </p:contentPart>
          </mc:Choice>
          <mc:Fallback xmlns="">
            <p:pic>
              <p:nvPicPr>
                <p:cNvPr id="22" name="Szabadkéz 21">
                  <a:extLst>
                    <a:ext uri="{FF2B5EF4-FFF2-40B4-BE49-F238E27FC236}">
                      <a16:creationId xmlns:a16="http://schemas.microsoft.com/office/drawing/2014/main" id="{AC5B1BF3-7F50-0721-9B89-5AB996A3A00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35337" y="5789748"/>
                  <a:ext cx="210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Szabadkéz 22">
                  <a:extLst>
                    <a:ext uri="{FF2B5EF4-FFF2-40B4-BE49-F238E27FC236}">
                      <a16:creationId xmlns:a16="http://schemas.microsoft.com/office/drawing/2014/main" id="{80E783C7-8138-5938-328B-6C99D91FF0B0}"/>
                    </a:ext>
                  </a:extLst>
                </p14:cNvPr>
                <p14:cNvContentPartPr/>
                <p14:nvPr/>
              </p14:nvContentPartPr>
              <p14:xfrm>
                <a:off x="8541857" y="5763828"/>
                <a:ext cx="58680" cy="469440"/>
              </p14:xfrm>
            </p:contentPart>
          </mc:Choice>
          <mc:Fallback xmlns="">
            <p:pic>
              <p:nvPicPr>
                <p:cNvPr id="23" name="Szabadkéz 22">
                  <a:extLst>
                    <a:ext uri="{FF2B5EF4-FFF2-40B4-BE49-F238E27FC236}">
                      <a16:creationId xmlns:a16="http://schemas.microsoft.com/office/drawing/2014/main" id="{80E783C7-8138-5938-328B-6C99D91FF0B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32857" y="5755188"/>
                  <a:ext cx="7632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Szabadkéz 23">
                  <a:extLst>
                    <a:ext uri="{FF2B5EF4-FFF2-40B4-BE49-F238E27FC236}">
                      <a16:creationId xmlns:a16="http://schemas.microsoft.com/office/drawing/2014/main" id="{D3CA8D27-7042-F5A5-4338-235B33339614}"/>
                    </a:ext>
                  </a:extLst>
                </p14:cNvPr>
                <p14:cNvContentPartPr/>
                <p14:nvPr/>
              </p14:nvContentPartPr>
              <p14:xfrm>
                <a:off x="8598737" y="5936988"/>
                <a:ext cx="256680" cy="253800"/>
              </p14:xfrm>
            </p:contentPart>
          </mc:Choice>
          <mc:Fallback xmlns="">
            <p:pic>
              <p:nvPicPr>
                <p:cNvPr id="24" name="Szabadkéz 23">
                  <a:extLst>
                    <a:ext uri="{FF2B5EF4-FFF2-40B4-BE49-F238E27FC236}">
                      <a16:creationId xmlns:a16="http://schemas.microsoft.com/office/drawing/2014/main" id="{D3CA8D27-7042-F5A5-4338-235B3333961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90097" y="5928348"/>
                  <a:ext cx="2743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Szabadkéz 24">
                  <a:extLst>
                    <a:ext uri="{FF2B5EF4-FFF2-40B4-BE49-F238E27FC236}">
                      <a16:creationId xmlns:a16="http://schemas.microsoft.com/office/drawing/2014/main" id="{A1A362A9-23BE-50D4-BE54-CC7D7BC3AC72}"/>
                    </a:ext>
                  </a:extLst>
                </p14:cNvPr>
                <p14:cNvContentPartPr/>
                <p14:nvPr/>
              </p14:nvContentPartPr>
              <p14:xfrm>
                <a:off x="8842817" y="5924028"/>
                <a:ext cx="513000" cy="276120"/>
              </p14:xfrm>
            </p:contentPart>
          </mc:Choice>
          <mc:Fallback xmlns="">
            <p:pic>
              <p:nvPicPr>
                <p:cNvPr id="25" name="Szabadkéz 24">
                  <a:extLst>
                    <a:ext uri="{FF2B5EF4-FFF2-40B4-BE49-F238E27FC236}">
                      <a16:creationId xmlns:a16="http://schemas.microsoft.com/office/drawing/2014/main" id="{A1A362A9-23BE-50D4-BE54-CC7D7BC3AC7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33817" y="5915028"/>
                  <a:ext cx="530640" cy="293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105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455" y="136236"/>
            <a:ext cx="10917090" cy="65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7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927" cy="752189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68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6200" y="196200"/>
            <a:ext cx="10515600" cy="1325563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50" y="196200"/>
            <a:ext cx="11673299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6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21" y="83127"/>
            <a:ext cx="11693388" cy="73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53DA4C-5FDA-D793-F41D-AF0BE15B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3" y="581892"/>
            <a:ext cx="11875325" cy="3165552"/>
          </a:xfrm>
        </p:spPr>
        <p:txBody>
          <a:bodyPr>
            <a:normAutofit fontScale="90000"/>
          </a:bodyPr>
          <a:lstStyle/>
          <a:p>
            <a:r>
              <a:rPr lang="hu-HU" sz="2700" b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Vertical</a:t>
            </a: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 </a:t>
            </a:r>
            <a:r>
              <a:rPr lang="hu-HU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hu-HU" sz="27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(6.5 kilométer, +1000 méter szint)</a:t>
            </a:r>
            <a:r>
              <a:rPr lang="hu-HU" sz="2700" b="1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hu-HU" sz="27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b="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		</a:t>
            </a: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b="1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Classic</a:t>
            </a: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hu-H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hu-HU" sz="27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hu-HU" sz="27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14.3 kilométer, +775 méter szint, -775 méter szint)</a:t>
            </a:r>
            <a:r>
              <a:rPr lang="hu-HU" sz="27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	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b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Short</a:t>
            </a:r>
            <a:r>
              <a:rPr lang="hu-HU" sz="2700" b="1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u-HU" sz="2700" b="1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trail</a:t>
            </a:r>
            <a:r>
              <a:rPr lang="hu-HU" sz="2700" b="1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:</a:t>
            </a: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hu-HU" sz="27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(44.5 kilométer, +3657 méter, -3667 méter)</a:t>
            </a:r>
            <a:r>
              <a:rPr lang="hu-HU" sz="27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b="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	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b="1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Ultra </a:t>
            </a:r>
            <a:r>
              <a:rPr lang="hu-HU" sz="27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	 	</a:t>
            </a:r>
            <a:r>
              <a:rPr lang="hu-HU" sz="27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(81.2 kilométer, +5413 méter, -5413 méter)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		</a:t>
            </a:r>
            <a:br>
              <a:rPr lang="hu-H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700" b="1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U20 férfiak</a:t>
            </a:r>
            <a:r>
              <a:rPr lang="hu-HU" sz="27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	</a:t>
            </a:r>
            <a:r>
              <a:rPr lang="hu-HU" sz="2700" i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(7.8 kilométer, +397 méter, -397 méter).</a:t>
            </a:r>
            <a:br>
              <a:rPr lang="hu-H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		</a:t>
            </a:r>
            <a:endParaRPr lang="hu-HU" sz="2000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D3FB3E1-1C76-9063-6530-81352C2C4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2" y="3638284"/>
            <a:ext cx="2258656" cy="3011009"/>
          </a:xfrm>
          <a:prstGeom prst="rect">
            <a:avLst/>
          </a:prstGeom>
        </p:spPr>
      </p:pic>
      <p:pic>
        <p:nvPicPr>
          <p:cNvPr id="5" name="Kép 4" descr="Image 6">
            <a:extLst>
              <a:ext uri="{FF2B5EF4-FFF2-40B4-BE49-F238E27FC236}">
                <a16:creationId xmlns:a16="http://schemas.microsoft.com/office/drawing/2014/main" id="{F7E579D1-13D5-7146-7023-B64F0146F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5196" y="4069042"/>
            <a:ext cx="3011008" cy="225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8CAF0D5-6796-4302-E7DF-D76ADC8B1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496" y="368137"/>
            <a:ext cx="3016332" cy="401833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00A6F2F-9B41-8CC3-B01C-442AE3E7E92D}"/>
              </a:ext>
            </a:extLst>
          </p:cNvPr>
          <p:cNvSpPr txBox="1"/>
          <p:nvPr/>
        </p:nvSpPr>
        <p:spPr>
          <a:xfrm>
            <a:off x="5088572" y="4564247"/>
            <a:ext cx="70123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/>
              <a:t>World </a:t>
            </a:r>
            <a:r>
              <a:rPr lang="hu-HU" sz="2400" b="1" dirty="0" err="1"/>
              <a:t>Mounten</a:t>
            </a:r>
            <a:r>
              <a:rPr lang="hu-HU" sz="2400" b="1" dirty="0"/>
              <a:t> and </a:t>
            </a:r>
            <a:r>
              <a:rPr lang="hu-HU" sz="2400" b="1" dirty="0" err="1"/>
              <a:t>Trail</a:t>
            </a:r>
            <a:r>
              <a:rPr lang="hu-HU" sz="2400" b="1" dirty="0"/>
              <a:t> </a:t>
            </a:r>
            <a:r>
              <a:rPr lang="hu-HU" sz="2400" b="1" dirty="0" err="1"/>
              <a:t>Running</a:t>
            </a:r>
            <a:r>
              <a:rPr lang="hu-HU" sz="2400" b="1" dirty="0"/>
              <a:t> </a:t>
            </a:r>
            <a:r>
              <a:rPr lang="hu-HU" sz="2400" b="1" dirty="0" err="1"/>
              <a:t>Championshps</a:t>
            </a:r>
            <a:endParaRPr lang="hu-HU" sz="2400" b="1" dirty="0"/>
          </a:p>
          <a:p>
            <a:r>
              <a:rPr lang="hu-HU" sz="2400" b="1" dirty="0"/>
              <a:t>WMTRC – 2025</a:t>
            </a:r>
          </a:p>
          <a:p>
            <a:endParaRPr lang="hu-HU" sz="2400" i="1" dirty="0"/>
          </a:p>
          <a:p>
            <a:r>
              <a:rPr lang="hu-HU" sz="2400" i="1" dirty="0"/>
              <a:t> </a:t>
            </a:r>
            <a:r>
              <a:rPr lang="hu-HU" sz="2400" i="1" dirty="0">
                <a:hlinkClick r:id="rId5"/>
              </a:rPr>
              <a:t>https://canfrancpirineos2025wmtrc.com</a:t>
            </a:r>
            <a:endParaRPr lang="hu-HU" sz="2400" i="1" dirty="0"/>
          </a:p>
          <a:p>
            <a:endParaRPr lang="hu-HU" sz="2400" i="1" dirty="0"/>
          </a:p>
          <a:p>
            <a:r>
              <a:rPr lang="hu-HU" sz="2000" i="1" dirty="0">
                <a:solidFill>
                  <a:srgbClr val="FF0000"/>
                </a:solidFill>
              </a:rPr>
              <a:t>                                        (Dalos Máté – Jánosi Lilla TFSE)</a:t>
            </a:r>
          </a:p>
          <a:p>
            <a:endParaRPr lang="hu-HU" sz="2400" i="1" dirty="0"/>
          </a:p>
          <a:p>
            <a:endParaRPr lang="hu-HU" sz="2400" i="1" dirty="0"/>
          </a:p>
          <a:p>
            <a:endParaRPr lang="hu-HU" sz="2400" i="1" dirty="0"/>
          </a:p>
          <a:p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val="30554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45222" y="274637"/>
            <a:ext cx="9722778" cy="11763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 futó </a:t>
            </a:r>
            <a:b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versenyszámai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2577" y="1557338"/>
            <a:ext cx="10032687" cy="4525962"/>
          </a:xfrm>
        </p:spPr>
        <p:txBody>
          <a:bodyPr/>
          <a:lstStyle/>
          <a:p>
            <a:pPr eaLnBrk="1" hangingPunct="1">
              <a:defRPr/>
            </a:pPr>
            <a:r>
              <a:rPr lang="hu-HU" sz="2000" dirty="0"/>
              <a:t>sprint: 100 m, 200 m, 400 m;</a:t>
            </a:r>
          </a:p>
          <a:p>
            <a:pPr eaLnBrk="1" hangingPunct="1">
              <a:defRPr/>
            </a:pPr>
            <a:r>
              <a:rPr lang="hu-HU" sz="2000" dirty="0"/>
              <a:t>középtáv: 800 m, 1500 m;</a:t>
            </a:r>
          </a:p>
          <a:p>
            <a:pPr eaLnBrk="1" hangingPunct="1">
              <a:defRPr/>
            </a:pPr>
            <a:r>
              <a:rPr lang="hu-HU" sz="2000" dirty="0"/>
              <a:t>hosszútáv: 5000 m, 10000 m, </a:t>
            </a:r>
          </a:p>
          <a:p>
            <a:pPr eaLnBrk="1" hangingPunct="1">
              <a:defRPr/>
            </a:pPr>
            <a:r>
              <a:rPr lang="hu-HU" sz="2000" dirty="0"/>
              <a:t>gátfutások (férfiak):110 m, 400 m;</a:t>
            </a:r>
          </a:p>
          <a:p>
            <a:pPr eaLnBrk="1" hangingPunct="1">
              <a:buFontTx/>
              <a:buNone/>
              <a:defRPr/>
            </a:pPr>
            <a:r>
              <a:rPr lang="hu-HU" sz="2000" dirty="0"/>
              <a:t>                     (nők): 100 m, 400 m;</a:t>
            </a:r>
          </a:p>
          <a:p>
            <a:pPr eaLnBrk="1" hangingPunct="1">
              <a:defRPr/>
            </a:pPr>
            <a:r>
              <a:rPr lang="hu-HU" sz="2000" dirty="0"/>
              <a:t>akadályfutás: 3000 m;</a:t>
            </a:r>
          </a:p>
          <a:p>
            <a:pPr eaLnBrk="1" hangingPunct="1">
              <a:defRPr/>
            </a:pPr>
            <a:r>
              <a:rPr lang="hu-HU" sz="2000" dirty="0"/>
              <a:t>váltófutás: 4x100 m</a:t>
            </a:r>
          </a:p>
          <a:p>
            <a:pPr eaLnBrk="1" hangingPunct="1">
              <a:defRPr/>
            </a:pPr>
            <a:r>
              <a:rPr lang="hu-HU" sz="2000" dirty="0"/>
              <a:t>                4x400 m</a:t>
            </a:r>
          </a:p>
          <a:p>
            <a:pPr eaLnBrk="1" hangingPunct="1">
              <a:buFontTx/>
              <a:buNone/>
              <a:defRPr/>
            </a:pPr>
            <a:endParaRPr lang="hu-HU" sz="2000" dirty="0"/>
          </a:p>
        </p:txBody>
      </p:sp>
      <p:pic>
        <p:nvPicPr>
          <p:cNvPr id="12292" name="Picture 8" descr="402273_f9fda951dd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87" y="2924333"/>
            <a:ext cx="2191118" cy="297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7" descr="Kendra Harrison in the 100m hurdles at the IAAF World Championships Beijing 2015 (Getty Imag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1" y="4205388"/>
            <a:ext cx="2107408" cy="139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Kép 5" descr="http://d20aogxxf23djy.cloudfront.net/Content/img/PageNotFound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3" y="4455703"/>
            <a:ext cx="2740488" cy="197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Kép 7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18" y="2733567"/>
            <a:ext cx="1887537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6B238D2-8AF9-76E6-C4B7-0996A840E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20" y="545729"/>
            <a:ext cx="3242874" cy="215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BEC207B-74A1-2961-39D1-08F520BCE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3605" y="608726"/>
            <a:ext cx="3108781" cy="1632110"/>
          </a:xfrm>
          <a:prstGeom prst="rect">
            <a:avLst/>
          </a:prstGeom>
        </p:spPr>
      </p:pic>
      <p:pic>
        <p:nvPicPr>
          <p:cNvPr id="2" name="Kép 1" descr="Nigeria's Tobi Amusan gets $100,000 for smashing world record in women's  100m hurdle - Nairametrics">
            <a:extLst>
              <a:ext uri="{FF2B5EF4-FFF2-40B4-BE49-F238E27FC236}">
                <a16:creationId xmlns:a16="http://schemas.microsoft.com/office/drawing/2014/main" id="{E1BB4B2E-9C84-07DF-688B-A49835E86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9" y="4370119"/>
            <a:ext cx="3190486" cy="2128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8260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F7A071-8B69-DDD9-7CBE-84E98E22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d:\Users\szalma\AppData\Local\Microsoft\Windows\INetCache\Content.MSO\B9D4331C.tmp">
            <a:extLst>
              <a:ext uri="{FF2B5EF4-FFF2-40B4-BE49-F238E27FC236}">
                <a16:creationId xmlns:a16="http://schemas.microsoft.com/office/drawing/2014/main" id="{D427B8C5-684C-4E29-6A96-F69AAECD0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37" y="2825831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Könnyek között is csodásan sportszerű volt Kozák Luca - Atlétika videó -  Eurosport">
            <a:extLst>
              <a:ext uri="{FF2B5EF4-FFF2-40B4-BE49-F238E27FC236}">
                <a16:creationId xmlns:a16="http://schemas.microsoft.com/office/drawing/2014/main" id="{FE526E2C-64BB-F51D-4D20-8F8D5D37D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87" y="3725101"/>
            <a:ext cx="215265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A5F674D-4C80-92F2-6519-9C3E8C7AC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7431">
            <a:off x="452243" y="3930577"/>
            <a:ext cx="4246138" cy="2522613"/>
          </a:xfrm>
          <a:prstGeom prst="rect">
            <a:avLst/>
          </a:prstGeom>
        </p:spPr>
      </p:pic>
      <p:pic>
        <p:nvPicPr>
          <p:cNvPr id="9" name="Kép 8" descr="Sport: Hatalmas tapsot kapott Kozák Luca fair play-díjas gesztusa a tokiói  olimpiai stadionban | hvg.hu">
            <a:extLst>
              <a:ext uri="{FF2B5EF4-FFF2-40B4-BE49-F238E27FC236}">
                <a16:creationId xmlns:a16="http://schemas.microsoft.com/office/drawing/2014/main" id="{76A7E4D9-0140-B20D-C003-E3588DC36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309" y="4897503"/>
            <a:ext cx="4462025" cy="19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Sydney McLaughlin at the Gyulai István Memorial - Hungarian Athletics Grand Prix 2022">
            <a:extLst>
              <a:ext uri="{FF2B5EF4-FFF2-40B4-BE49-F238E27FC236}">
                <a16:creationId xmlns:a16="http://schemas.microsoft.com/office/drawing/2014/main" id="{B1812586-8B92-1B1E-1CB1-3F4047B28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815">
            <a:off x="7813283" y="135926"/>
            <a:ext cx="4188648" cy="279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081C6D0-72D5-531D-9578-884C23FCA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311" y="0"/>
            <a:ext cx="3273202" cy="215525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EDEC4F9-50CF-05E0-3D8D-3CF303D48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047" y="2295929"/>
            <a:ext cx="2158001" cy="1255778"/>
          </a:xfrm>
          <a:prstGeom prst="rect">
            <a:avLst/>
          </a:prstGeom>
        </p:spPr>
      </p:pic>
      <p:pic>
        <p:nvPicPr>
          <p:cNvPr id="3" name="Kép 2" descr="A képen személy, Emberi arc, ruházat, moso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ACC8108-803F-6C52-12F9-A90E613F97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755">
            <a:off x="217971" y="605924"/>
            <a:ext cx="3654527" cy="2506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2389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31950" y="333376"/>
            <a:ext cx="8567738" cy="407236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>
                <a:solidFill>
                  <a:schemeClr val="tx1"/>
                </a:solidFill>
              </a:rPr>
              <a:t>Akadály:  </a:t>
            </a:r>
            <a:r>
              <a:rPr lang="hu-HU" dirty="0"/>
              <a:t>3000 m</a:t>
            </a:r>
            <a:br>
              <a:rPr lang="hu-HU" dirty="0"/>
            </a:br>
            <a:r>
              <a:rPr lang="hu-HU" dirty="0"/>
              <a:t>                </a:t>
            </a:r>
            <a:r>
              <a:rPr lang="hu-HU" sz="3100" i="1" dirty="0"/>
              <a:t>ffi 91.4 cm</a:t>
            </a:r>
            <a:br>
              <a:rPr lang="hu-HU" sz="3100" i="1" dirty="0"/>
            </a:br>
            <a:r>
              <a:rPr lang="hu-HU" sz="3100" i="1" dirty="0"/>
              <a:t>                női 76.2 cm</a:t>
            </a:r>
            <a:br>
              <a:rPr lang="hu-HU" i="1" dirty="0"/>
            </a:br>
            <a:br>
              <a:rPr lang="hu-HU" dirty="0"/>
            </a:br>
            <a:r>
              <a:rPr lang="hu-HU" dirty="0">
                <a:solidFill>
                  <a:schemeClr val="tx1"/>
                </a:solidFill>
              </a:rPr>
              <a:t>Gát: </a:t>
            </a:r>
            <a:r>
              <a:rPr lang="hu-HU" i="1" dirty="0"/>
              <a:t>ffi  110 m </a:t>
            </a:r>
            <a:r>
              <a:rPr lang="hu-HU" sz="2700" i="1" dirty="0"/>
              <a:t>106.7 cm</a:t>
            </a:r>
            <a:br>
              <a:rPr lang="hu-HU" i="1" dirty="0"/>
            </a:br>
            <a:r>
              <a:rPr lang="hu-HU" i="1" dirty="0"/>
              <a:t>              400 m </a:t>
            </a:r>
            <a:r>
              <a:rPr lang="hu-HU" sz="2700" i="1" dirty="0"/>
              <a:t>91.4 cm </a:t>
            </a:r>
            <a:r>
              <a:rPr lang="hu-HU" i="1" dirty="0"/>
              <a:t>      női 100 m      	 női 100 m </a:t>
            </a:r>
            <a:r>
              <a:rPr lang="hu-HU" sz="2700" i="1" dirty="0"/>
              <a:t>83.8 cm</a:t>
            </a:r>
            <a:br>
              <a:rPr lang="hu-HU" i="1" dirty="0"/>
            </a:br>
            <a:r>
              <a:rPr lang="hu-HU" i="1" dirty="0"/>
              <a:t>              400 m </a:t>
            </a:r>
            <a:r>
              <a:rPr lang="hu-HU" sz="2700" i="1" dirty="0"/>
              <a:t>76.2 cm </a:t>
            </a:r>
            <a:r>
              <a:rPr lang="hu-HU" i="1" dirty="0"/>
              <a:t>          10 gát</a:t>
            </a:r>
          </a:p>
        </p:txBody>
      </p:sp>
      <p:pic>
        <p:nvPicPr>
          <p:cNvPr id="13315" name="Tartalom helye 3" descr="Képtalálat a következőre: „Akadályfutás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4405744"/>
            <a:ext cx="6696075" cy="1995055"/>
          </a:xfrm>
        </p:spPr>
      </p:pic>
      <p:pic>
        <p:nvPicPr>
          <p:cNvPr id="13316" name="Kép 4" descr="Képtalálatok a következőre: gátfutás gát távolsá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18" y="547687"/>
            <a:ext cx="37449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257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2313" y="404814"/>
            <a:ext cx="8183562" cy="1050925"/>
          </a:xfrm>
        </p:spPr>
        <p:txBody>
          <a:bodyPr/>
          <a:lstStyle/>
          <a:p>
            <a:pPr>
              <a:defRPr/>
            </a:pPr>
            <a:r>
              <a:rPr lang="hu-HU" dirty="0"/>
              <a:t>Atlétika 1.</a:t>
            </a:r>
          </a:p>
        </p:txBody>
      </p:sp>
      <p:sp>
        <p:nvSpPr>
          <p:cNvPr id="9219" name="Tartalom helye 2"/>
          <p:cNvSpPr>
            <a:spLocks noGrp="1"/>
          </p:cNvSpPr>
          <p:nvPr>
            <p:ph idx="1"/>
          </p:nvPr>
        </p:nvSpPr>
        <p:spPr>
          <a:xfrm>
            <a:off x="2027238" y="1700213"/>
            <a:ext cx="8183562" cy="4824412"/>
          </a:xfrm>
        </p:spPr>
        <p:txBody>
          <a:bodyPr/>
          <a:lstStyle/>
          <a:p>
            <a:r>
              <a:rPr lang="hu-HU" altLang="hu-HU" dirty="0"/>
              <a:t>Történet nemzetközi – hazai</a:t>
            </a:r>
          </a:p>
          <a:p>
            <a:r>
              <a:rPr lang="hu-HU" altLang="hu-HU" dirty="0"/>
              <a:t>Kiemelkedő atléták   -  </a:t>
            </a:r>
            <a:r>
              <a:rPr lang="hu-HU" altLang="hu-HU" i="1" dirty="0"/>
              <a:t>magyarok</a:t>
            </a:r>
          </a:p>
          <a:p>
            <a:r>
              <a:rPr lang="hu-HU" altLang="hu-HU" dirty="0"/>
              <a:t>Sportág jellemzői</a:t>
            </a:r>
          </a:p>
          <a:p>
            <a:r>
              <a:rPr lang="hu-HU" altLang="hu-HU" dirty="0"/>
              <a:t>Versenyszabályok</a:t>
            </a:r>
          </a:p>
          <a:p>
            <a:r>
              <a:rPr lang="hu-HU" altLang="hu-HU" dirty="0"/>
              <a:t>Szervezeti háttér</a:t>
            </a:r>
          </a:p>
          <a:p>
            <a:r>
              <a:rPr lang="hu-HU" altLang="hu-HU" dirty="0"/>
              <a:t>Érdekességek</a:t>
            </a:r>
          </a:p>
          <a:p>
            <a:r>
              <a:rPr lang="hu-HU" altLang="hu-HU" dirty="0"/>
              <a:t>A sportág a média szemszögéből, a sportág és a média kapcsolata</a:t>
            </a:r>
          </a:p>
          <a:p>
            <a:endParaRPr lang="hu-HU" altLang="hu-HU" dirty="0"/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25420764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ECB95-47DE-85EB-A52F-9E35B3D3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4619507"/>
            <a:ext cx="11303620" cy="1708141"/>
          </a:xfrm>
        </p:spPr>
        <p:txBody>
          <a:bodyPr>
            <a:normAutofit fontScale="90000"/>
          </a:bodyPr>
          <a:lstStyle/>
          <a:p>
            <a:r>
              <a:rPr lang="hu-HU" b="0" dirty="0"/>
              <a:t>4 x 100 m  ffi - női</a:t>
            </a:r>
            <a:br>
              <a:rPr lang="hu-HU" b="0" dirty="0"/>
            </a:br>
            <a:r>
              <a:rPr lang="hu-HU" b="0" dirty="0"/>
              <a:t>4 x 400 m  ffi - női</a:t>
            </a:r>
            <a:br>
              <a:rPr lang="hu-HU" b="0" dirty="0"/>
            </a:br>
            <a:r>
              <a:rPr lang="hu-HU" b="0" dirty="0"/>
              <a:t>4 x 400 m  vegyes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34515D-6C98-8F55-082E-772084BFCE25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60" y="530352"/>
            <a:ext cx="10911840" cy="3918985"/>
          </a:xfrm>
        </p:spPr>
      </p:pic>
      <p:pic>
        <p:nvPicPr>
          <p:cNvPr id="5" name="Kép 4" descr="A képen személy, sport, atlétika, ruházat látható&#10;&#10;Automatikusan generált leírás">
            <a:extLst>
              <a:ext uri="{FF2B5EF4-FFF2-40B4-BE49-F238E27FC236}">
                <a16:creationId xmlns:a16="http://schemas.microsoft.com/office/drawing/2014/main" id="{3F84C658-D981-EF92-C9B8-08B4EFF5B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" y="141346"/>
            <a:ext cx="5425440" cy="361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A képen sport, személy, atlétika, atléta látható&#10;&#10;Automatikusan generált leírás">
            <a:extLst>
              <a:ext uri="{FF2B5EF4-FFF2-40B4-BE49-F238E27FC236}">
                <a16:creationId xmlns:a16="http://schemas.microsoft.com/office/drawing/2014/main" id="{E719FB16-0472-071E-C3B0-99ADE5AEF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07" y="617630"/>
            <a:ext cx="2938908" cy="19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Ifjúság - Sportolók az V. Világifjúsági Találkozón">
            <a:extLst>
              <a:ext uri="{FF2B5EF4-FFF2-40B4-BE49-F238E27FC236}">
                <a16:creationId xmlns:a16="http://schemas.microsoft.com/office/drawing/2014/main" id="{882D9BFF-9C5B-379D-DC30-51C8C2E17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948" y="3207843"/>
            <a:ext cx="2435207" cy="248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Győzött és egy osztállyal feljebb jutott a magyar válogatott az atlétikai  csapat Eb-n">
            <a:extLst>
              <a:ext uri="{FF2B5EF4-FFF2-40B4-BE49-F238E27FC236}">
                <a16:creationId xmlns:a16="http://schemas.microsoft.com/office/drawing/2014/main" id="{54B1D63F-A8C6-FD04-EC0F-3BFED9F98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30" y="1897970"/>
            <a:ext cx="2208598" cy="165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személy, sport, lábbelik, verseny látható&#10;&#10;Automatikusan generált leírás">
            <a:extLst>
              <a:ext uri="{FF2B5EF4-FFF2-40B4-BE49-F238E27FC236}">
                <a16:creationId xmlns:a16="http://schemas.microsoft.com/office/drawing/2014/main" id="{05B30E9B-99D1-D6D3-E7F3-259DDDFC36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56" y="3297868"/>
            <a:ext cx="4350483" cy="290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3915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6600" y="260351"/>
            <a:ext cx="8229600" cy="504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Marathon</a:t>
            </a: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futás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65018" y="765176"/>
            <a:ext cx="9737766" cy="5832475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/>
              <a:t>A táv </a:t>
            </a:r>
            <a:r>
              <a:rPr lang="hu-HU" sz="2400" b="1" dirty="0"/>
              <a:t>42.195</a:t>
            </a:r>
            <a:r>
              <a:rPr lang="hu-HU" sz="2400" dirty="0"/>
              <a:t> km</a:t>
            </a:r>
          </a:p>
          <a:p>
            <a:pPr eaLnBrk="1" hangingPunct="1">
              <a:defRPr/>
            </a:pPr>
            <a:r>
              <a:rPr lang="hu-HU" sz="2400" dirty="0"/>
              <a:t>Rajt és a cél az atlétika stadionban, de a táv nagy </a:t>
            </a:r>
          </a:p>
          <a:p>
            <a:pPr marL="0" indent="0" eaLnBrk="1" hangingPunct="1">
              <a:buNone/>
              <a:defRPr/>
            </a:pPr>
            <a:r>
              <a:rPr lang="hu-HU" sz="2400" dirty="0"/>
              <a:t>   része a stadionon kívüli kimért pályán.</a:t>
            </a:r>
          </a:p>
          <a:p>
            <a:pPr eaLnBrk="1" hangingPunct="1">
              <a:defRPr/>
            </a:pPr>
            <a:r>
              <a:rPr lang="hu-HU" sz="2400" dirty="0"/>
              <a:t>Az első </a:t>
            </a:r>
            <a:r>
              <a:rPr lang="hu-HU" sz="2400" dirty="0" err="1"/>
              <a:t>Marathon</a:t>
            </a:r>
            <a:r>
              <a:rPr lang="hu-HU" sz="2400" dirty="0"/>
              <a:t> futó olimpiai bajnok 1896-ban, </a:t>
            </a:r>
            <a:r>
              <a:rPr lang="hu-HU" sz="2400" b="1" dirty="0" err="1"/>
              <a:t>Spiridon</a:t>
            </a:r>
            <a:r>
              <a:rPr lang="hu-HU" sz="2400" b="1" dirty="0"/>
              <a:t> Louis</a:t>
            </a:r>
            <a:r>
              <a:rPr lang="hu-HU" sz="2400" dirty="0"/>
              <a:t>, </a:t>
            </a:r>
            <a:r>
              <a:rPr lang="hu-HU" sz="2400" i="1" dirty="0"/>
              <a:t>(2:58:50) GRE</a:t>
            </a:r>
            <a:endParaRPr lang="hu-HU" sz="2400" dirty="0"/>
          </a:p>
          <a:p>
            <a:pPr eaLnBrk="1" hangingPunct="1">
              <a:defRPr/>
            </a:pPr>
            <a:r>
              <a:rPr lang="hu-HU" sz="2400" dirty="0"/>
              <a:t>Jelenlegi világcsúcstartók: </a:t>
            </a:r>
          </a:p>
          <a:p>
            <a:pPr marL="0" indent="0" eaLnBrk="1" hangingPunct="1">
              <a:buNone/>
              <a:defRPr/>
            </a:pPr>
            <a:r>
              <a:rPr lang="hu-HU" sz="2400" i="1" dirty="0" err="1"/>
              <a:t>Eliud</a:t>
            </a:r>
            <a:r>
              <a:rPr lang="hu-HU" sz="2400" i="1" dirty="0"/>
              <a:t> </a:t>
            </a:r>
            <a:r>
              <a:rPr lang="hu-HU" sz="2400" i="1" dirty="0" err="1"/>
              <a:t>Khipchoge</a:t>
            </a:r>
            <a:r>
              <a:rPr lang="hu-HU" sz="2400" i="1" dirty="0"/>
              <a:t> KEN   2019 – (1:59:40)</a:t>
            </a:r>
          </a:p>
          <a:p>
            <a:pPr marL="0" indent="0" eaLnBrk="1" hangingPunct="1">
              <a:buNone/>
              <a:defRPr/>
            </a:pPr>
            <a:r>
              <a:rPr lang="hu-HU" sz="2400" b="1" dirty="0"/>
              <a:t>Kelvin </a:t>
            </a:r>
            <a:r>
              <a:rPr lang="hu-HU" sz="2400" b="1" dirty="0" err="1"/>
              <a:t>Kiptum</a:t>
            </a:r>
            <a:r>
              <a:rPr lang="hu-HU" sz="2400" b="1" dirty="0"/>
              <a:t> KEN 2023 (2:00:35) </a:t>
            </a:r>
          </a:p>
          <a:p>
            <a:pPr marL="0" indent="0" eaLnBrk="1" hangingPunct="1">
              <a:buNone/>
              <a:defRPr/>
            </a:pPr>
            <a:r>
              <a:rPr lang="hu-HU" sz="2400" b="1" dirty="0">
                <a:solidFill>
                  <a:srgbClr val="000000"/>
                </a:solidFill>
                <a:cs typeface="Times New Roman" pitchFamily="18" charset="0"/>
              </a:rPr>
              <a:t>Ruth </a:t>
            </a:r>
            <a:r>
              <a:rPr lang="hu-HU" sz="2400" b="1" dirty="0" err="1">
                <a:solidFill>
                  <a:srgbClr val="000000"/>
                </a:solidFill>
                <a:cs typeface="Times New Roman" pitchFamily="18" charset="0"/>
              </a:rPr>
              <a:t>Chepngetich</a:t>
            </a:r>
            <a:r>
              <a:rPr lang="hu-HU" sz="2400" b="1" dirty="0">
                <a:solidFill>
                  <a:srgbClr val="000000"/>
                </a:solidFill>
                <a:cs typeface="Times New Roman" pitchFamily="18" charset="0"/>
              </a:rPr>
              <a:t> KEN 2024(2:09:56)</a:t>
            </a:r>
          </a:p>
          <a:p>
            <a:pPr marL="0" indent="0" eaLnBrk="1" hangingPunct="1">
              <a:buNone/>
              <a:defRPr/>
            </a:pPr>
            <a:endParaRPr lang="hu-HU" sz="2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u-HU" sz="2400" b="1" i="1" dirty="0" err="1">
                <a:solidFill>
                  <a:srgbClr val="000000"/>
                </a:solidFill>
                <a:cs typeface="Times New Roman" pitchFamily="18" charset="0"/>
              </a:rPr>
              <a:t>Jepkosgei</a:t>
            </a:r>
            <a:r>
              <a:rPr lang="hu-HU" sz="24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2400" b="1" i="1" dirty="0" err="1">
                <a:solidFill>
                  <a:srgbClr val="000000"/>
                </a:solidFill>
                <a:cs typeface="Times New Roman" pitchFamily="18" charset="0"/>
              </a:rPr>
              <a:t>Keitany</a:t>
            </a:r>
            <a:r>
              <a:rPr lang="hu-HU" sz="24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u-HU" sz="2000" i="1" dirty="0">
                <a:solidFill>
                  <a:srgbClr val="000000"/>
                </a:solidFill>
                <a:cs typeface="Times New Roman" pitchFamily="18" charset="0"/>
              </a:rPr>
              <a:t>(2:17.01) KEN, 2017</a:t>
            </a:r>
          </a:p>
          <a:p>
            <a:pPr eaLnBrk="1" hangingPunct="1">
              <a:buFontTx/>
              <a:buNone/>
              <a:defRPr/>
            </a:pPr>
            <a:r>
              <a:rPr lang="hu-H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endParaRPr lang="hu-HU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sz="1800" i="1" dirty="0"/>
              <a:t>	</a:t>
            </a:r>
            <a:r>
              <a:rPr lang="hu-HU" sz="1800" i="1" dirty="0">
                <a:solidFill>
                  <a:srgbClr val="0070C0"/>
                </a:solidFill>
              </a:rPr>
              <a:t>2:10:43 (2024) </a:t>
            </a:r>
            <a:r>
              <a:rPr lang="hu-HU" sz="1800" i="1" dirty="0" err="1">
                <a:solidFill>
                  <a:srgbClr val="0070C0"/>
                </a:solidFill>
              </a:rPr>
              <a:t>Szemerei</a:t>
            </a:r>
            <a:r>
              <a:rPr lang="hu-HU" sz="1800" i="1" dirty="0">
                <a:solidFill>
                  <a:srgbClr val="0070C0"/>
                </a:solidFill>
              </a:rPr>
              <a:t> 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sz="1800" i="1" dirty="0">
                <a:solidFill>
                  <a:srgbClr val="0070C0"/>
                </a:solidFill>
              </a:rPr>
              <a:t>	2:27:31 (2024) Szabó N (2025 vb 15.)</a:t>
            </a:r>
          </a:p>
          <a:p>
            <a:pPr eaLnBrk="1" hangingPunct="1">
              <a:defRPr/>
            </a:pPr>
            <a:endParaRPr lang="hu-HU" dirty="0"/>
          </a:p>
        </p:txBody>
      </p:sp>
      <p:pic>
        <p:nvPicPr>
          <p:cNvPr id="14340" name="Picture 4" descr="1896 marathon  Spiridon Louis fut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672">
            <a:off x="10063298" y="2025879"/>
            <a:ext cx="17287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Kép 7" descr="Képtalálatok a következőre: Jepkosgei Keitan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30" y="429635"/>
            <a:ext cx="2265969" cy="14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 descr="A képen szöveg, ruházat, kültéri, személy látható&#10;&#10;Automatikusan generált leírás">
            <a:extLst>
              <a:ext uri="{FF2B5EF4-FFF2-40B4-BE49-F238E27FC236}">
                <a16:creationId xmlns:a16="http://schemas.microsoft.com/office/drawing/2014/main" id="{DC22F9A6-355C-8EE1-D9FF-7C4F96040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11" y="4335541"/>
            <a:ext cx="3190736" cy="22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2BB0369-4D4A-2E16-282B-E6A2E37B6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885" y="4771939"/>
            <a:ext cx="2540198" cy="16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982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333375"/>
            <a:ext cx="8229600" cy="1962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Eliud</a:t>
            </a: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Khipchoge</a:t>
            </a: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hu-HU" sz="2800" i="1" dirty="0">
                <a:solidFill>
                  <a:srgbClr val="FF0000"/>
                </a:solidFill>
              </a:rPr>
              <a:t>( 1:59.40:2)</a:t>
            </a:r>
            <a:br>
              <a:rPr lang="hu-HU" sz="2800" i="1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hu-HU" sz="2800" i="1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>
          <a:xfrm>
            <a:off x="443345" y="1773237"/>
            <a:ext cx="9653155" cy="4202689"/>
          </a:xfrm>
        </p:spPr>
        <p:txBody>
          <a:bodyPr/>
          <a:lstStyle/>
          <a:p>
            <a:pPr eaLnBrk="1" hangingPunct="1"/>
            <a:r>
              <a:rPr lang="en-US" altLang="hu-HU" dirty="0"/>
              <a:t>List of world records in athletics</a:t>
            </a:r>
            <a:r>
              <a:rPr lang="hu-HU" altLang="hu-HU" dirty="0"/>
              <a:t> – </a:t>
            </a:r>
            <a:r>
              <a:rPr lang="hu-HU" altLang="hu-HU" dirty="0" err="1"/>
              <a:t>Wikipedia</a:t>
            </a:r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sz="1600" dirty="0"/>
              <a:t>2.54.8 mp-s tempó ezer méteren,</a:t>
            </a:r>
          </a:p>
          <a:p>
            <a:pPr eaLnBrk="1" hangingPunct="1"/>
            <a:r>
              <a:rPr lang="hu-HU" altLang="hu-HU" sz="1600" dirty="0"/>
              <a:t>Kb. 70 mp-s 400 m-</a:t>
            </a:r>
            <a:r>
              <a:rPr lang="hu-HU" altLang="hu-HU" sz="1600" dirty="0" err="1"/>
              <a:t>ek</a:t>
            </a:r>
            <a:r>
              <a:rPr lang="hu-HU" altLang="hu-HU" sz="1600" dirty="0"/>
              <a:t>,</a:t>
            </a:r>
          </a:p>
          <a:p>
            <a:pPr eaLnBrk="1" hangingPunct="1"/>
            <a:r>
              <a:rPr lang="hu-HU" altLang="hu-HU" sz="1600" dirty="0" err="1"/>
              <a:t>Johhny</a:t>
            </a:r>
            <a:r>
              <a:rPr lang="hu-HU" altLang="hu-HU" sz="1600" dirty="0"/>
              <a:t> </a:t>
            </a:r>
            <a:r>
              <a:rPr lang="hu-HU" altLang="hu-HU" sz="1600" dirty="0" err="1"/>
              <a:t>Hayes</a:t>
            </a:r>
            <a:r>
              <a:rPr lang="hu-HU" altLang="hu-HU" sz="1600" dirty="0"/>
              <a:t> 2:55:18, 1908 </a:t>
            </a:r>
            <a:r>
              <a:rPr lang="hu-HU" altLang="hu-HU" sz="1600" dirty="0" err="1"/>
              <a:t>vcs</a:t>
            </a:r>
            <a:r>
              <a:rPr lang="hu-HU" altLang="hu-HU" sz="1600" dirty="0"/>
              <a:t>.</a:t>
            </a:r>
          </a:p>
          <a:p>
            <a:pPr marL="0" indent="0" eaLnBrk="1" hangingPunct="1">
              <a:buNone/>
            </a:pPr>
            <a:r>
              <a:rPr lang="hu-HU" altLang="hu-HU" sz="1600" dirty="0"/>
              <a:t>                                     (18 km!!!)</a:t>
            </a:r>
          </a:p>
          <a:p>
            <a:pPr marL="0" indent="0" eaLnBrk="1" hangingPunct="1">
              <a:buNone/>
            </a:pPr>
            <a:endParaRPr lang="hu-HU" altLang="hu-HU" sz="1600" dirty="0"/>
          </a:p>
          <a:p>
            <a:pPr eaLnBrk="1" hangingPunct="1"/>
            <a:endParaRPr lang="hu-HU" altLang="hu-HU" sz="1600" dirty="0"/>
          </a:p>
        </p:txBody>
      </p:sp>
      <p:pic>
        <p:nvPicPr>
          <p:cNvPr id="15364" name="Kép 6" descr="Képtalálat a következőre: „eliud kipchoge berli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99">
            <a:off x="7635876" y="2633664"/>
            <a:ext cx="27082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Kép 7" descr="Képtalálat a következőre: „eliud kipchoge berli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72267"/>
            <a:ext cx="273843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Kép 9" descr="Képtalálatok a következőre: eliud kipchoge bé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90" y="2411602"/>
            <a:ext cx="302418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Kép 10" descr="Képtalálatok a következőre: eliud kipchoge bé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389">
            <a:off x="1289267" y="2708276"/>
            <a:ext cx="26654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6606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hu-H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6387" name="Tartalom helye 3" descr="berlin maraton futók töme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9264" y="549276"/>
            <a:ext cx="4105275" cy="2879725"/>
          </a:xfrm>
        </p:spPr>
      </p:pic>
      <p:pic>
        <p:nvPicPr>
          <p:cNvPr id="16389" name="Tartalom helye 3" descr="http://upload.wikimedia.org/wikipedia/commons/thumb/f/f8/Boston_marathon_mile_25_beacon_street_050418.jpg/225px-Boston_marathon_mile_25_beacon_street_050418.jpg">
            <a:hlinkClick r:id="rId3"/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716338"/>
            <a:ext cx="4032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749676"/>
            <a:ext cx="4605338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9C2B1D9-BE79-0F73-2802-4D70FC90C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7282">
            <a:off x="5863911" y="223871"/>
            <a:ext cx="5125043" cy="365985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0C168F6-1A08-0EB2-60D1-EA2A4DFDE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992" y="3716338"/>
            <a:ext cx="4602879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31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1891" y="4983163"/>
            <a:ext cx="11103428" cy="1052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4400" dirty="0"/>
              <a:t>New York    </a:t>
            </a:r>
            <a:r>
              <a:rPr lang="hu-HU" sz="2700" dirty="0"/>
              <a:t>2025. november 2., vasárnap</a:t>
            </a:r>
            <a:br>
              <a:rPr lang="hu-HU" dirty="0"/>
            </a:br>
            <a:r>
              <a:rPr lang="hu-HU" dirty="0">
                <a:hlinkClick r:id="rId2"/>
              </a:rPr>
              <a:t>https://www.nyrr.org/tcsnycmarathon/race-day/the-course</a:t>
            </a:r>
            <a:r>
              <a:rPr lang="hu-HU" dirty="0"/>
              <a:t>  </a:t>
            </a:r>
          </a:p>
        </p:txBody>
      </p:sp>
      <p:pic>
        <p:nvPicPr>
          <p:cNvPr id="17412" name="Kép 4" descr="Runners on the Verrazano-Narrows Bridge during the 2011 New York City Marathon (Getty Imag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02" y="497352"/>
            <a:ext cx="6394395" cy="35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artalom helye 3" descr="wish.org/sites/default/files/2025-02/TCS%20NYC%20M...">
            <a:extLst>
              <a:ext uri="{FF2B5EF4-FFF2-40B4-BE49-F238E27FC236}">
                <a16:creationId xmlns:a16="http://schemas.microsoft.com/office/drawing/2014/main" id="{2F08C1DD-0D6F-CB85-C1F9-950E9D114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88" y="2029804"/>
            <a:ext cx="3331669" cy="1995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504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title"/>
          </p:nvPr>
        </p:nvSpPr>
        <p:spPr>
          <a:xfrm>
            <a:off x="1524000" y="2707575"/>
            <a:ext cx="9995210" cy="237192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hu-HU" sz="2800" dirty="0">
                <a:solidFill>
                  <a:schemeClr val="tx1"/>
                </a:solidFill>
              </a:rPr>
            </a:br>
            <a:br>
              <a:rPr lang="hu-HU" sz="2800" dirty="0">
                <a:solidFill>
                  <a:schemeClr val="tx1"/>
                </a:solidFill>
              </a:rPr>
            </a:br>
            <a:r>
              <a:rPr lang="hu-HU" sz="4000" dirty="0">
                <a:solidFill>
                  <a:schemeClr val="tx1"/>
                </a:solidFill>
              </a:rPr>
              <a:t>Ultra </a:t>
            </a:r>
            <a:r>
              <a:rPr lang="hu-HU" sz="4000" dirty="0" err="1">
                <a:solidFill>
                  <a:schemeClr val="tx1"/>
                </a:solidFill>
              </a:rPr>
              <a:t>Running</a:t>
            </a:r>
            <a:r>
              <a:rPr lang="hu-HU" sz="4000" dirty="0">
                <a:solidFill>
                  <a:schemeClr val="tx1"/>
                </a:solidFill>
              </a:rPr>
              <a:t>  </a:t>
            </a:r>
            <a:r>
              <a:rPr lang="hu-HU" sz="32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Lubics</a:t>
            </a:r>
            <a: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Szilvia, </a:t>
            </a:r>
            <a:b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        </a:t>
            </a: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		246 km, 3 x </a:t>
            </a:r>
            <a:r>
              <a:rPr lang="hu-HU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Spartathlon</a:t>
            </a: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győztes</a:t>
            </a: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		</a:t>
            </a:r>
            <a:r>
              <a:rPr lang="hu-HU" sz="2400" i="1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Magyar Becsület Rend kitüntetettje</a:t>
            </a: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</a:t>
            </a: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b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          Bódis Tamás          </a:t>
            </a:r>
            <a:r>
              <a:rPr lang="hu-HU" sz="22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Maráz</a:t>
            </a:r>
            <a: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Zsuzsanna</a:t>
            </a:r>
            <a:b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</a:t>
            </a: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23:28,37 óra                    25:43:40 óra</a:t>
            </a: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1800" dirty="0">
                <a:solidFill>
                  <a:srgbClr val="FF0000"/>
                </a:solidFill>
              </a:rPr>
              <a:t>j                                                      (</a:t>
            </a:r>
            <a:r>
              <a:rPr lang="hu-HU" sz="1800" i="1" dirty="0">
                <a:solidFill>
                  <a:srgbClr val="FF0000"/>
                </a:solidFill>
              </a:rPr>
              <a:t>24 órás vb 279.059 km)</a:t>
            </a: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                                                                                                           </a:t>
            </a:r>
            <a:b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              Mórocza Andrea 					       			   </a:t>
            </a: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25:09:06 óra</a:t>
            </a:r>
            <a:b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    2025	</a:t>
            </a:r>
            <a:r>
              <a:rPr lang="hu-H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					</a:t>
            </a:r>
            <a:endParaRPr lang="hu-HU" sz="18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9459" name="Tartalom helye 3" descr="Lubics Szilvia lszalbum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072" y="1699613"/>
            <a:ext cx="3562420" cy="2173625"/>
          </a:xfrm>
        </p:spPr>
      </p:pic>
      <p:pic>
        <p:nvPicPr>
          <p:cNvPr id="19461" name="Kép 6" descr="Képtalálatok a következőre: bódis tamá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85" y="3635731"/>
            <a:ext cx="3278024" cy="218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AF18E0F-749A-C722-BCD6-25AD0BDAE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8" y="4113323"/>
            <a:ext cx="2902216" cy="1932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566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9" y="333375"/>
            <a:ext cx="4789487" cy="9350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    Gyaloglás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631950" y="1600201"/>
            <a:ext cx="85788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Speciális szabályok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Atlétika stadionban van a rajt és a cél,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  de a táv nagy része  stadionon  kívül, kijelölt pályán,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  szigorú kontrol alatt </a:t>
            </a:r>
            <a:r>
              <a:rPr lang="hu-HU" altLang="hu-HU" i="1" dirty="0"/>
              <a:t>(versenybírók)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20 km nőknek  </a:t>
            </a:r>
            <a:r>
              <a:rPr lang="hu-HU" altLang="hu-HU" sz="2400" i="1" dirty="0"/>
              <a:t>(</a:t>
            </a:r>
            <a:r>
              <a:rPr lang="hu-HU" altLang="hu-H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1:24:38)</a:t>
            </a:r>
            <a:endParaRPr lang="hu-HU" altLang="hu-HU" sz="24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20 km férfiaknak  </a:t>
            </a:r>
            <a:r>
              <a:rPr lang="hu-HU" altLang="hu-HU" sz="2400" i="1" dirty="0"/>
              <a:t>(</a:t>
            </a:r>
            <a:r>
              <a:rPr lang="hu-HU" altLang="hu-H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1:16:36)</a:t>
            </a:r>
            <a:endParaRPr lang="hu-HU" altLang="hu-HU" sz="24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 50 km férfiaknak  </a:t>
            </a:r>
            <a:r>
              <a:rPr lang="hu-HU" altLang="hu-HU" sz="2400" i="1" dirty="0"/>
              <a:t>(</a:t>
            </a:r>
            <a:r>
              <a:rPr lang="hu-HU" altLang="hu-H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3:32:33)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35 km</a:t>
            </a:r>
            <a:r>
              <a:rPr lang="hu-HU" altLang="hu-H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679" y="1262310"/>
            <a:ext cx="1991012" cy="29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Kép 5" descr="https://atletika.hu/sites/default/files/styles/vezeto_hirek_nagy/public/masz/hirek/illusztracios-kepek/2017/hel_vb_facebook_2.jpg?itok=WpVIPIc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94977"/>
            <a:ext cx="36004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Kép 6" descr="https://atletika.hu/sites/default/files/masz/hirek/beillesztett-kepek/2017/gruberorsolyaaherartynomadco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281489"/>
            <a:ext cx="30337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4D89BFA7-5C80-2D26-166F-A6D8B0776B11}"/>
              </a:ext>
            </a:extLst>
          </p:cNvPr>
          <p:cNvCxnSpPr/>
          <p:nvPr/>
        </p:nvCxnSpPr>
        <p:spPr>
          <a:xfrm>
            <a:off x="1631950" y="5248894"/>
            <a:ext cx="3474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9498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CC7914-521A-EABF-26B6-756DAAB1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Tokió 2025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D1EA8A-E896-45E9-EB4E-C039B14E8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Venyercsán</a:t>
            </a:r>
            <a:r>
              <a:rPr lang="hu-HU" dirty="0"/>
              <a:t> Bence  22.</a:t>
            </a:r>
          </a:p>
          <a:p>
            <a:r>
              <a:rPr lang="hu-HU" dirty="0" err="1"/>
              <a:t>Spiller</a:t>
            </a:r>
            <a:r>
              <a:rPr lang="hu-HU" dirty="0"/>
              <a:t> </a:t>
            </a:r>
            <a:r>
              <a:rPr lang="hu-HU" dirty="0" err="1"/>
              <a:t>Tiziana</a:t>
            </a:r>
            <a:r>
              <a:rPr lang="hu-HU" dirty="0"/>
              <a:t>  36.</a:t>
            </a:r>
          </a:p>
          <a:p>
            <a:r>
              <a:rPr lang="hu-HU" dirty="0"/>
              <a:t>Madarász Viki -.</a:t>
            </a:r>
          </a:p>
        </p:txBody>
      </p:sp>
      <p:pic>
        <p:nvPicPr>
          <p:cNvPr id="4" name="Kép 3" descr="A képen kültéri, személy, lábbelik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A3D8431-AFEF-7328-6B45-D61DB5E2D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86" y="1618495"/>
            <a:ext cx="6621651" cy="376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Sebastian Widmann/Getty Images">
            <a:extLst>
              <a:ext uri="{FF2B5EF4-FFF2-40B4-BE49-F238E27FC236}">
                <a16:creationId xmlns:a16="http://schemas.microsoft.com/office/drawing/2014/main" id="{FDEBFD0E-874E-392F-EAAF-601A9FA3A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86" y="3503008"/>
            <a:ext cx="2638126" cy="1757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7894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atlétikai ugró versenyszámai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950026" y="1600201"/>
            <a:ext cx="9260774" cy="4525963"/>
          </a:xfrm>
        </p:spPr>
        <p:txBody>
          <a:bodyPr/>
          <a:lstStyle/>
          <a:p>
            <a:pPr eaLnBrk="1" hangingPunct="1"/>
            <a:r>
              <a:rPr lang="hu-HU" altLang="hu-HU" sz="2400" b="1" dirty="0"/>
              <a:t>Távolugrás</a:t>
            </a:r>
            <a:r>
              <a:rPr lang="hu-HU" altLang="hu-HU" sz="2400" dirty="0"/>
              <a:t>:    895 cm</a:t>
            </a:r>
            <a:r>
              <a:rPr lang="hu-HU" altLang="hu-HU" dirty="0"/>
              <a:t> 		  </a:t>
            </a:r>
            <a:r>
              <a:rPr lang="hu-HU" altLang="hu-HU" sz="2400" dirty="0"/>
              <a:t>752 cm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sz="2400" b="1" dirty="0"/>
              <a:t>Hármasugrás</a:t>
            </a:r>
            <a:r>
              <a:rPr lang="hu-HU" altLang="hu-HU" sz="2400" dirty="0"/>
              <a:t>: 18.29 m		  15.67 m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sz="2400" dirty="0"/>
          </a:p>
          <a:p>
            <a:pPr eaLnBrk="1" hangingPunct="1"/>
            <a:r>
              <a:rPr lang="hu-HU" altLang="hu-HU" sz="2400" b="1" dirty="0"/>
              <a:t>Magasugrás</a:t>
            </a:r>
            <a:r>
              <a:rPr lang="hu-HU" altLang="hu-HU" sz="2400" dirty="0"/>
              <a:t>: 245 cm		   210 cm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sz="2400" dirty="0"/>
          </a:p>
          <a:p>
            <a:pPr eaLnBrk="1" hangingPunct="1"/>
            <a:r>
              <a:rPr lang="hu-HU" altLang="hu-HU" sz="2400" b="1" dirty="0"/>
              <a:t>Rúdugrás</a:t>
            </a:r>
            <a:r>
              <a:rPr lang="hu-HU" altLang="hu-HU" sz="2400" dirty="0"/>
              <a:t>:     630 cm		   506 cm</a:t>
            </a:r>
          </a:p>
          <a:p>
            <a:pPr eaLnBrk="1" hangingPunct="1"/>
            <a:endParaRPr lang="hu-HU" altLang="hu-HU" sz="2400" dirty="0"/>
          </a:p>
        </p:txBody>
      </p:sp>
      <p:pic>
        <p:nvPicPr>
          <p:cNvPr id="21508" name="Picture 4" descr="Mike Pow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83" y="1227139"/>
            <a:ext cx="1365744" cy="1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Edwards'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2634697"/>
            <a:ext cx="10810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Sotomay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3935936"/>
            <a:ext cx="136842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Galina 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365" y="1078169"/>
            <a:ext cx="1163636" cy="14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 descr="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90" y="5210856"/>
            <a:ext cx="10064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Kép 11" descr="Képtalálatok a következőre: duplantis reko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88" y="5088733"/>
            <a:ext cx="16562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Kép 11" descr="A venezuelai hármasugró megdöntötte Lebegyeva 2004-es világcsúcsá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464" y="2608764"/>
            <a:ext cx="15763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918E7CB-5D68-115D-B100-2FBF1367C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8875" y="3816350"/>
            <a:ext cx="1889125" cy="12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798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5029" y="260350"/>
            <a:ext cx="9057821" cy="6667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 dobó versenyszámai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79190" y="1052514"/>
            <a:ext cx="9531610" cy="3665537"/>
          </a:xfrm>
        </p:spPr>
        <p:txBody>
          <a:bodyPr/>
          <a:lstStyle/>
          <a:p>
            <a:pPr eaLnBrk="1" hangingPunct="1"/>
            <a:r>
              <a:rPr lang="hu-HU" altLang="hu-HU" sz="2000" b="1" dirty="0"/>
              <a:t>Gerelyhajítás</a:t>
            </a:r>
            <a:r>
              <a:rPr lang="hu-HU" altLang="hu-HU" sz="2000" dirty="0"/>
              <a:t> </a:t>
            </a:r>
            <a:r>
              <a:rPr lang="hu-HU" altLang="hu-HU" sz="2000" i="1" dirty="0"/>
              <a:t>( 800 ill. 600 g)     98.48  m      72.28 m</a:t>
            </a:r>
          </a:p>
          <a:p>
            <a:pPr eaLnBrk="1" hangingPunct="1"/>
            <a:endParaRPr lang="hu-HU" altLang="hu-HU" sz="2000" dirty="0"/>
          </a:p>
          <a:p>
            <a:pPr eaLnBrk="1" hangingPunct="1"/>
            <a:r>
              <a:rPr lang="hu-HU" altLang="hu-HU" sz="2000" b="1" dirty="0"/>
              <a:t>Súlylökés</a:t>
            </a:r>
            <a:r>
              <a:rPr lang="hu-HU" altLang="hu-HU" sz="2000" dirty="0"/>
              <a:t>  </a:t>
            </a:r>
            <a:r>
              <a:rPr lang="hu-HU" altLang="hu-HU" sz="2000" i="1" dirty="0"/>
              <a:t>(7.26 ill. 4 kg) 	  23.37 m	</a:t>
            </a:r>
            <a:r>
              <a:rPr lang="hu-HU" altLang="hu-HU" sz="2000" i="1" dirty="0">
                <a:solidFill>
                  <a:srgbClr val="000000"/>
                </a:solidFill>
                <a:cs typeface="Times New Roman" panose="02020603050405020304" pitchFamily="18" charset="0"/>
              </a:rPr>
              <a:t>22.63 m</a:t>
            </a:r>
            <a:endParaRPr lang="hu-HU" altLang="hu-HU" sz="2000" i="1" dirty="0"/>
          </a:p>
          <a:p>
            <a:pPr eaLnBrk="1" hangingPunct="1">
              <a:buFontTx/>
              <a:buNone/>
            </a:pPr>
            <a:endParaRPr lang="hu-HU" altLang="hu-HU" sz="2000" b="1" i="1" dirty="0"/>
          </a:p>
          <a:p>
            <a:pPr eaLnBrk="1" hangingPunct="1"/>
            <a:r>
              <a:rPr lang="hu-HU" altLang="hu-HU" sz="2000" b="1" dirty="0"/>
              <a:t>Diszkoszvetés</a:t>
            </a:r>
            <a:r>
              <a:rPr lang="hu-HU" altLang="hu-HU" sz="2000" dirty="0"/>
              <a:t> </a:t>
            </a:r>
            <a:r>
              <a:rPr lang="hu-HU" altLang="hu-HU" sz="2000" i="1" dirty="0"/>
              <a:t>( 2 ill. 1 kg) 	  75.56 m	</a:t>
            </a:r>
            <a:r>
              <a:rPr lang="hu-HU" altLang="hu-H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76.80 m</a:t>
            </a:r>
            <a:endParaRPr lang="hu-HU" altLang="hu-HU" sz="2000" dirty="0"/>
          </a:p>
          <a:p>
            <a:pPr eaLnBrk="1" hangingPunct="1">
              <a:buFontTx/>
              <a:buNone/>
            </a:pPr>
            <a:endParaRPr lang="hu-HU" altLang="hu-HU" sz="2000" dirty="0"/>
          </a:p>
          <a:p>
            <a:pPr eaLnBrk="1" hangingPunct="1"/>
            <a:r>
              <a:rPr lang="hu-HU" altLang="hu-HU" sz="2000" b="1" dirty="0"/>
              <a:t>Kalapácsvetés</a:t>
            </a:r>
            <a:r>
              <a:rPr lang="hu-HU" altLang="hu-HU" sz="2000" dirty="0"/>
              <a:t> </a:t>
            </a:r>
            <a:r>
              <a:rPr lang="hu-HU" altLang="hu-HU" sz="2000" i="1" dirty="0"/>
              <a:t>(7.26 ill. 4 kg)     86.74  m	</a:t>
            </a:r>
            <a:r>
              <a:rPr lang="hu-HU" altLang="hu-H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82.98 m</a:t>
            </a:r>
            <a:endParaRPr lang="hu-HU" altLang="hu-HU" sz="2000" dirty="0"/>
          </a:p>
          <a:p>
            <a:pPr eaLnBrk="1" hangingPunct="1"/>
            <a:endParaRPr lang="hu-HU" altLang="hu-HU" sz="2000" i="1" dirty="0"/>
          </a:p>
          <a:p>
            <a:pPr eaLnBrk="1" hangingPunct="1">
              <a:buFontTx/>
              <a:buNone/>
            </a:pPr>
            <a:r>
              <a:rPr lang="hu-HU" altLang="hu-HU" sz="2000" dirty="0"/>
              <a:t> </a:t>
            </a:r>
          </a:p>
        </p:txBody>
      </p:sp>
      <p:sp>
        <p:nvSpPr>
          <p:cNvPr id="22532" name="Picture 4" descr="EB_ParsKr"/>
          <p:cNvSpPr>
            <a:spLocks noChangeAspect="1" noChangeArrowheads="1"/>
          </p:cNvSpPr>
          <p:nvPr/>
        </p:nvSpPr>
        <p:spPr bwMode="auto">
          <a:xfrm rot="21284776">
            <a:off x="1784351" y="4581526"/>
            <a:ext cx="20161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Picture 6" descr="d000614BEa78cabaf10d3"/>
          <p:cNvSpPr>
            <a:spLocks noChangeAspect="1" noChangeArrowheads="1"/>
          </p:cNvSpPr>
          <p:nvPr/>
        </p:nvSpPr>
        <p:spPr bwMode="auto">
          <a:xfrm>
            <a:off x="2927350" y="5649913"/>
            <a:ext cx="9842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Picture 7" descr="ZELEZNY_Jan_20060809_GH_L"/>
          <p:cNvSpPr>
            <a:spLocks noChangeAspect="1" noChangeArrowheads="1"/>
          </p:cNvSpPr>
          <p:nvPr/>
        </p:nvSpPr>
        <p:spPr bwMode="auto">
          <a:xfrm rot="427907">
            <a:off x="9048751" y="4725988"/>
            <a:ext cx="14128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Kép 7" descr="Képtalálat a következ&amp;odblac;re: „márton anita”"/>
          <p:cNvSpPr>
            <a:spLocks noChangeAspect="1" noChangeArrowheads="1"/>
          </p:cNvSpPr>
          <p:nvPr/>
        </p:nvSpPr>
        <p:spPr bwMode="auto">
          <a:xfrm rot="361603">
            <a:off x="7197726" y="5495926"/>
            <a:ext cx="12239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6" name="Kép 8" descr="Képtalálat a következ&amp;odblac;re: „márton anita”"/>
          <p:cNvSpPr>
            <a:spLocks noChangeAspect="1" noChangeArrowheads="1"/>
          </p:cNvSpPr>
          <p:nvPr/>
        </p:nvSpPr>
        <p:spPr bwMode="auto">
          <a:xfrm rot="986448">
            <a:off x="7680325" y="4513264"/>
            <a:ext cx="12954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Kép 9" descr="https://atletika.hu/sites/default/files/styles/galeria-nagy/public/masz/galeriak/2018/fedett-vb-2018-fotok-magyar-indulokrol/fvb2018_masz_rt_31.jpg?itok=GN7TXoT9"/>
          <p:cNvSpPr>
            <a:spLocks noChangeAspect="1" noChangeArrowheads="1"/>
          </p:cNvSpPr>
          <p:nvPr/>
        </p:nvSpPr>
        <p:spPr bwMode="auto">
          <a:xfrm>
            <a:off x="3933826" y="4262438"/>
            <a:ext cx="31654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2538" name="Picture 6" descr="d000614BEa78cabaf10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3" y="3666441"/>
            <a:ext cx="2122742" cy="235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7" descr="ZELEZNY_Jan_20060809_GH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3589788"/>
            <a:ext cx="13970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Kép 12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27" y="3802435"/>
            <a:ext cx="2145169" cy="254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Kép 13" descr="Képtalálatok a következőre: Barbora Špoták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56" y="4363346"/>
            <a:ext cx="2098595" cy="140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Kép 14" descr="https://www.nemzetisport.hu/data/cikk/2/83/34/73/cikk_2833473/000_1X13OI_960p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29" y="3925455"/>
            <a:ext cx="2245233" cy="18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A4146C5-CDA8-9B0A-DBDA-89DCF8737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338" y="970633"/>
            <a:ext cx="3133597" cy="20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49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>
                <a:solidFill>
                  <a:schemeClr val="accent1">
                    <a:tint val="88000"/>
                    <a:satMod val="150000"/>
                  </a:schemeClr>
                </a:solidFill>
              </a:rPr>
              <a:t>	</a:t>
            </a:r>
            <a:r>
              <a:rPr lang="hu-HU" sz="4800">
                <a:solidFill>
                  <a:schemeClr val="accent1">
                    <a:tint val="88000"/>
                    <a:satMod val="150000"/>
                  </a:schemeClr>
                </a:solidFill>
              </a:rPr>
              <a:t>Atlétikai alapismeretek</a:t>
            </a:r>
            <a:br>
              <a:rPr lang="hu-HU" sz="480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hu-HU" sz="480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16100" y="908051"/>
            <a:ext cx="3848100" cy="5192713"/>
          </a:xfrm>
        </p:spPr>
        <p:txBody>
          <a:bodyPr>
            <a:normAutofit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dirty="0">
                <a:solidFill>
                  <a:srgbClr val="009900"/>
                </a:solidFill>
              </a:rPr>
              <a:t>Az atlétika szakágai: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>
              <a:solidFill>
                <a:srgbClr val="009900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atlétikai futások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gyaloglás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atlétikai ugrások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atlétikai dobások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összetett versenyek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2000" dirty="0"/>
              <a:t>			      </a:t>
            </a:r>
            <a:endParaRPr lang="hu-HU" sz="2000" b="1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 dirty="0"/>
          </a:p>
        </p:txBody>
      </p:sp>
      <p:sp>
        <p:nvSpPr>
          <p:cNvPr id="8196" name="Tartalom helye 8"/>
          <p:cNvSpPr>
            <a:spLocks noGrp="1"/>
          </p:cNvSpPr>
          <p:nvPr>
            <p:ph sz="quarter" idx="2"/>
          </p:nvPr>
        </p:nvSpPr>
        <p:spPr>
          <a:xfrm>
            <a:off x="8832850" y="1600200"/>
            <a:ext cx="1377950" cy="388938"/>
          </a:xfrm>
        </p:spPr>
        <p:txBody>
          <a:bodyPr>
            <a:normAutofit fontScale="70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/>
          </a:p>
        </p:txBody>
      </p:sp>
      <p:sp>
        <p:nvSpPr>
          <p:cNvPr id="11269" name="Tartalom helye 9"/>
          <p:cNvSpPr>
            <a:spLocks noGrp="1"/>
          </p:cNvSpPr>
          <p:nvPr>
            <p:ph sz="quarter" idx="3"/>
          </p:nvPr>
        </p:nvSpPr>
        <p:spPr>
          <a:xfrm>
            <a:off x="9048750" y="3938589"/>
            <a:ext cx="1162050" cy="642937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11270" name="Picture 7" descr="ZSIVOCZKY_A_20060811_GH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73" y="2627453"/>
            <a:ext cx="2797090" cy="361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Kép 10" descr="Yohann Diniz in the 50km race walk at the IAAF World Championships London 2017 (Getty Images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056" y="407202"/>
            <a:ext cx="2998191" cy="2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Kép 10" descr="Képtalálatok a következőre: barshim mutaz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772829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sport, atlétika, személy, Sportok látható&#10;&#10;Automatikusan generált leírás">
            <a:extLst>
              <a:ext uri="{FF2B5EF4-FFF2-40B4-BE49-F238E27FC236}">
                <a16:creationId xmlns:a16="http://schemas.microsoft.com/office/drawing/2014/main" id="{B86F9052-430C-91DB-9D17-065622EDC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05" y="4039396"/>
            <a:ext cx="4279352" cy="259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3D28966-A590-644C-9E1E-2BB637FB1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026" y="1600200"/>
            <a:ext cx="3219824" cy="20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135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1513" y="188914"/>
            <a:ext cx="8183562" cy="1050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atlétika összetett versenyszámai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96975"/>
            <a:ext cx="8840932" cy="437515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2400" b="1" dirty="0"/>
              <a:t>Tízpróba,</a:t>
            </a:r>
            <a:r>
              <a:rPr lang="hu-HU" sz="2400" dirty="0"/>
              <a:t> 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	      I nap</a:t>
            </a:r>
            <a:r>
              <a:rPr lang="hu-HU" sz="1800" dirty="0"/>
              <a:t>:   100m, távolugrás, súlylökés, magasugrás, 400m futás.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         II. nap</a:t>
            </a:r>
            <a:r>
              <a:rPr lang="hu-HU" sz="1800" dirty="0"/>
              <a:t>: 110m gátfutás, diszkoszvetés, rúdugrás,        			          gerelyhajítás, 1500m futás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dirty="0"/>
              <a:t>			</a:t>
            </a:r>
            <a:r>
              <a:rPr lang="hu-HU" sz="1800" b="1" i="1" dirty="0"/>
              <a:t>   (9126 pont; K. Mayer, FRA, 2018)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800" b="1" i="1" dirty="0"/>
              <a:t>        </a:t>
            </a:r>
            <a:r>
              <a:rPr lang="hu-HU" sz="2400" b="1" dirty="0"/>
              <a:t>Hétpróba,</a:t>
            </a:r>
            <a:r>
              <a:rPr lang="hu-HU" sz="2400" dirty="0"/>
              <a:t> 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dirty="0"/>
              <a:t>	    </a:t>
            </a:r>
            <a:r>
              <a:rPr lang="hu-HU" sz="1800" i="1" dirty="0"/>
              <a:t>I. nap:  </a:t>
            </a:r>
            <a:r>
              <a:rPr lang="hu-HU" sz="1800" dirty="0"/>
              <a:t>100m gátfutás, magasugrás, súlylökés, 200 m futás</a:t>
            </a:r>
            <a:r>
              <a:rPr lang="hu-HU" sz="1800" i="1" dirty="0"/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       II. nap: </a:t>
            </a:r>
            <a:r>
              <a:rPr lang="hu-HU" sz="1800" dirty="0"/>
              <a:t>távolugrás, gerelyhajítás, 800m futás.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r>
              <a:rPr lang="hu-HU" sz="1800" i="1" dirty="0"/>
              <a:t>		</a:t>
            </a:r>
            <a:r>
              <a:rPr lang="hu-HU" sz="1800" b="1" i="1" dirty="0"/>
              <a:t>    (</a:t>
            </a:r>
            <a:r>
              <a:rPr lang="hu-HU" sz="1800" b="1" dirty="0"/>
              <a:t>7291 pont; </a:t>
            </a:r>
            <a:r>
              <a:rPr lang="hu-HU" sz="1800" b="1" i="1" dirty="0"/>
              <a:t>J. </a:t>
            </a:r>
            <a:r>
              <a:rPr lang="hu-HU" sz="1800" b="1" i="1" dirty="0" err="1"/>
              <a:t>Joyner-Kersee</a:t>
            </a:r>
            <a:r>
              <a:rPr lang="hu-HU" sz="1800" b="1" i="1" dirty="0"/>
              <a:t>, USA, 1988)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sz="1800" i="1" dirty="0"/>
          </a:p>
        </p:txBody>
      </p:sp>
      <p:sp>
        <p:nvSpPr>
          <p:cNvPr id="23556" name="Picture 4" descr="EB_Zsivoczky"/>
          <p:cNvSpPr>
            <a:spLocks noChangeAspect="1" noChangeArrowheads="1"/>
          </p:cNvSpPr>
          <p:nvPr/>
        </p:nvSpPr>
        <p:spPr bwMode="auto">
          <a:xfrm rot="559193">
            <a:off x="8204200" y="5029201"/>
            <a:ext cx="23622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Picture 2"/>
          <p:cNvSpPr>
            <a:spLocks noChangeAspect="1" noChangeArrowheads="1"/>
          </p:cNvSpPr>
          <p:nvPr/>
        </p:nvSpPr>
        <p:spPr bwMode="auto">
          <a:xfrm rot="21146931">
            <a:off x="1789113" y="5057775"/>
            <a:ext cx="12366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Kép 8" descr="https://media.aws.iaaf.org/media/LargeL/15c3b1b3-48d9-49ae-82e1-bcc2d97c5d70.jpg?v=1558331024"/>
          <p:cNvSpPr>
            <a:spLocks noChangeAspect="1" noChangeArrowheads="1"/>
          </p:cNvSpPr>
          <p:nvPr/>
        </p:nvSpPr>
        <p:spPr bwMode="auto">
          <a:xfrm>
            <a:off x="5087939" y="5084764"/>
            <a:ext cx="15843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Kép 9" descr="https://media.aws.iaaf.org/media/LargeL/fac53c53-0eee-4833-aafe-2b66f86aec0a.jpg?v=513047826"/>
          <p:cNvSpPr>
            <a:spLocks noChangeAspect="1" noChangeArrowheads="1"/>
          </p:cNvSpPr>
          <p:nvPr/>
        </p:nvSpPr>
        <p:spPr bwMode="auto">
          <a:xfrm rot="830661">
            <a:off x="6977064" y="5495925"/>
            <a:ext cx="105727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Kép 10" descr="https://media.aws.iaaf.org/media/LargeL/9d202130-9015-4f3e-9b3c-e9b7ce908988.png?v=1700267714"/>
          <p:cNvSpPr>
            <a:spLocks noChangeAspect="1" noChangeArrowheads="1"/>
          </p:cNvSpPr>
          <p:nvPr/>
        </p:nvSpPr>
        <p:spPr bwMode="auto">
          <a:xfrm>
            <a:off x="6910388" y="6103939"/>
            <a:ext cx="91281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Kép 11" descr="Kevin Mayer celebrates his decathlon world record at the Decastar meeting in Talence (AFP / Getty Images)"/>
          <p:cNvSpPr>
            <a:spLocks noChangeAspect="1" noChangeArrowheads="1"/>
          </p:cNvSpPr>
          <p:nvPr/>
        </p:nvSpPr>
        <p:spPr bwMode="auto">
          <a:xfrm>
            <a:off x="2063750" y="2565401"/>
            <a:ext cx="15430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Kép 12" descr="Kevin Mayer after winning the decathlon at the IAAF World Championships London 2017 (Getty Images)"/>
          <p:cNvSpPr>
            <a:spLocks noChangeAspect="1" noChangeArrowheads="1"/>
          </p:cNvSpPr>
          <p:nvPr/>
        </p:nvSpPr>
        <p:spPr bwMode="auto">
          <a:xfrm rot="809626">
            <a:off x="8789989" y="2320926"/>
            <a:ext cx="17097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563" name="Picture 12"/>
          <p:cNvSpPr>
            <a:spLocks noChangeAspect="1" noChangeArrowheads="1"/>
          </p:cNvSpPr>
          <p:nvPr/>
        </p:nvSpPr>
        <p:spPr bwMode="auto">
          <a:xfrm>
            <a:off x="3467100" y="5213351"/>
            <a:ext cx="1371600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3565" name="Picture 4" descr="EB_Zsivocz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20" y="4914106"/>
            <a:ext cx="229393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3" y="2676526"/>
            <a:ext cx="2095764" cy="31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Kép 14" descr="Képtalálat a következőre: „kevin maye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520" y="3743327"/>
            <a:ext cx="2240803" cy="260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 descr="A belga amazon – Nafissatou Thiam, a hétpróbázás bajnoka Budapesten is  aranyra tör - Nemzeti Sport">
            <a:extLst>
              <a:ext uri="{FF2B5EF4-FFF2-40B4-BE49-F238E27FC236}">
                <a16:creationId xmlns:a16="http://schemas.microsoft.com/office/drawing/2014/main" id="{04C388D9-AA3F-5383-8A91-64FFADAA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82" y="4424419"/>
            <a:ext cx="2941387" cy="1655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7915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14039" y="260350"/>
            <a:ext cx="10448693" cy="111767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 WA fejlesztési, támogatási stratégiája, a bevételek felhasználása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34898" y="1561172"/>
            <a:ext cx="9021336" cy="529683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Pénzdíjak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Részvételi támogatás, kvóta rendszer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Szövetségek támogatása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Fejlesztési program: </a:t>
            </a:r>
            <a:r>
              <a:rPr lang="hu-HU" altLang="hu-HU" sz="2400" dirty="0"/>
              <a:t>edzők,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sz="2400" dirty="0"/>
              <a:t> adminisztráció, versenyzők,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sz="2400" dirty="0"/>
              <a:t> versenybírók képzése,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sz="2400" dirty="0"/>
              <a:t> továbbképzése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dirty="0"/>
              <a:t>IAAF (</a:t>
            </a:r>
            <a:r>
              <a:rPr lang="hu-HU" altLang="hu-HU" b="1" dirty="0"/>
              <a:t>WA</a:t>
            </a:r>
            <a:r>
              <a:rPr lang="hu-HU" altLang="hu-HU" dirty="0"/>
              <a:t>)Fejlesztési központok: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2400" dirty="0"/>
              <a:t>konferenciák, kiadványok,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sz="2400" dirty="0"/>
              <a:t>szemináriumok</a:t>
            </a:r>
            <a:r>
              <a:rPr lang="hu-HU" altLang="hu-HU" dirty="0"/>
              <a:t>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dirty="0"/>
              <a:t>ösztöndíjak, edzőtáborok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hu-HU" altLang="hu-HU" dirty="0"/>
              <a:t>Gyerek atlétika (</a:t>
            </a:r>
            <a:r>
              <a:rPr lang="hu-HU" altLang="hu-HU" dirty="0" err="1"/>
              <a:t>Kids</a:t>
            </a:r>
            <a:r>
              <a:rPr lang="hu-HU" altLang="hu-HU" dirty="0"/>
              <a:t> </a:t>
            </a:r>
            <a:r>
              <a:rPr lang="hu-HU" altLang="hu-HU" dirty="0" err="1"/>
              <a:t>Athletics</a:t>
            </a:r>
            <a:r>
              <a:rPr lang="hu-HU" altLang="hu-HU" dirty="0"/>
              <a:t>)</a:t>
            </a:r>
          </a:p>
        </p:txBody>
      </p:sp>
      <p:sp>
        <p:nvSpPr>
          <p:cNvPr id="35844" name="Picture 5"/>
          <p:cNvSpPr>
            <a:spLocks noChangeAspect="1" noChangeArrowheads="1"/>
          </p:cNvSpPr>
          <p:nvPr/>
        </p:nvSpPr>
        <p:spPr bwMode="auto">
          <a:xfrm>
            <a:off x="8040688" y="5013326"/>
            <a:ext cx="24622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Picture 6"/>
          <p:cNvSpPr>
            <a:spLocks noChangeAspect="1" noChangeArrowheads="1"/>
          </p:cNvSpPr>
          <p:nvPr/>
        </p:nvSpPr>
        <p:spPr bwMode="auto">
          <a:xfrm>
            <a:off x="8183564" y="1125539"/>
            <a:ext cx="2282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 descr="Kölyökből Atléta program 2">
            <a:extLst>
              <a:ext uri="{FF2B5EF4-FFF2-40B4-BE49-F238E27FC236}">
                <a16:creationId xmlns:a16="http://schemas.microsoft.com/office/drawing/2014/main" id="{DEA8F42D-44EF-A5C4-97AB-58578DFAE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51" y="2588962"/>
            <a:ext cx="5539049" cy="3692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9975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463551"/>
            <a:ext cx="8183562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IAAF - WA mérföldkövei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774826" y="1412875"/>
            <a:ext cx="8435975" cy="4032250"/>
          </a:xfrm>
        </p:spPr>
        <p:txBody>
          <a:bodyPr>
            <a:normAutofit fontScale="775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3300" dirty="0"/>
              <a:t>1912 IAAF Megalakulás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3300" dirty="0"/>
              <a:t>1983 Világbajnokság 4 évenként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3300" dirty="0"/>
              <a:t>1987 Fedett pályás VB 2 évenként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3300" dirty="0"/>
              <a:t>1993 Világbajnokság 2 évenként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3300" dirty="0"/>
              <a:t>2019 WA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3300" dirty="0"/>
              <a:t>2026 Világjátékok  - </a:t>
            </a:r>
            <a:r>
              <a:rPr lang="hu-HU" sz="3300" i="1" dirty="0">
                <a:solidFill>
                  <a:srgbClr val="FF0000"/>
                </a:solidFill>
              </a:rPr>
              <a:t>Budapest</a:t>
            </a:r>
            <a:r>
              <a:rPr lang="hu-HU" sz="3300" dirty="0">
                <a:solidFill>
                  <a:srgbClr val="FF0000"/>
                </a:solidFill>
              </a:rPr>
              <a:t> 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i="1" dirty="0"/>
              <a:t>Egész éves atlétikai program ( Mezei VB. Gyalogló EK, Félmaratoni VB,Junior VB, Ifi VB, Grand </a:t>
            </a:r>
            <a:r>
              <a:rPr lang="hu-HU" i="1" dirty="0" err="1"/>
              <a:t>Prix</a:t>
            </a:r>
            <a:r>
              <a:rPr lang="hu-HU" i="1" dirty="0"/>
              <a:t> sorozat, Diamond League, Világ Kupa, WA Gála, Atlétikai Világnap).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964272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785091" y="260350"/>
            <a:ext cx="9774959" cy="17287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1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IAAF - WA elnökök:</a:t>
            </a:r>
            <a:r>
              <a:rPr lang="hu-HU" altLang="hu-HU" sz="1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	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J.S.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Edström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	 (SWE) 	1912 - 1946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Lord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Burgley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	 (GB)  	1946 - 1976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Adriann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Paulen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	 (NED) 	1976 - 1981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Primo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Nebiolo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	 (ITA) 	1981 - 1999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Laminea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Diack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	 (SEN)	1999 - 2015</a:t>
            </a:r>
            <a:br>
              <a:rPr lang="hu-HU" altLang="hu-HU" sz="1400" b="0" dirty="0">
                <a:solidFill>
                  <a:schemeClr val="tx1"/>
                </a:solidFill>
                <a:effectLst/>
              </a:rPr>
            </a:br>
            <a:r>
              <a:rPr lang="hu-HU" altLang="hu-HU" sz="1400" b="0" dirty="0">
                <a:solidFill>
                  <a:schemeClr val="tx1"/>
                </a:solidFill>
                <a:effectLst/>
              </a:rPr>
              <a:t>				Lord Sebastian </a:t>
            </a:r>
            <a:r>
              <a:rPr lang="hu-HU" altLang="hu-HU" sz="1400" b="0" dirty="0" err="1">
                <a:solidFill>
                  <a:schemeClr val="tx1"/>
                </a:solidFill>
                <a:effectLst/>
              </a:rPr>
              <a:t>Coe</a:t>
            </a:r>
            <a:r>
              <a:rPr lang="hu-HU" altLang="hu-HU" sz="1400" b="0" dirty="0">
                <a:solidFill>
                  <a:schemeClr val="tx1"/>
                </a:solidFill>
                <a:effectLst/>
              </a:rPr>
              <a:t>     (GB)	2015 -</a:t>
            </a:r>
          </a:p>
        </p:txBody>
      </p:sp>
      <p:sp>
        <p:nvSpPr>
          <p:cNvPr id="39939" name="Picture 4" descr="J Sigfried Edström (SWE) 1912-1946"/>
          <p:cNvSpPr>
            <a:spLocks noGrp="1" noChangeAspect="1" noChangeArrowheads="1"/>
          </p:cNvSpPr>
          <p:nvPr>
            <p:ph sz="quarter" idx="1"/>
          </p:nvPr>
        </p:nvSpPr>
        <p:spPr>
          <a:xfrm>
            <a:off x="2036764" y="2133601"/>
            <a:ext cx="1476375" cy="1857375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39940" name="Tartalom helye 16" descr="https://atletika.hu/sites/default/files/masz/hirek/beillesztett-kepek/2017/sebastiancoebudml1.jpg"/>
          <p:cNvSpPr>
            <a:spLocks noGrp="1"/>
          </p:cNvSpPr>
          <p:nvPr>
            <p:ph sz="quarter" idx="2"/>
          </p:nvPr>
        </p:nvSpPr>
        <p:spPr>
          <a:xfrm>
            <a:off x="5087939" y="3860801"/>
            <a:ext cx="4752975" cy="2855913"/>
          </a:xfrm>
        </p:spPr>
        <p:txBody>
          <a:bodyPr/>
          <a:lstStyle/>
          <a:p>
            <a:endParaRPr lang="hu-HU" altLang="hu-HU"/>
          </a:p>
        </p:txBody>
      </p:sp>
      <p:sp>
        <p:nvSpPr>
          <p:cNvPr id="39941" name="Picture 10" descr="Adriann Paulen (NED) 1976-1981)"/>
          <p:cNvSpPr>
            <a:spLocks noGrp="1" noChangeAspect="1" noChangeArrowheads="1"/>
          </p:cNvSpPr>
          <p:nvPr>
            <p:ph sz="quarter" idx="3"/>
          </p:nvPr>
        </p:nvSpPr>
        <p:spPr>
          <a:xfrm>
            <a:off x="5880101" y="2176464"/>
            <a:ext cx="1235075" cy="1538287"/>
          </a:xfrm>
        </p:spPr>
        <p:txBody>
          <a:bodyPr/>
          <a:lstStyle/>
          <a:p>
            <a:endParaRPr lang="hu-HU" altLang="hu-HU"/>
          </a:p>
        </p:txBody>
      </p:sp>
      <p:sp>
        <p:nvSpPr>
          <p:cNvPr id="39942" name="Picture 13" descr="Primo Nebiolo (ITA) 1981-1999"/>
          <p:cNvSpPr>
            <a:spLocks noGrp="1" noChangeAspect="1" noChangeArrowheads="1"/>
          </p:cNvSpPr>
          <p:nvPr>
            <p:ph sz="quarter" idx="4"/>
          </p:nvPr>
        </p:nvSpPr>
        <p:spPr>
          <a:xfrm>
            <a:off x="8328025" y="2349500"/>
            <a:ext cx="1352550" cy="1885950"/>
          </a:xfrm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39943" name="Picture 16" descr="Lamine Diack"/>
          <p:cNvSpPr>
            <a:spLocks noChangeAspect="1" noChangeArrowheads="1"/>
          </p:cNvSpPr>
          <p:nvPr/>
        </p:nvSpPr>
        <p:spPr bwMode="auto">
          <a:xfrm>
            <a:off x="2279651" y="4678363"/>
            <a:ext cx="24622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Kép 7" descr="Lord Coe - World Economic Forum Annual Meeting 2012 cropped.jpg"/>
          <p:cNvSpPr>
            <a:spLocks noChangeAspect="1" noChangeArrowheads="1"/>
          </p:cNvSpPr>
          <p:nvPr/>
        </p:nvSpPr>
        <p:spPr bwMode="auto">
          <a:xfrm>
            <a:off x="5232401" y="4365625"/>
            <a:ext cx="16557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5" name="Picture 7" descr="Lord Burghley (GB) 1946-1976"/>
          <p:cNvSpPr>
            <a:spLocks noChangeAspect="1" noChangeArrowheads="1"/>
          </p:cNvSpPr>
          <p:nvPr/>
        </p:nvSpPr>
        <p:spPr bwMode="auto">
          <a:xfrm>
            <a:off x="4003676" y="2133600"/>
            <a:ext cx="14763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6" name="Picture 13" descr="Primo Nebiolo (ITA) 1981-1999"/>
          <p:cNvSpPr>
            <a:spLocks noChangeAspect="1" noChangeArrowheads="1"/>
          </p:cNvSpPr>
          <p:nvPr/>
        </p:nvSpPr>
        <p:spPr bwMode="auto">
          <a:xfrm>
            <a:off x="7804150" y="2171700"/>
            <a:ext cx="13525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7" name="Picture 16" descr="Lamine Diack"/>
          <p:cNvSpPr>
            <a:spLocks noChangeAspect="1" noChangeArrowheads="1"/>
          </p:cNvSpPr>
          <p:nvPr/>
        </p:nvSpPr>
        <p:spPr bwMode="auto">
          <a:xfrm>
            <a:off x="2563813" y="4581526"/>
            <a:ext cx="21780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8" name="Picture 4" descr="J Sigfried Edström (SWE) 1912-1946"/>
          <p:cNvSpPr>
            <a:spLocks noChangeAspect="1" noChangeArrowheads="1"/>
          </p:cNvSpPr>
          <p:nvPr/>
        </p:nvSpPr>
        <p:spPr bwMode="auto">
          <a:xfrm>
            <a:off x="2038351" y="2143126"/>
            <a:ext cx="12493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49" name="Picture 7" descr="Lord Burghley (GB) 1946-1976"/>
          <p:cNvSpPr>
            <a:spLocks noChangeAspect="1" noChangeArrowheads="1"/>
          </p:cNvSpPr>
          <p:nvPr/>
        </p:nvSpPr>
        <p:spPr bwMode="auto">
          <a:xfrm>
            <a:off x="4003676" y="2154238"/>
            <a:ext cx="119697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50" name="Picture 13" descr="Primo Nebiolo (ITA) 1981-1999"/>
          <p:cNvSpPr>
            <a:spLocks noChangeAspect="1" noChangeArrowheads="1"/>
          </p:cNvSpPr>
          <p:nvPr/>
        </p:nvSpPr>
        <p:spPr bwMode="auto">
          <a:xfrm>
            <a:off x="7967664" y="2192339"/>
            <a:ext cx="108108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51" name="Picture 16" descr="Lamine Diack"/>
          <p:cNvSpPr>
            <a:spLocks noChangeAspect="1" noChangeArrowheads="1"/>
          </p:cNvSpPr>
          <p:nvPr/>
        </p:nvSpPr>
        <p:spPr bwMode="auto">
          <a:xfrm>
            <a:off x="2038351" y="4483100"/>
            <a:ext cx="211296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9952" name="Picture 4" descr="J Sigfried Edström (SWE) 1912-19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8" y="1989138"/>
            <a:ext cx="14557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7" descr="Lord Burghley (GB) 1946-19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32" y="2044699"/>
            <a:ext cx="119697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10" descr="Adriann Paulen (NED) 1976-198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40" y="2034909"/>
            <a:ext cx="1235075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Picture 13" descr="Primo Nebiolo (ITA) 1981-19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61" y="3862001"/>
            <a:ext cx="1311097" cy="182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Picture 16" descr="Lamine Di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3971205"/>
            <a:ext cx="2372586" cy="182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Tartalom helye 16" descr="https://atletika.hu/sites/default/files/masz/hirek/beillesztett-kepek/2017/sebastiancoebudml1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16" y="2133600"/>
            <a:ext cx="6702109" cy="416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Szabadkéz 1">
                <a:extLst>
                  <a:ext uri="{FF2B5EF4-FFF2-40B4-BE49-F238E27FC236}">
                    <a16:creationId xmlns:a16="http://schemas.microsoft.com/office/drawing/2014/main" id="{FBC576DC-BDBB-AADD-AAD8-A9F94934396D}"/>
                  </a:ext>
                </a:extLst>
              </p14:cNvPr>
              <p14:cNvContentPartPr/>
              <p14:nvPr/>
            </p14:nvContentPartPr>
            <p14:xfrm>
              <a:off x="4085417" y="1932348"/>
              <a:ext cx="360" cy="360"/>
            </p14:xfrm>
          </p:contentPart>
        </mc:Choice>
        <mc:Fallback xmlns="">
          <p:pic>
            <p:nvPicPr>
              <p:cNvPr id="2" name="Szabadkéz 1">
                <a:extLst>
                  <a:ext uri="{FF2B5EF4-FFF2-40B4-BE49-F238E27FC236}">
                    <a16:creationId xmlns:a16="http://schemas.microsoft.com/office/drawing/2014/main" id="{FBC576DC-BDBB-AADD-AAD8-A9F9493439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76417" y="192334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43447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260351"/>
            <a:ext cx="8385175" cy="1152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Női Atlétika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21970" y="1600200"/>
            <a:ext cx="8208572" cy="4997450"/>
          </a:xfrm>
        </p:spPr>
        <p:txBody>
          <a:bodyPr/>
          <a:lstStyle/>
          <a:p>
            <a:pPr eaLnBrk="1" hangingPunct="1"/>
            <a:r>
              <a:rPr lang="hu-HU" altLang="hu-HU" dirty="0"/>
              <a:t>1928 Az első olimpiai szereplés</a:t>
            </a:r>
          </a:p>
          <a:p>
            <a:pPr eaLnBrk="1" hangingPunct="1"/>
            <a:r>
              <a:rPr lang="hu-HU" altLang="hu-HU" dirty="0"/>
              <a:t>Nőket védő speciális szabályok </a:t>
            </a:r>
          </a:p>
          <a:p>
            <a:pPr eaLnBrk="1" hangingPunct="1"/>
            <a:r>
              <a:rPr lang="hu-HU" altLang="hu-HU" dirty="0"/>
              <a:t>Ma szinte azonos </a:t>
            </a:r>
          </a:p>
          <a:p>
            <a:pPr marL="0" indent="0" eaLnBrk="1" hangingPunct="1">
              <a:buNone/>
            </a:pPr>
            <a:r>
              <a:rPr lang="hu-HU" altLang="hu-HU" dirty="0"/>
              <a:t>   olimpiai-VB program</a:t>
            </a:r>
          </a:p>
          <a:p>
            <a:pPr eaLnBrk="1" hangingPunct="1"/>
            <a:r>
              <a:rPr lang="hu-HU" altLang="hu-HU" dirty="0"/>
              <a:t>Női atlétika népszerűsége</a:t>
            </a:r>
          </a:p>
          <a:p>
            <a:pPr eaLnBrk="1" hangingPunct="1"/>
            <a:r>
              <a:rPr lang="hu-HU" altLang="hu-HU" dirty="0"/>
              <a:t>Nők bevonása a vezetői </a:t>
            </a:r>
          </a:p>
          <a:p>
            <a:pPr eaLnBrk="1" hangingPunct="1">
              <a:buFontTx/>
              <a:buNone/>
            </a:pPr>
            <a:r>
              <a:rPr lang="hu-HU" altLang="hu-HU" dirty="0"/>
              <a:t>   testületekbe</a:t>
            </a:r>
          </a:p>
          <a:p>
            <a:pPr eaLnBrk="1" hangingPunct="1">
              <a:buFontTx/>
              <a:buNone/>
            </a:pPr>
            <a:r>
              <a:rPr lang="hu-HU" altLang="hu-HU" dirty="0"/>
              <a:t> </a:t>
            </a:r>
            <a:r>
              <a:rPr lang="hu-HU" altLang="hu-HU" sz="2400" i="1" dirty="0"/>
              <a:t>(WA szabály: hölgyeket </a:t>
            </a:r>
          </a:p>
          <a:p>
            <a:pPr eaLnBrk="1" hangingPunct="1">
              <a:buFontTx/>
              <a:buNone/>
            </a:pPr>
            <a:r>
              <a:rPr lang="hu-HU" altLang="hu-HU" sz="2400" i="1" dirty="0"/>
              <a:t>kötelező beválasztani a döntéshozó testületekbe!)</a:t>
            </a:r>
          </a:p>
          <a:p>
            <a:pPr eaLnBrk="1" hangingPunct="1">
              <a:buFontTx/>
              <a:buNone/>
            </a:pPr>
            <a:endParaRPr lang="hu-HU" altLang="hu-HU" i="1" dirty="0"/>
          </a:p>
        </p:txBody>
      </p:sp>
      <p:sp>
        <p:nvSpPr>
          <p:cNvPr id="41988" name="Picture 6"/>
          <p:cNvSpPr>
            <a:spLocks noChangeAspect="1" noChangeArrowheads="1"/>
          </p:cNvSpPr>
          <p:nvPr/>
        </p:nvSpPr>
        <p:spPr bwMode="auto">
          <a:xfrm>
            <a:off x="8256589" y="260350"/>
            <a:ext cx="219233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989" name="Kép 4" descr="Allyson Felix (Getty Images)"/>
          <p:cNvSpPr>
            <a:spLocks noChangeAspect="1" noChangeArrowheads="1"/>
          </p:cNvSpPr>
          <p:nvPr/>
        </p:nvSpPr>
        <p:spPr bwMode="auto">
          <a:xfrm>
            <a:off x="7032626" y="4076700"/>
            <a:ext cx="36353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A0EDD6E-8D02-A5D0-6CB7-A01093BBF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20" y="4676844"/>
            <a:ext cx="3271734" cy="218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CC67A4C-5B7F-0F88-BF01-C7405D5B5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260" y="2365410"/>
            <a:ext cx="3271735" cy="218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Klekner Hanga egyéni csúccsal búcsúzott rúdugrásban | 168.hu">
            <a:extLst>
              <a:ext uri="{FF2B5EF4-FFF2-40B4-BE49-F238E27FC236}">
                <a16:creationId xmlns:a16="http://schemas.microsoft.com/office/drawing/2014/main" id="{BD87D18D-A22A-34D0-070D-A1230AC57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03" y="600076"/>
            <a:ext cx="2192866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FF79E6F-533A-29A7-F707-3C8B879B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587" y="156494"/>
            <a:ext cx="321896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2385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>
                <a:solidFill>
                  <a:schemeClr val="accent1">
                    <a:tint val="88000"/>
                    <a:satMod val="150000"/>
                  </a:schemeClr>
                </a:solidFill>
              </a:rPr>
              <a:t>A sportág népszerűsítési tervei: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25538"/>
            <a:ext cx="8229600" cy="4032250"/>
          </a:xfrm>
        </p:spPr>
        <p:txBody>
          <a:bodyPr/>
          <a:lstStyle/>
          <a:p>
            <a:pPr eaLnBrk="1" hangingPunct="1"/>
            <a:r>
              <a:rPr lang="hu-HU" altLang="hu-HU" dirty="0"/>
              <a:t>A versenyek pergőbbé tétele</a:t>
            </a:r>
          </a:p>
          <a:p>
            <a:pPr eaLnBrk="1" hangingPunct="1"/>
            <a:r>
              <a:rPr lang="hu-HU" altLang="hu-HU" dirty="0"/>
              <a:t>Új, látványos versenyek bevezetése</a:t>
            </a:r>
          </a:p>
          <a:p>
            <a:pPr eaLnBrk="1" hangingPunct="1"/>
            <a:r>
              <a:rPr lang="hu-HU" altLang="hu-HU" dirty="0"/>
              <a:t>A mérések, eredményközlések gyorsítása</a:t>
            </a:r>
          </a:p>
          <a:p>
            <a:pPr eaLnBrk="1" hangingPunct="1"/>
            <a:r>
              <a:rPr lang="hu-HU" altLang="hu-HU" dirty="0"/>
              <a:t>Zenés, jó műsorközléses bajnokságok</a:t>
            </a:r>
          </a:p>
          <a:p>
            <a:pPr eaLnBrk="1" hangingPunct="1"/>
            <a:r>
              <a:rPr lang="hu-HU" altLang="hu-HU" dirty="0">
                <a:solidFill>
                  <a:srgbClr val="FF0000"/>
                </a:solidFill>
              </a:rPr>
              <a:t>Látvány!!</a:t>
            </a:r>
          </a:p>
          <a:p>
            <a:pPr eaLnBrk="1" hangingPunct="1"/>
            <a:r>
              <a:rPr lang="hu-HU" altLang="hu-HU" i="1" dirty="0" err="1">
                <a:solidFill>
                  <a:srgbClr val="FF0000"/>
                </a:solidFill>
              </a:rPr>
              <a:t>stb</a:t>
            </a:r>
            <a:endParaRPr lang="hu-HU" altLang="hu-HU" i="1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/>
            <a:endParaRPr lang="hu-HU" altLang="hu-HU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hu-HU" altLang="hu-HU" dirty="0"/>
          </a:p>
        </p:txBody>
      </p:sp>
      <p:sp>
        <p:nvSpPr>
          <p:cNvPr id="43012" name="Picture 4" descr="BOLT_Usain_20080820_GH_T"/>
          <p:cNvSpPr>
            <a:spLocks noChangeAspect="1" noChangeArrowheads="1"/>
          </p:cNvSpPr>
          <p:nvPr/>
        </p:nvSpPr>
        <p:spPr bwMode="auto">
          <a:xfrm>
            <a:off x="4800600" y="4032250"/>
            <a:ext cx="41036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Kép 4" descr="https://atletika.hu/sites/default/files/masz/hirek/beillesztett-kepek/2017/vb2017getty2.jpg"/>
          <p:cNvSpPr>
            <a:spLocks noChangeAspect="1" noChangeArrowheads="1"/>
          </p:cNvSpPr>
          <p:nvPr/>
        </p:nvSpPr>
        <p:spPr bwMode="auto">
          <a:xfrm>
            <a:off x="1774825" y="4581525"/>
            <a:ext cx="360045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Kép 5" descr="http://hosszabbitas.hu/wp-content/uploads/2017/06/063_672083264-1.jpg"/>
          <p:cNvSpPr>
            <a:spLocks noChangeAspect="1" noChangeArrowheads="1"/>
          </p:cNvSpPr>
          <p:nvPr/>
        </p:nvSpPr>
        <p:spPr bwMode="auto">
          <a:xfrm>
            <a:off x="5735638" y="4032251"/>
            <a:ext cx="417671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3015" name="Kép 5" descr="http://hosszabbitas.hu/wp-content/uploads/2017/06/063_67208326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9" y="3125166"/>
            <a:ext cx="5828209" cy="37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4521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333376"/>
            <a:ext cx="8183563" cy="1050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Fontosabb szabálymódosítások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593766" y="1557338"/>
            <a:ext cx="7837715" cy="4608512"/>
          </a:xfrm>
        </p:spPr>
        <p:txBody>
          <a:bodyPr/>
          <a:lstStyle/>
          <a:p>
            <a:pPr eaLnBrk="1" hangingPunct="1"/>
            <a:r>
              <a:rPr lang="hu-HU" altLang="hu-HU" dirty="0"/>
              <a:t>Felkészülési idő, majd annak rövidítései</a:t>
            </a:r>
          </a:p>
          <a:p>
            <a:pPr eaLnBrk="1" hangingPunct="1"/>
            <a:r>
              <a:rPr lang="hu-HU" altLang="hu-HU" dirty="0"/>
              <a:t>Rajtolásnál nincs kiugrás</a:t>
            </a:r>
          </a:p>
          <a:p>
            <a:pPr eaLnBrk="1" hangingPunct="1"/>
            <a:r>
              <a:rPr lang="hu-HU" altLang="hu-HU" dirty="0"/>
              <a:t>Dobó szektorok változtatása</a:t>
            </a:r>
          </a:p>
          <a:p>
            <a:pPr eaLnBrk="1" hangingPunct="1"/>
            <a:r>
              <a:rPr lang="hu-HU" altLang="hu-HU" dirty="0"/>
              <a:t>Gerelyek megváltoztatása</a:t>
            </a:r>
          </a:p>
          <a:p>
            <a:pPr eaLnBrk="1" hangingPunct="1"/>
            <a:r>
              <a:rPr lang="hu-HU" altLang="hu-HU" dirty="0"/>
              <a:t>Ügyességi számokban a döntőben erősorrend – </a:t>
            </a:r>
            <a:r>
              <a:rPr lang="hu-HU" altLang="hu-HU" i="1" dirty="0"/>
              <a:t>Távolba ugrások!!</a:t>
            </a:r>
          </a:p>
          <a:p>
            <a:pPr eaLnBrk="1" hangingPunct="1"/>
            <a:r>
              <a:rPr lang="hu-HU" altLang="hu-HU" dirty="0"/>
              <a:t>Gyalogló szabályok módosulása</a:t>
            </a:r>
          </a:p>
          <a:p>
            <a:pPr eaLnBrk="1" hangingPunct="1"/>
            <a:r>
              <a:rPr lang="hu-HU" altLang="hu-HU" dirty="0"/>
              <a:t>Ruházkodás szabályainak változása</a:t>
            </a:r>
          </a:p>
          <a:p>
            <a:pPr eaLnBrk="1" hangingPunct="1"/>
            <a:r>
              <a:rPr lang="hu-HU" altLang="hu-HU" dirty="0"/>
              <a:t>Edzői segítség megengedése</a:t>
            </a:r>
          </a:p>
          <a:p>
            <a:pPr eaLnBrk="1" hangingPunct="1"/>
            <a:endParaRPr lang="hu-HU" altLang="hu-HU" dirty="0"/>
          </a:p>
        </p:txBody>
      </p:sp>
      <p:sp>
        <p:nvSpPr>
          <p:cNvPr id="44036" name="Picture 4" descr="poll-bolt"/>
          <p:cNvSpPr>
            <a:spLocks noChangeAspect="1" noChangeArrowheads="1"/>
          </p:cNvSpPr>
          <p:nvPr/>
        </p:nvSpPr>
        <p:spPr bwMode="auto">
          <a:xfrm>
            <a:off x="8543925" y="4149726"/>
            <a:ext cx="150018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Kép 2" descr="logó">
            <a:extLst>
              <a:ext uri="{FF2B5EF4-FFF2-40B4-BE49-F238E27FC236}">
                <a16:creationId xmlns:a16="http://schemas.microsoft.com/office/drawing/2014/main" id="{880B722E-93E7-FF42-3ED3-9DA11DB91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739" y="2195117"/>
            <a:ext cx="4070560" cy="123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logó">
            <a:extLst>
              <a:ext uri="{FF2B5EF4-FFF2-40B4-BE49-F238E27FC236}">
                <a16:creationId xmlns:a16="http://schemas.microsoft.com/office/drawing/2014/main" id="{04C10958-61BD-E592-8967-DDAA9941C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42" y="3795157"/>
            <a:ext cx="3952736" cy="99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9713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777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Az eredmények fejlődésének okai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932657" y="1052514"/>
            <a:ext cx="9278143" cy="5616574"/>
          </a:xfrm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Edzésmódszerek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fejlődése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Műanyag pályák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Sporteszközök,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felszerelések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 fejlődése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 táplálkozás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javulása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Orvosi támogatás,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     regeneráció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Anyagi motiváltság</a:t>
            </a:r>
          </a:p>
          <a:p>
            <a:pPr marL="265176" indent="-265176" eaLnBrk="1" fontAlgn="auto" hangingPunct="1">
              <a:spcAft>
                <a:spcPts val="0"/>
              </a:spcAft>
              <a:buNone/>
              <a:defRPr/>
            </a:pPr>
            <a:endParaRPr lang="hu-HU" dirty="0"/>
          </a:p>
        </p:txBody>
      </p:sp>
      <p:sp>
        <p:nvSpPr>
          <p:cNvPr id="45060" name="Kép 4" descr="https://atletika.hu/sites/default/files/styles/vezeto_hirek_nagy/public/masz/hirek/illusztracios-kepek/2017/0014_000175b.jpg?itok=5P7ufO0i"/>
          <p:cNvSpPr>
            <a:spLocks noChangeAspect="1" noChangeArrowheads="1"/>
          </p:cNvSpPr>
          <p:nvPr/>
        </p:nvSpPr>
        <p:spPr bwMode="auto">
          <a:xfrm>
            <a:off x="4656139" y="4868864"/>
            <a:ext cx="34575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Picture 6" descr="D:\Users\szalma\Pictures\Fanny\IMGP5786.jpg"/>
          <p:cNvSpPr>
            <a:spLocks noChangeAspect="1" noChangeArrowheads="1"/>
          </p:cNvSpPr>
          <p:nvPr/>
        </p:nvSpPr>
        <p:spPr bwMode="auto">
          <a:xfrm>
            <a:off x="8399463" y="3429000"/>
            <a:ext cx="21129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Kép 5" descr="https://atletika.hu/sites/default/files/masz/hirek/beillesztett-kepek/2017/megbeszelesmti.jpg"/>
          <p:cNvSpPr>
            <a:spLocks noChangeAspect="1" noChangeArrowheads="1"/>
          </p:cNvSpPr>
          <p:nvPr/>
        </p:nvSpPr>
        <p:spPr bwMode="auto">
          <a:xfrm>
            <a:off x="4872039" y="1773239"/>
            <a:ext cx="51466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u-HU" altLang="hu-HU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5063" name="Kép 5" descr="https://atletika.hu/sites/default/files/masz/hirek/beillesztett-kepek/2017/megbeszelesm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56" y="1392239"/>
            <a:ext cx="564038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44778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098D67-800F-63A4-5BB7-33E5586F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5" y="450575"/>
            <a:ext cx="11005655" cy="1857744"/>
          </a:xfrm>
        </p:spPr>
        <p:txBody>
          <a:bodyPr>
            <a:noAutofit/>
          </a:bodyPr>
          <a:lstStyle/>
          <a:p>
            <a:r>
              <a:rPr lang="hu-HU" sz="2400" b="0" i="1" dirty="0">
                <a:solidFill>
                  <a:schemeClr val="tx1"/>
                </a:solidFill>
              </a:rPr>
              <a:t>A nemzetközi szövetség (WA) három kategóriában osztja ki az esztendő legjobbjainak járó elismerést. Külön díjazzák a futó és ügyességi számokat, valamint az utcai versenyeken mutatott teljesítményt.</a:t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B7E2FE-1250-E53B-49DA-E5826016B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940393"/>
            <a:ext cx="11314415" cy="4658250"/>
          </a:xfrm>
        </p:spPr>
        <p:txBody>
          <a:bodyPr/>
          <a:lstStyle/>
          <a:p>
            <a:r>
              <a:rPr lang="hu-HU" b="1" dirty="0" err="1"/>
              <a:t>Sifan</a:t>
            </a:r>
            <a:r>
              <a:rPr lang="hu-HU" b="1" dirty="0"/>
              <a:t> </a:t>
            </a:r>
            <a:r>
              <a:rPr lang="hu-HU" b="1" dirty="0" err="1"/>
              <a:t>Hassan</a:t>
            </a:r>
            <a:r>
              <a:rPr lang="hu-HU" b="1" dirty="0"/>
              <a:t> </a:t>
            </a:r>
            <a:r>
              <a:rPr lang="hu-HU" dirty="0"/>
              <a:t>(NED)  </a:t>
            </a:r>
          </a:p>
          <a:p>
            <a:r>
              <a:rPr lang="hu-HU" b="1" dirty="0" err="1"/>
              <a:t>Letsile</a:t>
            </a:r>
            <a:r>
              <a:rPr lang="hu-HU" b="1" dirty="0"/>
              <a:t> </a:t>
            </a:r>
            <a:r>
              <a:rPr lang="hu-HU" b="1" dirty="0" err="1"/>
              <a:t>Tebogo</a:t>
            </a:r>
            <a:r>
              <a:rPr lang="hu-HU" b="1" dirty="0"/>
              <a:t> </a:t>
            </a:r>
            <a:r>
              <a:rPr lang="hu-HU" dirty="0"/>
              <a:t>(BOT)</a:t>
            </a:r>
          </a:p>
          <a:p>
            <a:r>
              <a:rPr lang="hu-HU" b="1" dirty="0"/>
              <a:t>Sydney </a:t>
            </a:r>
            <a:r>
              <a:rPr lang="hu-HU" b="1" dirty="0" err="1"/>
              <a:t>McLaughlin-Levrone</a:t>
            </a:r>
            <a:r>
              <a:rPr lang="hu-HU" b="1" dirty="0"/>
              <a:t> </a:t>
            </a:r>
            <a:r>
              <a:rPr lang="hu-HU" dirty="0"/>
              <a:t>(USA)</a:t>
            </a:r>
          </a:p>
          <a:p>
            <a:r>
              <a:rPr lang="hu-HU" b="1" dirty="0" err="1"/>
              <a:t>Jaroszlava</a:t>
            </a:r>
            <a:r>
              <a:rPr lang="hu-HU" b="1" dirty="0"/>
              <a:t> </a:t>
            </a:r>
            <a:r>
              <a:rPr lang="hu-HU" b="1" dirty="0" err="1"/>
              <a:t>Mahucsih</a:t>
            </a:r>
            <a:r>
              <a:rPr lang="hu-HU" b="1" dirty="0"/>
              <a:t>, </a:t>
            </a:r>
            <a:r>
              <a:rPr lang="hu-HU" dirty="0"/>
              <a:t>(UKR)</a:t>
            </a:r>
          </a:p>
          <a:p>
            <a:r>
              <a:rPr lang="hu-HU" b="1" dirty="0"/>
              <a:t>Armand </a:t>
            </a:r>
            <a:r>
              <a:rPr lang="hu-HU" b="1" dirty="0" err="1"/>
              <a:t>Duplantis</a:t>
            </a:r>
            <a:r>
              <a:rPr lang="hu-HU" b="1" dirty="0"/>
              <a:t>, </a:t>
            </a:r>
            <a:r>
              <a:rPr lang="hu-HU" dirty="0"/>
              <a:t>(SVE)</a:t>
            </a:r>
          </a:p>
          <a:p>
            <a:r>
              <a:rPr lang="hu-HU" b="1" dirty="0" err="1"/>
              <a:t>Tamirat</a:t>
            </a:r>
            <a:r>
              <a:rPr lang="hu-HU" b="1" dirty="0"/>
              <a:t> </a:t>
            </a:r>
            <a:r>
              <a:rPr lang="hu-HU" b="1" dirty="0" err="1"/>
              <a:t>Tola</a:t>
            </a:r>
            <a:r>
              <a:rPr lang="hu-HU" b="1" dirty="0"/>
              <a:t> </a:t>
            </a:r>
            <a:r>
              <a:rPr lang="hu-HU" dirty="0"/>
              <a:t>(ETI)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4358524-43FA-2016-BEAE-C20574290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548" y="1324500"/>
            <a:ext cx="1971452" cy="276003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BDE6210-9465-ECD7-E081-5A23197D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" y="4917607"/>
            <a:ext cx="1245704" cy="186959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1687E21-E3A2-FE7A-ACB4-038A6AE9E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5926" y="4342350"/>
            <a:ext cx="1700695" cy="255104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44F7307-6E5B-6EA4-BC90-778F176D6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830" y="4413138"/>
            <a:ext cx="2601355" cy="24802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91B5E53-740E-C510-4B6F-A38D55F20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520" y="4878053"/>
            <a:ext cx="2923573" cy="1946612"/>
          </a:xfrm>
          <a:prstGeom prst="rect">
            <a:avLst/>
          </a:prstGeom>
        </p:spPr>
      </p:pic>
      <p:pic>
        <p:nvPicPr>
          <p:cNvPr id="10" name="Kép 9" descr="Sydney Mclaughlin-Levrone jogs a scary 48.29 world leading time in the 2025  Tokyo World Championships 400m Semifinals. Is she now the favourite to win  the 400m? : r/trackandfield">
            <a:extLst>
              <a:ext uri="{FF2B5EF4-FFF2-40B4-BE49-F238E27FC236}">
                <a16:creationId xmlns:a16="http://schemas.microsoft.com/office/drawing/2014/main" id="{7DEC1760-2222-4E75-2F42-5E895E250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171" y="2519902"/>
            <a:ext cx="2141013" cy="2480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3767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0A593A-9423-FC0D-83D4-83CE163D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Tokió Vb 2025</a:t>
            </a:r>
            <a:br>
              <a:rPr lang="hu-HU" dirty="0"/>
            </a:br>
            <a:r>
              <a:rPr lang="hu-HU" dirty="0">
                <a:hlinkClick r:id="rId2"/>
              </a:rPr>
              <a:t>https://worldathletics.org/</a:t>
            </a:r>
            <a:r>
              <a:rPr lang="hu-HU" dirty="0"/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009B78-E007-67CD-E7B3-BC6A1F458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 err="1">
                <a:hlinkClick r:id="rId2"/>
              </a:rPr>
              <a:t>Valarie</a:t>
            </a:r>
            <a:r>
              <a:rPr lang="hu-HU" sz="1800" dirty="0">
                <a:hlinkClick r:id="rId2"/>
              </a:rPr>
              <a:t> </a:t>
            </a:r>
            <a:r>
              <a:rPr lang="hu-HU" sz="1800" dirty="0" err="1">
                <a:hlinkClick r:id="rId2"/>
              </a:rPr>
              <a:t>Allman</a:t>
            </a:r>
            <a:r>
              <a:rPr lang="hu-HU" sz="1800" dirty="0">
                <a:hlinkClick r:id="rId2"/>
              </a:rPr>
              <a:t>, USA</a:t>
            </a:r>
          </a:p>
          <a:p>
            <a:r>
              <a:rPr lang="hu-HU" sz="1800" dirty="0">
                <a:hlinkClick r:id="rId2"/>
              </a:rPr>
              <a:t>Tara Davis-Woodhall, USA</a:t>
            </a:r>
          </a:p>
          <a:p>
            <a:r>
              <a:rPr lang="hu-HU" sz="1800" dirty="0">
                <a:hlinkClick r:id="rId2"/>
              </a:rPr>
              <a:t>Anna Hall, USA</a:t>
            </a:r>
          </a:p>
          <a:p>
            <a:r>
              <a:rPr lang="hu-HU" sz="1800" dirty="0">
                <a:hlinkClick r:id="rId2"/>
              </a:rPr>
              <a:t>Nicola </a:t>
            </a:r>
            <a:r>
              <a:rPr lang="hu-HU" sz="1800" dirty="0" err="1">
                <a:hlinkClick r:id="rId2"/>
              </a:rPr>
              <a:t>Olyslagers</a:t>
            </a:r>
            <a:r>
              <a:rPr lang="hu-HU" sz="1800" dirty="0">
                <a:hlinkClick r:id="rId2"/>
              </a:rPr>
              <a:t>, </a:t>
            </a:r>
            <a:r>
              <a:rPr lang="hu-HU" sz="1800" dirty="0" err="1">
                <a:hlinkClick r:id="rId2"/>
              </a:rPr>
              <a:t>Australia</a:t>
            </a:r>
            <a:endParaRPr lang="hu-HU" sz="1800" dirty="0">
              <a:hlinkClick r:id="rId2"/>
            </a:endParaRPr>
          </a:p>
          <a:p>
            <a:r>
              <a:rPr lang="hu-HU" sz="1800" dirty="0" err="1">
                <a:hlinkClick r:id="rId2"/>
              </a:rPr>
              <a:t>Camryn</a:t>
            </a:r>
            <a:r>
              <a:rPr lang="hu-HU" sz="1800" dirty="0">
                <a:hlinkClick r:id="rId2"/>
              </a:rPr>
              <a:t> Rogers, </a:t>
            </a:r>
            <a:r>
              <a:rPr lang="hu-HU" sz="1800" dirty="0" err="1">
                <a:hlinkClick r:id="rId2"/>
              </a:rPr>
              <a:t>Canada</a:t>
            </a:r>
            <a:endParaRPr lang="hu-HU" sz="1800" dirty="0">
              <a:hlinkClick r:id="rId2"/>
            </a:endParaRPr>
          </a:p>
          <a:p>
            <a:endParaRPr lang="hu-HU" sz="1800" dirty="0">
              <a:hlinkClick r:id="rId2"/>
            </a:endParaRPr>
          </a:p>
          <a:p>
            <a:r>
              <a:rPr lang="hu-HU" sz="1800" dirty="0" err="1">
                <a:hlinkClick r:id="rId2"/>
              </a:rPr>
              <a:t>Mondo</a:t>
            </a:r>
            <a:r>
              <a:rPr lang="hu-HU" sz="1800" dirty="0">
                <a:hlinkClick r:id="rId2"/>
              </a:rPr>
              <a:t> </a:t>
            </a:r>
            <a:r>
              <a:rPr lang="hu-HU" sz="1800" dirty="0" err="1">
                <a:hlinkClick r:id="rId2"/>
              </a:rPr>
              <a:t>Duplantis</a:t>
            </a:r>
            <a:r>
              <a:rPr lang="hu-HU" sz="1800" dirty="0">
                <a:hlinkClick r:id="rId2"/>
              </a:rPr>
              <a:t>, </a:t>
            </a:r>
            <a:r>
              <a:rPr lang="hu-HU" sz="1800" dirty="0" err="1">
                <a:hlinkClick r:id="rId2"/>
              </a:rPr>
              <a:t>Sweden</a:t>
            </a:r>
            <a:endParaRPr lang="hu-HU" sz="1800" dirty="0">
              <a:hlinkClick r:id="rId2"/>
            </a:endParaRPr>
          </a:p>
          <a:p>
            <a:r>
              <a:rPr lang="hu-HU" sz="1800" dirty="0" err="1">
                <a:hlinkClick r:id="rId2"/>
              </a:rPr>
              <a:t>Mattia</a:t>
            </a:r>
            <a:r>
              <a:rPr lang="hu-HU" sz="1800" dirty="0">
                <a:hlinkClick r:id="rId2"/>
              </a:rPr>
              <a:t> </a:t>
            </a:r>
            <a:r>
              <a:rPr lang="hu-HU" sz="1800" dirty="0" err="1">
                <a:hlinkClick r:id="rId2"/>
              </a:rPr>
              <a:t>Furlani</a:t>
            </a:r>
            <a:r>
              <a:rPr lang="hu-HU" sz="1800" dirty="0">
                <a:hlinkClick r:id="rId2"/>
              </a:rPr>
              <a:t>, </a:t>
            </a:r>
            <a:r>
              <a:rPr lang="hu-HU" sz="1800" dirty="0" err="1">
                <a:hlinkClick r:id="rId2"/>
              </a:rPr>
              <a:t>Italy</a:t>
            </a:r>
            <a:endParaRPr lang="hu-HU" sz="1800" dirty="0">
              <a:hlinkClick r:id="rId2"/>
            </a:endParaRPr>
          </a:p>
          <a:p>
            <a:r>
              <a:rPr lang="hu-HU" sz="1800" dirty="0" err="1">
                <a:hlinkClick r:id="rId2"/>
              </a:rPr>
              <a:t>Ethan</a:t>
            </a:r>
            <a:r>
              <a:rPr lang="hu-HU" sz="1800" dirty="0">
                <a:hlinkClick r:id="rId2"/>
              </a:rPr>
              <a:t> </a:t>
            </a:r>
            <a:r>
              <a:rPr lang="hu-HU" sz="1800" dirty="0" err="1">
                <a:hlinkClick r:id="rId2"/>
              </a:rPr>
              <a:t>Katzberg</a:t>
            </a:r>
            <a:r>
              <a:rPr lang="hu-HU" sz="1800" dirty="0">
                <a:hlinkClick r:id="rId2"/>
              </a:rPr>
              <a:t>, </a:t>
            </a:r>
            <a:r>
              <a:rPr lang="hu-HU" sz="1800" dirty="0" err="1">
                <a:hlinkClick r:id="rId2"/>
              </a:rPr>
              <a:t>Canada</a:t>
            </a:r>
            <a:endParaRPr lang="hu-HU" sz="1800" dirty="0">
              <a:hlinkClick r:id="rId2"/>
            </a:endParaRPr>
          </a:p>
          <a:p>
            <a:r>
              <a:rPr lang="hu-HU" sz="1800" dirty="0" err="1">
                <a:hlinkClick r:id="rId2"/>
              </a:rPr>
              <a:t>Hamish</a:t>
            </a:r>
            <a:r>
              <a:rPr lang="hu-HU" sz="1800" dirty="0">
                <a:hlinkClick r:id="rId2"/>
              </a:rPr>
              <a:t> </a:t>
            </a:r>
            <a:r>
              <a:rPr lang="hu-HU" sz="1800" dirty="0" err="1">
                <a:hlinkClick r:id="rId2"/>
              </a:rPr>
              <a:t>Kerr</a:t>
            </a:r>
            <a:r>
              <a:rPr lang="hu-HU" sz="1800" dirty="0">
                <a:hlinkClick r:id="rId2"/>
              </a:rPr>
              <a:t>, New </a:t>
            </a:r>
            <a:r>
              <a:rPr lang="hu-HU" sz="1800" dirty="0" err="1">
                <a:hlinkClick r:id="rId2"/>
              </a:rPr>
              <a:t>Zealand</a:t>
            </a:r>
            <a:endParaRPr lang="hu-HU" sz="1800" dirty="0">
              <a:hlinkClick r:id="rId2"/>
            </a:endParaRPr>
          </a:p>
          <a:p>
            <a:r>
              <a:rPr lang="hu-HU" sz="1800" dirty="0">
                <a:hlinkClick r:id="rId2"/>
              </a:rPr>
              <a:t>Pedro </a:t>
            </a:r>
            <a:r>
              <a:rPr lang="hu-HU" sz="1800" dirty="0" err="1">
                <a:hlinkClick r:id="rId2"/>
              </a:rPr>
              <a:t>Pichardo</a:t>
            </a:r>
            <a:r>
              <a:rPr lang="hu-HU" sz="1800" dirty="0">
                <a:hlinkClick r:id="rId2"/>
              </a:rPr>
              <a:t>, </a:t>
            </a:r>
            <a:r>
              <a:rPr lang="hu-HU" sz="1800" dirty="0" err="1">
                <a:hlinkClick r:id="rId2"/>
              </a:rPr>
              <a:t>Portugal</a:t>
            </a:r>
            <a:endParaRPr lang="hu-HU" sz="1800" dirty="0">
              <a:hlinkClick r:id="rId2"/>
            </a:endParaRPr>
          </a:p>
          <a:p>
            <a:endParaRPr lang="hu-HU" sz="1800" dirty="0">
              <a:hlinkClick r:id="rId2"/>
            </a:endParaRPr>
          </a:p>
          <a:p>
            <a:endParaRPr lang="hu-HU" dirty="0">
              <a:hlinkClick r:id="rId2"/>
            </a:endParaRPr>
          </a:p>
        </p:txBody>
      </p:sp>
      <p:pic>
        <p:nvPicPr>
          <p:cNvPr id="4" name="Kép 3" descr="A képen Emberi arc, személy, moso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28D0425-6465-6105-CE47-ED4AEAE37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5" y="530352"/>
            <a:ext cx="6772894" cy="4515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2907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28" y="119673"/>
            <a:ext cx="11249891" cy="6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47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 descr="https://assets.aws.worldathletics.org/eyJrZXkiOiI2MDRmNWQ5YzFlNDJmYmEwNWQ2OTMzZGEucG5nIiwiZWRpdHMiOnsicmVzaXplIjp7IndpZHRoIjoyMDAwLCJoZWlnaHQiOjI0MH19fQ=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5" y="337025"/>
            <a:ext cx="11286837" cy="14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artalom helye 4" descr="MOWA Close Up:  Area - Africa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126">
            <a:off x="402263" y="2199399"/>
            <a:ext cx="3464456" cy="233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MOWA Close Up:  Area - As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30" y="1931977"/>
            <a:ext cx="3517670" cy="24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MOWA Close Up: Area - Europ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030">
            <a:off x="8127256" y="2106416"/>
            <a:ext cx="3703566" cy="252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MOWA Close Up: Area - NACA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1" y="4727200"/>
            <a:ext cx="3277524" cy="21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MOWA Close Up:  Area - Oceani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30" y="4713345"/>
            <a:ext cx="3434542" cy="215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MOWA Close Up:  Area - South Americ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88" y="4788496"/>
            <a:ext cx="3351415" cy="2435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58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54429" y="200722"/>
            <a:ext cx="3033131" cy="6270364"/>
          </a:xfrm>
        </p:spPr>
        <p:txBody>
          <a:bodyPr>
            <a:normAutofit/>
          </a:bodyPr>
          <a:lstStyle/>
          <a:p>
            <a:r>
              <a:rPr lang="hu-HU" sz="2400" b="1" dirty="0">
                <a:hlinkClick r:id="rId2"/>
              </a:rPr>
              <a:t>www.masz.hu</a:t>
            </a:r>
            <a:br>
              <a:rPr lang="hu-HU" sz="2400" b="1" dirty="0"/>
            </a:br>
            <a:r>
              <a:rPr lang="hu-HU" sz="2400" b="1" dirty="0"/>
              <a:t>www. wa.org</a:t>
            </a:r>
            <a:br>
              <a:rPr lang="hu-HU" sz="2400" b="1" dirty="0"/>
            </a:br>
            <a:r>
              <a:rPr lang="hu-HU" sz="2400" b="1" dirty="0">
                <a:hlinkClick r:id="rId3"/>
              </a:rPr>
              <a:t>www.iaaf.org</a:t>
            </a:r>
            <a:br>
              <a:rPr lang="hu-HU" sz="2400" b="1" dirty="0"/>
            </a:br>
            <a:r>
              <a:rPr lang="hu-HU" sz="2400" b="1" dirty="0"/>
              <a:t>www.eaa.com</a:t>
            </a:r>
            <a:br>
              <a:rPr lang="hu-HU" sz="2400" b="1" dirty="0"/>
            </a:br>
            <a:r>
              <a:rPr lang="hu-HU" sz="2400" b="1" dirty="0">
                <a:hlinkClick r:id="rId4"/>
              </a:rPr>
              <a:t>www.all-athletics.com</a:t>
            </a:r>
            <a:br>
              <a:rPr lang="hu-HU" sz="2000" dirty="0"/>
            </a:br>
            <a:br>
              <a:rPr lang="hu-HU" sz="2000" dirty="0"/>
            </a:br>
            <a:endParaRPr lang="hu-HU" sz="2000" dirty="0"/>
          </a:p>
        </p:txBody>
      </p:sp>
      <p:pic>
        <p:nvPicPr>
          <p:cNvPr id="4" name="Tartalom helye 3" descr="MOWA Close Up: The Reception Hall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076" y="535260"/>
            <a:ext cx="9402505" cy="593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853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5341" y="4894259"/>
            <a:ext cx="8575172" cy="16144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hu-HU" sz="2000" dirty="0">
                <a:solidFill>
                  <a:srgbClr val="FFC000"/>
                </a:solidFill>
              </a:rPr>
              <a:t>2023          </a:t>
            </a:r>
            <a:r>
              <a:rPr lang="hu-HU" sz="2800" b="0" i="1" dirty="0">
                <a:solidFill>
                  <a:srgbClr val="FFC000"/>
                </a:solidFill>
              </a:rPr>
              <a:t>2026</a:t>
            </a:r>
            <a:r>
              <a:rPr lang="hu-HU" sz="2000" dirty="0">
                <a:solidFill>
                  <a:srgbClr val="FFC000"/>
                </a:solidFill>
              </a:rPr>
              <a:t> </a:t>
            </a:r>
            <a:br>
              <a:rPr lang="hu-HU" sz="2000" dirty="0"/>
            </a:br>
            <a:endParaRPr lang="hu-HU" sz="2000" dirty="0"/>
          </a:p>
        </p:txBody>
      </p:sp>
      <p:pic>
        <p:nvPicPr>
          <p:cNvPr id="48132" name="Kép 4" descr="Képtalálatok a következőre: atlétikai vb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63" y="130054"/>
            <a:ext cx="7921935" cy="517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Kép 6" descr="Képtalálatok a következőre: atlétikai vb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6" y="3959565"/>
            <a:ext cx="3508499" cy="224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382C36B5-13A0-B1EB-1CDD-E6F2A123E7A6}"/>
              </a:ext>
            </a:extLst>
          </p:cNvPr>
          <p:cNvSpPr/>
          <p:nvPr/>
        </p:nvSpPr>
        <p:spPr>
          <a:xfrm>
            <a:off x="6180880" y="5963951"/>
            <a:ext cx="34724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2DD30E2-9B1B-810B-31F3-E51A135B1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6" y="994642"/>
            <a:ext cx="3499696" cy="233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5CF76FC-3432-4C7C-AABB-8FB769144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8" y="4922948"/>
            <a:ext cx="2707497" cy="1804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19269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243953-D626-3067-B1B5-47348FB1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009" y="4984596"/>
            <a:ext cx="3642731" cy="702526"/>
          </a:xfrm>
        </p:spPr>
        <p:txBody>
          <a:bodyPr>
            <a:normAutofit fontScale="90000"/>
          </a:bodyPr>
          <a:lstStyle/>
          <a:p>
            <a:r>
              <a:rPr lang="hu-HU" dirty="0">
                <a:effectLst/>
              </a:rPr>
              <a:t> </a:t>
            </a:r>
            <a:r>
              <a:rPr lang="hu-HU" sz="1300" dirty="0">
                <a:solidFill>
                  <a:schemeClr val="tx1"/>
                </a:solidFill>
                <a:effectLst/>
              </a:rPr>
              <a:t>In </a:t>
            </a:r>
            <a:r>
              <a:rPr lang="hu-HU" sz="1300" dirty="0" err="1">
                <a:solidFill>
                  <a:schemeClr val="tx1"/>
                </a:solidFill>
                <a:effectLst/>
              </a:rPr>
              <a:t>addition</a:t>
            </a:r>
            <a:r>
              <a:rPr lang="hu-HU" sz="1300" dirty="0">
                <a:solidFill>
                  <a:schemeClr val="tx1"/>
                </a:solidFill>
                <a:effectLst/>
              </a:rPr>
              <a:t>:</a:t>
            </a:r>
            <a:br>
              <a:rPr lang="hu-HU" sz="1300" dirty="0">
                <a:solidFill>
                  <a:schemeClr val="tx1"/>
                </a:solidFill>
                <a:effectLst/>
              </a:rPr>
            </a:br>
            <a:r>
              <a:rPr lang="hu-HU" sz="1300" dirty="0">
                <a:solidFill>
                  <a:schemeClr val="tx1"/>
                </a:solidFill>
                <a:effectLst/>
              </a:rPr>
              <a:t>   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Budapest Grand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Prix</a:t>
            </a:r>
            <a:br>
              <a:rPr lang="hu-HU" sz="1100" b="0" dirty="0">
                <a:solidFill>
                  <a:schemeClr val="tx1"/>
                </a:solidFill>
                <a:effectLst/>
              </a:rPr>
            </a:br>
            <a:r>
              <a:rPr lang="hu-HU" sz="1100" b="0" dirty="0">
                <a:solidFill>
                  <a:schemeClr val="tx1"/>
                </a:solidFill>
                <a:effectLst/>
              </a:rPr>
              <a:t>    Budapest Mobil Grand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Prix</a:t>
            </a:r>
            <a:br>
              <a:rPr lang="hu-HU" sz="1100" b="0" dirty="0">
                <a:solidFill>
                  <a:schemeClr val="tx1"/>
                </a:solidFill>
                <a:effectLst/>
              </a:rPr>
            </a:br>
            <a:r>
              <a:rPr lang="hu-HU" sz="1100" b="0" dirty="0">
                <a:solidFill>
                  <a:schemeClr val="tx1"/>
                </a:solidFill>
                <a:effectLst/>
              </a:rPr>
              <a:t>    </a:t>
            </a:r>
            <a:r>
              <a:rPr lang="hu-HU" sz="1100" b="0">
                <a:solidFill>
                  <a:schemeClr val="tx1"/>
                </a:solidFill>
                <a:effectLst/>
              </a:rPr>
              <a:t>Gyulai István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Memorial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 -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Hungarian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Athletics</a:t>
            </a:r>
            <a:r>
              <a:rPr lang="hu-HU" sz="1100" b="0" dirty="0">
                <a:solidFill>
                  <a:schemeClr val="tx1"/>
                </a:solidFill>
                <a:effectLst/>
              </a:rPr>
              <a:t>             	                    Grand </a:t>
            </a:r>
            <a:r>
              <a:rPr lang="hu-HU" sz="1100" b="0" dirty="0" err="1">
                <a:solidFill>
                  <a:schemeClr val="tx1"/>
                </a:solidFill>
                <a:effectLst/>
              </a:rPr>
              <a:t>Prix</a:t>
            </a:r>
            <a:endParaRPr lang="hu-HU" sz="1100" b="0" dirty="0">
              <a:solidFill>
                <a:schemeClr val="tx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E20200-77E2-D5B7-6E72-7EB20B15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345688"/>
            <a:ext cx="5061167" cy="437261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organised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Hungary is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illustrative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1966,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1983,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1988,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1989, Budapest: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1994, Budapest: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Country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1995, Nyíregyháza: European U18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1998, Budapest: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2001, Debrecen: World U18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2003, 2004,2005, Szombathely: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Hammer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Throw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2004, Budapest: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2006, Debrecen: World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Running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2007, Debrecen: European U23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2010, Nyíregyháza: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Veteran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2012, Budapest - Szentendre: European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Country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2014, Budapest: World Masters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2018, Győr: European U18 </a:t>
            </a:r>
            <a:r>
              <a:rPr lang="hu-H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2023 Budapest  World </a:t>
            </a:r>
            <a:r>
              <a:rPr lang="hu-HU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Championships</a:t>
            </a:r>
            <a:r>
              <a:rPr lang="hu-HU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hu-HU" sz="1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World </a:t>
            </a:r>
            <a:r>
              <a:rPr lang="hu-HU" sz="1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Athletics</a:t>
            </a:r>
            <a:r>
              <a:rPr lang="hu-HU" sz="1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endParaRPr lang="hu-HU" sz="1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Kép 4" descr="Kép előnézete">
            <a:extLst>
              <a:ext uri="{FF2B5EF4-FFF2-40B4-BE49-F238E27FC236}">
                <a16:creationId xmlns:a16="http://schemas.microsoft.com/office/drawing/2014/main" id="{54767D49-141F-7271-F972-76A77EC85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8061"/>
            <a:ext cx="5577839" cy="4372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12037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134D6D-D2E8-7B19-9103-E977FDD2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2CAEE3-4E9C-DDD9-A249-D0D82A290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https://worldathletics.org/competitions/world-athletics-ultimate-championship/2026</a:t>
            </a:r>
            <a:r>
              <a:rPr lang="hu-HU" dirty="0"/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8424B3A-C892-0069-38A9-BDD0F959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4" y="1885950"/>
            <a:ext cx="8147472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260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16BB3D-AFFF-F48C-651B-80E2B90E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583151"/>
            <a:ext cx="10911840" cy="1744497"/>
          </a:xfrm>
        </p:spPr>
        <p:txBody>
          <a:bodyPr>
            <a:normAutofit/>
          </a:bodyPr>
          <a:lstStyle/>
          <a:p>
            <a:r>
              <a:rPr lang="hu-HU" i="1" dirty="0"/>
              <a:t>Az ATLÉTIKÁVAL nem lehet tévedni…!</a:t>
            </a:r>
            <a:br>
              <a:rPr lang="hu-HU" dirty="0"/>
            </a:br>
            <a:br>
              <a:rPr lang="hu-HU" dirty="0"/>
            </a:br>
            <a:r>
              <a:rPr lang="hu-HU" dirty="0"/>
              <a:t>                             Köszönöm a figyelmet!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35BD8CD-AEE5-F266-DEFA-C256E4290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12" y="190940"/>
            <a:ext cx="5756564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5658D58-B151-5202-65F3-D3E5B289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993291"/>
            <a:ext cx="5063609" cy="33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74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54" y="166256"/>
            <a:ext cx="11601000" cy="64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9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7" y="157020"/>
            <a:ext cx="11702568" cy="70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53" y="0"/>
            <a:ext cx="11150020" cy="69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9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920" y="0"/>
            <a:ext cx="11346315" cy="69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82" y="20786"/>
            <a:ext cx="12044218" cy="68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612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E55935EFF1D814C8AB844FAB4F8702C" ma:contentTypeVersion="0" ma:contentTypeDescription="Új dokumentum létrehozása." ma:contentTypeScope="" ma:versionID="e5722523f2b4d1c279ab7b214c18961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b7c27016a3fa57f87c0c1ae7a6d61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EFB581-AF83-4CD2-8D20-7A16187F5A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274AD2-EDB8-40E8-90A1-347AA7A70F88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609DA2-A64B-40F6-8B3B-6291E7702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6437</TotalTime>
  <Words>1560</Words>
  <Application>Microsoft Office PowerPoint</Application>
  <PresentationFormat>Szélesvásznú</PresentationFormat>
  <Paragraphs>239</Paragraphs>
  <Slides>45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Verdana</vt:lpstr>
      <vt:lpstr>Wingdings 2</vt:lpstr>
      <vt:lpstr>Office-téma</vt:lpstr>
      <vt:lpstr>Aspektus</vt:lpstr>
      <vt:lpstr>Atlétika  sportági alapok I.</vt:lpstr>
      <vt:lpstr>Atlétika 1.</vt:lpstr>
      <vt:lpstr> Atlétikai alapismeretek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Vertical:  (6.5 kilométer, +1000 méter szint),                           Classic:  (14.3 kilométer, +775 méter szint, -775 méter szint)                          Short trail : (44.5 kilométer, +3657 méter, -3667 méter)                              Ultra :   (81.2 kilométer, +5413 méter, -5413 méter)                         U20 férfiak:  (7.8 kilométer, +397 méter, -397 méter).                       </vt:lpstr>
      <vt:lpstr>Az atlétika futó  versenyszámai</vt:lpstr>
      <vt:lpstr>PowerPoint-bemutató</vt:lpstr>
      <vt:lpstr>Akadály:  3000 m                 ffi 91.4 cm                 női 76.2 cm  Gát: ffi  110 m 106.7 cm               400 m 91.4 cm       női 100 m        női 100 m 83.8 cm               400 m 76.2 cm           10 gát</vt:lpstr>
      <vt:lpstr>4 x 100 m  ffi - női 4 x 400 m  ffi - női 4 x 400 m  vegyes</vt:lpstr>
      <vt:lpstr>Marathon futás</vt:lpstr>
      <vt:lpstr> Eliud Khipchoge ( 1:59.40:2) </vt:lpstr>
      <vt:lpstr>PowerPoint-bemutató</vt:lpstr>
      <vt:lpstr>New York    2025. november 2., vasárnap https://www.nyrr.org/tcsnycmarathon/race-day/the-course  </vt:lpstr>
      <vt:lpstr>  Ultra Running  Lubics Szilvia,                                                 246 km, 3 x Spartathlon győztes     Magyar Becsület Rend kitüntetettje,                                              Bódis Tamás          Maráz Zsuzsanna                                   23:28,37 óra                    25:43:40 óra j                                                      (24 órás vb 279.059 km)                                                                                                                                    Mórocza Andrea                   25:09:06 óra       2025       </vt:lpstr>
      <vt:lpstr>      Gyaloglás</vt:lpstr>
      <vt:lpstr>Tokió 2025</vt:lpstr>
      <vt:lpstr>Az atlétikai ugró versenyszámai</vt:lpstr>
      <vt:lpstr>Az atlétika dobó versenyszámai</vt:lpstr>
      <vt:lpstr>Az atlétika összetett versenyszámai</vt:lpstr>
      <vt:lpstr>A WA fejlesztési, támogatási stratégiája, a bevételek felhasználása</vt:lpstr>
      <vt:lpstr>Az IAAF - WA mérföldkövei</vt:lpstr>
      <vt:lpstr>Az IAAF - WA elnökök: J.S. Edström   (SWE)  1912 - 1946     Lord Burgley   (GB)   1946 - 1976     Adriann Paulen   (NED)  1976 - 1981     Primo Nebiolo  (ITA)  1981 - 1999     Laminea Diack  (SEN) 1999 - 2015     Lord Sebastian Coe     (GB) 2015 -</vt:lpstr>
      <vt:lpstr>Női Atlétika</vt:lpstr>
      <vt:lpstr>A sportág népszerűsítési tervei:</vt:lpstr>
      <vt:lpstr>Fontosabb szabálymódosítások</vt:lpstr>
      <vt:lpstr>Az eredmények fejlődésének okai</vt:lpstr>
      <vt:lpstr>A nemzetközi szövetség (WA) három kategóriában osztja ki az esztendő legjobbjainak járó elismerést. Külön díjazzák a futó és ügyességi számokat, valamint az utcai versenyeken mutatott teljesítményt. </vt:lpstr>
      <vt:lpstr>Tokió Vb 2025 https://worldathletics.org/ </vt:lpstr>
      <vt:lpstr>PowerPoint-bemutató</vt:lpstr>
      <vt:lpstr>www.masz.hu www. wa.org www.iaaf.org www.eaa.com www.all-athletics.com  </vt:lpstr>
      <vt:lpstr>2023          2026  </vt:lpstr>
      <vt:lpstr> In addition:    Budapest Grand Prix     Budapest Mobil Grand Prix     Gyulai István Memorial - Hungarian Athletics                                  Grand Prix</vt:lpstr>
      <vt:lpstr>PowerPoint-bemutató</vt:lpstr>
      <vt:lpstr>Az ATLÉTIKÁVAL nem lehet tévedni…!                               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Atlétika alapjai</dc:title>
  <dc:creator>Szalma László</dc:creator>
  <cp:lastModifiedBy>Szalma László Róbert</cp:lastModifiedBy>
  <cp:revision>51</cp:revision>
  <dcterms:created xsi:type="dcterms:W3CDTF">2022-02-01T11:15:16Z</dcterms:created>
  <dcterms:modified xsi:type="dcterms:W3CDTF">2026-03-13T07:55:08Z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0x010100EE55935EFF1D814C8AB844FAB4F8702C</vt:lpwstr>
  </property>
</Properties>
</file>