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94" r:id="rId15"/>
    <p:sldId id="295" r:id="rId16"/>
    <p:sldId id="275" r:id="rId17"/>
    <p:sldId id="296" r:id="rId18"/>
    <p:sldId id="274" r:id="rId19"/>
    <p:sldId id="278" r:id="rId20"/>
    <p:sldId id="285" r:id="rId21"/>
    <p:sldId id="290" r:id="rId22"/>
    <p:sldId id="272" r:id="rId23"/>
    <p:sldId id="303" r:id="rId24"/>
    <p:sldId id="304" r:id="rId25"/>
    <p:sldId id="282" r:id="rId26"/>
    <p:sldId id="283" r:id="rId27"/>
    <p:sldId id="284" r:id="rId28"/>
    <p:sldId id="291" r:id="rId29"/>
    <p:sldId id="292" r:id="rId30"/>
    <p:sldId id="298" r:id="rId31"/>
    <p:sldId id="305" r:id="rId32"/>
    <p:sldId id="306" r:id="rId33"/>
    <p:sldId id="299" r:id="rId34"/>
  </p:sldIdLst>
  <p:sldSz cx="9144000" cy="5715000" type="screen16x10"/>
  <p:notesSz cx="6858000" cy="9144000"/>
  <p:custDataLst>
    <p:tags r:id="rId35"/>
  </p:custDataLst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72"/>
    <p:restoredTop sz="94628"/>
  </p:normalViewPr>
  <p:slideViewPr>
    <p:cSldViewPr>
      <p:cViewPr varScale="1">
        <p:scale>
          <a:sx n="70" d="100"/>
          <a:sy n="70" d="100"/>
        </p:scale>
        <p:origin x="1156" y="64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47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 hasCustomPrompt="1"/>
          </p:nvPr>
        </p:nvSpPr>
        <p:spPr>
          <a:xfrm>
            <a:off x="683568" y="913286"/>
            <a:ext cx="7772400" cy="1225021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hu-HU" dirty="0"/>
              <a:t>CÍM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 hasCustomPrompt="1"/>
          </p:nvPr>
        </p:nvSpPr>
        <p:spPr>
          <a:xfrm>
            <a:off x="1403648" y="2281436"/>
            <a:ext cx="6400800" cy="14605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/>
              <a:t>ALCÍM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lcím és tartalom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hasCustomPrompt="1"/>
          </p:nvPr>
        </p:nvSpPr>
        <p:spPr>
          <a:xfrm>
            <a:off x="355896" y="240936"/>
            <a:ext cx="7992888" cy="43204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hu-HU" dirty="0"/>
              <a:t>Fejezetcím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 hasCustomPrompt="1"/>
          </p:nvPr>
        </p:nvSpPr>
        <p:spPr>
          <a:xfrm>
            <a:off x="379352" y="1010388"/>
            <a:ext cx="7288992" cy="40073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Tartalom</a:t>
            </a:r>
          </a:p>
          <a:p>
            <a:pPr lvl="1"/>
            <a:r>
              <a:rPr lang="hu-HU" dirty="0"/>
              <a:t>2. szint</a:t>
            </a:r>
          </a:p>
          <a:p>
            <a:pPr lvl="2"/>
            <a:r>
              <a:rPr lang="hu-HU" dirty="0"/>
              <a:t>3. szint</a:t>
            </a:r>
          </a:p>
          <a:p>
            <a:pPr lvl="3"/>
            <a:r>
              <a:rPr lang="hu-HU" dirty="0"/>
              <a:t>4. szint</a:t>
            </a:r>
          </a:p>
          <a:p>
            <a:pPr lvl="4"/>
            <a:r>
              <a:rPr lang="hu-HU" dirty="0"/>
              <a:t>5. szint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talom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artalom helye 2"/>
          <p:cNvSpPr>
            <a:spLocks noGrp="1"/>
          </p:cNvSpPr>
          <p:nvPr>
            <p:ph idx="1" hasCustomPrompt="1"/>
          </p:nvPr>
        </p:nvSpPr>
        <p:spPr>
          <a:xfrm>
            <a:off x="379352" y="265212"/>
            <a:ext cx="7505016" cy="475252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Tartalom</a:t>
            </a:r>
          </a:p>
          <a:p>
            <a:pPr lvl="1"/>
            <a:r>
              <a:rPr lang="hu-HU" dirty="0"/>
              <a:t>2. szint</a:t>
            </a:r>
          </a:p>
          <a:p>
            <a:pPr lvl="2"/>
            <a:r>
              <a:rPr lang="hu-HU" dirty="0"/>
              <a:t>3. szint</a:t>
            </a:r>
          </a:p>
          <a:p>
            <a:pPr lvl="3"/>
            <a:r>
              <a:rPr lang="hu-HU" dirty="0"/>
              <a:t>4. szint</a:t>
            </a:r>
          </a:p>
          <a:p>
            <a:pPr lvl="4"/>
            <a:r>
              <a:rPr lang="hu-HU" dirty="0"/>
              <a:t>5. szint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png"/><Relationship Id="rId10" Type="http://schemas.openxmlformats.org/officeDocument/2006/relationships/image" Target="../media/image22.jpeg"/><Relationship Id="rId4" Type="http://schemas.openxmlformats.org/officeDocument/2006/relationships/image" Target="../media/image16.png"/><Relationship Id="rId9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6.jpeg"/><Relationship Id="rId9" Type="http://schemas.openxmlformats.org/officeDocument/2006/relationships/image" Target="../media/image31.jpeg"/><Relationship Id="rId1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9.jpeg"/><Relationship Id="rId18" Type="http://schemas.openxmlformats.org/officeDocument/2006/relationships/image" Target="../media/image5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12" Type="http://schemas.openxmlformats.org/officeDocument/2006/relationships/image" Target="../media/image48.jpeg"/><Relationship Id="rId17" Type="http://schemas.openxmlformats.org/officeDocument/2006/relationships/image" Target="../media/image53.jpeg"/><Relationship Id="rId2" Type="http://schemas.openxmlformats.org/officeDocument/2006/relationships/image" Target="../media/image38.png"/><Relationship Id="rId16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11" Type="http://schemas.openxmlformats.org/officeDocument/2006/relationships/image" Target="../media/image47.jpeg"/><Relationship Id="rId5" Type="http://schemas.openxmlformats.org/officeDocument/2006/relationships/image" Target="../media/image41.jpeg"/><Relationship Id="rId15" Type="http://schemas.openxmlformats.org/officeDocument/2006/relationships/image" Target="../media/image51.jpeg"/><Relationship Id="rId10" Type="http://schemas.openxmlformats.org/officeDocument/2006/relationships/image" Target="../media/image46.jpeg"/><Relationship Id="rId19" Type="http://schemas.openxmlformats.org/officeDocument/2006/relationships/image" Target="../media/image55.png"/><Relationship Id="rId4" Type="http://schemas.openxmlformats.org/officeDocument/2006/relationships/image" Target="../media/image40.jpeg"/><Relationship Id="rId9" Type="http://schemas.openxmlformats.org/officeDocument/2006/relationships/image" Target="../media/image45.jpeg"/><Relationship Id="rId1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sz="4400" b="0" dirty="0">
                <a:solidFill>
                  <a:schemeClr val="bg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ELŐADÁS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 ATLÉTIKA ALAPJAI TANTÁRGYHOZ 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 atlétika története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D4A7BBB-9D02-0E46-AECE-8D5D0C5766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1196"/>
            <a:ext cx="6931786" cy="4933493"/>
          </a:xfrm>
        </p:spPr>
      </p:pic>
    </p:spTree>
    <p:extLst>
      <p:ext uri="{BB962C8B-B14F-4D97-AF65-F5344CB8AC3E}">
        <p14:creationId xmlns:p14="http://schemas.microsoft.com/office/powerpoint/2010/main" val="27216071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55E934C-CF6F-AE4D-AF3A-31431CAAD1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9188"/>
            <a:ext cx="6395707" cy="4917236"/>
          </a:xfrm>
        </p:spPr>
      </p:pic>
    </p:spTree>
    <p:extLst>
      <p:ext uri="{BB962C8B-B14F-4D97-AF65-F5344CB8AC3E}">
        <p14:creationId xmlns:p14="http://schemas.microsoft.com/office/powerpoint/2010/main" val="10626160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965AAA6-0D9C-1A4B-A31E-630BA79543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1196"/>
            <a:ext cx="6696744" cy="4924906"/>
          </a:xfrm>
        </p:spPr>
      </p:pic>
    </p:spTree>
    <p:extLst>
      <p:ext uri="{BB962C8B-B14F-4D97-AF65-F5344CB8AC3E}">
        <p14:creationId xmlns:p14="http://schemas.microsoft.com/office/powerpoint/2010/main" val="13034539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168D97AD-5224-4446-BE93-034CE4253A8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3467811"/>
              </p:ext>
            </p:extLst>
          </p:nvPr>
        </p:nvGraphicFramePr>
        <p:xfrm>
          <a:off x="467544" y="337220"/>
          <a:ext cx="7505700" cy="3916014"/>
        </p:xfrm>
        <a:graphic>
          <a:graphicData uri="http://schemas.openxmlformats.org/drawingml/2006/table">
            <a:tbl>
              <a:tblPr/>
              <a:tblGrid>
                <a:gridCol w="2160240">
                  <a:extLst>
                    <a:ext uri="{9D8B030D-6E8A-4147-A177-3AD203B41FA5}">
                      <a16:colId xmlns:a16="http://schemas.microsoft.com/office/drawing/2014/main" val="2610813945"/>
                    </a:ext>
                  </a:extLst>
                </a:gridCol>
                <a:gridCol w="5345460">
                  <a:extLst>
                    <a:ext uri="{9D8B030D-6E8A-4147-A177-3AD203B41FA5}">
                      <a16:colId xmlns:a16="http://schemas.microsoft.com/office/drawing/2014/main" val="417870529"/>
                    </a:ext>
                  </a:extLst>
                </a:gridCol>
              </a:tblGrid>
              <a:tr h="348090">
                <a:tc>
                  <a:txBody>
                    <a:bodyPr/>
                    <a:lstStyle/>
                    <a:p>
                      <a:pPr algn="ctr"/>
                      <a:r>
                        <a:rPr lang="x-none" sz="17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Év</a:t>
                      </a:r>
                    </a:p>
                  </a:txBody>
                  <a:tcPr marL="87023" marR="87023" marT="43511" marB="43511" anchor="ctr">
                    <a:lnL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Esemény </a:t>
                      </a:r>
                    </a:p>
                  </a:txBody>
                  <a:tcPr marL="87023" marR="87023" marT="43511" marB="43511" anchor="ctr">
                    <a:lnL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0905660"/>
                  </a:ext>
                </a:extLst>
              </a:tr>
              <a:tr h="348090">
                <a:tc>
                  <a:txBody>
                    <a:bodyPr/>
                    <a:lstStyle/>
                    <a:p>
                      <a:pPr algn="ctr"/>
                      <a:r>
                        <a:rPr lang="x-none" sz="170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1934 </a:t>
                      </a:r>
                    </a:p>
                  </a:txBody>
                  <a:tcPr marL="87023" marR="87023" marT="43511" marB="43511" anchor="ctr">
                    <a:lnL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Torinó, első Európa Bajnokság </a:t>
                      </a:r>
                    </a:p>
                  </a:txBody>
                  <a:tcPr marL="87023" marR="87023" marT="43511" marB="43511" anchor="ctr">
                    <a:lnL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1889002"/>
                  </a:ext>
                </a:extLst>
              </a:tr>
              <a:tr h="609158">
                <a:tc>
                  <a:txBody>
                    <a:bodyPr/>
                    <a:lstStyle/>
                    <a:p>
                      <a:pPr algn="ctr"/>
                      <a:r>
                        <a:rPr lang="x-none" sz="17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1966 </a:t>
                      </a:r>
                    </a:p>
                  </a:txBody>
                  <a:tcPr marL="87023" marR="87023" marT="43511" marB="43511" anchor="ctr">
                    <a:lnL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Dortmund, </a:t>
                      </a:r>
                      <a:r>
                        <a:rPr lang="en-US" sz="17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els</a:t>
                      </a:r>
                      <a:r>
                        <a:rPr lang="hu-HU" sz="17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ő</a:t>
                      </a:r>
                      <a:r>
                        <a:rPr lang="en-US" sz="17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Fedett</a:t>
                      </a:r>
                      <a:r>
                        <a:rPr lang="en-US" sz="17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pályás</a:t>
                      </a:r>
                      <a:r>
                        <a:rPr lang="en-US" sz="17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Európa</a:t>
                      </a:r>
                      <a:r>
                        <a:rPr lang="en-US" sz="17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Játékok</a:t>
                      </a:r>
                      <a:r>
                        <a:rPr lang="en-US" sz="17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hu-HU" sz="1700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7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(1970-t</a:t>
                      </a:r>
                      <a:r>
                        <a:rPr lang="hu-HU" sz="17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ő</a:t>
                      </a:r>
                      <a:r>
                        <a:rPr lang="en-US" sz="17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 </a:t>
                      </a:r>
                      <a:r>
                        <a:rPr lang="en-US" sz="17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Európa</a:t>
                      </a:r>
                      <a:r>
                        <a:rPr lang="en-US" sz="17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bajnokság</a:t>
                      </a:r>
                      <a:r>
                        <a:rPr lang="en-US" sz="17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</a:p>
                  </a:txBody>
                  <a:tcPr marL="87023" marR="87023" marT="43511" marB="43511" anchor="ctr">
                    <a:lnL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7111765"/>
                  </a:ext>
                </a:extLst>
              </a:tr>
              <a:tr h="348090">
                <a:tc>
                  <a:txBody>
                    <a:bodyPr/>
                    <a:lstStyle/>
                    <a:p>
                      <a:pPr algn="ctr"/>
                      <a:r>
                        <a:rPr lang="x-none" sz="170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1983 </a:t>
                      </a:r>
                    </a:p>
                  </a:txBody>
                  <a:tcPr marL="87023" marR="87023" marT="43511" marB="43511" anchor="ctr">
                    <a:lnL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Helsinki, </a:t>
                      </a:r>
                      <a:r>
                        <a:rPr lang="en-US" sz="17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els</a:t>
                      </a:r>
                      <a:r>
                        <a:rPr lang="hu-HU" sz="17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ő</a:t>
                      </a:r>
                      <a:r>
                        <a:rPr lang="hu-HU" sz="1700" baseline="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Világbajnokság</a:t>
                      </a:r>
                      <a:r>
                        <a:rPr lang="en-US" sz="17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87023" marR="87023" marT="43511" marB="43511" anchor="ctr">
                    <a:lnL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3258870"/>
                  </a:ext>
                </a:extLst>
              </a:tr>
              <a:tr h="609158">
                <a:tc>
                  <a:txBody>
                    <a:bodyPr/>
                    <a:lstStyle/>
                    <a:p>
                      <a:pPr algn="ctr"/>
                      <a:r>
                        <a:rPr lang="x-none" sz="170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1985 </a:t>
                      </a:r>
                    </a:p>
                  </a:txBody>
                  <a:tcPr marL="87023" marR="87023" marT="43511" marB="43511" anchor="ctr">
                    <a:lnL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Mobil Grand Prix </a:t>
                      </a:r>
                      <a:r>
                        <a:rPr lang="en-US" sz="17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meghívásos</a:t>
                      </a:r>
                      <a:r>
                        <a:rPr lang="en-US" sz="17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versenyek</a:t>
                      </a:r>
                      <a:r>
                        <a:rPr lang="en-US" sz="17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kezdete</a:t>
                      </a:r>
                      <a:r>
                        <a:rPr lang="en-US" sz="17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hu-HU" sz="1700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hu-HU" sz="17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Fedett</a:t>
                      </a:r>
                      <a:r>
                        <a:rPr lang="hu-HU" sz="1700" baseline="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</a:t>
                      </a:r>
                      <a:r>
                        <a:rPr lang="hu-HU" sz="17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ilágjátékok - Párizs</a:t>
                      </a:r>
                      <a:endParaRPr lang="en-US" sz="1700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23" marR="87023" marT="43511" marB="43511" anchor="ctr">
                    <a:lnL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2217944"/>
                  </a:ext>
                </a:extLst>
              </a:tr>
              <a:tr h="609158">
                <a:tc>
                  <a:txBody>
                    <a:bodyPr/>
                    <a:lstStyle/>
                    <a:p>
                      <a:pPr algn="ctr"/>
                      <a:r>
                        <a:rPr lang="x-none" sz="170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1987 </a:t>
                      </a:r>
                    </a:p>
                  </a:txBody>
                  <a:tcPr marL="87023" marR="87023" marT="43511" marB="43511" anchor="ctr">
                    <a:lnL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Idianapolis</a:t>
                      </a:r>
                      <a:r>
                        <a:rPr lang="en-US" sz="17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Els</a:t>
                      </a:r>
                      <a:r>
                        <a:rPr lang="hu-HU" sz="17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ő</a:t>
                      </a:r>
                      <a:r>
                        <a:rPr lang="en-US" sz="17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Fedett</a:t>
                      </a:r>
                      <a:r>
                        <a:rPr lang="en-US" sz="17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pályás</a:t>
                      </a:r>
                      <a:r>
                        <a:rPr lang="en-US" sz="17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Világbajnokság</a:t>
                      </a:r>
                      <a:r>
                        <a:rPr lang="en-US" sz="17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87023" marR="87023" marT="43511" marB="43511" anchor="ctr">
                    <a:lnL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4767640"/>
                  </a:ext>
                </a:extLst>
              </a:tr>
              <a:tr h="348090">
                <a:tc>
                  <a:txBody>
                    <a:bodyPr/>
                    <a:lstStyle/>
                    <a:p>
                      <a:pPr algn="ctr"/>
                      <a:r>
                        <a:rPr lang="x-none" sz="170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1998 </a:t>
                      </a:r>
                    </a:p>
                  </a:txBody>
                  <a:tcPr marL="87023" marR="87023" marT="43511" marB="43511" anchor="ctr">
                    <a:lnL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Golden League </a:t>
                      </a:r>
                    </a:p>
                  </a:txBody>
                  <a:tcPr marL="87023" marR="87023" marT="43511" marB="43511" anchor="ctr">
                    <a:lnL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6893503"/>
                  </a:ext>
                </a:extLst>
              </a:tr>
              <a:tr h="348090">
                <a:tc>
                  <a:txBody>
                    <a:bodyPr/>
                    <a:lstStyle/>
                    <a:p>
                      <a:pPr algn="ctr"/>
                      <a:r>
                        <a:rPr lang="x-none" sz="170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2003 </a:t>
                      </a:r>
                    </a:p>
                  </a:txBody>
                  <a:tcPr marL="87023" marR="87023" marT="43511" marB="43511" anchor="ctr">
                    <a:lnL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World Athletics Final </a:t>
                      </a:r>
                    </a:p>
                  </a:txBody>
                  <a:tcPr marL="87023" marR="87023" marT="43511" marB="43511" anchor="ctr">
                    <a:lnL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5930472"/>
                  </a:ext>
                </a:extLst>
              </a:tr>
              <a:tr h="348090">
                <a:tc>
                  <a:txBody>
                    <a:bodyPr/>
                    <a:lstStyle/>
                    <a:p>
                      <a:pPr algn="ctr"/>
                      <a:r>
                        <a:rPr lang="x-none" sz="17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2010 </a:t>
                      </a:r>
                    </a:p>
                  </a:txBody>
                  <a:tcPr marL="87023" marR="87023" marT="43511" marB="43511" anchor="ctr">
                    <a:lnL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Diamond League </a:t>
                      </a:r>
                    </a:p>
                  </a:txBody>
                  <a:tcPr marL="87023" marR="87023" marT="43511" marB="43511" anchor="ctr">
                    <a:lnL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358384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87B8729D-C5C7-1446-942F-86111021B253}"/>
              </a:ext>
            </a:extLst>
          </p:cNvPr>
          <p:cNvSpPr/>
          <p:nvPr/>
        </p:nvSpPr>
        <p:spPr>
          <a:xfrm>
            <a:off x="539552" y="4441676"/>
            <a:ext cx="72728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Irodalom</a:t>
            </a:r>
            <a:r>
              <a:rPr lang="en-US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Koltai</a:t>
            </a:r>
            <a:r>
              <a:rPr lang="en-US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J. (</a:t>
            </a:r>
            <a:r>
              <a:rPr lang="en-US" dirty="0" err="1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szerk</a:t>
            </a:r>
            <a:r>
              <a:rPr lang="en-US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(1980): </a:t>
            </a:r>
            <a:r>
              <a:rPr lang="en-US" dirty="0" err="1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Atlétika</a:t>
            </a:r>
            <a:r>
              <a:rPr lang="en-US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II. Budapest, Sport 23-30.o.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5889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395536" y="409228"/>
            <a:ext cx="7505016" cy="504056"/>
          </a:xfrm>
        </p:spPr>
        <p:txBody>
          <a:bodyPr/>
          <a:lstStyle/>
          <a:p>
            <a:r>
              <a:rPr lang="hu-HU" sz="2800" dirty="0"/>
              <a:t>Az atlétika hazai fejlődés története</a:t>
            </a:r>
          </a:p>
          <a:p>
            <a:r>
              <a:rPr lang="hu-HU" sz="1800" dirty="0"/>
              <a:t>A honfoglaló magyarság körében már fellehetők az  atlétika nyomai</a:t>
            </a:r>
          </a:p>
          <a:p>
            <a:r>
              <a:rPr lang="hu-HU" sz="1800" dirty="0"/>
              <a:t>Nemcsak lovaglásban  hanem futásban gyaloglásban, harcutánzó  gerely-, lándzsahajításban…</a:t>
            </a:r>
          </a:p>
          <a:p>
            <a:r>
              <a:rPr lang="hu-HU" sz="1800" dirty="0"/>
              <a:t>A kődobás  mozdulatát több magyar családi címerben is megörökítették,</a:t>
            </a:r>
          </a:p>
          <a:p>
            <a:r>
              <a:rPr lang="hu-HU" sz="1800" dirty="0"/>
              <a:t>Középkor gyakori dobó </a:t>
            </a:r>
            <a:r>
              <a:rPr lang="hu-HU" sz="1800" dirty="0" err="1"/>
              <a:t>versenygése</a:t>
            </a:r>
            <a:r>
              <a:rPr lang="hu-HU" sz="1800" dirty="0"/>
              <a:t> volt a „rúdhányás”      </a:t>
            </a:r>
            <a:r>
              <a:rPr lang="hu-HU" sz="1800" i="1" dirty="0"/>
              <a:t>ISP – írása,</a:t>
            </a:r>
          </a:p>
          <a:p>
            <a:r>
              <a:rPr lang="hu-HU" sz="1800" dirty="0"/>
              <a:t>1263-as feljegyzés, miszerint a király leány a versenyt futott az ispán </a:t>
            </a:r>
            <a:r>
              <a:rPr lang="hu-HU" sz="1800" dirty="0" err="1"/>
              <a:t>Jolanta</a:t>
            </a:r>
            <a:r>
              <a:rPr lang="hu-HU" sz="1800" dirty="0"/>
              <a:t> nevű leányzójával,</a:t>
            </a:r>
          </a:p>
          <a:p>
            <a:r>
              <a:rPr lang="hu-HU" sz="1800" dirty="0"/>
              <a:t>1531 Sylvester János  lefordított német iskolai kézikönyve, amiben az atlétika nyelvezete jelenik meg  -  „hamarját futni”  „hamarját szökni”</a:t>
            </a:r>
          </a:p>
          <a:p>
            <a:r>
              <a:rPr lang="hu-HU" sz="1800" dirty="0"/>
              <a:t>Zrínyi Miklós  értekezése a hadivitézségről - hogyan kell a katonát  állandó tréningben tartani  (ugró, futó, gyalogló, dárdahajtó  </a:t>
            </a:r>
            <a:r>
              <a:rPr lang="hu-HU" sz="1800" dirty="0" err="1"/>
              <a:t>gy</a:t>
            </a:r>
            <a:r>
              <a:rPr lang="hu-HU" sz="1800" dirty="0"/>
              <a:t>.)</a:t>
            </a:r>
          </a:p>
          <a:p>
            <a:r>
              <a:rPr lang="hu-HU" sz="1800" dirty="0"/>
              <a:t>Bethlen Miklós (1642 – 1708) szintén az atlétikát ajánlotta  - testgyakorlás egészségmegőrzés,</a:t>
            </a:r>
            <a:endParaRPr lang="hu-HU" dirty="0"/>
          </a:p>
        </p:txBody>
      </p:sp>
      <p:pic>
        <p:nvPicPr>
          <p:cNvPr id="3" name="Kép 2" descr="Ilosvai Selymes Péter arcképe Muhi Sándor grafikus rajza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322" y="58907"/>
            <a:ext cx="1015380" cy="1368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Kép 3" descr="d:\Users\szalma\AppData\Local\Microsoft\Windows\INetCache\Content.MSO\5EAD7658.tmp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283" y="1261021"/>
            <a:ext cx="1015380" cy="1224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Kép 4" descr="Zrínyi Miklós (hadvezér) – Wikipédia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322" y="2315959"/>
            <a:ext cx="1018080" cy="1440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Kép 5" descr="Bethlen Miklós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3433564"/>
            <a:ext cx="763385" cy="10674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53203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sz="2800" dirty="0"/>
              <a:t>Az atlétika hazai fejlődés története</a:t>
            </a:r>
          </a:p>
          <a:p>
            <a:r>
              <a:rPr lang="hu-HU" sz="1800" dirty="0"/>
              <a:t>1537 rendőri szabályzat említi a versenyfutást,</a:t>
            </a:r>
          </a:p>
          <a:p>
            <a:r>
              <a:rPr lang="hu-HU" sz="1800" dirty="0"/>
              <a:t>1700 Mátyus István atlétika történeti okfejtése…. </a:t>
            </a:r>
            <a:r>
              <a:rPr lang="hu-HU" sz="1800" i="1" dirty="0"/>
              <a:t>Sebes futást nem..(!)</a:t>
            </a:r>
          </a:p>
          <a:p>
            <a:r>
              <a:rPr lang="hu-HU" sz="1800" dirty="0"/>
              <a:t>1777 Ratio </a:t>
            </a:r>
            <a:r>
              <a:rPr lang="hu-HU" sz="1800" dirty="0" err="1"/>
              <a:t>Educatió</a:t>
            </a:r>
            <a:r>
              <a:rPr lang="hu-HU" sz="1800" dirty="0"/>
              <a:t> szintén említi az atlétikát,  </a:t>
            </a:r>
            <a:r>
              <a:rPr lang="hu-HU" sz="1800" i="1" dirty="0"/>
              <a:t>pl. ügyességet fejlesztő lábgyakorlatok…</a:t>
            </a:r>
          </a:p>
          <a:p>
            <a:r>
              <a:rPr lang="hu-HU" sz="1800" dirty="0"/>
              <a:t>XIX sz. Angliából érkező tudósítások </a:t>
            </a:r>
            <a:r>
              <a:rPr lang="hu-HU" sz="1800" i="1" dirty="0"/>
              <a:t>     (kengyelfutók – profi sport alapja?)</a:t>
            </a:r>
          </a:p>
          <a:p>
            <a:r>
              <a:rPr lang="hu-HU" sz="1800" dirty="0"/>
              <a:t>Budai kocsmacégéren is látható  futó alak,</a:t>
            </a:r>
          </a:p>
          <a:p>
            <a:r>
              <a:rPr lang="hu-HU" sz="1800" dirty="0" err="1"/>
              <a:t>Mangold</a:t>
            </a:r>
            <a:r>
              <a:rPr lang="hu-HU" sz="1800" dirty="0"/>
              <a:t> S. híres futó plakátja 1848  „ nemzeti modorú lobogó futás”</a:t>
            </a:r>
          </a:p>
          <a:p>
            <a:r>
              <a:rPr lang="hu-HU" sz="1800" dirty="0"/>
              <a:t>A valódi futást Széchényi és Wesselényi hozta át Angliából, (</a:t>
            </a:r>
            <a:r>
              <a:rPr lang="hu-HU" sz="1800" i="1" dirty="0"/>
              <a:t>Sz. I. a német tornát nem szerette, de az atlétika minden ágát űzte, W. M. uradalmán sportcentrum)</a:t>
            </a:r>
          </a:p>
          <a:p>
            <a:r>
              <a:rPr lang="hu-HU" sz="1800" dirty="0"/>
              <a:t>Az </a:t>
            </a:r>
            <a:r>
              <a:rPr lang="hu-HU" sz="1800" dirty="0" err="1"/>
              <a:t>athletizálás</a:t>
            </a:r>
            <a:r>
              <a:rPr lang="hu-HU" sz="1800" dirty="0"/>
              <a:t>  1867 és 1897 között…,</a:t>
            </a:r>
          </a:p>
          <a:p>
            <a:r>
              <a:rPr lang="hu-HU" sz="1800" dirty="0"/>
              <a:t>1875 Magyar </a:t>
            </a:r>
            <a:r>
              <a:rPr lang="hu-HU" sz="1800" dirty="0" err="1"/>
              <a:t>Athletikai</a:t>
            </a:r>
            <a:r>
              <a:rPr lang="hu-HU" sz="1800" dirty="0"/>
              <a:t> Club (MAC)   -  </a:t>
            </a:r>
            <a:r>
              <a:rPr lang="hu-HU" sz="1800" i="1" dirty="0"/>
              <a:t>a tornából nőtt ki</a:t>
            </a:r>
          </a:p>
          <a:p>
            <a:endParaRPr lang="hu-HU" sz="2800" dirty="0"/>
          </a:p>
          <a:p>
            <a:endParaRPr lang="hu-HU" dirty="0"/>
          </a:p>
        </p:txBody>
      </p:sp>
      <p:pic>
        <p:nvPicPr>
          <p:cNvPr id="3" name="Kép 2" descr="https://upload.wikimedia.org/wikipedia/commons/thumb/0/04/Queen_Maria_Theresia.jpg/250px-Queen_Maria_Theresia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21196"/>
            <a:ext cx="1152128" cy="14401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38362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FA3AF-0E02-3642-8F49-88DA06A9A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atlétika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magyarországi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fejlődésének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fontosabb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évszámai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hu-H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919D14A-A5BC-524C-9462-3DD7D0C4305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76796098"/>
              </p:ext>
            </p:extLst>
          </p:nvPr>
        </p:nvGraphicFramePr>
        <p:xfrm>
          <a:off x="355896" y="1009649"/>
          <a:ext cx="7456464" cy="3540679"/>
        </p:xfrm>
        <a:graphic>
          <a:graphicData uri="http://schemas.openxmlformats.org/drawingml/2006/table">
            <a:tbl>
              <a:tblPr/>
              <a:tblGrid>
                <a:gridCol w="1079530">
                  <a:extLst>
                    <a:ext uri="{9D8B030D-6E8A-4147-A177-3AD203B41FA5}">
                      <a16:colId xmlns:a16="http://schemas.microsoft.com/office/drawing/2014/main" val="2857765530"/>
                    </a:ext>
                  </a:extLst>
                </a:gridCol>
                <a:gridCol w="6376934">
                  <a:extLst>
                    <a:ext uri="{9D8B030D-6E8A-4147-A177-3AD203B41FA5}">
                      <a16:colId xmlns:a16="http://schemas.microsoft.com/office/drawing/2014/main" val="610664873"/>
                    </a:ext>
                  </a:extLst>
                </a:gridCol>
              </a:tblGrid>
              <a:tr h="390413"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err="1">
                          <a:solidFill>
                            <a:srgbClr val="DDE5E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Év</a:t>
                      </a:r>
                      <a:r>
                        <a:rPr lang="en-US" sz="2300" dirty="0">
                          <a:solidFill>
                            <a:srgbClr val="DDE5E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10" marR="76110" marT="38055" marB="38055" anchor="ctr">
                    <a:lnL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err="1">
                          <a:solidFill>
                            <a:srgbClr val="DDE5E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Esemény</a:t>
                      </a:r>
                      <a:r>
                        <a:rPr lang="en-US" sz="2300" dirty="0">
                          <a:solidFill>
                            <a:srgbClr val="DDE5E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10" marR="76110" marT="38055" marB="38055" anchor="ctr">
                    <a:lnL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7854469"/>
                  </a:ext>
                </a:extLst>
              </a:tr>
              <a:tr h="654995">
                <a:tc>
                  <a:txBody>
                    <a:bodyPr/>
                    <a:lstStyle/>
                    <a:p>
                      <a:pPr algn="ctr"/>
                      <a:r>
                        <a:rPr lang="x-none" sz="2300">
                          <a:solidFill>
                            <a:srgbClr val="DDE5E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1875 </a:t>
                      </a:r>
                      <a:endParaRPr lang="x-none" sz="15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10" marR="76110" marT="38055" marB="38055" anchor="ctr">
                    <a:lnL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300">
                          <a:solidFill>
                            <a:srgbClr val="DDE5E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Magyar Atlétika Club (MAC) megalakulása </a:t>
                      </a:r>
                      <a:endParaRPr lang="en-US" sz="15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10" marR="76110" marT="38055" marB="38055" anchor="ctr">
                    <a:lnL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7675352"/>
                  </a:ext>
                </a:extLst>
              </a:tr>
              <a:tr h="654995">
                <a:tc>
                  <a:txBody>
                    <a:bodyPr/>
                    <a:lstStyle/>
                    <a:p>
                      <a:pPr algn="ctr"/>
                      <a:r>
                        <a:rPr lang="x-none" sz="2300" dirty="0">
                          <a:solidFill>
                            <a:srgbClr val="DDE5E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1875 </a:t>
                      </a:r>
                      <a:endParaRPr lang="x-none" sz="15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10" marR="76110" marT="38055" marB="38055" anchor="ctr">
                    <a:lnL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dirty="0" err="1">
                          <a:solidFill>
                            <a:srgbClr val="DDE5E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Els</a:t>
                      </a:r>
                      <a:r>
                        <a:rPr lang="hu-HU" sz="2300" dirty="0">
                          <a:solidFill>
                            <a:srgbClr val="DDE5E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ő</a:t>
                      </a:r>
                      <a:r>
                        <a:rPr lang="hu-HU" sz="2300" baseline="0" dirty="0">
                          <a:solidFill>
                            <a:srgbClr val="DDE5E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DDE5E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hazai</a:t>
                      </a:r>
                      <a:r>
                        <a:rPr lang="en-US" sz="2300" dirty="0">
                          <a:solidFill>
                            <a:srgbClr val="DDE5E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DDE5E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atlétikai</a:t>
                      </a:r>
                      <a:r>
                        <a:rPr lang="en-US" sz="2300" dirty="0">
                          <a:solidFill>
                            <a:srgbClr val="DDE5E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DDE5E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verseny</a:t>
                      </a:r>
                      <a:r>
                        <a:rPr lang="en-US" sz="2300" dirty="0">
                          <a:solidFill>
                            <a:srgbClr val="DDE5E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10" marR="76110" marT="38055" marB="38055" anchor="ctr">
                    <a:lnL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0936497"/>
                  </a:ext>
                </a:extLst>
              </a:tr>
              <a:tr h="390413">
                <a:tc>
                  <a:txBody>
                    <a:bodyPr/>
                    <a:lstStyle/>
                    <a:p>
                      <a:pPr algn="ctr"/>
                      <a:r>
                        <a:rPr lang="x-none" sz="2300">
                          <a:solidFill>
                            <a:srgbClr val="DDE5E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1895 </a:t>
                      </a:r>
                      <a:endParaRPr lang="x-none" sz="15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10" marR="76110" marT="38055" marB="38055" anchor="ctr">
                    <a:lnL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300">
                          <a:solidFill>
                            <a:srgbClr val="DDE5E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MOB megalakulása </a:t>
                      </a:r>
                      <a:endParaRPr lang="en-US" sz="15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10" marR="76110" marT="38055" marB="38055" anchor="ctr">
                    <a:lnL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0014243"/>
                  </a:ext>
                </a:extLst>
              </a:tr>
              <a:tr h="950799">
                <a:tc>
                  <a:txBody>
                    <a:bodyPr/>
                    <a:lstStyle/>
                    <a:p>
                      <a:pPr algn="ctr"/>
                      <a:r>
                        <a:rPr lang="x-none" sz="2300">
                          <a:solidFill>
                            <a:srgbClr val="DDE5E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1896 </a:t>
                      </a:r>
                      <a:endParaRPr lang="x-none" sz="15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10" marR="76110" marT="38055" marB="38055" anchor="ctr">
                    <a:lnL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dirty="0" err="1">
                          <a:solidFill>
                            <a:srgbClr val="DDE5E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Részvétel</a:t>
                      </a:r>
                      <a:r>
                        <a:rPr lang="en-US" sz="2300" dirty="0">
                          <a:solidFill>
                            <a:srgbClr val="DDE5E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DDE5E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az</a:t>
                      </a:r>
                      <a:r>
                        <a:rPr lang="en-US" sz="2300" dirty="0">
                          <a:solidFill>
                            <a:srgbClr val="DDE5E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DDE5E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Olimpián</a:t>
                      </a:r>
                      <a:r>
                        <a:rPr lang="en-US" sz="2300" dirty="0">
                          <a:solidFill>
                            <a:srgbClr val="DDE5E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(3 </a:t>
                      </a:r>
                      <a:r>
                        <a:rPr lang="en-US" sz="2300" dirty="0" err="1">
                          <a:solidFill>
                            <a:srgbClr val="DDE5E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érem</a:t>
                      </a:r>
                      <a:r>
                        <a:rPr lang="en-US" sz="2300" dirty="0">
                          <a:solidFill>
                            <a:srgbClr val="DDE5E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2300" dirty="0" err="1">
                          <a:solidFill>
                            <a:srgbClr val="DDE5E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Els</a:t>
                      </a:r>
                      <a:r>
                        <a:rPr lang="hu-HU" sz="2300" dirty="0">
                          <a:solidFill>
                            <a:srgbClr val="DDE5E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ő</a:t>
                      </a:r>
                      <a:r>
                        <a:rPr lang="hu-HU" sz="2300" baseline="0" dirty="0">
                          <a:solidFill>
                            <a:srgbClr val="DDE5E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DDE5E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magyar</a:t>
                      </a:r>
                      <a:r>
                        <a:rPr lang="en-US" sz="2300" dirty="0">
                          <a:solidFill>
                            <a:srgbClr val="DDE5E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hu-HU" sz="2300" dirty="0">
                          <a:solidFill>
                            <a:srgbClr val="DDE5E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2300" dirty="0" err="1">
                          <a:solidFill>
                            <a:srgbClr val="DDE5E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ajnokság</a:t>
                      </a:r>
                      <a:r>
                        <a:rPr lang="en-US" sz="2300" dirty="0">
                          <a:solidFill>
                            <a:srgbClr val="DDE5E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10" marR="76110" marT="38055" marB="38055" anchor="ctr">
                    <a:lnL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9075639"/>
                  </a:ext>
                </a:extLst>
              </a:tr>
              <a:tr h="390413">
                <a:tc>
                  <a:txBody>
                    <a:bodyPr/>
                    <a:lstStyle/>
                    <a:p>
                      <a:pPr algn="ctr"/>
                      <a:r>
                        <a:rPr lang="x-none" sz="2300" dirty="0">
                          <a:solidFill>
                            <a:srgbClr val="DDE5E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1897 </a:t>
                      </a:r>
                      <a:endParaRPr lang="x-none" sz="15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10" marR="76110" marT="38055" marB="38055" anchor="ctr">
                    <a:lnL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dirty="0">
                          <a:solidFill>
                            <a:srgbClr val="DDE5E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MASZ </a:t>
                      </a:r>
                      <a:r>
                        <a:rPr lang="en-US" sz="2300" dirty="0" err="1">
                          <a:solidFill>
                            <a:srgbClr val="DDE5E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megalakulása</a:t>
                      </a:r>
                      <a:r>
                        <a:rPr lang="en-US" sz="2300" dirty="0">
                          <a:solidFill>
                            <a:srgbClr val="DDE5E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10" marR="76110" marT="38055" marB="38055" anchor="ctr">
                    <a:lnL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75762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33213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sz="2800" dirty="0"/>
              <a:t>Az atlétika hazai fejlődés története</a:t>
            </a:r>
          </a:p>
          <a:p>
            <a:r>
              <a:rPr lang="hu-HU" sz="2000" b="1" dirty="0">
                <a:solidFill>
                  <a:srgbClr val="FF0000"/>
                </a:solidFill>
              </a:rPr>
              <a:t>Eszterházy Miksa  </a:t>
            </a:r>
            <a:r>
              <a:rPr lang="hu-HU" sz="1800" dirty="0"/>
              <a:t>MAC megalapítója, Amerikai és Angliai tartózkodása  alatt szerette meg az atlétikát, s lett ő a hazai atlétika „</a:t>
            </a:r>
            <a:r>
              <a:rPr lang="hu-HU" sz="1800" dirty="0" err="1"/>
              <a:t>startere</a:t>
            </a:r>
            <a:r>
              <a:rPr lang="hu-HU" sz="1800" dirty="0"/>
              <a:t>”</a:t>
            </a:r>
          </a:p>
          <a:p>
            <a:r>
              <a:rPr lang="hu-HU" sz="1800" i="1" dirty="0"/>
              <a:t>„ a középiskola megtornáztatja az ifjút, de férfivá az atlétika teheti” </a:t>
            </a:r>
            <a:r>
              <a:rPr lang="hu-HU" sz="1800" i="1" dirty="0" err="1"/>
              <a:t>hírdette</a:t>
            </a:r>
            <a:endParaRPr lang="hu-HU" sz="1800" i="1" dirty="0"/>
          </a:p>
          <a:p>
            <a:r>
              <a:rPr lang="hu-HU" sz="2000" b="1" dirty="0">
                <a:solidFill>
                  <a:srgbClr val="FF0000"/>
                </a:solidFill>
              </a:rPr>
              <a:t>Molnár Lajos </a:t>
            </a:r>
            <a:r>
              <a:rPr lang="hu-HU" sz="2000" dirty="0"/>
              <a:t>úttörő jellegű atlétikai szakkönyvei,</a:t>
            </a:r>
          </a:p>
          <a:p>
            <a:r>
              <a:rPr lang="hu-HU" sz="2000" b="1" dirty="0">
                <a:solidFill>
                  <a:srgbClr val="FF0000"/>
                </a:solidFill>
              </a:rPr>
              <a:t>Gróf Széchenyi Imre </a:t>
            </a:r>
            <a:r>
              <a:rPr lang="hu-HU" sz="2000" dirty="0" err="1"/>
              <a:t>Masz</a:t>
            </a:r>
            <a:r>
              <a:rPr lang="hu-HU" sz="2000" dirty="0"/>
              <a:t> első elnöke,</a:t>
            </a:r>
          </a:p>
          <a:p>
            <a:r>
              <a:rPr lang="vi-VN" sz="2000" b="1" dirty="0">
                <a:solidFill>
                  <a:srgbClr val="FF0000"/>
                </a:solidFill>
                <a:latin typeface="Calibri" pitchFamily="34" charset="0"/>
              </a:rPr>
              <a:t>Stankovits Szilárd</a:t>
            </a:r>
            <a:r>
              <a:rPr lang="vi-VN" sz="2000" dirty="0">
                <a:solidFill>
                  <a:srgbClr val="FF0000"/>
                </a:solidFill>
                <a:latin typeface="Calibri" pitchFamily="34" charset="0"/>
              </a:rPr>
              <a:t>, </a:t>
            </a:r>
            <a:r>
              <a:rPr lang="hu-HU" sz="2000" dirty="0" err="1">
                <a:latin typeface="Calibri" pitchFamily="34" charset="0"/>
              </a:rPr>
              <a:t>Masz</a:t>
            </a:r>
            <a:r>
              <a:rPr lang="hu-HU" sz="2000" dirty="0">
                <a:latin typeface="Calibri" pitchFamily="34" charset="0"/>
              </a:rPr>
              <a:t> első főtitkára,</a:t>
            </a:r>
          </a:p>
          <a:p>
            <a:r>
              <a:rPr lang="vi-VN" sz="2000" b="1" dirty="0">
                <a:solidFill>
                  <a:srgbClr val="FF0000"/>
                </a:solidFill>
                <a:latin typeface="Calibri" pitchFamily="34" charset="0"/>
              </a:rPr>
              <a:t>Szokolyi Alajos </a:t>
            </a:r>
            <a:r>
              <a:rPr lang="hu-HU" sz="2000" dirty="0">
                <a:latin typeface="Calibri" pitchFamily="34" charset="0"/>
              </a:rPr>
              <a:t>hőskor atlétája, Olimpiai III. h.,  </a:t>
            </a:r>
            <a:r>
              <a:rPr lang="hu-HU" sz="2000" dirty="0" err="1">
                <a:latin typeface="Calibri" pitchFamily="34" charset="0"/>
              </a:rPr>
              <a:t>Masz</a:t>
            </a:r>
            <a:r>
              <a:rPr lang="hu-HU" sz="2000" dirty="0">
                <a:latin typeface="Calibri" pitchFamily="34" charset="0"/>
              </a:rPr>
              <a:t> </a:t>
            </a:r>
            <a:r>
              <a:rPr lang="hu-HU" sz="2000" dirty="0" err="1">
                <a:latin typeface="Calibri" pitchFamily="34" charset="0"/>
              </a:rPr>
              <a:t>elnökh</a:t>
            </a:r>
            <a:r>
              <a:rPr lang="hu-HU" sz="2000" dirty="0">
                <a:latin typeface="Calibri" pitchFamily="34" charset="0"/>
              </a:rPr>
              <a:t>. BEAC megalapítója, Magyar Olimpiai Társaság…</a:t>
            </a:r>
          </a:p>
          <a:p>
            <a:r>
              <a:rPr lang="hu-HU" sz="2000" dirty="0" err="1">
                <a:latin typeface="Calibri" pitchFamily="34" charset="0"/>
              </a:rPr>
              <a:t>Masz</a:t>
            </a:r>
            <a:r>
              <a:rPr lang="hu-HU" sz="2000" dirty="0">
                <a:latin typeface="Calibri" pitchFamily="34" charset="0"/>
              </a:rPr>
              <a:t> sikeres, sokoldalú tevékenysége  -  </a:t>
            </a:r>
            <a:r>
              <a:rPr lang="hu-HU" sz="2000" i="1" dirty="0">
                <a:latin typeface="Calibri" pitchFamily="34" charset="0"/>
              </a:rPr>
              <a:t>FTC, UTE oszlopos tagok, vívó sport felkarolása, úszósport, vízilabda fellendítése 1907 –ig.</a:t>
            </a:r>
          </a:p>
          <a:p>
            <a:pPr marL="0" indent="0">
              <a:buNone/>
            </a:pPr>
            <a:endParaRPr lang="hu-HU" sz="1800" i="1" dirty="0">
              <a:latin typeface="Calibri" pitchFamily="34" charset="0"/>
            </a:endParaRPr>
          </a:p>
          <a:p>
            <a:pPr marL="0" indent="0">
              <a:buNone/>
            </a:pPr>
            <a:r>
              <a:rPr lang="vi-VN" sz="1800" i="1" dirty="0">
                <a:latin typeface="Calibri" pitchFamily="34" charset="0"/>
              </a:rPr>
              <a:t>Irodalom: </a:t>
            </a:r>
            <a:r>
              <a:rPr lang="hu-HU" sz="1800" i="1" dirty="0" err="1">
                <a:latin typeface="Calibri" pitchFamily="34" charset="0"/>
              </a:rPr>
              <a:t>Krasovec</a:t>
            </a:r>
            <a:r>
              <a:rPr lang="vi-VN" sz="1800" i="1" dirty="0">
                <a:latin typeface="Calibri" pitchFamily="34" charset="0"/>
              </a:rPr>
              <a:t> </a:t>
            </a:r>
            <a:r>
              <a:rPr lang="hu-HU" sz="1800" i="1" dirty="0">
                <a:latin typeface="Calibri" pitchFamily="34" charset="0"/>
              </a:rPr>
              <a:t> F., (</a:t>
            </a:r>
            <a:r>
              <a:rPr lang="hu-HU" sz="1800" i="1" dirty="0" err="1">
                <a:latin typeface="Calibri" pitchFamily="34" charset="0"/>
              </a:rPr>
              <a:t>szerk</a:t>
            </a:r>
            <a:r>
              <a:rPr lang="hu-HU" sz="1800" i="1" dirty="0">
                <a:latin typeface="Calibri" pitchFamily="34" charset="0"/>
              </a:rPr>
              <a:t>) </a:t>
            </a:r>
            <a:r>
              <a:rPr lang="vi-VN" sz="1800" i="1" dirty="0">
                <a:latin typeface="Calibri" pitchFamily="34" charset="0"/>
              </a:rPr>
              <a:t>(19</a:t>
            </a:r>
            <a:r>
              <a:rPr lang="hu-HU" sz="1800" i="1" dirty="0">
                <a:latin typeface="Calibri" pitchFamily="34" charset="0"/>
              </a:rPr>
              <a:t>97</a:t>
            </a:r>
            <a:r>
              <a:rPr lang="vi-VN" sz="1800" i="1" dirty="0">
                <a:latin typeface="Calibri" pitchFamily="34" charset="0"/>
              </a:rPr>
              <a:t>): </a:t>
            </a:r>
            <a:r>
              <a:rPr lang="hu-HU" sz="1800" i="1" dirty="0">
                <a:latin typeface="Calibri" pitchFamily="34" charset="0"/>
              </a:rPr>
              <a:t>100 év </a:t>
            </a:r>
            <a:r>
              <a:rPr lang="vi-VN" sz="1800" i="1" dirty="0">
                <a:latin typeface="Calibri" pitchFamily="34" charset="0"/>
              </a:rPr>
              <a:t>Atlétika </a:t>
            </a:r>
            <a:endParaRPr lang="hu-HU" sz="1800" i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4992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0AD1C-68D9-4C48-9D63-BBCF39867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magyar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atlétika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sikeres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id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ő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szakai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D3E554-692B-A249-A9D5-F6AD5315FE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352" y="841276"/>
            <a:ext cx="7288992" cy="4464496"/>
          </a:xfrm>
        </p:spPr>
        <p:txBody>
          <a:bodyPr/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 I.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Világháboru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el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ö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tti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</a:t>
            </a:r>
            <a:r>
              <a:rPr lang="hu-H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dő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szak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1908-1914 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magyar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atlétika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Európa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élvonalához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tartozott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hu-H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két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világháboru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k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ö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ö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tti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id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ős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zak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1934-1938 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II.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világháboru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után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id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ő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szak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1948-1956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60-as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évek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elejét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 1968-ig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terjed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ő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ő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szak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hu-H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80-as évektől, hatalmas konkurencia, elterjedtség, profizmus – egy-egy Olimpiai, EB, Vb, fedett EB, fedett Vb érmei </a:t>
            </a:r>
            <a:r>
              <a:rPr lang="hu-H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(főleg ügyességi verseny számokban)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2010-es évektől nagy  konkurencia – eredményesség főleg a dobó versenyszámokban…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5827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B0A5E6-11F6-FD43-A859-5F9118EED1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magyar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atlétika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képviselői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hu-H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olimpiai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játékon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vettek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részt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az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eddig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hivatalosan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számozott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-b</a:t>
            </a:r>
            <a:r>
              <a:rPr lang="hu-H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ő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 (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ténylegesen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csak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26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verseny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megrendezésére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került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sor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his16-ban, 1940-ben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és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1944-ben a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játe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rendeztékmeg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magyar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atléták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ö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sszesen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érmet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gy</a:t>
            </a:r>
            <a:r>
              <a:rPr lang="hu-H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ü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jt</a:t>
            </a:r>
            <a:r>
              <a:rPr lang="hu-H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ö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ttek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hu-H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arany;1</a:t>
            </a:r>
            <a:r>
              <a:rPr lang="hu-H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ez</a:t>
            </a:r>
            <a:r>
              <a:rPr lang="hu-H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üs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t; 1</a:t>
            </a:r>
            <a:r>
              <a:rPr lang="hu-H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bronz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lvl="1"/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Férfiak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</a:t>
            </a:r>
            <a:r>
              <a:rPr lang="hu-H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érem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16 </a:t>
            </a:r>
            <a:r>
              <a:rPr lang="hu-H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verseny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számból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hu-H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ő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k: </a:t>
            </a:r>
            <a:r>
              <a:rPr lang="hu-H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érem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hu-H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verseny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számból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hu-H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sz="3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98" y="160561"/>
            <a:ext cx="1105556" cy="1424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Kép 14" descr="Kapcsolódó ké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554" y="81768"/>
            <a:ext cx="1265032" cy="158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402" y="96703"/>
            <a:ext cx="1278161" cy="1531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Kép 11" descr="Képtalálat a következ&amp;odblac;re: „Németh Imre atléta”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563" y="160561"/>
            <a:ext cx="1512200" cy="1500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Kép 10" descr="Képtalálat a következ&amp;odblac;re: „Csermák józsef atléta”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763" y="187291"/>
            <a:ext cx="1161708" cy="1441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77380"/>
            <a:ext cx="1210102" cy="1478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Kép 7" descr="https://upload.wikimedia.org/wikipedia/commons/1/15/N%C3%A9meth_Ang%C3%A9l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333" y="1759472"/>
            <a:ext cx="1186872" cy="1488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Kép 12" descr="Képtalálat a következ&amp;odblac;re: „Németh Imre atléta”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014" y="1747771"/>
            <a:ext cx="1248169" cy="143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Kép 9" descr="Képtalálat a következ&amp;odblac;re: „Kiss Balázs atléta”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184" y="1743536"/>
            <a:ext cx="1380959" cy="1438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Kép 13" descr="Kapcsolódó kép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143" y="1667984"/>
            <a:ext cx="1227328" cy="1606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54579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379352" y="1057300"/>
            <a:ext cx="7505016" cy="2952328"/>
          </a:xfrm>
        </p:spPr>
        <p:txBody>
          <a:bodyPr/>
          <a:lstStyle/>
          <a:p>
            <a:pPr>
              <a:buFont typeface="+mj-lt"/>
              <a:buAutoNum type="arabicPeriod"/>
            </a:pPr>
            <a:r>
              <a:rPr lang="en-US" dirty="0">
                <a:solidFill>
                  <a:srgbClr val="DDE5E8"/>
                </a:solidFill>
                <a:latin typeface="Times New Roman" panose="02020603050405020304" pitchFamily="18" charset="0"/>
              </a:rPr>
              <a:t>Az </a:t>
            </a:r>
            <a:r>
              <a:rPr lang="en-US" dirty="0" err="1">
                <a:solidFill>
                  <a:srgbClr val="DDE5E8"/>
                </a:solidFill>
                <a:latin typeface="Times New Roman" panose="02020603050405020304" pitchFamily="18" charset="0"/>
              </a:rPr>
              <a:t>atlétika</a:t>
            </a:r>
            <a:r>
              <a:rPr lang="en-US" dirty="0">
                <a:solidFill>
                  <a:srgbClr val="DDE5E8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DDE5E8"/>
                </a:solidFill>
                <a:latin typeface="Times New Roman" panose="02020603050405020304" pitchFamily="18" charset="0"/>
              </a:rPr>
              <a:t>nemzetk</a:t>
            </a:r>
            <a:r>
              <a:rPr lang="hu-HU" dirty="0">
                <a:solidFill>
                  <a:srgbClr val="DDE5E8"/>
                </a:solidFill>
                <a:latin typeface="Times New Roman" panose="02020603050405020304" pitchFamily="18" charset="0"/>
              </a:rPr>
              <a:t>ö</a:t>
            </a:r>
            <a:r>
              <a:rPr lang="en-US" dirty="0">
                <a:solidFill>
                  <a:srgbClr val="DDE5E8"/>
                </a:solidFill>
                <a:latin typeface="Times New Roman" panose="02020603050405020304" pitchFamily="18" charset="0"/>
              </a:rPr>
              <a:t>zi </a:t>
            </a:r>
            <a:r>
              <a:rPr lang="en-US" dirty="0" err="1">
                <a:solidFill>
                  <a:srgbClr val="DDE5E8"/>
                </a:solidFill>
                <a:latin typeface="Times New Roman" panose="02020603050405020304" pitchFamily="18" charset="0"/>
              </a:rPr>
              <a:t>és</a:t>
            </a:r>
            <a:r>
              <a:rPr lang="en-US" dirty="0">
                <a:solidFill>
                  <a:srgbClr val="DDE5E8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DDE5E8"/>
                </a:solidFill>
                <a:latin typeface="Times New Roman" panose="02020603050405020304" pitchFamily="18" charset="0"/>
              </a:rPr>
              <a:t>hazai</a:t>
            </a:r>
            <a:r>
              <a:rPr lang="en-US" dirty="0">
                <a:solidFill>
                  <a:srgbClr val="DDE5E8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DDE5E8"/>
                </a:solidFill>
                <a:latin typeface="Times New Roman" panose="02020603050405020304" pitchFamily="18" charset="0"/>
              </a:rPr>
              <a:t>története</a:t>
            </a:r>
            <a:r>
              <a:rPr lang="en-US" dirty="0">
                <a:solidFill>
                  <a:srgbClr val="DDE5E8"/>
                </a:solidFill>
                <a:latin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DDE5E8"/>
                </a:solidFill>
                <a:latin typeface="Times New Roman" panose="02020603050405020304" pitchFamily="18" charset="0"/>
              </a:rPr>
              <a:t>fejlődése</a:t>
            </a:r>
            <a:r>
              <a:rPr lang="en-US" dirty="0">
                <a:solidFill>
                  <a:srgbClr val="DDE5E8"/>
                </a:solidFill>
                <a:latin typeface="Times New Roman" panose="02020603050405020304" pitchFamily="18" charset="0"/>
              </a:rPr>
              <a:t> 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rgbClr val="DDE5E8"/>
                </a:solidFill>
                <a:latin typeface="Times New Roman" panose="02020603050405020304" pitchFamily="18" charset="0"/>
              </a:rPr>
              <a:t>Az </a:t>
            </a:r>
            <a:r>
              <a:rPr lang="en-US" dirty="0" err="1">
                <a:solidFill>
                  <a:srgbClr val="DDE5E8"/>
                </a:solidFill>
                <a:latin typeface="Times New Roman" panose="02020603050405020304" pitchFamily="18" charset="0"/>
              </a:rPr>
              <a:t>atlétika</a:t>
            </a:r>
            <a:r>
              <a:rPr lang="en-US" dirty="0">
                <a:solidFill>
                  <a:srgbClr val="DDE5E8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DDE5E8"/>
                </a:solidFill>
                <a:latin typeface="Times New Roman" panose="02020603050405020304" pitchFamily="18" charset="0"/>
              </a:rPr>
              <a:t>jellemzése</a:t>
            </a:r>
            <a:r>
              <a:rPr lang="en-US" dirty="0">
                <a:solidFill>
                  <a:srgbClr val="DDE5E8"/>
                </a:solidFill>
                <a:latin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DDE5E8"/>
                </a:solidFill>
                <a:latin typeface="Times New Roman" panose="02020603050405020304" pitchFamily="18" charset="0"/>
              </a:rPr>
              <a:t>értékei</a:t>
            </a:r>
            <a:r>
              <a:rPr lang="en-US" dirty="0">
                <a:solidFill>
                  <a:srgbClr val="DDE5E8"/>
                </a:solidFill>
                <a:latin typeface="Times New Roman" panose="02020603050405020304" pitchFamily="18" charset="0"/>
              </a:rPr>
              <a:t> 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rgbClr val="DDE5E8"/>
                </a:solidFill>
                <a:latin typeface="Times New Roman" panose="02020603050405020304" pitchFamily="18" charset="0"/>
              </a:rPr>
              <a:t>Az </a:t>
            </a:r>
            <a:r>
              <a:rPr lang="en-US" dirty="0" err="1">
                <a:solidFill>
                  <a:srgbClr val="DDE5E8"/>
                </a:solidFill>
                <a:latin typeface="Times New Roman" panose="02020603050405020304" pitchFamily="18" charset="0"/>
              </a:rPr>
              <a:t>atlétika</a:t>
            </a:r>
            <a:r>
              <a:rPr lang="en-US" dirty="0">
                <a:solidFill>
                  <a:srgbClr val="DDE5E8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DDE5E8"/>
                </a:solidFill>
                <a:latin typeface="Times New Roman" panose="02020603050405020304" pitchFamily="18" charset="0"/>
              </a:rPr>
              <a:t>elterjedtsége</a:t>
            </a:r>
            <a:r>
              <a:rPr lang="en-US" dirty="0">
                <a:solidFill>
                  <a:srgbClr val="DDE5E8"/>
                </a:solidFill>
                <a:latin typeface="Times New Roman" panose="02020603050405020304" pitchFamily="18" charset="0"/>
              </a:rPr>
              <a:t>; </a:t>
            </a:r>
            <a:r>
              <a:rPr lang="en-US" dirty="0" err="1">
                <a:solidFill>
                  <a:srgbClr val="DDE5E8"/>
                </a:solidFill>
                <a:latin typeface="Times New Roman" panose="02020603050405020304" pitchFamily="18" charset="0"/>
              </a:rPr>
              <a:t>nemzetk</a:t>
            </a:r>
            <a:r>
              <a:rPr lang="hu-HU" dirty="0">
                <a:solidFill>
                  <a:srgbClr val="DDE5E8"/>
                </a:solidFill>
                <a:latin typeface="Times New Roman" panose="02020603050405020304" pitchFamily="18" charset="0"/>
              </a:rPr>
              <a:t>ö</a:t>
            </a:r>
            <a:r>
              <a:rPr lang="en-US" dirty="0" err="1">
                <a:solidFill>
                  <a:srgbClr val="DDE5E8"/>
                </a:solidFill>
                <a:latin typeface="Times New Roman" panose="02020603050405020304" pitchFamily="18" charset="0"/>
              </a:rPr>
              <a:t>zi</a:t>
            </a:r>
            <a:r>
              <a:rPr lang="en-US" dirty="0">
                <a:solidFill>
                  <a:srgbClr val="DDE5E8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DDE5E8"/>
                </a:solidFill>
                <a:latin typeface="Times New Roman" panose="02020603050405020304" pitchFamily="18" charset="0"/>
              </a:rPr>
              <a:t>er</a:t>
            </a:r>
            <a:r>
              <a:rPr lang="hu-HU" dirty="0">
                <a:solidFill>
                  <a:srgbClr val="DDE5E8"/>
                </a:solidFill>
                <a:latin typeface="Times New Roman" panose="02020603050405020304" pitchFamily="18" charset="0"/>
              </a:rPr>
              <a:t>ő</a:t>
            </a:r>
            <a:r>
              <a:rPr lang="en-US" dirty="0" err="1">
                <a:solidFill>
                  <a:srgbClr val="DDE5E8"/>
                </a:solidFill>
                <a:latin typeface="Times New Roman" panose="02020603050405020304" pitchFamily="18" charset="0"/>
              </a:rPr>
              <a:t>viszonyok</a:t>
            </a:r>
            <a:r>
              <a:rPr lang="en-US" dirty="0">
                <a:solidFill>
                  <a:srgbClr val="DDE5E8"/>
                </a:solidFill>
                <a:latin typeface="Times New Roman" panose="02020603050405020304" pitchFamily="18" charset="0"/>
              </a:rPr>
              <a:t> 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rgbClr val="DDE5E8"/>
                </a:solidFill>
                <a:latin typeface="Times New Roman" panose="02020603050405020304" pitchFamily="18" charset="0"/>
              </a:rPr>
              <a:t>Az </a:t>
            </a:r>
            <a:r>
              <a:rPr lang="en-US" dirty="0" err="1">
                <a:solidFill>
                  <a:srgbClr val="DDE5E8"/>
                </a:solidFill>
                <a:latin typeface="Times New Roman" panose="02020603050405020304" pitchFamily="18" charset="0"/>
              </a:rPr>
              <a:t>atlétika</a:t>
            </a:r>
            <a:r>
              <a:rPr lang="en-US" dirty="0">
                <a:solidFill>
                  <a:srgbClr val="DDE5E8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DDE5E8"/>
                </a:solidFill>
                <a:latin typeface="Times New Roman" panose="02020603050405020304" pitchFamily="18" charset="0"/>
              </a:rPr>
              <a:t>mozgásanyaga</a:t>
            </a:r>
            <a:r>
              <a:rPr lang="en-US" dirty="0">
                <a:solidFill>
                  <a:srgbClr val="DDE5E8"/>
                </a:solidFill>
                <a:latin typeface="Times New Roman" panose="02020603050405020304" pitchFamily="18" charset="0"/>
              </a:rPr>
              <a:t> 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rgbClr val="DDE5E8"/>
                </a:solidFill>
                <a:latin typeface="Times New Roman" panose="02020603050405020304" pitchFamily="18" charset="0"/>
              </a:rPr>
              <a:t>Az </a:t>
            </a:r>
            <a:r>
              <a:rPr lang="en-US" dirty="0" err="1">
                <a:solidFill>
                  <a:srgbClr val="DDE5E8"/>
                </a:solidFill>
                <a:latin typeface="Times New Roman" panose="02020603050405020304" pitchFamily="18" charset="0"/>
              </a:rPr>
              <a:t>atlétika</a:t>
            </a:r>
            <a:r>
              <a:rPr lang="hu-HU" dirty="0">
                <a:solidFill>
                  <a:srgbClr val="DDE5E8"/>
                </a:solidFill>
                <a:latin typeface="Times New Roman" panose="02020603050405020304" pitchFamily="18" charset="0"/>
              </a:rPr>
              <a:t> hazai sikerei</a:t>
            </a:r>
            <a:endParaRPr lang="en-US" dirty="0">
              <a:solidFill>
                <a:srgbClr val="DDE5E8"/>
              </a:solidFill>
              <a:latin typeface="Times New Roman" panose="02020603050405020304" pitchFamily="18" charset="0"/>
            </a:endParaRPr>
          </a:p>
          <a:p>
            <a:endParaRPr lang="hu-H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Cím 1">
            <a:extLst>
              <a:ext uri="{FF2B5EF4-FFF2-40B4-BE49-F238E27FC236}">
                <a16:creationId xmlns:a16="http://schemas.microsoft.com/office/drawing/2014/main" id="{743049EC-AFBE-276E-3389-4AD6C904F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hu-HU" dirty="0"/>
              <a:t>Olimpiai ezüst érmes atlétáink</a:t>
            </a:r>
          </a:p>
        </p:txBody>
      </p:sp>
      <p:pic>
        <p:nvPicPr>
          <p:cNvPr id="33795" name="Tartalom helye 3" descr="https://upload.wikimedia.org/wikipedia/commons/b/b5/Nandor_dani.jpg">
            <a:extLst>
              <a:ext uri="{FF2B5EF4-FFF2-40B4-BE49-F238E27FC236}">
                <a16:creationId xmlns:a16="http://schemas.microsoft.com/office/drawing/2014/main" id="{5FFE3F84-D005-C4C5-E7E2-09886C21C9CC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380810">
            <a:off x="982400" y="1259946"/>
            <a:ext cx="1034521" cy="1165490"/>
          </a:xfrm>
        </p:spPr>
      </p:pic>
      <p:pic>
        <p:nvPicPr>
          <p:cNvPr id="33796" name="Kép 4" descr="Képtalálat a következ&amp;odblac;re: „somodi István dr”">
            <a:extLst>
              <a:ext uri="{FF2B5EF4-FFF2-40B4-BE49-F238E27FC236}">
                <a16:creationId xmlns:a16="http://schemas.microsoft.com/office/drawing/2014/main" id="{2F8C1CF9-FC2E-0DE3-F23C-E07E1191E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761" y="1266032"/>
            <a:ext cx="1800489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Kép 5" descr="Képtalálat a következ&amp;odblac;re: „somfay elemér”">
            <a:extLst>
              <a:ext uri="{FF2B5EF4-FFF2-40B4-BE49-F238E27FC236}">
                <a16:creationId xmlns:a16="http://schemas.microsoft.com/office/drawing/2014/main" id="{1F53B3F4-3EB7-825E-9F4F-B47577738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699" y="1177396"/>
            <a:ext cx="900906" cy="1256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Kép 6" descr="Képtalálat a következ&amp;odblac;re: „Szepes Béla”">
            <a:extLst>
              <a:ext uri="{FF2B5EF4-FFF2-40B4-BE49-F238E27FC236}">
                <a16:creationId xmlns:a16="http://schemas.microsoft.com/office/drawing/2014/main" id="{8464953F-1675-4A3D-1813-1797C8F0B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584" y="1164167"/>
            <a:ext cx="960438" cy="1283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Kép 7" descr="Képtalálat a következ&amp;odblac;re: „kovács József atléta”">
            <a:extLst>
              <a:ext uri="{FF2B5EF4-FFF2-40B4-BE49-F238E27FC236}">
                <a16:creationId xmlns:a16="http://schemas.microsoft.com/office/drawing/2014/main" id="{32B391F0-CB9E-95EE-C049-15ECCBF97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2434">
            <a:off x="6731001" y="1164167"/>
            <a:ext cx="1019969" cy="1256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Kép 8" descr="Képtalálat a következ&amp;odblac;re: „Rozsnyoi Sándor”">
            <a:extLst>
              <a:ext uri="{FF2B5EF4-FFF2-40B4-BE49-F238E27FC236}">
                <a16:creationId xmlns:a16="http://schemas.microsoft.com/office/drawing/2014/main" id="{EA0CF84A-0F7A-E9E5-CAC9-7EF4014F1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241" y="2591595"/>
            <a:ext cx="1680104" cy="1283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Kép 10" descr="Képtalálat a következ&amp;odblac;re: „Kulcsár Gergely atléta”">
            <a:extLst>
              <a:ext uri="{FF2B5EF4-FFF2-40B4-BE49-F238E27FC236}">
                <a16:creationId xmlns:a16="http://schemas.microsoft.com/office/drawing/2014/main" id="{50ADBB06-6EA9-8F2D-4E67-18FDAA23A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5670">
            <a:off x="4798218" y="2625586"/>
            <a:ext cx="1209146" cy="1283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2" name="Kép 11" descr="Képtalálat a következ&amp;odblac;re: „Antal Márta atléta”">
            <a:extLst>
              <a:ext uri="{FF2B5EF4-FFF2-40B4-BE49-F238E27FC236}">
                <a16:creationId xmlns:a16="http://schemas.microsoft.com/office/drawing/2014/main" id="{00DBF39A-61DC-2911-B53D-FB033B83C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0442">
            <a:off x="6354897" y="2505214"/>
            <a:ext cx="927365" cy="1283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3" name="Picture 2">
            <a:extLst>
              <a:ext uri="{FF2B5EF4-FFF2-40B4-BE49-F238E27FC236}">
                <a16:creationId xmlns:a16="http://schemas.microsoft.com/office/drawing/2014/main" id="{08E4C687-176E-6038-7410-B7F7BC72D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325" y="3889660"/>
            <a:ext cx="974989" cy="1283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804" name="Kép 13" descr="Képtalálat a következ&amp;odblac;re: „gécsek tibor”">
            <a:extLst>
              <a:ext uri="{FF2B5EF4-FFF2-40B4-BE49-F238E27FC236}">
                <a16:creationId xmlns:a16="http://schemas.microsoft.com/office/drawing/2014/main" id="{3A27D0CE-EFC2-75FF-A5E5-BC7366780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212" y="3922630"/>
            <a:ext cx="1199886" cy="1375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5" name="Kép 14" descr="Képtalálat a következ&amp;odblac;re: „k&amp;odblac;vágó zoltán atléta”">
            <a:extLst>
              <a:ext uri="{FF2B5EF4-FFF2-40B4-BE49-F238E27FC236}">
                <a16:creationId xmlns:a16="http://schemas.microsoft.com/office/drawing/2014/main" id="{43DF750E-AB7C-391D-581D-049B7A1EC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6269">
            <a:off x="5112673" y="3955270"/>
            <a:ext cx="1023938" cy="1322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6" name="Kép 15" descr="Képtalálat a következ&amp;odblac;re: „kulcsár gergely atléta”">
            <a:extLst>
              <a:ext uri="{FF2B5EF4-FFF2-40B4-BE49-F238E27FC236}">
                <a16:creationId xmlns:a16="http://schemas.microsoft.com/office/drawing/2014/main" id="{94464F5E-CE9E-DCDA-C75A-1292226E9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646" y="2591595"/>
            <a:ext cx="1066271" cy="1283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A13EE024-A4B0-B072-867D-A69A21DC237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355071">
            <a:off x="6262371" y="3922787"/>
            <a:ext cx="2030099" cy="1338020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E93CE2A6-7589-DAF6-7A0E-E2227EFE040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1072495">
            <a:off x="1033774" y="3951880"/>
            <a:ext cx="1106681" cy="127983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Cím 1">
            <a:extLst>
              <a:ext uri="{FF2B5EF4-FFF2-40B4-BE49-F238E27FC236}">
                <a16:creationId xmlns:a16="http://schemas.microsoft.com/office/drawing/2014/main" id="{A2AE44BA-09B0-7AD2-FF3A-5AFD0E5C5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57428"/>
            <a:ext cx="6858000" cy="780521"/>
          </a:xfrm>
        </p:spPr>
        <p:txBody>
          <a:bodyPr/>
          <a:lstStyle/>
          <a:p>
            <a:pPr eaLnBrk="1" hangingPunct="1"/>
            <a:r>
              <a:rPr lang="hu-HU" altLang="hu-HU"/>
              <a:t>Olimpiai bronz érmes atlétáink</a:t>
            </a:r>
          </a:p>
        </p:txBody>
      </p:sp>
      <p:sp>
        <p:nvSpPr>
          <p:cNvPr id="19" name="Tartalom helye 18">
            <a:extLst>
              <a:ext uri="{FF2B5EF4-FFF2-40B4-BE49-F238E27FC236}">
                <a16:creationId xmlns:a16="http://schemas.microsoft.com/office/drawing/2014/main" id="{E284DF04-7AEE-68E3-212F-9C22C76EAA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5437188"/>
            <a:ext cx="6858000" cy="181240"/>
          </a:xfrm>
        </p:spPr>
        <p:txBody>
          <a:bodyPr rtlCol="0">
            <a:normAutofit fontScale="250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hu-HU" dirty="0"/>
          </a:p>
        </p:txBody>
      </p:sp>
      <p:pic>
        <p:nvPicPr>
          <p:cNvPr id="34819" name="Picture 2">
            <a:extLst>
              <a:ext uri="{FF2B5EF4-FFF2-40B4-BE49-F238E27FC236}">
                <a16:creationId xmlns:a16="http://schemas.microsoft.com/office/drawing/2014/main" id="{8BABC184-E86D-CFAD-C328-0DF2BE452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490" y="1214438"/>
            <a:ext cx="685271" cy="858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0" name="Kép 6" descr="Képtalálat a következ&amp;odblac;re: „Kóczán Mór”">
            <a:extLst>
              <a:ext uri="{FF2B5EF4-FFF2-40B4-BE49-F238E27FC236}">
                <a16:creationId xmlns:a16="http://schemas.microsoft.com/office/drawing/2014/main" id="{56F91B8B-61BC-87FF-2D24-787CBBEF6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615" y="1087438"/>
            <a:ext cx="789781" cy="1112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Kép 7" descr="Képtalálat a következ&amp;odblac;re: „Várszegi József atléta”">
            <a:extLst>
              <a:ext uri="{FF2B5EF4-FFF2-40B4-BE49-F238E27FC236}">
                <a16:creationId xmlns:a16="http://schemas.microsoft.com/office/drawing/2014/main" id="{39C84CCA-55BE-2512-5C7F-6E5E3DF5A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095" y="2370667"/>
            <a:ext cx="1012031" cy="1112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Kép 8" descr="Képtalálat a következ&amp;odblac;re: „Földessy Ödön”">
            <a:extLst>
              <a:ext uri="{FF2B5EF4-FFF2-40B4-BE49-F238E27FC236}">
                <a16:creationId xmlns:a16="http://schemas.microsoft.com/office/drawing/2014/main" id="{F3A45569-920E-95BC-BC3F-32D7A66AA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8374">
            <a:off x="7141104" y="1064949"/>
            <a:ext cx="719667" cy="1113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Kép 9" descr="Képtalálat a következ&amp;odblac;re: „németh imre atléta”">
            <a:extLst>
              <a:ext uri="{FF2B5EF4-FFF2-40B4-BE49-F238E27FC236}">
                <a16:creationId xmlns:a16="http://schemas.microsoft.com/office/drawing/2014/main" id="{5986B3F0-8D86-948E-BC52-E7A3DA846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82" y="2476500"/>
            <a:ext cx="911489" cy="1113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Kép 10" descr="Képtalálat a következ&amp;odblac;re: „Róka Antal”">
            <a:extLst>
              <a:ext uri="{FF2B5EF4-FFF2-40B4-BE49-F238E27FC236}">
                <a16:creationId xmlns:a16="http://schemas.microsoft.com/office/drawing/2014/main" id="{876368FA-8975-5A9C-6B98-A4FF0B532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449" y="2324365"/>
            <a:ext cx="615156" cy="1205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Kép 12" descr="Képtalálat a következ&amp;odblac;re: „zarándi lászló”">
            <a:extLst>
              <a:ext uri="{FF2B5EF4-FFF2-40B4-BE49-F238E27FC236}">
                <a16:creationId xmlns:a16="http://schemas.microsoft.com/office/drawing/2014/main" id="{7CF23922-865F-B5DA-CA9F-E64A598FB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053" y="2669646"/>
            <a:ext cx="1311010" cy="859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6" name="Kép 14" descr="https://upload.wikimedia.org/wikipedia/commons/8/80/Vilmos_Varj%C3%BA_1966.jpg">
            <a:extLst>
              <a:ext uri="{FF2B5EF4-FFF2-40B4-BE49-F238E27FC236}">
                <a16:creationId xmlns:a16="http://schemas.microsoft.com/office/drawing/2014/main" id="{A5368F3A-4CED-114B-862F-E99A65DAA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7337">
            <a:off x="1244865" y="3853657"/>
            <a:ext cx="899583" cy="1034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7" name="Kép 15" descr="Képtalálat a következ&amp;odblac;re: „kulcsár gergely atléta”">
            <a:extLst>
              <a:ext uri="{FF2B5EF4-FFF2-40B4-BE49-F238E27FC236}">
                <a16:creationId xmlns:a16="http://schemas.microsoft.com/office/drawing/2014/main" id="{2E6E9306-0743-E8B8-F6E1-99A1F5396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845" y="2554553"/>
            <a:ext cx="895614" cy="1035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8" name="Kép 16" descr="Képtalálat a következ&amp;odblac;re: „márton anita”">
            <a:extLst>
              <a:ext uri="{FF2B5EF4-FFF2-40B4-BE49-F238E27FC236}">
                <a16:creationId xmlns:a16="http://schemas.microsoft.com/office/drawing/2014/main" id="{390C58F7-B234-466E-8B2E-3F8D57E1E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7156">
            <a:off x="6791854" y="3979334"/>
            <a:ext cx="1055688" cy="908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9" name="Kép 17" descr="Képtalálat a következőre: „kellner gyula”">
            <a:extLst>
              <a:ext uri="{FF2B5EF4-FFF2-40B4-BE49-F238E27FC236}">
                <a16:creationId xmlns:a16="http://schemas.microsoft.com/office/drawing/2014/main" id="{FE4FBB3D-105F-3101-F046-0340EAAF2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10224">
            <a:off x="911490" y="1100667"/>
            <a:ext cx="1043781" cy="1078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1" name="Kép 19" descr="http://100hires.hu/sites/default/files/styles/filmth/public/field/image/rozsavolgyiistvanlead.jpg?itok=wXDSfFM3">
            <a:extLst>
              <a:ext uri="{FF2B5EF4-FFF2-40B4-BE49-F238E27FC236}">
                <a16:creationId xmlns:a16="http://schemas.microsoft.com/office/drawing/2014/main" id="{F98428D7-205D-2ED9-DB07-925608550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2554553"/>
            <a:ext cx="1158875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2" name="Kép 20" descr="Képtalálat a következőre: „kontsek jolán”">
            <a:extLst>
              <a:ext uri="{FF2B5EF4-FFF2-40B4-BE49-F238E27FC236}">
                <a16:creationId xmlns:a16="http://schemas.microsoft.com/office/drawing/2014/main" id="{7D76499E-6AD4-6905-3BA8-52C9172C0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594" y="3713428"/>
            <a:ext cx="871802" cy="1194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3" name="Kép 21" descr="Képtalálat a következőre: „kovács annamária atléta”">
            <a:extLst>
              <a:ext uri="{FF2B5EF4-FFF2-40B4-BE49-F238E27FC236}">
                <a16:creationId xmlns:a16="http://schemas.microsoft.com/office/drawing/2014/main" id="{BEB324FE-B3FA-AE2E-4267-76A89EFE5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095" y="3902604"/>
            <a:ext cx="780521" cy="1100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4" name="Kép 22" descr="Képtalálat a következőre: „lovász lázár”">
            <a:extLst>
              <a:ext uri="{FF2B5EF4-FFF2-40B4-BE49-F238E27FC236}">
                <a16:creationId xmlns:a16="http://schemas.microsoft.com/office/drawing/2014/main" id="{35FB6F49-298F-9ADD-88D0-E2E92DCA6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680354"/>
            <a:ext cx="900907" cy="1207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5" name="Kép 23" descr="Képtalálat a következőre: „Wiesner ödön”">
            <a:extLst>
              <a:ext uri="{FF2B5EF4-FFF2-40B4-BE49-F238E27FC236}">
                <a16:creationId xmlns:a16="http://schemas.microsoft.com/office/drawing/2014/main" id="{01033CB0-5A3D-9810-CFF1-4E1034050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8063">
            <a:off x="5421313" y="1219729"/>
            <a:ext cx="1469761" cy="980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6" name="Kép 24" descr="Szokolyi Alajos">
            <a:extLst>
              <a:ext uri="{FF2B5EF4-FFF2-40B4-BE49-F238E27FC236}">
                <a16:creationId xmlns:a16="http://schemas.microsoft.com/office/drawing/2014/main" id="{39B94173-4A16-6037-ADAD-253BE2A45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2623">
            <a:off x="2067720" y="984250"/>
            <a:ext cx="1292489" cy="1213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49DAA215-769F-C428-98F4-D4625543440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558398">
            <a:off x="3506923" y="3775218"/>
            <a:ext cx="1088326" cy="114637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ím 1">
            <a:extLst>
              <a:ext uri="{FF2B5EF4-FFF2-40B4-BE49-F238E27FC236}">
                <a16:creationId xmlns:a16="http://schemas.microsoft.com/office/drawing/2014/main" id="{B85B3C62-FA75-EF03-AC4D-A5B60DE1C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96574"/>
            <a:ext cx="6858000" cy="720989"/>
          </a:xfrm>
        </p:spPr>
        <p:txBody>
          <a:bodyPr/>
          <a:lstStyle/>
          <a:p>
            <a:pPr eaLnBrk="1" hangingPunct="1"/>
            <a:r>
              <a:rPr lang="hu-HU" altLang="hu-HU" b="1"/>
              <a:t>1968 Mexikó </a:t>
            </a:r>
            <a:r>
              <a:rPr lang="hu-HU" altLang="hu-HU"/>
              <a:t>(7.)     </a:t>
            </a:r>
            <a:r>
              <a:rPr lang="hu-HU" altLang="hu-HU" sz="2667"/>
              <a:t>31  - 19 ffi 12 nő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D3CC144-6977-64CA-6A97-3AD41D7E9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756709"/>
            <a:ext cx="6858000" cy="4741333"/>
          </a:xfrm>
        </p:spPr>
        <p:txBody>
          <a:bodyPr rtlCol="0">
            <a:normAutofit lnSpcReduction="10000"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hu-HU" dirty="0"/>
              <a:t>		</a:t>
            </a:r>
            <a:r>
              <a:rPr lang="hu-HU" sz="2333" i="1" dirty="0"/>
              <a:t>Kulcsár Gergely a zászlóvivő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hu-HU" b="1" dirty="0"/>
              <a:t>Németh Angéla  arany </a:t>
            </a:r>
            <a:r>
              <a:rPr lang="hu-HU" dirty="0"/>
              <a:t>	</a:t>
            </a:r>
            <a:r>
              <a:rPr lang="hu-HU" sz="2000" dirty="0"/>
              <a:t>gerely  60.36 m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hu-HU" b="1" dirty="0" err="1"/>
              <a:t>Zsivótzky</a:t>
            </a:r>
            <a:r>
              <a:rPr lang="hu-HU" b="1" dirty="0"/>
              <a:t> Gyula  arany</a:t>
            </a:r>
            <a:r>
              <a:rPr lang="hu-HU" dirty="0"/>
              <a:t>	</a:t>
            </a:r>
            <a:r>
              <a:rPr lang="hu-HU" sz="2000" dirty="0"/>
              <a:t>kalapács  73.36 m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hu-HU" sz="2333" b="1" dirty="0"/>
              <a:t>Kiss Antal                 ezüst</a:t>
            </a:r>
            <a:r>
              <a:rPr lang="hu-HU" sz="2333" dirty="0"/>
              <a:t>	</a:t>
            </a:r>
            <a:r>
              <a:rPr lang="hu-HU" sz="2000" dirty="0"/>
              <a:t>50 km gyaloglás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hu-HU" sz="2333" dirty="0" err="1"/>
              <a:t>Kontsek</a:t>
            </a:r>
            <a:r>
              <a:rPr lang="hu-HU" sz="2333" dirty="0"/>
              <a:t> Jolán          </a:t>
            </a:r>
            <a:r>
              <a:rPr lang="hu-HU" sz="2333" b="1" dirty="0"/>
              <a:t>bronz</a:t>
            </a:r>
            <a:r>
              <a:rPr lang="hu-HU" sz="2333" dirty="0"/>
              <a:t> 	 </a:t>
            </a:r>
            <a:r>
              <a:rPr lang="hu-HU" sz="2000" dirty="0"/>
              <a:t>diszkosz 54.90 m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hu-HU" sz="2333" dirty="0"/>
              <a:t>Kovács Annamária  </a:t>
            </a:r>
            <a:r>
              <a:rPr lang="hu-HU" sz="2333" b="1" dirty="0"/>
              <a:t>bronz </a:t>
            </a:r>
            <a:r>
              <a:rPr lang="hu-HU" sz="2333" dirty="0"/>
              <a:t> 	</a:t>
            </a:r>
            <a:r>
              <a:rPr lang="hu-HU" sz="2000" dirty="0"/>
              <a:t>ötpróba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hu-HU" sz="2333" dirty="0"/>
              <a:t>Kulcsár Gergely      </a:t>
            </a:r>
            <a:r>
              <a:rPr lang="hu-HU" sz="2333" b="1" dirty="0"/>
              <a:t> bronz </a:t>
            </a:r>
            <a:r>
              <a:rPr lang="hu-HU" sz="2333" dirty="0"/>
              <a:t>	</a:t>
            </a:r>
            <a:r>
              <a:rPr lang="hu-HU" sz="2000" dirty="0"/>
              <a:t>gerely 87.06 m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hu-HU" sz="2333" dirty="0"/>
              <a:t>Lovász Lázár             </a:t>
            </a:r>
            <a:r>
              <a:rPr lang="hu-HU" sz="2333" b="1" dirty="0"/>
              <a:t>bronz</a:t>
            </a:r>
            <a:r>
              <a:rPr lang="hu-HU" sz="2333" dirty="0"/>
              <a:t>     </a:t>
            </a:r>
            <a:r>
              <a:rPr lang="hu-HU" sz="2000" dirty="0"/>
              <a:t>kalapács 69.78 m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hu-HU" sz="2000" dirty="0"/>
              <a:t>Antal Márta, 	              4. hely,       </a:t>
            </a:r>
            <a:r>
              <a:rPr lang="hu-HU" sz="1667" dirty="0"/>
              <a:t>gerely   56.38 m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hu-HU" sz="2000" dirty="0"/>
              <a:t>Bognár Judit	              4. hely        </a:t>
            </a:r>
            <a:r>
              <a:rPr lang="hu-HU" sz="1667" dirty="0"/>
              <a:t>súlylökés 17.78 m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hu-HU" sz="2000" dirty="0" err="1"/>
              <a:t>Eckschmiedt</a:t>
            </a:r>
            <a:r>
              <a:rPr lang="hu-HU" sz="2000" dirty="0"/>
              <a:t> Sándor     5. hely.       </a:t>
            </a:r>
            <a:r>
              <a:rPr lang="hu-HU" sz="1667" dirty="0"/>
              <a:t>Kalapács 69.46 m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hu-HU" i="1" dirty="0"/>
          </a:p>
        </p:txBody>
      </p:sp>
      <p:pic>
        <p:nvPicPr>
          <p:cNvPr id="18436" name="Kép 3" descr="https://upload.wikimedia.org/wikipedia/commons/1/15/N%C3%A9meth_Ang%C3%A9la.jpg">
            <a:extLst>
              <a:ext uri="{FF2B5EF4-FFF2-40B4-BE49-F238E27FC236}">
                <a16:creationId xmlns:a16="http://schemas.microsoft.com/office/drawing/2014/main" id="{8AF81610-FFEB-1249-A157-A043CA6F6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240" y="742157"/>
            <a:ext cx="1041135" cy="1485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Kép 4" descr="Képtalálat a következ&amp;odblac;re: „gécsek tibor”">
            <a:extLst>
              <a:ext uri="{FF2B5EF4-FFF2-40B4-BE49-F238E27FC236}">
                <a16:creationId xmlns:a16="http://schemas.microsoft.com/office/drawing/2014/main" id="{F7A5EF23-CDAC-8FC9-2DEA-C821256DB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553" y="4237303"/>
            <a:ext cx="953823" cy="1199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Kép 5" descr="Gyula Zsivótzky 1967.jpg">
            <a:extLst>
              <a:ext uri="{FF2B5EF4-FFF2-40B4-BE49-F238E27FC236}">
                <a16:creationId xmlns:a16="http://schemas.microsoft.com/office/drawing/2014/main" id="{90D9F517-5DD8-E152-C389-55A86F4C6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896" y="2377282"/>
            <a:ext cx="1041136" cy="1602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Cím 1"/>
          <p:cNvSpPr>
            <a:spLocks noGrp="1"/>
          </p:cNvSpPr>
          <p:nvPr>
            <p:ph type="title"/>
          </p:nvPr>
        </p:nvSpPr>
        <p:spPr>
          <a:xfrm>
            <a:off x="1143000" y="0"/>
            <a:ext cx="6858000" cy="756708"/>
          </a:xfrm>
        </p:spPr>
        <p:txBody>
          <a:bodyPr/>
          <a:lstStyle/>
          <a:p>
            <a:pPr eaLnBrk="1" hangingPunct="1"/>
            <a:r>
              <a:rPr lang="hu-HU" altLang="hu-HU"/>
              <a:t>Összegzés!?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51587" y="697260"/>
            <a:ext cx="7440827" cy="4920547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v-SE" sz="2000" dirty="0"/>
              <a:t>Minden olimpián ott volt  Görög</a:t>
            </a:r>
            <a:r>
              <a:rPr lang="hu-HU" sz="2000" dirty="0"/>
              <a:t>o.</a:t>
            </a:r>
            <a:r>
              <a:rPr lang="sv-SE" sz="2000" dirty="0"/>
              <a:t> – Francia</a:t>
            </a:r>
            <a:r>
              <a:rPr lang="hu-HU" sz="2000" dirty="0"/>
              <a:t>o.</a:t>
            </a:r>
            <a:r>
              <a:rPr lang="sv-SE" sz="2000" dirty="0"/>
              <a:t> – Nagy-Britannia 	 </a:t>
            </a:r>
            <a:r>
              <a:rPr lang="hu-HU" sz="2000" dirty="0"/>
              <a:t>                      </a:t>
            </a:r>
            <a:r>
              <a:rPr lang="sv-SE" sz="2000" b="1" dirty="0">
                <a:solidFill>
                  <a:srgbClr val="FF0000"/>
                </a:solidFill>
              </a:rPr>
              <a:t>(Magyarország  </a:t>
            </a:r>
            <a:r>
              <a:rPr lang="hu-HU" sz="2000" b="1" dirty="0">
                <a:solidFill>
                  <a:srgbClr val="FF0000"/>
                </a:solidFill>
              </a:rPr>
              <a:t>2 x hiányzott…!</a:t>
            </a:r>
            <a:r>
              <a:rPr lang="sv-SE" sz="2000" b="1" dirty="0">
                <a:solidFill>
                  <a:srgbClr val="FF0000"/>
                </a:solidFill>
              </a:rPr>
              <a:t>)</a:t>
            </a:r>
            <a:endParaRPr lang="hu-HU" sz="2000" b="1" dirty="0">
              <a:solidFill>
                <a:srgbClr val="FF0000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hu-HU" sz="2000" b="1" dirty="0">
              <a:solidFill>
                <a:srgbClr val="FF0000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hu-HU" sz="1417" b="1" dirty="0"/>
              <a:t>Olimpia :                    1896                    1936-ban                 1984-ben            2024 </a:t>
            </a:r>
            <a:r>
              <a:rPr lang="hu-HU" sz="1417" b="1" dirty="0" err="1"/>
              <a:t>ban</a:t>
            </a:r>
            <a:endParaRPr lang="hu-HU" sz="1417" b="1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sz="1667" b="1" dirty="0"/>
              <a:t>Nemzetek</a:t>
            </a:r>
            <a:r>
              <a:rPr lang="hu-HU" sz="1667" b="1" dirty="0"/>
              <a:t>:           </a:t>
            </a:r>
            <a:r>
              <a:rPr lang="nl-NL" sz="1667" b="1" dirty="0"/>
              <a:t>10</a:t>
            </a:r>
            <a:r>
              <a:rPr lang="nl-NL" sz="1667" dirty="0"/>
              <a:t>    </a:t>
            </a:r>
            <a:r>
              <a:rPr lang="hu-HU" sz="1667" dirty="0"/>
              <a:t>                 </a:t>
            </a:r>
            <a:r>
              <a:rPr lang="nl-NL" sz="1667" b="1" dirty="0"/>
              <a:t>43</a:t>
            </a:r>
            <a:r>
              <a:rPr lang="hu-HU" sz="1667" dirty="0"/>
              <a:t>                         </a:t>
            </a:r>
            <a:r>
              <a:rPr lang="nl-NL" sz="1667" b="1" dirty="0"/>
              <a:t>124</a:t>
            </a:r>
            <a:r>
              <a:rPr lang="nl-NL" sz="1667" dirty="0"/>
              <a:t> </a:t>
            </a:r>
            <a:r>
              <a:rPr lang="hu-HU" sz="1667" dirty="0"/>
              <a:t>                      </a:t>
            </a:r>
            <a:r>
              <a:rPr lang="nl-NL" sz="1667" b="1" dirty="0"/>
              <a:t>20</a:t>
            </a:r>
            <a:r>
              <a:rPr lang="hu-HU" sz="1667" b="1" dirty="0"/>
              <a:t>5</a:t>
            </a:r>
            <a:endParaRPr lang="nl-NL" sz="1667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sz="1667" b="1" dirty="0"/>
              <a:t>Versenyzők</a:t>
            </a:r>
            <a:r>
              <a:rPr lang="hu-HU" sz="1667" b="1" dirty="0"/>
              <a:t>:</a:t>
            </a:r>
            <a:r>
              <a:rPr lang="hu-HU" sz="1667" dirty="0"/>
              <a:t>         </a:t>
            </a:r>
            <a:r>
              <a:rPr lang="nl-NL" sz="1667" b="1" dirty="0"/>
              <a:t>64 </a:t>
            </a:r>
            <a:r>
              <a:rPr lang="hu-HU" sz="1667" b="1" dirty="0"/>
              <a:t>                   </a:t>
            </a:r>
            <a:r>
              <a:rPr lang="nl-NL" sz="1667" b="1" dirty="0"/>
              <a:t>776	</a:t>
            </a:r>
            <a:r>
              <a:rPr lang="hu-HU" sz="1667" b="1" dirty="0"/>
              <a:t>       </a:t>
            </a:r>
            <a:r>
              <a:rPr lang="nl-NL" sz="1667" b="1" dirty="0"/>
              <a:t>1280                </a:t>
            </a:r>
            <a:r>
              <a:rPr lang="hu-HU" sz="1667" b="1" dirty="0"/>
              <a:t>     </a:t>
            </a:r>
            <a:r>
              <a:rPr lang="nl-NL" sz="1667" b="1" dirty="0"/>
              <a:t>20</a:t>
            </a:r>
            <a:r>
              <a:rPr lang="hu-HU" sz="1667" b="1" dirty="0"/>
              <a:t>00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hu-HU" sz="1667" b="1" dirty="0"/>
              <a:t>Versenyszám:      14                     23                         41	                47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hu-HU" sz="1667" b="1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hu-HU" sz="1667" b="1" dirty="0"/>
              <a:t>1896-től  minden Olimpián szerepelt versenyszámok, férfiak: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hu-HU" sz="1667" b="1" dirty="0"/>
              <a:t>	</a:t>
            </a:r>
            <a:r>
              <a:rPr lang="hu-HU" sz="1667" dirty="0"/>
              <a:t>futó szakág</a:t>
            </a:r>
            <a:r>
              <a:rPr lang="hu-HU" sz="1667" b="1" dirty="0"/>
              <a:t>:    </a:t>
            </a:r>
            <a:r>
              <a:rPr lang="hu-HU" sz="1667" dirty="0"/>
              <a:t>100m  -  400m  -  800m – 1500m – Maraton, 110 m gát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hu-HU" sz="1667" dirty="0"/>
              <a:t>	ugró szakág:    Távolugrás, magasugrás, hármasugrás, rúdugrás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hu-HU" sz="1667" dirty="0"/>
              <a:t>	dobó szakág:   Diszkoszvetés, súlylökés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hu-HU" sz="1667" b="1" dirty="0"/>
              <a:t>1928-tól nők:</a:t>
            </a:r>
          </a:p>
          <a:p>
            <a:pPr marL="761970" lvl="2" indent="0" eaLnBrk="1" fontAlgn="auto" hangingPunct="1">
              <a:spcAft>
                <a:spcPts val="0"/>
              </a:spcAft>
              <a:buNone/>
              <a:defRPr/>
            </a:pPr>
            <a:r>
              <a:rPr lang="hu-HU" sz="1667" dirty="0"/>
              <a:t>Futó szakág:   100 m,   4 x 100 m,</a:t>
            </a:r>
          </a:p>
          <a:p>
            <a:pPr marL="761970" lvl="2" indent="0" eaLnBrk="1" fontAlgn="auto" hangingPunct="1">
              <a:spcAft>
                <a:spcPts val="0"/>
              </a:spcAft>
              <a:buNone/>
              <a:defRPr/>
            </a:pPr>
            <a:r>
              <a:rPr lang="hu-HU" sz="1667" dirty="0"/>
              <a:t>Ugró szakág:   magas</a:t>
            </a:r>
          </a:p>
          <a:p>
            <a:pPr marL="761970" lvl="2" indent="0" eaLnBrk="1" fontAlgn="auto" hangingPunct="1">
              <a:spcAft>
                <a:spcPts val="0"/>
              </a:spcAft>
              <a:buNone/>
              <a:defRPr/>
            </a:pPr>
            <a:r>
              <a:rPr lang="hu-HU" sz="1667" dirty="0"/>
              <a:t>Dobó szakág:  diszkoszvetés		</a:t>
            </a:r>
            <a:r>
              <a:rPr lang="hu-HU" sz="1333" dirty="0">
                <a:solidFill>
                  <a:srgbClr val="FF0000"/>
                </a:solidFill>
              </a:rPr>
              <a:t>2000</a:t>
            </a:r>
            <a:r>
              <a:rPr lang="hu-HU" sz="1667" dirty="0"/>
              <a:t> </a:t>
            </a:r>
            <a:r>
              <a:rPr lang="hu-HU" sz="1333" i="1" dirty="0">
                <a:solidFill>
                  <a:srgbClr val="FF0000"/>
                </a:solidFill>
              </a:rPr>
              <a:t>Sydney:   rúd, kalapácsvetés</a:t>
            </a:r>
          </a:p>
          <a:p>
            <a:pPr marL="761970" lvl="2" indent="0" eaLnBrk="1" fontAlgn="auto" hangingPunct="1">
              <a:spcAft>
                <a:spcPts val="0"/>
              </a:spcAft>
              <a:buNone/>
              <a:defRPr/>
            </a:pPr>
            <a:r>
              <a:rPr lang="hu-HU" sz="1333" i="1" dirty="0">
                <a:solidFill>
                  <a:srgbClr val="FF0000"/>
                </a:solidFill>
              </a:rPr>
              <a:t>					2008 Peking:  3000m akadály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hu-HU" sz="1667" b="1" dirty="0"/>
              <a:t>							</a:t>
            </a:r>
            <a:endParaRPr lang="nl-NL" sz="1667" b="1" dirty="0"/>
          </a:p>
          <a:p>
            <a:pPr lvl="8">
              <a:defRPr/>
            </a:pPr>
            <a:endParaRPr lang="hu-HU" sz="1333" dirty="0"/>
          </a:p>
        </p:txBody>
      </p:sp>
    </p:spTree>
    <p:extLst>
      <p:ext uri="{BB962C8B-B14F-4D97-AF65-F5344CB8AC3E}">
        <p14:creationId xmlns:p14="http://schemas.microsoft.com/office/powerpoint/2010/main" val="13311067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512" y="228865"/>
            <a:ext cx="8856984" cy="9525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z="3000" b="1" dirty="0"/>
              <a:t>Az atlétika szakágainak eredményei az Olimpiákon,  1 – 6 h</a:t>
            </a:r>
            <a:r>
              <a:rPr lang="hu-HU" sz="3000" dirty="0"/>
              <a:t>.</a:t>
            </a:r>
          </a:p>
        </p:txBody>
      </p:sp>
      <p:sp>
        <p:nvSpPr>
          <p:cNvPr id="35843" name="Tartalom helye 2"/>
          <p:cNvSpPr>
            <a:spLocks noGrp="1"/>
          </p:cNvSpPr>
          <p:nvPr>
            <p:ph idx="1"/>
          </p:nvPr>
        </p:nvSpPr>
        <p:spPr>
          <a:xfrm>
            <a:off x="1143000" y="1333500"/>
            <a:ext cx="6858000" cy="4103688"/>
          </a:xfrm>
        </p:spPr>
        <p:txBody>
          <a:bodyPr/>
          <a:lstStyle/>
          <a:p>
            <a:pPr marL="0" indent="0" algn="r" eaLnBrk="1" hangingPunct="1">
              <a:buNone/>
            </a:pPr>
            <a:r>
              <a:rPr lang="hu-HU" altLang="hu-HU" dirty="0"/>
              <a:t> 																																																										</a:t>
            </a:r>
            <a:endParaRPr lang="hu-HU" altLang="hu-HU" sz="2333" b="1" i="1" dirty="0"/>
          </a:p>
        </p:txBody>
      </p:sp>
      <p:graphicFrame>
        <p:nvGraphicFramePr>
          <p:cNvPr id="35844" name="Objektum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55043"/>
              </p:ext>
            </p:extLst>
          </p:nvPr>
        </p:nvGraphicFramePr>
        <p:xfrm>
          <a:off x="1275291" y="1561355"/>
          <a:ext cx="6593417" cy="26164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unkalap" r:id="rId2" imgW="3829236" imgH="1533655" progId="Excel.Sheet.12">
                  <p:embed/>
                </p:oleObj>
              </mc:Choice>
              <mc:Fallback>
                <p:oleObj name="Munkalap" r:id="rId2" imgW="3829236" imgH="1533655" progId="Excel.Sheet.12">
                  <p:embed/>
                  <p:pic>
                    <p:nvPicPr>
                      <p:cNvPr id="35844" name="Objektum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5291" y="1561355"/>
                        <a:ext cx="6593417" cy="26164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Ellipszis 2">
            <a:extLst>
              <a:ext uri="{FF2B5EF4-FFF2-40B4-BE49-F238E27FC236}">
                <a16:creationId xmlns:a16="http://schemas.microsoft.com/office/drawing/2014/main" id="{D136F9E0-2309-C4B6-1E21-9C2CE6B7BD5D}"/>
              </a:ext>
            </a:extLst>
          </p:cNvPr>
          <p:cNvSpPr/>
          <p:nvPr/>
        </p:nvSpPr>
        <p:spPr>
          <a:xfrm>
            <a:off x="4860032" y="2209428"/>
            <a:ext cx="144016" cy="26632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7</a:t>
            </a:r>
          </a:p>
        </p:txBody>
      </p:sp>
      <p:sp>
        <p:nvSpPr>
          <p:cNvPr id="4" name="Folyamatábra: Feldolgozás 3">
            <a:extLst>
              <a:ext uri="{FF2B5EF4-FFF2-40B4-BE49-F238E27FC236}">
                <a16:creationId xmlns:a16="http://schemas.microsoft.com/office/drawing/2014/main" id="{86B559D1-013F-7543-06DF-B3A28E125445}"/>
              </a:ext>
            </a:extLst>
          </p:cNvPr>
          <p:cNvSpPr/>
          <p:nvPr/>
        </p:nvSpPr>
        <p:spPr>
          <a:xfrm>
            <a:off x="4716016" y="3841486"/>
            <a:ext cx="576064" cy="240150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167</a:t>
            </a:r>
          </a:p>
        </p:txBody>
      </p:sp>
    </p:spTree>
    <p:extLst>
      <p:ext uri="{BB962C8B-B14F-4D97-AF65-F5344CB8AC3E}">
        <p14:creationId xmlns:p14="http://schemas.microsoft.com/office/powerpoint/2010/main" val="36882755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A2225-8D65-474C-B61A-4E9EA7A2D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atlétikai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versenyszámok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fejlődését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befolyásolo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f</a:t>
            </a:r>
            <a:r>
              <a:rPr lang="hu-H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ő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bb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tényezők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hu-H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8F639D-ABA4-EF4F-8C31-B78E065685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 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mozgástechnikák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fejlődése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 Az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edzésrendszerek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és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módszerek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fejlődése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 Az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egész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éves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edzésmunka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kialakulása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buFontTx/>
              <a:buChar char="-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Az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edzésmunka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mennyiségének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és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intenzitásának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megsokszorozódása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buFontTx/>
              <a:buChar char="-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hosszu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távu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felkészítés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és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korcsoportos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versenyeztetés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kialakulása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 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tehetségek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jól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szervezett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kiválasztása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 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tudományos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és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orvosi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háttér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tökéletesedése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 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nemzetközi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versenyrendszer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kiszélesedése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 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technikai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és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technológiai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fejlődés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eredményeinek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felhasználása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hu-H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818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45864-EF41-1247-9568-6815D8A2F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atlétika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értékei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hu-H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4EF0D0-4D86-FD46-B66C-D83452859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 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Szabad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téren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mindenütt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ű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zhet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sportág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 Az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iskolai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testnevelés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egyik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bázis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sportága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 Az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eredményei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időegységekkel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és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mértékegységekkel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mérhetők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	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objektív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sportág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pPr marL="0" indent="0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 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Egyéni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sportág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ugyanakkor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csapatok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szerepeltetésére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módot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ad. </a:t>
            </a:r>
          </a:p>
          <a:p>
            <a:pPr marL="0" indent="0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 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Tudományos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kutatásokra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jól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felhasználhato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́. </a:t>
            </a:r>
          </a:p>
          <a:p>
            <a:pPr marL="0" indent="0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 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Alkalmas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nagy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tömegek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foglalkoztatására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(NAP program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KAP 	program,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futóversenyek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pPr marL="0" indent="0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 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Alkalmas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kondicionális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és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koordinációs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képességek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fejlesztésére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atletikus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képzés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edzéseszközök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más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sportágak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számára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kiegészít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ő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mozgásanyag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egyben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tesztgyakorlatok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endParaRPr lang="hu-H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2669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7A8C0-1D0E-3747-A692-83BCE6212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atlétika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elterjedtsége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nemzetközi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erőviszonyok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hu-H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C32843-A432-AD43-9749-A6401077E9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352" y="1010388"/>
            <a:ext cx="7288992" cy="4151368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Elterjedtsége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mind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az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ö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földrészre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kiterjed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globális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jellegu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̋ </a:t>
            </a:r>
          </a:p>
          <a:p>
            <a:pPr marL="0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Az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IAAF</a:t>
            </a: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(WA - 2019)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tagszövetségeinek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  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száma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213 </a:t>
            </a: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ország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hu-H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Afrika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		55</a:t>
            </a:r>
            <a:b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Európa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		49</a:t>
            </a:r>
            <a:b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Amerika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terület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		45 </a:t>
            </a:r>
          </a:p>
          <a:p>
            <a:pPr marL="0" indent="0">
              <a:buNone/>
            </a:pPr>
            <a:r>
              <a:rPr lang="hu-H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Ázsia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			44 </a:t>
            </a:r>
          </a:p>
          <a:p>
            <a:pPr marL="0" indent="0">
              <a:buNone/>
            </a:pPr>
            <a:r>
              <a:rPr lang="hu-H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Óceánia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		</a:t>
            </a:r>
            <a:r>
              <a:rPr lang="en-US" sz="2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213 </a:t>
            </a:r>
          </a:p>
        </p:txBody>
      </p:sp>
    </p:spTree>
    <p:extLst>
      <p:ext uri="{BB962C8B-B14F-4D97-AF65-F5344CB8AC3E}">
        <p14:creationId xmlns:p14="http://schemas.microsoft.com/office/powerpoint/2010/main" val="35575068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B63D1-F27E-9048-9A6F-AE5E1D278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Férfi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versenyszámok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és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olimpiai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program </a:t>
            </a:r>
            <a:endParaRPr lang="hu-H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E9FE57E-A10A-DD43-8CF0-2B60B591C61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6711354"/>
              </p:ext>
            </p:extLst>
          </p:nvPr>
        </p:nvGraphicFramePr>
        <p:xfrm>
          <a:off x="0" y="918124"/>
          <a:ext cx="8388426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7664">
                  <a:extLst>
                    <a:ext uri="{9D8B030D-6E8A-4147-A177-3AD203B41FA5}">
                      <a16:colId xmlns:a16="http://schemas.microsoft.com/office/drawing/2014/main" val="2496083189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1667996142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4023901114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6472375"/>
                    </a:ext>
                  </a:extLst>
                </a:gridCol>
                <a:gridCol w="1194219">
                  <a:extLst>
                    <a:ext uri="{9D8B030D-6E8A-4147-A177-3AD203B41FA5}">
                      <a16:colId xmlns:a16="http://schemas.microsoft.com/office/drawing/2014/main" val="1485171953"/>
                    </a:ext>
                  </a:extLst>
                </a:gridCol>
                <a:gridCol w="1398071">
                  <a:extLst>
                    <a:ext uri="{9D8B030D-6E8A-4147-A177-3AD203B41FA5}">
                      <a16:colId xmlns:a16="http://schemas.microsoft.com/office/drawing/2014/main" val="1772534788"/>
                    </a:ext>
                  </a:extLst>
                </a:gridCol>
              </a:tblGrid>
              <a:tr h="339986">
                <a:tc>
                  <a:txBody>
                    <a:bodyPr/>
                    <a:lstStyle/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3928024"/>
                  </a:ext>
                </a:extLst>
              </a:tr>
              <a:tr h="2919380">
                <a:tc>
                  <a:txBody>
                    <a:bodyPr/>
                    <a:lstStyle/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100m</a:t>
                      </a:r>
                    </a:p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400m</a:t>
                      </a:r>
                    </a:p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800m</a:t>
                      </a:r>
                    </a:p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1500m</a:t>
                      </a:r>
                    </a:p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Maraton</a:t>
                      </a:r>
                    </a:p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 gát</a:t>
                      </a:r>
                    </a:p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Magasugrás</a:t>
                      </a:r>
                    </a:p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Távolugrás</a:t>
                      </a:r>
                    </a:p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Hármasugrás</a:t>
                      </a:r>
                    </a:p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Rúdugrás</a:t>
                      </a:r>
                    </a:p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Súlylökés </a:t>
                      </a:r>
                    </a:p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Diszkoszvetés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200m</a:t>
                      </a:r>
                    </a:p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 gát</a:t>
                      </a:r>
                    </a:p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3000m akadályfutás</a:t>
                      </a:r>
                    </a:p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Kalapácsvetés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Gerelyhajítás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5000m</a:t>
                      </a:r>
                    </a:p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10000m</a:t>
                      </a:r>
                    </a:p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4x100m</a:t>
                      </a:r>
                    </a:p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4x400m</a:t>
                      </a:r>
                    </a:p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Tízpróba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20km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3771027"/>
                  </a:ext>
                </a:extLst>
              </a:tr>
              <a:tr h="350576">
                <a:tc>
                  <a:txBody>
                    <a:bodyPr/>
                    <a:lstStyle/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89736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66988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04325-4526-984D-A62C-B01C1DA5B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versenyszámok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és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olimpiai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program </a:t>
            </a:r>
            <a:endParaRPr lang="hu-H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BB78D3C2-4136-2E41-BC38-ED9228A5647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4807993"/>
              </p:ext>
            </p:extLst>
          </p:nvPr>
        </p:nvGraphicFramePr>
        <p:xfrm>
          <a:off x="107506" y="913284"/>
          <a:ext cx="8352924" cy="41808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142">
                  <a:extLst>
                    <a:ext uri="{9D8B030D-6E8A-4147-A177-3AD203B41FA5}">
                      <a16:colId xmlns:a16="http://schemas.microsoft.com/office/drawing/2014/main" val="3601455405"/>
                    </a:ext>
                  </a:extLst>
                </a:gridCol>
                <a:gridCol w="1488166">
                  <a:extLst>
                    <a:ext uri="{9D8B030D-6E8A-4147-A177-3AD203B41FA5}">
                      <a16:colId xmlns:a16="http://schemas.microsoft.com/office/drawing/2014/main" val="3533413227"/>
                    </a:ext>
                  </a:extLst>
                </a:gridCol>
                <a:gridCol w="1392154">
                  <a:extLst>
                    <a:ext uri="{9D8B030D-6E8A-4147-A177-3AD203B41FA5}">
                      <a16:colId xmlns:a16="http://schemas.microsoft.com/office/drawing/2014/main" val="13292575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666917362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3461926991"/>
                    </a:ext>
                  </a:extLst>
                </a:gridCol>
                <a:gridCol w="1224134">
                  <a:extLst>
                    <a:ext uri="{9D8B030D-6E8A-4147-A177-3AD203B41FA5}">
                      <a16:colId xmlns:a16="http://schemas.microsoft.com/office/drawing/2014/main" val="2817674033"/>
                    </a:ext>
                  </a:extLst>
                </a:gridCol>
              </a:tblGrid>
              <a:tr h="501453">
                <a:tc>
                  <a:txBody>
                    <a:bodyPr/>
                    <a:lstStyle/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887745"/>
                  </a:ext>
                </a:extLst>
              </a:tr>
              <a:tr h="1434310"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 m </a:t>
                      </a:r>
                    </a:p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800 m 4x100 m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Magas</a:t>
                      </a:r>
                      <a:r>
                        <a:rPr lang="hu-HU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ugrás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Diszkosz</a:t>
                      </a:r>
                      <a:r>
                        <a:rPr lang="hu-HU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v.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80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gát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Gerely</a:t>
                      </a:r>
                      <a:r>
                        <a:rPr lang="hu-HU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hajítás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hu-H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200 m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Távol</a:t>
                      </a:r>
                      <a:r>
                        <a:rPr lang="hu-HU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ugrás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Súly</a:t>
                      </a:r>
                      <a:r>
                        <a:rPr lang="hu-HU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lökés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hu-H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400 m </a:t>
                      </a:r>
                      <a:r>
                        <a:rPr lang="hu-HU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ö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sszetett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verseny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hu-HU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 </a:t>
                      </a:r>
                      <a:r>
                        <a:rPr lang="hu-HU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pr</a:t>
                      </a:r>
                      <a:r>
                        <a:rPr lang="hu-HU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en-US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hu-H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1500 m 4x400 m </a:t>
                      </a:r>
                      <a:endParaRPr lang="en-US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hu-H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400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gát</a:t>
                      </a:r>
                      <a:r>
                        <a:rPr lang="hu-HU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futás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Marathon</a:t>
                      </a:r>
                      <a:endParaRPr lang="hu-HU" sz="18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 próba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hu-H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2617544"/>
                  </a:ext>
                </a:extLst>
              </a:tr>
              <a:tr h="501453">
                <a:tc>
                  <a:txBody>
                    <a:bodyPr/>
                    <a:lstStyle/>
                    <a:p>
                      <a:pPr algn="ctr"/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2534085"/>
                  </a:ext>
                </a:extLst>
              </a:tr>
              <a:tr h="50145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hu-HU" sz="1800" b="1" kern="1200" dirty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1988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hu-HU" sz="1800" b="1" kern="1200" dirty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1992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hu-HU" sz="1800" b="1" kern="1200" dirty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1996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hu-HU" sz="1800" b="1" kern="1200" dirty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2000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hu-HU" sz="1800" b="1" kern="1200" dirty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2008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hu-HU" sz="1800" b="1" kern="1200" dirty="0">
                        <a:solidFill>
                          <a:schemeClr val="l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4554170"/>
                  </a:ext>
                </a:extLst>
              </a:tr>
              <a:tr h="7119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10000 m </a:t>
                      </a:r>
                      <a:endParaRPr lang="en-US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hu-H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Gyaloglás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hu-H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5000 m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Hármas</a:t>
                      </a:r>
                      <a:r>
                        <a:rPr lang="hu-HU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ugrás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Rúd</a:t>
                      </a:r>
                      <a:r>
                        <a:rPr lang="hu-HU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ugrás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Kalapács</a:t>
                      </a:r>
                      <a:r>
                        <a:rPr lang="hu-HU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vetés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3000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akadály</a:t>
                      </a:r>
                      <a:r>
                        <a:rPr lang="hu-HU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futás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765100"/>
                  </a:ext>
                </a:extLst>
              </a:tr>
              <a:tr h="501453">
                <a:tc>
                  <a:txBody>
                    <a:bodyPr/>
                    <a:lstStyle/>
                    <a:p>
                      <a:pPr algn="ctr"/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54924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31217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528" y="145472"/>
            <a:ext cx="7809232" cy="551788"/>
          </a:xfrm>
        </p:spPr>
        <p:txBody>
          <a:bodyPr/>
          <a:lstStyle/>
          <a:p>
            <a:r>
              <a:rPr lang="en-US" sz="2400" dirty="0"/>
              <a:t>1. Az </a:t>
            </a:r>
            <a:r>
              <a:rPr lang="en-US" sz="2400" dirty="0" err="1"/>
              <a:t>atlétika</a:t>
            </a:r>
            <a:r>
              <a:rPr lang="en-US" sz="2400" dirty="0"/>
              <a:t> </a:t>
            </a:r>
            <a:r>
              <a:rPr lang="en-US" sz="2400" dirty="0" err="1"/>
              <a:t>nemzetközi</a:t>
            </a:r>
            <a:r>
              <a:rPr lang="en-US" sz="2400" dirty="0"/>
              <a:t> </a:t>
            </a:r>
            <a:r>
              <a:rPr lang="en-US" sz="2400" dirty="0" err="1"/>
              <a:t>és</a:t>
            </a:r>
            <a:r>
              <a:rPr lang="en-US" sz="2400" dirty="0"/>
              <a:t> </a:t>
            </a:r>
            <a:r>
              <a:rPr lang="en-US" sz="2400" dirty="0" err="1"/>
              <a:t>hazai</a:t>
            </a:r>
            <a:r>
              <a:rPr lang="en-US" sz="2400" dirty="0"/>
              <a:t> </a:t>
            </a:r>
            <a:r>
              <a:rPr lang="en-US" sz="2400" dirty="0" err="1"/>
              <a:t>története</a:t>
            </a:r>
            <a:r>
              <a:rPr lang="en-US" sz="2400" dirty="0"/>
              <a:t>, </a:t>
            </a:r>
            <a:r>
              <a:rPr lang="en-US" sz="2400" dirty="0" err="1"/>
              <a:t>fejlődése</a:t>
            </a:r>
            <a:r>
              <a:rPr lang="en-US" sz="2400" dirty="0"/>
              <a:t> 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ln>
            <a:solidFill>
              <a:schemeClr val="accent5"/>
            </a:solidFill>
          </a:ln>
        </p:spPr>
        <p:txBody>
          <a:bodyPr/>
          <a:lstStyle/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x-none" altLang="x-none" sz="1800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1/1. Az atlétika szó eredete 		g</a:t>
            </a:r>
            <a:r>
              <a:rPr lang="hu-HU" altLang="x-none" sz="1800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ö</a:t>
            </a:r>
            <a:r>
              <a:rPr lang="x-none" altLang="x-none" sz="1800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hu-HU" altLang="x-none" sz="1800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ö</a:t>
            </a:r>
            <a:r>
              <a:rPr lang="x-none" altLang="x-none" sz="1800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eredet </a:t>
            </a: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x-none" altLang="x-none" sz="1800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athlos 		k</a:t>
            </a:r>
            <a:r>
              <a:rPr lang="hu-HU" altLang="x-none" sz="1800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ü</a:t>
            </a:r>
            <a:r>
              <a:rPr lang="x-none" altLang="x-none" sz="1800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zd</a:t>
            </a:r>
            <a:r>
              <a:rPr lang="hu-HU" altLang="x-none" sz="1800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ő</a:t>
            </a:r>
            <a:endParaRPr lang="x-none" altLang="x-none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x-none" altLang="x-none" sz="1800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athlein 		nehéz munkavégzés </a:t>
            </a:r>
            <a:endParaRPr lang="x-none" altLang="x-none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x-none" altLang="x-none" sz="1800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athleter 		nehéz munkát végz</a:t>
            </a:r>
            <a:r>
              <a:rPr lang="hu-HU" altLang="x-none" sz="1800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ő </a:t>
            </a:r>
            <a:r>
              <a:rPr lang="x-none" altLang="x-none" sz="1800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embe</a:t>
            </a:r>
            <a:r>
              <a:rPr lang="hu-HU" altLang="x-none" sz="1800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x-none" altLang="x-none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x-none" altLang="x-none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                                                                         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x-none" altLang="x-none" sz="1800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Kr.e. 1000 évvel Homérosz m</a:t>
            </a:r>
            <a:r>
              <a:rPr lang="hu-HU" altLang="x-none" sz="1800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ű</a:t>
            </a:r>
            <a:r>
              <a:rPr lang="x-none" altLang="x-none" sz="1800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veiben az Iliász és az Odüsszeiában többször olvasható az athlos (</a:t>
            </a:r>
            <a:r>
              <a:rPr lang="hu-HU" altLang="x-none" sz="1800" dirty="0" err="1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kűzdő</a:t>
            </a:r>
            <a:r>
              <a:rPr lang="x-none" altLang="x-none" sz="1800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kifejezés. 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x-none" altLang="x-none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x-none" altLang="x-none" sz="1800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Pindaros Kr.e. 600 évvel már a versenyz</a:t>
            </a:r>
            <a:r>
              <a:rPr lang="hu-HU" altLang="x-none" sz="1800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ő</a:t>
            </a:r>
            <a:r>
              <a:rPr lang="x-none" altLang="x-none" sz="1800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ket nevezi atlétának. 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x-none" altLang="x-none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x-none" altLang="x-none" sz="1800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 atlétika gyűjtőfogalomkörébe tartozó természetes tevékenységi formák (járás, futás, ugrás, dobás) verseny jelleggel történő végzése azonban jóval megel</a:t>
            </a:r>
            <a:r>
              <a:rPr lang="hu-HU" altLang="x-none" sz="1800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őz</a:t>
            </a:r>
            <a:r>
              <a:rPr lang="x-none" altLang="x-none" sz="1800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a </a:t>
            </a:r>
            <a:r>
              <a:rPr lang="hu-HU" altLang="x-none" sz="1800" dirty="0" err="1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Gö</a:t>
            </a:r>
            <a:r>
              <a:rPr lang="x-none" altLang="x-none" sz="1800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hu-HU" altLang="x-none" sz="1800" dirty="0" err="1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ög</a:t>
            </a:r>
            <a:r>
              <a:rPr lang="x-none" altLang="x-none" sz="1800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id</a:t>
            </a:r>
            <a:r>
              <a:rPr lang="hu-HU" altLang="x-none" sz="1800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ő</a:t>
            </a:r>
            <a:r>
              <a:rPr lang="x-none" altLang="x-none" sz="1800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ket. </a:t>
            </a:r>
            <a:endParaRPr lang="x-none" altLang="x-none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u-H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BFF5942-A0F6-E345-9F9F-CF780326C483}"/>
              </a:ext>
            </a:extLst>
          </p:cNvPr>
          <p:cNvCxnSpPr>
            <a:cxnSpLocks/>
          </p:cNvCxnSpPr>
          <p:nvPr/>
        </p:nvCxnSpPr>
        <p:spPr>
          <a:xfrm>
            <a:off x="3059832" y="1273324"/>
            <a:ext cx="1008112" cy="0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74508C8-A290-8743-B5C1-31D20CB8E3FC}"/>
              </a:ext>
            </a:extLst>
          </p:cNvPr>
          <p:cNvCxnSpPr>
            <a:cxnSpLocks/>
          </p:cNvCxnSpPr>
          <p:nvPr/>
        </p:nvCxnSpPr>
        <p:spPr>
          <a:xfrm>
            <a:off x="3059832" y="1489348"/>
            <a:ext cx="720080" cy="0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55D2224-1A3E-BC4F-B752-0C8A73F51E38}"/>
              </a:ext>
            </a:extLst>
          </p:cNvPr>
          <p:cNvCxnSpPr>
            <a:cxnSpLocks/>
          </p:cNvCxnSpPr>
          <p:nvPr/>
        </p:nvCxnSpPr>
        <p:spPr>
          <a:xfrm>
            <a:off x="3059832" y="1777380"/>
            <a:ext cx="720080" cy="0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4F1DDB3-8DE3-D741-9DBE-E24D16C6C0F0}"/>
              </a:ext>
            </a:extLst>
          </p:cNvPr>
          <p:cNvCxnSpPr>
            <a:cxnSpLocks/>
          </p:cNvCxnSpPr>
          <p:nvPr/>
        </p:nvCxnSpPr>
        <p:spPr>
          <a:xfrm>
            <a:off x="3059832" y="2065412"/>
            <a:ext cx="720080" cy="0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 descr="Képtalálatok a következőre: atlétika pálya rajz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7220"/>
            <a:ext cx="7129537" cy="43710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91427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artalom helye 2" descr="d:\Users\szalma\Downloads\20230309_104518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0"/>
            <a:ext cx="7056784" cy="52337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52684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artalom helye 2" descr="d:\Users\szalma\Downloads\20230309_104510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0"/>
            <a:ext cx="7056784" cy="52337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95829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u-HU" sz="2800" dirty="0"/>
          </a:p>
          <a:p>
            <a:pPr marL="0" indent="0">
              <a:buNone/>
            </a:pPr>
            <a:r>
              <a:rPr lang="hu-HU" sz="2800" dirty="0"/>
              <a:t>„  </a:t>
            </a:r>
            <a:r>
              <a:rPr lang="hu-HU" sz="2800" i="1" dirty="0"/>
              <a:t>- Művészet és bölcsesség, a gyógyítás és az  	atlétika, ezeket mi tudományoknak 				tekintjük.”</a:t>
            </a:r>
          </a:p>
          <a:p>
            <a:pPr marL="0" indent="0">
              <a:buNone/>
            </a:pPr>
            <a:endParaRPr lang="hu-HU" sz="2800" dirty="0"/>
          </a:p>
          <a:p>
            <a:pPr marL="0" indent="0">
              <a:buNone/>
            </a:pPr>
            <a:r>
              <a:rPr lang="hu-HU" sz="2800" dirty="0"/>
              <a:t>               Arisztotelész  </a:t>
            </a:r>
            <a:r>
              <a:rPr lang="hu-HU" sz="2000" i="1" dirty="0"/>
              <a:t>(</a:t>
            </a:r>
            <a:r>
              <a:rPr lang="hu-HU" sz="2000" i="1" dirty="0" err="1"/>
              <a:t>kr.e</a:t>
            </a:r>
            <a:r>
              <a:rPr lang="hu-HU" sz="2000" i="1" dirty="0"/>
              <a:t>. 384 – 322) </a:t>
            </a:r>
          </a:p>
          <a:p>
            <a:pPr marL="0" indent="0">
              <a:buNone/>
            </a:pPr>
            <a:endParaRPr lang="hu-HU" sz="2400" i="1" dirty="0"/>
          </a:p>
          <a:p>
            <a:pPr marL="0" indent="0">
              <a:buNone/>
            </a:pPr>
            <a:endParaRPr lang="hu-HU" sz="2400" i="1" dirty="0"/>
          </a:p>
          <a:p>
            <a:pPr marL="0" indent="0">
              <a:buNone/>
            </a:pPr>
            <a:r>
              <a:rPr lang="hu-HU" sz="2400" i="1" dirty="0"/>
              <a:t>                                             </a:t>
            </a:r>
            <a:r>
              <a:rPr lang="hu-HU" sz="3600" i="1" dirty="0"/>
              <a:t>Vége!</a:t>
            </a:r>
          </a:p>
        </p:txBody>
      </p:sp>
      <p:pic>
        <p:nvPicPr>
          <p:cNvPr id="3" name="Kép 2" descr="https://upload.wikimedia.org/wikipedia/commons/thumb/a/ae/Aristotle_Altemps_Inv8575.jpg/240px-Aristotle_Altemps_Inv857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993404"/>
            <a:ext cx="1584176" cy="21214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57621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467544" y="2857500"/>
            <a:ext cx="7505016" cy="2088232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Ebben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az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értelemben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megfogalmazhatjuk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hogy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verseny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jelleg</a:t>
            </a: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ű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atlétika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egyid</a:t>
            </a: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az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emberi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civilizácio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kialakulásával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Egyiptom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Asszíria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Babilónia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Perzsa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birodalom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 </a:t>
            </a:r>
          </a:p>
          <a:p>
            <a:endParaRPr lang="hu-HU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28CB675-35EE-EB4A-B711-F2D8A4652E7B}"/>
              </a:ext>
            </a:extLst>
          </p:cNvPr>
          <p:cNvSpPr/>
          <p:nvPr/>
        </p:nvSpPr>
        <p:spPr>
          <a:xfrm>
            <a:off x="457382" y="265212"/>
            <a:ext cx="743300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1/2. </a:t>
            </a:r>
            <a:r>
              <a:rPr lang="en-US" sz="2800" dirty="0" err="1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Feltételezhet</a:t>
            </a:r>
            <a:r>
              <a:rPr lang="hu-HU" sz="2800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ő,</a:t>
            </a:r>
            <a:r>
              <a:rPr lang="en-US" sz="2800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hogy</a:t>
            </a:r>
            <a:r>
              <a:rPr lang="en-US" sz="2800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</a:t>
            </a:r>
            <a:r>
              <a:rPr lang="en-US" sz="2800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emberi</a:t>
            </a:r>
            <a:r>
              <a:rPr lang="en-US" sz="2800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civilizácio</a:t>
            </a:r>
            <a:r>
              <a:rPr lang="en-US" sz="2800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hajnalán</a:t>
            </a:r>
            <a:r>
              <a:rPr lang="en-US" sz="2800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 </a:t>
            </a:r>
            <a:r>
              <a:rPr lang="en-US" sz="2800" dirty="0" err="1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nagy</a:t>
            </a:r>
            <a:r>
              <a:rPr lang="en-US" sz="2800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ókori</a:t>
            </a:r>
            <a:r>
              <a:rPr lang="en-US" sz="2800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birodalmak</a:t>
            </a:r>
            <a:r>
              <a:rPr lang="en-US" sz="2800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kialakulásának</a:t>
            </a:r>
            <a:r>
              <a:rPr lang="en-US" sz="2800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idején</a:t>
            </a:r>
            <a:r>
              <a:rPr lang="en-US" sz="2800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(3-4 </a:t>
            </a:r>
            <a:r>
              <a:rPr lang="en-US" sz="2800" i="1" dirty="0" err="1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ezer</a:t>
            </a:r>
            <a:r>
              <a:rPr lang="en-US" sz="2800" i="1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évvel</a:t>
            </a:r>
            <a:r>
              <a:rPr lang="en-US" sz="2800" i="1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id</a:t>
            </a:r>
            <a:r>
              <a:rPr lang="hu-HU" sz="2800" i="1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ős</a:t>
            </a:r>
            <a:r>
              <a:rPr lang="en-US" sz="2800" i="1" dirty="0" err="1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zámításunk</a:t>
            </a:r>
            <a:r>
              <a:rPr lang="en-US" sz="2800" i="1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előtt</a:t>
            </a:r>
            <a:r>
              <a:rPr lang="en-US" sz="2800" i="1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már</a:t>
            </a:r>
            <a:r>
              <a:rPr lang="en-US" sz="2800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versenyszerű</a:t>
            </a:r>
            <a:r>
              <a:rPr lang="en-US" sz="2800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</a:t>
            </a:r>
            <a:r>
              <a:rPr lang="hu-HU" sz="2800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ü</a:t>
            </a:r>
            <a:r>
              <a:rPr lang="en-US" sz="2800" dirty="0" err="1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zdelmeket</a:t>
            </a:r>
            <a:r>
              <a:rPr lang="en-US" sz="2800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rendeztek</a:t>
            </a:r>
            <a:r>
              <a:rPr lang="en-US" sz="2800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futásokban</a:t>
            </a:r>
            <a:r>
              <a:rPr lang="en-US" sz="2800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ugrásokban</a:t>
            </a:r>
            <a:r>
              <a:rPr lang="en-US" sz="2800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és</a:t>
            </a:r>
            <a:r>
              <a:rPr lang="en-US" sz="2800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dobásokban</a:t>
            </a:r>
            <a:r>
              <a:rPr lang="en-US" sz="2800" dirty="0">
                <a:solidFill>
                  <a:srgbClr val="DDE5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2607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166DF2E-1FB4-4242-93AC-A72CC8F702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1/3.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Az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els</a:t>
            </a:r>
            <a:r>
              <a:rPr lang="hu-H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ő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dokumentált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információnk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az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atlétikáról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az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antik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</a:t>
            </a:r>
            <a:r>
              <a:rPr lang="hu-H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ö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hu-H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ö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játékokról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származnak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FontTx/>
              <a:buChar char="-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Olympia i.e. 776 –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u. 393 (Theodosius) </a:t>
            </a:r>
          </a:p>
          <a:p>
            <a:pPr>
              <a:buFontTx/>
              <a:buChar char="-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Versenyszámok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az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ókori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olimpián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pPr lvl="1">
              <a:buFontTx/>
              <a:buChar char="-"/>
            </a:pP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stadionfutás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(Kr.e.776)</a:t>
            </a:r>
          </a:p>
          <a:p>
            <a:pPr lvl="1">
              <a:buFontTx/>
              <a:buChar char="-"/>
            </a:pP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diaolus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Kr.e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724)</a:t>
            </a:r>
            <a:r>
              <a:rPr lang="hu-H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hu-H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kör</a:t>
            </a:r>
            <a:endParaRPr lang="en-US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Tx/>
              <a:buChar char="-"/>
            </a:pP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dolichos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Kr.e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720)</a:t>
            </a:r>
            <a:r>
              <a:rPr lang="hu-H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hu-H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7-24 stadion táv</a:t>
            </a:r>
            <a:endParaRPr lang="en-US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Tx/>
              <a:buChar char="-"/>
            </a:pP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Gerelyhajítás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diszkoszvetés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távolugrás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→ Pentathlon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része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Kr.e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708)</a:t>
            </a:r>
          </a:p>
          <a:p>
            <a:pPr lvl="1">
              <a:buFontTx/>
              <a:buChar char="-"/>
            </a:pP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Hoplitodromos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Kr.e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520)</a:t>
            </a:r>
            <a:r>
              <a:rPr lang="hu-H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hu-H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stadionfutást, a kettős stadionfutást és a fegyveres futás</a:t>
            </a:r>
            <a:endParaRPr lang="en-US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Kelta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játékok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Lugnas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Games, Kr.e.829)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Teltow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minden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év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augusztusában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magasugrás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rúdugrás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kődobás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kalapácsvetés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gerelyhajítás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FontTx/>
              <a:buChar char="-"/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2427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11877F6-A1F5-3E47-B9C6-88738A7482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1/4 Korai középkor, Középkor</a:t>
            </a:r>
          </a:p>
          <a:p>
            <a:pPr marL="0" indent="0">
              <a:buNone/>
            </a:pP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Germánok (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Nibelung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ének Siegfried és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Brünhilda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kődobásban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távolugrásban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futásban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Lovagi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tornák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az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atlétika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mozgásanyaga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lovagi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tornákra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való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felkészülést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szolgálta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Népi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játékok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→ 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rendi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társadalomban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köznép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játékai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számos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atlétikai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jellegű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tevékenységet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tartalmazott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Pedesztrianizmus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gyaloglás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távfutás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Tx/>
              <a:buChar char="-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Fogadások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→ Barclay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kapitány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2388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7D9F0-D233-B142-A73E-1962F4BCF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A modern </a:t>
            </a:r>
            <a:r>
              <a:rPr lang="en-US" sz="2400" dirty="0" err="1"/>
              <a:t>atlétika</a:t>
            </a:r>
            <a:r>
              <a:rPr lang="en-US" sz="2400" dirty="0"/>
              <a:t> </a:t>
            </a:r>
            <a:r>
              <a:rPr lang="en-US" sz="2400" dirty="0" err="1"/>
              <a:t>fejlődéstörténetének</a:t>
            </a:r>
            <a:r>
              <a:rPr lang="en-US" sz="2400" dirty="0"/>
              <a:t> </a:t>
            </a:r>
            <a:r>
              <a:rPr lang="en-US" sz="2400" dirty="0" err="1"/>
              <a:t>fontosabb</a:t>
            </a:r>
            <a:r>
              <a:rPr lang="en-US" sz="2400" dirty="0"/>
              <a:t> </a:t>
            </a:r>
            <a:r>
              <a:rPr lang="en-US" sz="2400" dirty="0" err="1"/>
              <a:t>évszámai</a:t>
            </a:r>
            <a:r>
              <a:rPr lang="en-US" sz="2400" dirty="0"/>
              <a:t> </a:t>
            </a:r>
            <a:endParaRPr lang="hu-HU" sz="2400" dirty="0"/>
          </a:p>
        </p:txBody>
      </p:sp>
      <p:graphicFrame>
        <p:nvGraphicFramePr>
          <p:cNvPr id="4" name="Content Placeholder 2">
            <a:extLst>
              <a:ext uri="{FF2B5EF4-FFF2-40B4-BE49-F238E27FC236}">
                <a16:creationId xmlns:a16="http://schemas.microsoft.com/office/drawing/2014/main" id="{8B660323-5469-C84D-B2BE-F8A534A5D22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8870402"/>
              </p:ext>
            </p:extLst>
          </p:nvPr>
        </p:nvGraphicFramePr>
        <p:xfrm>
          <a:off x="355896" y="985292"/>
          <a:ext cx="7816504" cy="3960448"/>
        </p:xfrm>
        <a:graphic>
          <a:graphicData uri="http://schemas.openxmlformats.org/drawingml/2006/table">
            <a:tbl>
              <a:tblPr/>
              <a:tblGrid>
                <a:gridCol w="1649354">
                  <a:extLst>
                    <a:ext uri="{9D8B030D-6E8A-4147-A177-3AD203B41FA5}">
                      <a16:colId xmlns:a16="http://schemas.microsoft.com/office/drawing/2014/main" val="2442770652"/>
                    </a:ext>
                  </a:extLst>
                </a:gridCol>
                <a:gridCol w="6167150">
                  <a:extLst>
                    <a:ext uri="{9D8B030D-6E8A-4147-A177-3AD203B41FA5}">
                      <a16:colId xmlns:a16="http://schemas.microsoft.com/office/drawing/2014/main" val="3002528843"/>
                    </a:ext>
                  </a:extLst>
                </a:gridCol>
              </a:tblGrid>
              <a:tr h="32731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Év</a:t>
                      </a:r>
                      <a:r>
                        <a:rPr lang="en-US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700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23" marR="87023" marT="43511" marB="43511" anchor="ctr">
                    <a:lnL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Esemény</a:t>
                      </a:r>
                      <a:r>
                        <a:rPr lang="en-US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700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23" marR="87023" marT="43511" marB="43511" anchor="ctr">
                    <a:lnL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5311610"/>
                  </a:ext>
                </a:extLst>
              </a:tr>
              <a:tr h="327310">
                <a:tc>
                  <a:txBody>
                    <a:bodyPr/>
                    <a:lstStyle/>
                    <a:p>
                      <a:pPr algn="ctr"/>
                      <a:r>
                        <a:rPr lang="x-none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1837 </a:t>
                      </a:r>
                      <a:endParaRPr lang="x-none" sz="1700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23" marR="87023" marT="43511" marB="43511" anchor="ctr">
                    <a:lnL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Eton College, </a:t>
                      </a:r>
                      <a:r>
                        <a:rPr lang="en-US" sz="13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els</a:t>
                      </a:r>
                      <a:r>
                        <a:rPr lang="hu-HU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ő</a:t>
                      </a:r>
                      <a:r>
                        <a:rPr lang="en-US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atlétikai</a:t>
                      </a:r>
                      <a:r>
                        <a:rPr lang="en-US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verseny</a:t>
                      </a:r>
                      <a:r>
                        <a:rPr lang="en-US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700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23" marR="87023" marT="43511" marB="43511" anchor="ctr">
                    <a:lnL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5198980"/>
                  </a:ext>
                </a:extLst>
              </a:tr>
              <a:tr h="556426">
                <a:tc>
                  <a:txBody>
                    <a:bodyPr/>
                    <a:lstStyle/>
                    <a:p>
                      <a:pPr algn="ctr"/>
                      <a:r>
                        <a:rPr lang="x-none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1864 </a:t>
                      </a:r>
                      <a:endParaRPr lang="x-none" sz="1700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23" marR="87023" marT="43511" marB="43511" anchor="ctr">
                    <a:lnL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Oxford-Cambridge </a:t>
                      </a:r>
                      <a:r>
                        <a:rPr lang="en-US" sz="13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els</a:t>
                      </a:r>
                      <a:r>
                        <a:rPr lang="hu-HU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ő</a:t>
                      </a:r>
                      <a:r>
                        <a:rPr lang="hu-HU" sz="1300" baseline="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egyetemek</a:t>
                      </a:r>
                      <a:r>
                        <a:rPr lang="en-US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közötti</a:t>
                      </a:r>
                      <a:r>
                        <a:rPr lang="en-US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atlétikai</a:t>
                      </a:r>
                      <a:r>
                        <a:rPr lang="en-US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verseny</a:t>
                      </a:r>
                      <a:r>
                        <a:rPr lang="en-US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700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23" marR="87023" marT="43511" marB="43511" anchor="ctr">
                    <a:lnL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7567356"/>
                  </a:ext>
                </a:extLst>
              </a:tr>
              <a:tr h="327310">
                <a:tc>
                  <a:txBody>
                    <a:bodyPr/>
                    <a:lstStyle/>
                    <a:p>
                      <a:pPr algn="ctr"/>
                      <a:r>
                        <a:rPr lang="x-none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1866 </a:t>
                      </a:r>
                      <a:endParaRPr lang="x-none" sz="1700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23" marR="87023" marT="43511" marB="43511" anchor="ctr">
                    <a:lnL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London, </a:t>
                      </a:r>
                      <a:r>
                        <a:rPr lang="en-US" sz="13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els</a:t>
                      </a:r>
                      <a:r>
                        <a:rPr lang="hu-HU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ő</a:t>
                      </a:r>
                      <a:r>
                        <a:rPr lang="en-US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Angol</a:t>
                      </a:r>
                      <a:r>
                        <a:rPr lang="en-US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Bajnokság</a:t>
                      </a:r>
                      <a:r>
                        <a:rPr lang="en-US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700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23" marR="87023" marT="43511" marB="43511" anchor="ctr">
                    <a:lnL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426934"/>
                  </a:ext>
                </a:extLst>
              </a:tr>
              <a:tr h="327310">
                <a:tc>
                  <a:txBody>
                    <a:bodyPr/>
                    <a:lstStyle/>
                    <a:p>
                      <a:pPr algn="ctr"/>
                      <a:r>
                        <a:rPr lang="x-none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1880 </a:t>
                      </a:r>
                      <a:endParaRPr lang="x-none" sz="1700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23" marR="87023" marT="43511" marB="43511" anchor="ctr">
                    <a:lnL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Angol</a:t>
                      </a:r>
                      <a:r>
                        <a:rPr lang="en-US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Amat</a:t>
                      </a:r>
                      <a:r>
                        <a:rPr lang="hu-HU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ő</a:t>
                      </a:r>
                      <a:r>
                        <a:rPr lang="en-US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 </a:t>
                      </a:r>
                      <a:r>
                        <a:rPr lang="en-US" sz="13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Atlétikai</a:t>
                      </a:r>
                      <a:r>
                        <a:rPr lang="en-US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Szövetség</a:t>
                      </a:r>
                      <a:r>
                        <a:rPr lang="en-US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700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23" marR="87023" marT="43511" marB="43511" anchor="ctr">
                    <a:lnL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1440067"/>
                  </a:ext>
                </a:extLst>
              </a:tr>
              <a:tr h="327310">
                <a:tc>
                  <a:txBody>
                    <a:bodyPr/>
                    <a:lstStyle/>
                    <a:p>
                      <a:pPr algn="ctr"/>
                      <a:r>
                        <a:rPr lang="x-none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1888 </a:t>
                      </a:r>
                      <a:endParaRPr lang="x-none" sz="1700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23" marR="87023" marT="43511" marB="43511" anchor="ctr">
                    <a:lnL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Amerikai</a:t>
                      </a:r>
                      <a:r>
                        <a:rPr lang="en-US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Amat</a:t>
                      </a:r>
                      <a:r>
                        <a:rPr lang="hu-HU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ő</a:t>
                      </a:r>
                      <a:r>
                        <a:rPr lang="en-US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 </a:t>
                      </a:r>
                      <a:r>
                        <a:rPr lang="en-US" sz="13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Atlétikai</a:t>
                      </a:r>
                      <a:r>
                        <a:rPr lang="en-US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Szövetség</a:t>
                      </a:r>
                      <a:r>
                        <a:rPr lang="en-US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700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23" marR="87023" marT="43511" marB="43511" anchor="ctr">
                    <a:lnL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8856283"/>
                  </a:ext>
                </a:extLst>
              </a:tr>
              <a:tr h="327310">
                <a:tc>
                  <a:txBody>
                    <a:bodyPr/>
                    <a:lstStyle/>
                    <a:p>
                      <a:pPr algn="ctr"/>
                      <a:r>
                        <a:rPr lang="x-none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1895 </a:t>
                      </a:r>
                      <a:endParaRPr lang="x-none" sz="1700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23" marR="87023" marT="43511" marB="43511" anchor="ctr">
                    <a:lnL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New-York AC</a:t>
                      </a:r>
                      <a:r>
                        <a:rPr lang="hu-HU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hu-HU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London AC, el</a:t>
                      </a:r>
                      <a:r>
                        <a:rPr lang="hu-HU" sz="13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ső</a:t>
                      </a:r>
                      <a:r>
                        <a:rPr lang="en-US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nemzetk</a:t>
                      </a:r>
                      <a:r>
                        <a:rPr lang="hu-HU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ő</a:t>
                      </a:r>
                      <a:r>
                        <a:rPr lang="en-US" sz="13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zi</a:t>
                      </a:r>
                      <a:r>
                        <a:rPr lang="en-US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verseny</a:t>
                      </a:r>
                      <a:r>
                        <a:rPr lang="en-US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700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23" marR="87023" marT="43511" marB="43511" anchor="ctr">
                    <a:lnL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4743809"/>
                  </a:ext>
                </a:extLst>
              </a:tr>
              <a:tr h="556426">
                <a:tc>
                  <a:txBody>
                    <a:bodyPr/>
                    <a:lstStyle/>
                    <a:p>
                      <a:pPr algn="ctr"/>
                      <a:r>
                        <a:rPr lang="x-none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1896 </a:t>
                      </a:r>
                      <a:endParaRPr lang="x-none" sz="1700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23" marR="87023" marT="43511" marB="43511" anchor="ctr">
                    <a:lnL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Athen</a:t>
                      </a:r>
                      <a:r>
                        <a:rPr lang="en-US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Olimpiai</a:t>
                      </a:r>
                      <a:r>
                        <a:rPr lang="en-US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Játékok</a:t>
                      </a:r>
                      <a:r>
                        <a:rPr lang="en-US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programjában</a:t>
                      </a:r>
                      <a:r>
                        <a:rPr lang="en-US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az</a:t>
                      </a:r>
                      <a:r>
                        <a:rPr lang="en-US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atlétika</a:t>
                      </a:r>
                      <a:r>
                        <a:rPr lang="en-US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12 </a:t>
                      </a:r>
                      <a:r>
                        <a:rPr lang="en-US" sz="13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férfi</a:t>
                      </a:r>
                      <a:r>
                        <a:rPr lang="en-US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versenyszámmal</a:t>
                      </a:r>
                      <a:r>
                        <a:rPr lang="en-US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700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23" marR="87023" marT="43511" marB="43511" anchor="ctr">
                    <a:lnL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8377955"/>
                  </a:ext>
                </a:extLst>
              </a:tr>
              <a:tr h="327310">
                <a:tc>
                  <a:txBody>
                    <a:bodyPr/>
                    <a:lstStyle/>
                    <a:p>
                      <a:pPr algn="ctr"/>
                      <a:r>
                        <a:rPr lang="x-none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1912 </a:t>
                      </a:r>
                      <a:endParaRPr lang="x-none" sz="1700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23" marR="87023" marT="43511" marB="43511" anchor="ctr">
                    <a:lnL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Stockholm, IAAF </a:t>
                      </a:r>
                      <a:r>
                        <a:rPr lang="en-US" sz="13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megalakulása</a:t>
                      </a:r>
                      <a:r>
                        <a:rPr lang="en-US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700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23" marR="87023" marT="43511" marB="43511" anchor="ctr">
                    <a:lnL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722297"/>
                  </a:ext>
                </a:extLst>
              </a:tr>
              <a:tr h="556426">
                <a:tc>
                  <a:txBody>
                    <a:bodyPr/>
                    <a:lstStyle/>
                    <a:p>
                      <a:pPr algn="ctr"/>
                      <a:r>
                        <a:rPr lang="x-none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1928 </a:t>
                      </a:r>
                      <a:endParaRPr lang="x-none" sz="1700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23" marR="87023" marT="43511" marB="43511" anchor="ctr">
                    <a:lnL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Amszterdami</a:t>
                      </a:r>
                      <a:r>
                        <a:rPr lang="en-US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Olimpiai</a:t>
                      </a:r>
                      <a:r>
                        <a:rPr lang="en-US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játékok</a:t>
                      </a:r>
                      <a:r>
                        <a:rPr lang="en-US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női</a:t>
                      </a:r>
                      <a:r>
                        <a:rPr lang="en-US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atlétika</a:t>
                      </a:r>
                      <a:r>
                        <a:rPr lang="en-US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 </a:t>
                      </a:r>
                      <a:r>
                        <a:rPr lang="en-US" sz="13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versenyszámmal</a:t>
                      </a:r>
                      <a:r>
                        <a:rPr lang="en-US" sz="1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US" sz="1700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23" marR="87023" marT="43511" marB="43511" anchor="ctr">
                    <a:lnL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DE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78969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1165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21D4237-EE90-E742-A43B-A1F6991404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5199"/>
            <a:ext cx="7237862" cy="4912889"/>
          </a:xfrm>
        </p:spPr>
      </p:pic>
    </p:spTree>
    <p:extLst>
      <p:ext uri="{BB962C8B-B14F-4D97-AF65-F5344CB8AC3E}">
        <p14:creationId xmlns:p14="http://schemas.microsoft.com/office/powerpoint/2010/main" val="15047248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A17F463-F959-1341-9FC9-D77A63B404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3204"/>
            <a:ext cx="6944575" cy="4923737"/>
          </a:xfrm>
        </p:spPr>
      </p:pic>
    </p:spTree>
    <p:extLst>
      <p:ext uri="{BB962C8B-B14F-4D97-AF65-F5344CB8AC3E}">
        <p14:creationId xmlns:p14="http://schemas.microsoft.com/office/powerpoint/2010/main" val="26924054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5f32cf547c386adfefb3cb8a9fcb123f9f6a04c"/>
</p:tagLst>
</file>

<file path=ppt/theme/theme1.xml><?xml version="1.0" encoding="utf-8"?>
<a:theme xmlns:a="http://schemas.openxmlformats.org/drawingml/2006/main" name="1_TF1">
  <a:themeElements>
    <a:clrScheme name="TE 1. (világos)">
      <a:dk1>
        <a:srgbClr val="003064"/>
      </a:dk1>
      <a:lt1>
        <a:srgbClr val="E0E6E9"/>
      </a:lt1>
      <a:dk2>
        <a:srgbClr val="003064"/>
      </a:dk2>
      <a:lt2>
        <a:srgbClr val="E0E6E9"/>
      </a:lt2>
      <a:accent1>
        <a:srgbClr val="003064"/>
      </a:accent1>
      <a:accent2>
        <a:srgbClr val="E0E6E9"/>
      </a:accent2>
      <a:accent3>
        <a:srgbClr val="E5EBEF"/>
      </a:accent3>
      <a:accent4>
        <a:srgbClr val="D3BB9A"/>
      </a:accent4>
      <a:accent5>
        <a:srgbClr val="FFFFFF"/>
      </a:accent5>
      <a:accent6>
        <a:srgbClr val="FFFFFF"/>
      </a:accent6>
      <a:hlink>
        <a:srgbClr val="DA531E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704</TotalTime>
  <Words>1976</Words>
  <Application>Microsoft Office PowerPoint</Application>
  <PresentationFormat>Diavetítés a képernyőre (16:10 oldalarány)</PresentationFormat>
  <Paragraphs>280</Paragraphs>
  <Slides>33</Slides>
  <Notes>0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33</vt:i4>
      </vt:variant>
    </vt:vector>
  </HeadingPairs>
  <TitlesOfParts>
    <vt:vector size="38" baseType="lpstr">
      <vt:lpstr>Arial</vt:lpstr>
      <vt:lpstr>Calibri</vt:lpstr>
      <vt:lpstr>Times New Roman</vt:lpstr>
      <vt:lpstr>1_TF1</vt:lpstr>
      <vt:lpstr>Munkalap</vt:lpstr>
      <vt:lpstr>ELŐADÁS</vt:lpstr>
      <vt:lpstr>PowerPoint-bemutató</vt:lpstr>
      <vt:lpstr>1. Az atlétika nemzetközi és hazai története, fejlődése </vt:lpstr>
      <vt:lpstr>PowerPoint-bemutató</vt:lpstr>
      <vt:lpstr>PowerPoint-bemutató</vt:lpstr>
      <vt:lpstr>PowerPoint-bemutató</vt:lpstr>
      <vt:lpstr>A modern atlétika fejlődéstörténetének fontosabb évszámai 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Az atlétika magyarországi fejlődésének fontosabb évszámai </vt:lpstr>
      <vt:lpstr>PowerPoint-bemutató</vt:lpstr>
      <vt:lpstr>A magyar atlétika sikeres időszakai </vt:lpstr>
      <vt:lpstr>PowerPoint-bemutató</vt:lpstr>
      <vt:lpstr>Olimpiai ezüst érmes atlétáink</vt:lpstr>
      <vt:lpstr>Olimpiai bronz érmes atlétáink</vt:lpstr>
      <vt:lpstr>1968 Mexikó (7.)     31  - 19 ffi 12 nő</vt:lpstr>
      <vt:lpstr>Összegzés!?</vt:lpstr>
      <vt:lpstr>Az atlétika szakágainak eredményei az Olimpiákon,  1 – 6 h.</vt:lpstr>
      <vt:lpstr>Az atlétikai versenyszámok fejlődését befolyásoló főbb tényezők </vt:lpstr>
      <vt:lpstr>Az atlétika értékei </vt:lpstr>
      <vt:lpstr>Az atlétika elterjedtsége, nemzetközi erőviszonyok </vt:lpstr>
      <vt:lpstr>Férfi versenyszámok és olimpiai program </vt:lpstr>
      <vt:lpstr>Női versenyszámok és olimpiai program </vt:lpstr>
      <vt:lpstr>PowerPoint-bemutató</vt:lpstr>
      <vt:lpstr>PowerPoint-bemutató</vt:lpstr>
      <vt:lpstr>PowerPoint-bemutató</vt:lpstr>
      <vt:lpstr>PowerPoint-bemutató</vt:lpstr>
    </vt:vector>
  </TitlesOfParts>
  <Company>TF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Király András</dc:creator>
  <cp:lastModifiedBy>Szalma László Róbert</cp:lastModifiedBy>
  <cp:revision>85</cp:revision>
  <dcterms:created xsi:type="dcterms:W3CDTF">2014-09-01T15:25:50Z</dcterms:created>
  <dcterms:modified xsi:type="dcterms:W3CDTF">2026-03-13T07:52:50Z</dcterms:modified>
</cp:coreProperties>
</file>