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88" r:id="rId3"/>
  </p:sldMasterIdLst>
  <p:sldIdLst>
    <p:sldId id="256" r:id="rId4"/>
    <p:sldId id="258" r:id="rId5"/>
    <p:sldId id="257" r:id="rId6"/>
    <p:sldId id="259" r:id="rId7"/>
    <p:sldId id="260" r:id="rId8"/>
    <p:sldId id="261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94" r:id="rId17"/>
    <p:sldId id="295" r:id="rId18"/>
    <p:sldId id="275" r:id="rId19"/>
    <p:sldId id="296" r:id="rId20"/>
    <p:sldId id="274" r:id="rId21"/>
    <p:sldId id="278" r:id="rId22"/>
    <p:sldId id="285" r:id="rId23"/>
    <p:sldId id="290" r:id="rId24"/>
    <p:sldId id="272" r:id="rId25"/>
    <p:sldId id="303" r:id="rId26"/>
    <p:sldId id="304" r:id="rId27"/>
    <p:sldId id="282" r:id="rId28"/>
    <p:sldId id="283" r:id="rId29"/>
    <p:sldId id="284" r:id="rId30"/>
    <p:sldId id="287" r:id="rId31"/>
    <p:sldId id="291" r:id="rId32"/>
    <p:sldId id="292" r:id="rId33"/>
    <p:sldId id="305" r:id="rId34"/>
    <p:sldId id="298" r:id="rId35"/>
    <p:sldId id="306" r:id="rId36"/>
    <p:sldId id="299" r:id="rId37"/>
  </p:sldIdLst>
  <p:sldSz cx="9144000" cy="5715000" type="screen16x10"/>
  <p:notesSz cx="6858000" cy="9144000"/>
  <p:custDataLst>
    <p:tags r:id="rId38"/>
  </p:custData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272"/>
    <p:restoredTop sz="94628"/>
  </p:normalViewPr>
  <p:slideViewPr>
    <p:cSldViewPr>
      <p:cViewPr varScale="1">
        <p:scale>
          <a:sx n="75" d="100"/>
          <a:sy n="75" d="100"/>
        </p:scale>
        <p:origin x="996" y="40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683568" y="913286"/>
            <a:ext cx="7772400" cy="1225021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CÍM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1403648" y="2281436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D6100-147B-41FF-929F-ABD1E6DC1142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630CA-91B4-4915-B689-823F9AE0BD1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4477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9F0E8-A3CC-4393-BE7F-172CA3AA63D7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3E134-7D97-4070-B349-ADE6131BC57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7835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C9821-A148-4598-983F-21FC5C8C8C57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88A9B-480D-4DCD-9DC4-D2AF1A1EC66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3599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3BB2D-73DA-4D8A-9140-4AD8611721FF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C792F-2D8D-494D-9EC9-B269A4BD7F2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6630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6D0A3-086D-495E-92E4-580B422FE039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78CEE-52BC-4C00-B19A-AA2A561FB1A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0774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386AA74-A736-BAAE-9EB8-19187913F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62639-AE74-431D-96AC-7A0515DB60F8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1FEE570-7D2E-75F8-2776-9E4DE57B3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9022BE5-5F1D-603C-2AA4-EDAC55F8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845A90-4BA8-4126-A663-3375B935612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3375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74455D5-5B1A-7AC5-549C-D96DD8060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06B27-BC8F-42A1-B2D3-3A6FFB15B01F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AD41A48-765B-B8F3-CE6C-4B31467B6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7E1E9D6-284C-AE0A-CF0D-3744D5C40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40EB3-309A-4B05-826B-72F62DF1106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50613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ABB1509-D943-47C3-88BA-68962463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F7489-97B8-4BA1-BB45-092E511A931C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B83ABC4-1AF0-7424-E51E-7C5498AB9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0ECA9DE-EE3D-75C5-D10A-B4FF73D8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39A61-236D-42AD-8FC7-C095D033BFE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65000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3">
            <a:extLst>
              <a:ext uri="{FF2B5EF4-FFF2-40B4-BE49-F238E27FC236}">
                <a16:creationId xmlns:a16="http://schemas.microsoft.com/office/drawing/2014/main" id="{C895BFA9-24D4-847C-E9EE-31785E621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EB700-E461-4905-907F-C95238D50191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6" name="Élőláb helye 4">
            <a:extLst>
              <a:ext uri="{FF2B5EF4-FFF2-40B4-BE49-F238E27FC236}">
                <a16:creationId xmlns:a16="http://schemas.microsoft.com/office/drawing/2014/main" id="{7AFA83EA-4645-788B-DB11-C174399A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>
            <a:extLst>
              <a:ext uri="{FF2B5EF4-FFF2-40B4-BE49-F238E27FC236}">
                <a16:creationId xmlns:a16="http://schemas.microsoft.com/office/drawing/2014/main" id="{17BAFF11-62C3-061E-B65F-B61F1A9ED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C2115A-496C-400B-A388-1DA49E35BA1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00194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>
            <a:extLst>
              <a:ext uri="{FF2B5EF4-FFF2-40B4-BE49-F238E27FC236}">
                <a16:creationId xmlns:a16="http://schemas.microsoft.com/office/drawing/2014/main" id="{9AFB76CA-088F-D840-90A6-2F092B3C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45799-C4E7-4797-81D1-99680E10A87A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8" name="Élőláb helye 4">
            <a:extLst>
              <a:ext uri="{FF2B5EF4-FFF2-40B4-BE49-F238E27FC236}">
                <a16:creationId xmlns:a16="http://schemas.microsoft.com/office/drawing/2014/main" id="{9C8A8854-9677-F234-2477-585B9605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>
            <a:extLst>
              <a:ext uri="{FF2B5EF4-FFF2-40B4-BE49-F238E27FC236}">
                <a16:creationId xmlns:a16="http://schemas.microsoft.com/office/drawing/2014/main" id="{DD4380F3-0A9A-E003-6BE9-C534180C5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B62B3-C8B9-4FA1-A4C9-CB66CEFF6E2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82615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cím és tartal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355896" y="240936"/>
            <a:ext cx="7992888" cy="43204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Fejezetcím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 hasCustomPrompt="1"/>
          </p:nvPr>
        </p:nvSpPr>
        <p:spPr>
          <a:xfrm>
            <a:off x="379352" y="1010388"/>
            <a:ext cx="7288992" cy="4007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Tartalom</a:t>
            </a:r>
          </a:p>
          <a:p>
            <a:pPr lvl="1"/>
            <a:r>
              <a:rPr lang="hu-HU" dirty="0"/>
              <a:t>2. szint</a:t>
            </a:r>
          </a:p>
          <a:p>
            <a:pPr lvl="2"/>
            <a:r>
              <a:rPr lang="hu-HU" dirty="0"/>
              <a:t>3. szint</a:t>
            </a:r>
          </a:p>
          <a:p>
            <a:pPr lvl="3"/>
            <a:r>
              <a:rPr lang="hu-HU" dirty="0"/>
              <a:t>4. szint</a:t>
            </a:r>
          </a:p>
          <a:p>
            <a:pPr lvl="4"/>
            <a:r>
              <a:rPr lang="hu-HU" dirty="0"/>
              <a:t>5. szint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3">
            <a:extLst>
              <a:ext uri="{FF2B5EF4-FFF2-40B4-BE49-F238E27FC236}">
                <a16:creationId xmlns:a16="http://schemas.microsoft.com/office/drawing/2014/main" id="{F6B62C3F-3D43-153D-C0E5-F25E5DE48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60B06-2087-413E-B81D-01910315300C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4" name="Élőláb helye 4">
            <a:extLst>
              <a:ext uri="{FF2B5EF4-FFF2-40B4-BE49-F238E27FC236}">
                <a16:creationId xmlns:a16="http://schemas.microsoft.com/office/drawing/2014/main" id="{A6DF823A-80DB-7A89-69AF-110814A7B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>
            <a:extLst>
              <a:ext uri="{FF2B5EF4-FFF2-40B4-BE49-F238E27FC236}">
                <a16:creationId xmlns:a16="http://schemas.microsoft.com/office/drawing/2014/main" id="{553988FC-9153-3184-ED65-E2E0D828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BD5CC-134C-4FE6-B873-9901C7E3B93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05373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>
            <a:extLst>
              <a:ext uri="{FF2B5EF4-FFF2-40B4-BE49-F238E27FC236}">
                <a16:creationId xmlns:a16="http://schemas.microsoft.com/office/drawing/2014/main" id="{D6920130-871C-0C80-295C-7B9F953F2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36FA5-4C29-45D7-AAAD-1E520225098B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3" name="Élőláb helye 4">
            <a:extLst>
              <a:ext uri="{FF2B5EF4-FFF2-40B4-BE49-F238E27FC236}">
                <a16:creationId xmlns:a16="http://schemas.microsoft.com/office/drawing/2014/main" id="{04B370FF-2288-7141-31DE-0C2E6185A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>
            <a:extLst>
              <a:ext uri="{FF2B5EF4-FFF2-40B4-BE49-F238E27FC236}">
                <a16:creationId xmlns:a16="http://schemas.microsoft.com/office/drawing/2014/main" id="{C84E08FA-88C7-C700-77B0-4586F6F00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2367B6-2F8C-4F0E-A7A7-2FCA475DA50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26067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>
            <a:extLst>
              <a:ext uri="{FF2B5EF4-FFF2-40B4-BE49-F238E27FC236}">
                <a16:creationId xmlns:a16="http://schemas.microsoft.com/office/drawing/2014/main" id="{27C9953A-517C-924D-B0A5-6615971F5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A3008-C927-4AD4-BADD-47BB50798DE2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6" name="Élőláb helye 4">
            <a:extLst>
              <a:ext uri="{FF2B5EF4-FFF2-40B4-BE49-F238E27FC236}">
                <a16:creationId xmlns:a16="http://schemas.microsoft.com/office/drawing/2014/main" id="{A5299BFA-180F-71F0-3088-04B342F95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>
            <a:extLst>
              <a:ext uri="{FF2B5EF4-FFF2-40B4-BE49-F238E27FC236}">
                <a16:creationId xmlns:a16="http://schemas.microsoft.com/office/drawing/2014/main" id="{6059E9AD-8AEF-D007-D4DB-B4580990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CB81D4-4C4E-4032-B4A5-B26A4A35E4D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25204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>
            <a:extLst>
              <a:ext uri="{FF2B5EF4-FFF2-40B4-BE49-F238E27FC236}">
                <a16:creationId xmlns:a16="http://schemas.microsoft.com/office/drawing/2014/main" id="{6F36B3D5-2C6A-05E4-98BD-714DC5BD2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78600-76BB-45F0-8E43-DADAB5276EE7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6" name="Élőláb helye 4">
            <a:extLst>
              <a:ext uri="{FF2B5EF4-FFF2-40B4-BE49-F238E27FC236}">
                <a16:creationId xmlns:a16="http://schemas.microsoft.com/office/drawing/2014/main" id="{A87A4ECC-3593-1085-82F0-66FFF5BF0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>
            <a:extLst>
              <a:ext uri="{FF2B5EF4-FFF2-40B4-BE49-F238E27FC236}">
                <a16:creationId xmlns:a16="http://schemas.microsoft.com/office/drawing/2014/main" id="{533C93CE-968D-0D45-D095-0728AAB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D659B-A059-4BE8-A6EC-EE56E5ECB7C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67822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9CCE5E1-2C84-9103-19FA-155E55151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FFB46-74BD-4334-8406-F4B15D0D320C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3867D1C-C9C8-7BE7-D4BD-472CF4122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5D01E03-074A-6A11-AE9F-C163B02C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35EA08-3EA8-4485-B5FB-A27DBE94D94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14076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417598A-300A-9CEE-917B-E9E3C2F8B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9B712-051D-4842-ADDE-84864389EECA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69F1480-1EA2-947C-4F3D-3F9AC209F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799860D-AAF2-1AB8-8F50-98344960C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2621C-B1EA-4BCD-A295-B308679706C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7445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rtalom helye 2"/>
          <p:cNvSpPr>
            <a:spLocks noGrp="1"/>
          </p:cNvSpPr>
          <p:nvPr>
            <p:ph idx="1" hasCustomPrompt="1"/>
          </p:nvPr>
        </p:nvSpPr>
        <p:spPr>
          <a:xfrm>
            <a:off x="379352" y="265212"/>
            <a:ext cx="7505016" cy="4752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Tartalom</a:t>
            </a:r>
          </a:p>
          <a:p>
            <a:pPr lvl="1"/>
            <a:r>
              <a:rPr lang="hu-HU" dirty="0"/>
              <a:t>2. szint</a:t>
            </a:r>
          </a:p>
          <a:p>
            <a:pPr lvl="2"/>
            <a:r>
              <a:rPr lang="hu-HU" dirty="0"/>
              <a:t>3. szint</a:t>
            </a:r>
          </a:p>
          <a:p>
            <a:pPr lvl="3"/>
            <a:r>
              <a:rPr lang="hu-HU" dirty="0"/>
              <a:t>4. szint</a:t>
            </a:r>
          </a:p>
          <a:p>
            <a:pPr lvl="4"/>
            <a:r>
              <a:rPr lang="hu-HU" dirty="0"/>
              <a:t>5. szint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34FCC-B5DF-47EE-BD7C-CFB84A5F3830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5A77C-887E-4554-ABD6-99DFDC2B33C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694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ED604-6D2E-4AEC-95F2-C72AB953A8D1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CECD9-623A-4F6F-8D98-5F9FBF06039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0447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F9A73-2A33-4938-A046-393B846C4667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C9FA0-FA2E-4AA0-8A95-34D90032F72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8842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392DD-CF18-4753-8152-B964EAAC868D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13CEB-3C3F-40B9-939E-2A707E28F66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9051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FE809-4C83-45D0-94A4-60043C3A8F78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18319-06BA-4606-BE4D-5DBCB82336B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0670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A0224-26A3-4C8F-A923-A7F1BFF27931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51910-D924-4BFA-BFB3-2FD22411381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1641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5E160B-9DC9-4EFE-AAE2-D4C7290EB6B8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1347DF-FF7D-4E4B-90FC-A65D42D542C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346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5pPr>
      <a:lvl6pPr marL="380985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6pPr>
      <a:lvl7pPr marL="761970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7pPr>
      <a:lvl8pPr marL="1142954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8pPr>
      <a:lvl9pPr marL="1523939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85739" indent="-28573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>
            <a:extLst>
              <a:ext uri="{FF2B5EF4-FFF2-40B4-BE49-F238E27FC236}">
                <a16:creationId xmlns:a16="http://schemas.microsoft.com/office/drawing/2014/main" id="{C8A262D0-84B8-5E49-44C3-040E85BA465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Szöveg helye 2">
            <a:extLst>
              <a:ext uri="{FF2B5EF4-FFF2-40B4-BE49-F238E27FC236}">
                <a16:creationId xmlns:a16="http://schemas.microsoft.com/office/drawing/2014/main" id="{0A63628A-36A2-432E-80BB-53C89FDD7B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24F0B09-A367-B2FB-DF4E-3B7FA6D884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772465A-843A-47D6-AF2A-1D67C3D612C1}" type="datetimeFigureOut">
              <a:rPr lang="hu-HU"/>
              <a:pPr>
                <a:defRPr/>
              </a:pPr>
              <a:t>2024. 02. 28.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7F92D20-3A37-3112-E73A-677B68186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F4DD073-AD70-4EC3-4716-B555979D0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</a:defRPr>
            </a:lvl1pPr>
          </a:lstStyle>
          <a:p>
            <a:fld id="{4D5C10E8-ACF2-4CC6-B401-595D5A3A6CC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5585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5pPr>
      <a:lvl6pPr marL="380985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6pPr>
      <a:lvl7pPr marL="761970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7pPr>
      <a:lvl8pPr marL="1142954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8pPr>
      <a:lvl9pPr marL="1523939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85739" indent="-28573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" Type="http://schemas.openxmlformats.org/officeDocument/2006/relationships/image" Target="../media/image37.pn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19" Type="http://schemas.openxmlformats.org/officeDocument/2006/relationships/image" Target="../media/image54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4400" b="0" dirty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ELŐADÁS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ATLÉTIKA ALAPJAI TANTÁRGYHOZ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atlétika története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4A7BBB-9D02-0E46-AECE-8D5D0C576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1196"/>
            <a:ext cx="6931786" cy="4933493"/>
          </a:xfrm>
        </p:spPr>
      </p:pic>
    </p:spTree>
    <p:extLst>
      <p:ext uri="{BB962C8B-B14F-4D97-AF65-F5344CB8AC3E}">
        <p14:creationId xmlns:p14="http://schemas.microsoft.com/office/powerpoint/2010/main" val="2721607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5E934C-CF6F-AE4D-AF3A-31431CAAD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9188"/>
            <a:ext cx="6395707" cy="4917236"/>
          </a:xfrm>
        </p:spPr>
      </p:pic>
    </p:spTree>
    <p:extLst>
      <p:ext uri="{BB962C8B-B14F-4D97-AF65-F5344CB8AC3E}">
        <p14:creationId xmlns:p14="http://schemas.microsoft.com/office/powerpoint/2010/main" val="1062616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65AAA6-0D9C-1A4B-A31E-630BA7954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1196"/>
            <a:ext cx="6696744" cy="4924906"/>
          </a:xfrm>
        </p:spPr>
      </p:pic>
    </p:spTree>
    <p:extLst>
      <p:ext uri="{BB962C8B-B14F-4D97-AF65-F5344CB8AC3E}">
        <p14:creationId xmlns:p14="http://schemas.microsoft.com/office/powerpoint/2010/main" val="1303453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168D97AD-5224-4446-BE93-034CE4253A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3467811"/>
              </p:ext>
            </p:extLst>
          </p:nvPr>
        </p:nvGraphicFramePr>
        <p:xfrm>
          <a:off x="467544" y="337220"/>
          <a:ext cx="7505700" cy="3916014"/>
        </p:xfrm>
        <a:graphic>
          <a:graphicData uri="http://schemas.openxmlformats.org/drawingml/2006/table">
            <a:tbl>
              <a:tblPr/>
              <a:tblGrid>
                <a:gridCol w="2160240">
                  <a:extLst>
                    <a:ext uri="{9D8B030D-6E8A-4147-A177-3AD203B41FA5}">
                      <a16:colId xmlns:a16="http://schemas.microsoft.com/office/drawing/2014/main" val="2610813945"/>
                    </a:ext>
                  </a:extLst>
                </a:gridCol>
                <a:gridCol w="5345460">
                  <a:extLst>
                    <a:ext uri="{9D8B030D-6E8A-4147-A177-3AD203B41FA5}">
                      <a16:colId xmlns:a16="http://schemas.microsoft.com/office/drawing/2014/main" val="417870529"/>
                    </a:ext>
                  </a:extLst>
                </a:gridCol>
              </a:tblGrid>
              <a:tr h="348090">
                <a:tc>
                  <a:txBody>
                    <a:bodyPr/>
                    <a:lstStyle/>
                    <a:p>
                      <a:pPr algn="ctr"/>
                      <a:r>
                        <a:rPr lang="x-none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Év</a:t>
                      </a: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Esemény </a:t>
                      </a: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5660"/>
                  </a:ext>
                </a:extLst>
              </a:tr>
              <a:tr h="348090">
                <a:tc>
                  <a:txBody>
                    <a:bodyPr/>
                    <a:lstStyle/>
                    <a:p>
                      <a:pPr algn="ctr"/>
                      <a:r>
                        <a:rPr lang="x-none" sz="17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1934 </a:t>
                      </a: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Torinó, első Európa Bajnokság </a:t>
                      </a: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889002"/>
                  </a:ext>
                </a:extLst>
              </a:tr>
              <a:tr h="609158">
                <a:tc>
                  <a:txBody>
                    <a:bodyPr/>
                    <a:lstStyle/>
                    <a:p>
                      <a:pPr algn="ctr"/>
                      <a:r>
                        <a:rPr lang="x-none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1966 </a:t>
                      </a: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Dortmund,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els</a:t>
                      </a:r>
                      <a:r>
                        <a:rPr lang="hu-HU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Fedett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pályás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Európa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Játékok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hu-HU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(1970-t</a:t>
                      </a:r>
                      <a:r>
                        <a:rPr lang="hu-HU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Európa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bajnokság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111765"/>
                  </a:ext>
                </a:extLst>
              </a:tr>
              <a:tr h="348090">
                <a:tc>
                  <a:txBody>
                    <a:bodyPr/>
                    <a:lstStyle/>
                    <a:p>
                      <a:pPr algn="ctr"/>
                      <a:r>
                        <a:rPr lang="x-none" sz="17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1983 </a:t>
                      </a: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Helsinki,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els</a:t>
                      </a:r>
                      <a:r>
                        <a:rPr lang="hu-HU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hu-HU" sz="1700" baseline="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Világbajnokság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258870"/>
                  </a:ext>
                </a:extLst>
              </a:tr>
              <a:tr h="609158">
                <a:tc>
                  <a:txBody>
                    <a:bodyPr/>
                    <a:lstStyle/>
                    <a:p>
                      <a:pPr algn="ctr"/>
                      <a:r>
                        <a:rPr lang="x-none" sz="17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1985 </a:t>
                      </a: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Mobil Grand Prix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meghívásos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versenyek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kezdete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hu-HU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hu-HU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Fedett</a:t>
                      </a:r>
                      <a:r>
                        <a:rPr lang="hu-HU" sz="1700" baseline="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</a:t>
                      </a:r>
                      <a:r>
                        <a:rPr lang="hu-HU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ilágjátékok - Párizs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217944"/>
                  </a:ext>
                </a:extLst>
              </a:tr>
              <a:tr h="609158">
                <a:tc>
                  <a:txBody>
                    <a:bodyPr/>
                    <a:lstStyle/>
                    <a:p>
                      <a:pPr algn="ctr"/>
                      <a:r>
                        <a:rPr lang="x-none" sz="17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1987 </a:t>
                      </a: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Idianapolis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Els</a:t>
                      </a:r>
                      <a:r>
                        <a:rPr lang="hu-HU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Fedett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pályás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Világbajnokság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767640"/>
                  </a:ext>
                </a:extLst>
              </a:tr>
              <a:tr h="348090">
                <a:tc>
                  <a:txBody>
                    <a:bodyPr/>
                    <a:lstStyle/>
                    <a:p>
                      <a:pPr algn="ctr"/>
                      <a:r>
                        <a:rPr lang="x-none" sz="17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1998 </a:t>
                      </a: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Golden League </a:t>
                      </a: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893503"/>
                  </a:ext>
                </a:extLst>
              </a:tr>
              <a:tr h="348090">
                <a:tc>
                  <a:txBody>
                    <a:bodyPr/>
                    <a:lstStyle/>
                    <a:p>
                      <a:pPr algn="ctr"/>
                      <a:r>
                        <a:rPr lang="x-none" sz="17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2003 </a:t>
                      </a: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World Athletics Final </a:t>
                      </a: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930472"/>
                  </a:ext>
                </a:extLst>
              </a:tr>
              <a:tr h="348090">
                <a:tc>
                  <a:txBody>
                    <a:bodyPr/>
                    <a:lstStyle/>
                    <a:p>
                      <a:pPr algn="ctr"/>
                      <a:r>
                        <a:rPr lang="x-none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 </a:t>
                      </a: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Diamond League </a:t>
                      </a: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35838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7B8729D-C5C7-1446-942F-86111021B253}"/>
              </a:ext>
            </a:extLst>
          </p:cNvPr>
          <p:cNvSpPr/>
          <p:nvPr/>
        </p:nvSpPr>
        <p:spPr>
          <a:xfrm>
            <a:off x="539552" y="4441676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Irodalom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Koltai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J. (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szerk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(1980):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Atlétika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II. Budapest, Sport 23-30.o.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588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395536" y="409228"/>
            <a:ext cx="7505016" cy="504056"/>
          </a:xfrm>
        </p:spPr>
        <p:txBody>
          <a:bodyPr/>
          <a:lstStyle/>
          <a:p>
            <a:r>
              <a:rPr lang="hu-HU" sz="2800" dirty="0"/>
              <a:t>Az atlétika hazai fejlődés története</a:t>
            </a:r>
          </a:p>
          <a:p>
            <a:r>
              <a:rPr lang="hu-HU" sz="1800" dirty="0"/>
              <a:t>A honfoglaló magyarság körében már fellehetők az  atlétika nyomai</a:t>
            </a:r>
          </a:p>
          <a:p>
            <a:r>
              <a:rPr lang="hu-HU" sz="1800" dirty="0"/>
              <a:t>Nemcsak lovaglásban  hanem futásban gyaloglásban, harcutánzó  gerely-, lándzsahajításban…</a:t>
            </a:r>
          </a:p>
          <a:p>
            <a:r>
              <a:rPr lang="hu-HU" sz="1800" dirty="0"/>
              <a:t>A kődobás  mozdulatát több magyar családi címerben is megörökítették,</a:t>
            </a:r>
          </a:p>
          <a:p>
            <a:r>
              <a:rPr lang="hu-HU" sz="1800" dirty="0"/>
              <a:t>Középkor gyakori dobó </a:t>
            </a:r>
            <a:r>
              <a:rPr lang="hu-HU" sz="1800" dirty="0" err="1"/>
              <a:t>versenygése</a:t>
            </a:r>
            <a:r>
              <a:rPr lang="hu-HU" sz="1800" dirty="0"/>
              <a:t> volt a „rúdhányás”      </a:t>
            </a:r>
            <a:r>
              <a:rPr lang="hu-HU" sz="1800" i="1" dirty="0"/>
              <a:t>ISP – írása,</a:t>
            </a:r>
          </a:p>
          <a:p>
            <a:r>
              <a:rPr lang="hu-HU" sz="1800" dirty="0"/>
              <a:t>1263-as feljegyzés, miszerint a király leány a versenyt futott az ispán </a:t>
            </a:r>
            <a:r>
              <a:rPr lang="hu-HU" sz="1800" dirty="0" err="1"/>
              <a:t>Jolanta</a:t>
            </a:r>
            <a:r>
              <a:rPr lang="hu-HU" sz="1800" dirty="0"/>
              <a:t> nevű leányzójával,</a:t>
            </a:r>
          </a:p>
          <a:p>
            <a:r>
              <a:rPr lang="hu-HU" sz="1800" dirty="0"/>
              <a:t>1531 Sylvester János  lefordított német iskolai kézikönyve, amiben az atlétika nyelvezete jelenik meg  -  „hamarját futni”   hamarját szökni”</a:t>
            </a:r>
          </a:p>
          <a:p>
            <a:r>
              <a:rPr lang="hu-HU" sz="1800" dirty="0"/>
              <a:t>Zrínyi Miklós  értekezése a hadivitézségről - hogyan kell a katonát  állandó tréningben tartani  (ugró, futó, gyalogló, dárdahajtó  </a:t>
            </a:r>
            <a:r>
              <a:rPr lang="hu-HU" sz="1800" dirty="0" err="1"/>
              <a:t>gy</a:t>
            </a:r>
            <a:r>
              <a:rPr lang="hu-HU" sz="1800" dirty="0"/>
              <a:t>.)</a:t>
            </a:r>
          </a:p>
          <a:p>
            <a:r>
              <a:rPr lang="hu-HU" sz="1800" dirty="0"/>
              <a:t>Bethlen Miklós (1642 – 1708) szintén az atlétikát ajánlotta  - testgyakorlás egészségmegőrzés,</a:t>
            </a:r>
            <a:endParaRPr lang="hu-HU" dirty="0"/>
          </a:p>
        </p:txBody>
      </p:sp>
      <p:pic>
        <p:nvPicPr>
          <p:cNvPr id="3" name="Kép 2" descr="Ilosvai Selymes Péter arcképe Muhi Sándor grafikus rajz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322" y="58907"/>
            <a:ext cx="1015380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d:\Users\szalma\AppData\Local\Microsoft\Windows\INetCache\Content.MSO\5EAD7658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283" y="1261021"/>
            <a:ext cx="1015380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Zrínyi Miklós (hadvezér) – Wikipédi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322" y="2315959"/>
            <a:ext cx="1018080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Bethlen Mikló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433564"/>
            <a:ext cx="763385" cy="1067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320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800" dirty="0"/>
              <a:t>Az atlétika hazai fejlődés története</a:t>
            </a:r>
          </a:p>
          <a:p>
            <a:r>
              <a:rPr lang="hu-HU" sz="1800" dirty="0"/>
              <a:t>1537 rendőri szabályzat említi a versenyfutást,</a:t>
            </a:r>
          </a:p>
          <a:p>
            <a:r>
              <a:rPr lang="hu-HU" sz="1800" dirty="0"/>
              <a:t>1700 Mátyus István atlétika történeti okfejtése…. </a:t>
            </a:r>
            <a:r>
              <a:rPr lang="hu-HU" sz="1800" i="1" dirty="0"/>
              <a:t>Sebes futást nem..(!)</a:t>
            </a:r>
          </a:p>
          <a:p>
            <a:r>
              <a:rPr lang="hu-HU" sz="1800" dirty="0"/>
              <a:t>1777 Ratio </a:t>
            </a:r>
            <a:r>
              <a:rPr lang="hu-HU" sz="1800" dirty="0" err="1"/>
              <a:t>Educatió</a:t>
            </a:r>
            <a:r>
              <a:rPr lang="hu-HU" sz="1800" dirty="0"/>
              <a:t> szintén említi az atlétikát,  </a:t>
            </a:r>
            <a:r>
              <a:rPr lang="hu-HU" sz="1800" i="1" dirty="0"/>
              <a:t>pl. ügyességet fejlesztő lábgyakorlatok…</a:t>
            </a:r>
          </a:p>
          <a:p>
            <a:r>
              <a:rPr lang="hu-HU" sz="1800" dirty="0"/>
              <a:t>XIX sz. Angliából érkező tudósítások </a:t>
            </a:r>
            <a:r>
              <a:rPr lang="hu-HU" sz="1800" i="1" dirty="0"/>
              <a:t>     (kengyelfutók – profi sport alapja?)</a:t>
            </a:r>
          </a:p>
          <a:p>
            <a:r>
              <a:rPr lang="hu-HU" sz="1800" dirty="0"/>
              <a:t>Budai kocsmacégéren is látható  futó alak,</a:t>
            </a:r>
          </a:p>
          <a:p>
            <a:r>
              <a:rPr lang="hu-HU" sz="1800" dirty="0" err="1"/>
              <a:t>Mangold</a:t>
            </a:r>
            <a:r>
              <a:rPr lang="hu-HU" sz="1800" dirty="0"/>
              <a:t> S. híres futó plakátja 1848  „ nemzeti modorú lobogó futás”</a:t>
            </a:r>
          </a:p>
          <a:p>
            <a:r>
              <a:rPr lang="hu-HU" sz="1800" dirty="0"/>
              <a:t>A valódi futást Széchényi és Wesselényi hozta át Angliából, (</a:t>
            </a:r>
            <a:r>
              <a:rPr lang="hu-HU" sz="1800" i="1" dirty="0"/>
              <a:t>Sz. I. a német tornát nem szerette, de az atlétika minden ágát űzte, W. M. uradalmán sportcentrum)</a:t>
            </a:r>
          </a:p>
          <a:p>
            <a:r>
              <a:rPr lang="hu-HU" sz="1800" dirty="0"/>
              <a:t>Az </a:t>
            </a:r>
            <a:r>
              <a:rPr lang="hu-HU" sz="1800" dirty="0" err="1"/>
              <a:t>athletizálás</a:t>
            </a:r>
            <a:r>
              <a:rPr lang="hu-HU" sz="1800" dirty="0"/>
              <a:t>  1867 és 1897 között…,</a:t>
            </a:r>
          </a:p>
          <a:p>
            <a:r>
              <a:rPr lang="hu-HU" sz="1800" dirty="0"/>
              <a:t>1875 Magyar </a:t>
            </a:r>
            <a:r>
              <a:rPr lang="hu-HU" sz="1800" dirty="0" err="1"/>
              <a:t>Athletikai</a:t>
            </a:r>
            <a:r>
              <a:rPr lang="hu-HU" sz="1800" dirty="0"/>
              <a:t> Club (MAC)   -  </a:t>
            </a:r>
            <a:r>
              <a:rPr lang="hu-HU" sz="1800" i="1" dirty="0"/>
              <a:t>a tornából nőtt ki</a:t>
            </a:r>
          </a:p>
          <a:p>
            <a:endParaRPr lang="hu-HU" sz="2800" dirty="0"/>
          </a:p>
          <a:p>
            <a:endParaRPr lang="hu-HU" dirty="0"/>
          </a:p>
        </p:txBody>
      </p:sp>
      <p:pic>
        <p:nvPicPr>
          <p:cNvPr id="3" name="Kép 2" descr="https://upload.wikimedia.org/wikipedia/commons/thumb/0/04/Queen_Maria_Theresia.jpg/250px-Queen_Maria_Theresi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1196"/>
            <a:ext cx="1152128" cy="1440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836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FA3AF-0E02-3642-8F49-88DA06A9A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atlétika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magyarországi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fejlődésének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fontosabb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évszámai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919D14A-A5BC-524C-9462-3DD7D0C430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6796098"/>
              </p:ext>
            </p:extLst>
          </p:nvPr>
        </p:nvGraphicFramePr>
        <p:xfrm>
          <a:off x="355896" y="1009649"/>
          <a:ext cx="7456464" cy="3540679"/>
        </p:xfrm>
        <a:graphic>
          <a:graphicData uri="http://schemas.openxmlformats.org/drawingml/2006/table">
            <a:tbl>
              <a:tblPr/>
              <a:tblGrid>
                <a:gridCol w="1079530">
                  <a:extLst>
                    <a:ext uri="{9D8B030D-6E8A-4147-A177-3AD203B41FA5}">
                      <a16:colId xmlns:a16="http://schemas.microsoft.com/office/drawing/2014/main" val="2857765530"/>
                    </a:ext>
                  </a:extLst>
                </a:gridCol>
                <a:gridCol w="6376934">
                  <a:extLst>
                    <a:ext uri="{9D8B030D-6E8A-4147-A177-3AD203B41FA5}">
                      <a16:colId xmlns:a16="http://schemas.microsoft.com/office/drawing/2014/main" val="610664873"/>
                    </a:ext>
                  </a:extLst>
                </a:gridCol>
              </a:tblGrid>
              <a:tr h="390413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Év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Esemény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854469"/>
                  </a:ext>
                </a:extLst>
              </a:tr>
              <a:tr h="654995">
                <a:tc>
                  <a:txBody>
                    <a:bodyPr/>
                    <a:lstStyle/>
                    <a:p>
                      <a:pPr algn="ctr"/>
                      <a:r>
                        <a:rPr lang="x-none" sz="230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 </a:t>
                      </a:r>
                      <a:endParaRPr lang="x-none" sz="15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Magyar Atlétika Club (MAC) megalakulása 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675352"/>
                  </a:ext>
                </a:extLst>
              </a:tr>
              <a:tr h="654995">
                <a:tc>
                  <a:txBody>
                    <a:bodyPr/>
                    <a:lstStyle/>
                    <a:p>
                      <a:pPr algn="ctr"/>
                      <a:r>
                        <a:rPr lang="x-none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 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Els</a:t>
                      </a:r>
                      <a:r>
                        <a:rPr lang="hu-HU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hu-HU" sz="2300" baseline="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hazai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atlétikai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verseny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936497"/>
                  </a:ext>
                </a:extLst>
              </a:tr>
              <a:tr h="390413">
                <a:tc>
                  <a:txBody>
                    <a:bodyPr/>
                    <a:lstStyle/>
                    <a:p>
                      <a:pPr algn="ctr"/>
                      <a:r>
                        <a:rPr lang="x-none" sz="230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1895 </a:t>
                      </a:r>
                      <a:endParaRPr lang="x-none" sz="15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MOB megalakulása 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014243"/>
                  </a:ext>
                </a:extLst>
              </a:tr>
              <a:tr h="950799">
                <a:tc>
                  <a:txBody>
                    <a:bodyPr/>
                    <a:lstStyle/>
                    <a:p>
                      <a:pPr algn="ctr"/>
                      <a:r>
                        <a:rPr lang="x-none" sz="230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1896 </a:t>
                      </a:r>
                      <a:endParaRPr lang="x-none" sz="15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Részvétel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Olimpián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(3 </a:t>
                      </a:r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érem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Els</a:t>
                      </a:r>
                      <a:r>
                        <a:rPr lang="hu-HU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hu-HU" sz="2300" baseline="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magyar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ajnokság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75639"/>
                  </a:ext>
                </a:extLst>
              </a:tr>
              <a:tr h="390413">
                <a:tc>
                  <a:txBody>
                    <a:bodyPr/>
                    <a:lstStyle/>
                    <a:p>
                      <a:pPr algn="ctr"/>
                      <a:r>
                        <a:rPr lang="x-none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1897 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MASZ </a:t>
                      </a:r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megalakulása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576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3321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800" dirty="0"/>
              <a:t>Az atlétika hazai fejlődés története</a:t>
            </a:r>
          </a:p>
          <a:p>
            <a:r>
              <a:rPr lang="hu-HU" sz="2000" b="1" dirty="0">
                <a:solidFill>
                  <a:srgbClr val="FF0000"/>
                </a:solidFill>
              </a:rPr>
              <a:t>Eszterházy Miksa  </a:t>
            </a:r>
            <a:r>
              <a:rPr lang="hu-HU" sz="1800" dirty="0"/>
              <a:t>MAC megalapítója, Amerikai és Angliai tartózkodása  alatt szerette meg az atlétikát, s lett ő a hazai atlétika „</a:t>
            </a:r>
            <a:r>
              <a:rPr lang="hu-HU" sz="1800" dirty="0" err="1"/>
              <a:t>startere</a:t>
            </a:r>
            <a:r>
              <a:rPr lang="hu-HU" sz="1800" dirty="0"/>
              <a:t>”</a:t>
            </a:r>
          </a:p>
          <a:p>
            <a:r>
              <a:rPr lang="hu-HU" sz="1800" i="1" dirty="0"/>
              <a:t>„ a középiskola megtornáztatja az ifjút, de férfivá az atlétika teheti” </a:t>
            </a:r>
            <a:r>
              <a:rPr lang="hu-HU" sz="1800" i="1" dirty="0" err="1"/>
              <a:t>hírdette</a:t>
            </a:r>
            <a:endParaRPr lang="hu-HU" sz="1800" i="1" dirty="0"/>
          </a:p>
          <a:p>
            <a:r>
              <a:rPr lang="hu-HU" sz="2000" b="1" dirty="0">
                <a:solidFill>
                  <a:srgbClr val="FF0000"/>
                </a:solidFill>
              </a:rPr>
              <a:t>Molnár Lajos </a:t>
            </a:r>
            <a:r>
              <a:rPr lang="hu-HU" sz="2000" dirty="0"/>
              <a:t>úttörő jellegű atlétikai szakkönyvei,</a:t>
            </a:r>
          </a:p>
          <a:p>
            <a:r>
              <a:rPr lang="hu-HU" sz="2000" b="1" dirty="0">
                <a:solidFill>
                  <a:srgbClr val="FF0000"/>
                </a:solidFill>
              </a:rPr>
              <a:t>Gróf Széchenyi Imre </a:t>
            </a:r>
            <a:r>
              <a:rPr lang="hu-HU" sz="2000" dirty="0" err="1"/>
              <a:t>Masz</a:t>
            </a:r>
            <a:r>
              <a:rPr lang="hu-HU" sz="2000" dirty="0"/>
              <a:t> első elnöke,</a:t>
            </a:r>
          </a:p>
          <a:p>
            <a:r>
              <a:rPr lang="vi-VN" sz="2000" b="1" dirty="0">
                <a:solidFill>
                  <a:srgbClr val="FF0000"/>
                </a:solidFill>
                <a:latin typeface="Calibri" pitchFamily="34" charset="0"/>
              </a:rPr>
              <a:t>Stankovits Szilárd</a:t>
            </a:r>
            <a:r>
              <a:rPr lang="vi-VN" sz="2000" dirty="0">
                <a:solidFill>
                  <a:srgbClr val="FF0000"/>
                </a:solidFill>
                <a:latin typeface="Calibri" pitchFamily="34" charset="0"/>
              </a:rPr>
              <a:t>, </a:t>
            </a:r>
            <a:r>
              <a:rPr lang="hu-HU" sz="2000" dirty="0" err="1">
                <a:latin typeface="Calibri" pitchFamily="34" charset="0"/>
              </a:rPr>
              <a:t>Masz</a:t>
            </a:r>
            <a:r>
              <a:rPr lang="hu-HU" sz="2000" dirty="0">
                <a:latin typeface="Calibri" pitchFamily="34" charset="0"/>
              </a:rPr>
              <a:t> első főtitkára,</a:t>
            </a:r>
          </a:p>
          <a:p>
            <a:r>
              <a:rPr lang="vi-VN" sz="2000" b="1" dirty="0">
                <a:solidFill>
                  <a:srgbClr val="FF0000"/>
                </a:solidFill>
                <a:latin typeface="Calibri" pitchFamily="34" charset="0"/>
              </a:rPr>
              <a:t>Szokolyi Alajos </a:t>
            </a:r>
            <a:r>
              <a:rPr lang="hu-HU" sz="2000" dirty="0">
                <a:latin typeface="Calibri" pitchFamily="34" charset="0"/>
              </a:rPr>
              <a:t>hőskor atlétája, Olimpiai III. h.,  </a:t>
            </a:r>
            <a:r>
              <a:rPr lang="hu-HU" sz="2000" dirty="0" err="1">
                <a:latin typeface="Calibri" pitchFamily="34" charset="0"/>
              </a:rPr>
              <a:t>Masz</a:t>
            </a:r>
            <a:r>
              <a:rPr lang="hu-HU" sz="2000" dirty="0">
                <a:latin typeface="Calibri" pitchFamily="34" charset="0"/>
              </a:rPr>
              <a:t> </a:t>
            </a:r>
            <a:r>
              <a:rPr lang="hu-HU" sz="2000" dirty="0" err="1">
                <a:latin typeface="Calibri" pitchFamily="34" charset="0"/>
              </a:rPr>
              <a:t>elnökh</a:t>
            </a:r>
            <a:r>
              <a:rPr lang="hu-HU" sz="2000" dirty="0">
                <a:latin typeface="Calibri" pitchFamily="34" charset="0"/>
              </a:rPr>
              <a:t>. BEAC megalapítója, Magyar Olimpiai Társaság…</a:t>
            </a:r>
          </a:p>
          <a:p>
            <a:r>
              <a:rPr lang="hu-HU" sz="2000" dirty="0" err="1">
                <a:latin typeface="Calibri" pitchFamily="34" charset="0"/>
              </a:rPr>
              <a:t>Masz</a:t>
            </a:r>
            <a:r>
              <a:rPr lang="hu-HU" sz="2000" dirty="0">
                <a:latin typeface="Calibri" pitchFamily="34" charset="0"/>
              </a:rPr>
              <a:t> sikeres, sokoldalú tevékenysége  -  </a:t>
            </a:r>
            <a:r>
              <a:rPr lang="hu-HU" sz="2000" i="1" dirty="0">
                <a:latin typeface="Calibri" pitchFamily="34" charset="0"/>
              </a:rPr>
              <a:t>FTC, UTE oszlopos tagok, vívó sport felkarolása, úszósport, vízilabda fellendítése 1907 –ig.</a:t>
            </a:r>
          </a:p>
          <a:p>
            <a:pPr marL="0" indent="0">
              <a:buNone/>
            </a:pPr>
            <a:endParaRPr lang="hu-HU" sz="1800" i="1" dirty="0">
              <a:latin typeface="Calibri" pitchFamily="34" charset="0"/>
            </a:endParaRPr>
          </a:p>
          <a:p>
            <a:pPr marL="0" indent="0">
              <a:buNone/>
            </a:pPr>
            <a:r>
              <a:rPr lang="vi-VN" sz="1800" i="1" dirty="0">
                <a:latin typeface="Calibri" pitchFamily="34" charset="0"/>
              </a:rPr>
              <a:t>Irodalom: </a:t>
            </a:r>
            <a:r>
              <a:rPr lang="hu-HU" sz="1800" i="1" dirty="0" err="1">
                <a:latin typeface="Calibri" pitchFamily="34" charset="0"/>
              </a:rPr>
              <a:t>Krasovec</a:t>
            </a:r>
            <a:r>
              <a:rPr lang="vi-VN" sz="1800" i="1" dirty="0">
                <a:latin typeface="Calibri" pitchFamily="34" charset="0"/>
              </a:rPr>
              <a:t> </a:t>
            </a:r>
            <a:r>
              <a:rPr lang="hu-HU" sz="1800" i="1" dirty="0">
                <a:latin typeface="Calibri" pitchFamily="34" charset="0"/>
              </a:rPr>
              <a:t> F., (</a:t>
            </a:r>
            <a:r>
              <a:rPr lang="hu-HU" sz="1800" i="1" dirty="0" err="1">
                <a:latin typeface="Calibri" pitchFamily="34" charset="0"/>
              </a:rPr>
              <a:t>szerk</a:t>
            </a:r>
            <a:r>
              <a:rPr lang="hu-HU" sz="1800" i="1" dirty="0">
                <a:latin typeface="Calibri" pitchFamily="34" charset="0"/>
              </a:rPr>
              <a:t>) </a:t>
            </a:r>
            <a:r>
              <a:rPr lang="vi-VN" sz="1800" i="1" dirty="0">
                <a:latin typeface="Calibri" pitchFamily="34" charset="0"/>
              </a:rPr>
              <a:t>(19</a:t>
            </a:r>
            <a:r>
              <a:rPr lang="hu-HU" sz="1800" i="1" dirty="0">
                <a:latin typeface="Calibri" pitchFamily="34" charset="0"/>
              </a:rPr>
              <a:t>97</a:t>
            </a:r>
            <a:r>
              <a:rPr lang="vi-VN" sz="1800" i="1" dirty="0">
                <a:latin typeface="Calibri" pitchFamily="34" charset="0"/>
              </a:rPr>
              <a:t>): </a:t>
            </a:r>
            <a:r>
              <a:rPr lang="hu-HU" sz="1800" i="1" dirty="0">
                <a:latin typeface="Calibri" pitchFamily="34" charset="0"/>
              </a:rPr>
              <a:t>100 év </a:t>
            </a:r>
            <a:r>
              <a:rPr lang="vi-VN" sz="1800" i="1" dirty="0">
                <a:latin typeface="Calibri" pitchFamily="34" charset="0"/>
              </a:rPr>
              <a:t>Atlétika </a:t>
            </a:r>
            <a:endParaRPr lang="hu-HU" sz="1800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99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0AD1C-68D9-4C48-9D63-BBCF3986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atlétika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sikeres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id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szakai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3E554-692B-A249-A9D5-F6AD5315F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52" y="841276"/>
            <a:ext cx="7288992" cy="4464496"/>
          </a:xfrm>
        </p:spPr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I.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Világháboru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el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tti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1908-1914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atlétika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Európa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élvonalához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tartozott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két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világháboru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k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tti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id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ős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1934-1938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II.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világháboru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után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id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1948-1956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60-as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évek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elejét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1968-ig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terjed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80-as évektől, hatalmas konkurencia, elterjedtség, profizmus – egy-egy Olimpiai, EB, Vb, fedett EB, fedett Vb érmei </a:t>
            </a:r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(főleg ügyességi verseny számokban)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2010-es évektől nagy  konkurencia – eredményesség főleg a dobó versenyszámokban…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82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0A5E6-11F6-FD43-A859-5F9118EED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atlétika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képviselői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olimpiai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játékon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vettek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részt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eddig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hivatalosan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számozott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ténylegesen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csak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verseny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megrendezésére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került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his16-ban, 1940-ben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1944-ben 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játe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rendeztékmeg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atléták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sszesen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érmet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jt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ttek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arany;1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ez</a:t>
            </a:r>
            <a:r>
              <a:rPr lang="hu-H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t; 1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bronz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1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Férfiak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érem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verseny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számból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k: 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érem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verseny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számból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hu-H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3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" y="160561"/>
            <a:ext cx="1105556" cy="142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Kép 14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554" y="81768"/>
            <a:ext cx="1265032" cy="158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402" y="96703"/>
            <a:ext cx="1278161" cy="153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Kép 11" descr="Képtalálat a következ&amp;odblac;re: „Németh Imre atléta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563" y="160561"/>
            <a:ext cx="1512200" cy="150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10" descr="Képtalálat a következ&amp;odblac;re: „Csermák józsef atléta”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763" y="187291"/>
            <a:ext cx="1161708" cy="144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7380"/>
            <a:ext cx="1210102" cy="147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Kép 7" descr="https://upload.wikimedia.org/wikipedia/commons/1/15/N%C3%A9meth_Ang%C3%A9l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33" y="1759472"/>
            <a:ext cx="1186872" cy="148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ép 12" descr="Képtalálat a következ&amp;odblac;re: „Németh Imre atléta”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014" y="1747771"/>
            <a:ext cx="1248169" cy="143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9" descr="Képtalálat a következ&amp;odblac;re: „Kiss Balázs atléta”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184" y="1743536"/>
            <a:ext cx="1380959" cy="14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Kép 13" descr="Kapcsolódó ké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143" y="1667984"/>
            <a:ext cx="1227328" cy="160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457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Az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atlétika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nemzetk</a:t>
            </a:r>
            <a:r>
              <a:rPr lang="hu-HU" dirty="0">
                <a:solidFill>
                  <a:srgbClr val="DDE5E8"/>
                </a:solidFill>
                <a:latin typeface="Times New Roman" panose="02020603050405020304" pitchFamily="18" charset="0"/>
              </a:rPr>
              <a:t>ö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zi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és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hazai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története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fejlődése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Az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atlétika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jellemzése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értékei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Az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atlétika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elterjedtsége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nemzetk</a:t>
            </a:r>
            <a:r>
              <a:rPr lang="hu-HU" dirty="0">
                <a:solidFill>
                  <a:srgbClr val="DDE5E8"/>
                </a:solidFill>
                <a:latin typeface="Times New Roman" panose="02020603050405020304" pitchFamily="18" charset="0"/>
              </a:rPr>
              <a:t>ö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zi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er</a:t>
            </a:r>
            <a:r>
              <a:rPr lang="hu-HU" dirty="0">
                <a:solidFill>
                  <a:srgbClr val="DDE5E8"/>
                </a:solidFill>
                <a:latin typeface="Times New Roman" panose="02020603050405020304" pitchFamily="18" charset="0"/>
              </a:rPr>
              <a:t>ő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viszonyok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Az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atlétika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mozgásanyaga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Az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atlétikai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versenyszámok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legfontosabb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szabályai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</a:p>
          <a:p>
            <a:endParaRPr lang="hu-H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ím 1">
            <a:extLst>
              <a:ext uri="{FF2B5EF4-FFF2-40B4-BE49-F238E27FC236}">
                <a16:creationId xmlns:a16="http://schemas.microsoft.com/office/drawing/2014/main" id="{743049EC-AFBE-276E-3389-4AD6C904F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dirty="0"/>
              <a:t>Olimpiai ezüst érmes atlétáink</a:t>
            </a:r>
          </a:p>
        </p:txBody>
      </p:sp>
      <p:pic>
        <p:nvPicPr>
          <p:cNvPr id="33795" name="Tartalom helye 3" descr="https://upload.wikimedia.org/wikipedia/commons/b/b5/Nandor_dani.jpg">
            <a:extLst>
              <a:ext uri="{FF2B5EF4-FFF2-40B4-BE49-F238E27FC236}">
                <a16:creationId xmlns:a16="http://schemas.microsoft.com/office/drawing/2014/main" id="{5FFE3F84-D005-C4C5-E7E2-09886C21C9C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80810">
            <a:off x="982400" y="1259946"/>
            <a:ext cx="1034521" cy="1165490"/>
          </a:xfrm>
        </p:spPr>
      </p:pic>
      <p:pic>
        <p:nvPicPr>
          <p:cNvPr id="33796" name="Kép 4" descr="Képtalálat a következ&amp;odblac;re: „somodi István dr”">
            <a:extLst>
              <a:ext uri="{FF2B5EF4-FFF2-40B4-BE49-F238E27FC236}">
                <a16:creationId xmlns:a16="http://schemas.microsoft.com/office/drawing/2014/main" id="{2F8C1CF9-FC2E-0DE3-F23C-E07E1191E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61" y="1266032"/>
            <a:ext cx="1800489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Kép 5" descr="Képtalálat a következ&amp;odblac;re: „somfay elemér”">
            <a:extLst>
              <a:ext uri="{FF2B5EF4-FFF2-40B4-BE49-F238E27FC236}">
                <a16:creationId xmlns:a16="http://schemas.microsoft.com/office/drawing/2014/main" id="{1F53B3F4-3EB7-825E-9F4F-B47577738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699" y="1177396"/>
            <a:ext cx="900906" cy="125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Kép 6" descr="Képtalálat a következ&amp;odblac;re: „Szepes Béla”">
            <a:extLst>
              <a:ext uri="{FF2B5EF4-FFF2-40B4-BE49-F238E27FC236}">
                <a16:creationId xmlns:a16="http://schemas.microsoft.com/office/drawing/2014/main" id="{8464953F-1675-4A3D-1813-1797C8F0B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84" y="1164167"/>
            <a:ext cx="960438" cy="128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Kép 7" descr="Képtalálat a következ&amp;odblac;re: „kovács József atléta”">
            <a:extLst>
              <a:ext uri="{FF2B5EF4-FFF2-40B4-BE49-F238E27FC236}">
                <a16:creationId xmlns:a16="http://schemas.microsoft.com/office/drawing/2014/main" id="{32B391F0-CB9E-95EE-C049-15ECCBF97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2434">
            <a:off x="6731001" y="1164167"/>
            <a:ext cx="1019969" cy="125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Kép 8" descr="Képtalálat a következ&amp;odblac;re: „Rozsnyoi Sándor”">
            <a:extLst>
              <a:ext uri="{FF2B5EF4-FFF2-40B4-BE49-F238E27FC236}">
                <a16:creationId xmlns:a16="http://schemas.microsoft.com/office/drawing/2014/main" id="{EA0CF84A-0F7A-E9E5-CAC9-7EF4014F1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241" y="2591595"/>
            <a:ext cx="1680104" cy="128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Kép 10" descr="Képtalálat a következ&amp;odblac;re: „Kulcsár Gergely atléta”">
            <a:extLst>
              <a:ext uri="{FF2B5EF4-FFF2-40B4-BE49-F238E27FC236}">
                <a16:creationId xmlns:a16="http://schemas.microsoft.com/office/drawing/2014/main" id="{50ADBB06-6EA9-8F2D-4E67-18FDAA23A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670">
            <a:off x="4798218" y="2625586"/>
            <a:ext cx="1209146" cy="128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Kép 11" descr="Képtalálat a következ&amp;odblac;re: „Antal Márta atléta”">
            <a:extLst>
              <a:ext uri="{FF2B5EF4-FFF2-40B4-BE49-F238E27FC236}">
                <a16:creationId xmlns:a16="http://schemas.microsoft.com/office/drawing/2014/main" id="{00DBF39A-61DC-2911-B53D-FB033B83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442">
            <a:off x="6493719" y="2541843"/>
            <a:ext cx="927365" cy="128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2">
            <a:extLst>
              <a:ext uri="{FF2B5EF4-FFF2-40B4-BE49-F238E27FC236}">
                <a16:creationId xmlns:a16="http://schemas.microsoft.com/office/drawing/2014/main" id="{08E4C687-176E-6038-7410-B7F7BC72D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855" y="4039834"/>
            <a:ext cx="974989" cy="128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4" name="Kép 13" descr="Képtalálat a következ&amp;odblac;re: „gécsek tibor”">
            <a:extLst>
              <a:ext uri="{FF2B5EF4-FFF2-40B4-BE49-F238E27FC236}">
                <a16:creationId xmlns:a16="http://schemas.microsoft.com/office/drawing/2014/main" id="{3A27D0CE-EFC2-75FF-A5E5-BC7366780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102" y="3955182"/>
            <a:ext cx="1199886" cy="137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Kép 14" descr="Képtalálat a következ&amp;odblac;re: „k&amp;odblac;vágó zoltán atléta”">
            <a:extLst>
              <a:ext uri="{FF2B5EF4-FFF2-40B4-BE49-F238E27FC236}">
                <a16:creationId xmlns:a16="http://schemas.microsoft.com/office/drawing/2014/main" id="{43DF750E-AB7C-391D-581D-049B7A1EC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6269">
            <a:off x="5831417" y="4000235"/>
            <a:ext cx="1023938" cy="132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Kép 15" descr="Képtalálat a következ&amp;odblac;re: „kulcsár gergely atléta”">
            <a:extLst>
              <a:ext uri="{FF2B5EF4-FFF2-40B4-BE49-F238E27FC236}">
                <a16:creationId xmlns:a16="http://schemas.microsoft.com/office/drawing/2014/main" id="{94464F5E-CE9E-DCDA-C75A-1292226E9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646" y="2591595"/>
            <a:ext cx="1066271" cy="128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9B19E657-F642-C7DD-D904-742A5F2C11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41537">
            <a:off x="1612745" y="4029724"/>
            <a:ext cx="1207113" cy="128636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ím 1">
            <a:extLst>
              <a:ext uri="{FF2B5EF4-FFF2-40B4-BE49-F238E27FC236}">
                <a16:creationId xmlns:a16="http://schemas.microsoft.com/office/drawing/2014/main" id="{A2AE44BA-09B0-7AD2-FF3A-5AFD0E5C5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7428"/>
            <a:ext cx="6858000" cy="780521"/>
          </a:xfrm>
        </p:spPr>
        <p:txBody>
          <a:bodyPr/>
          <a:lstStyle/>
          <a:p>
            <a:pPr eaLnBrk="1" hangingPunct="1"/>
            <a:r>
              <a:rPr lang="hu-HU" altLang="hu-HU"/>
              <a:t>Olimpiai bronz érmes atlétáink</a:t>
            </a: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8BABC184-E86D-CFAD-C328-0DF2BE452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490" y="1214438"/>
            <a:ext cx="685271" cy="85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Kép 6" descr="Képtalálat a következ&amp;odblac;re: „Kóczán Mór”">
            <a:extLst>
              <a:ext uri="{FF2B5EF4-FFF2-40B4-BE49-F238E27FC236}">
                <a16:creationId xmlns:a16="http://schemas.microsoft.com/office/drawing/2014/main" id="{56F91B8B-61BC-87FF-2D24-787CBBEF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615" y="1087438"/>
            <a:ext cx="789781" cy="111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Kép 7" descr="Képtalálat a következ&amp;odblac;re: „Várszegi József atléta”">
            <a:extLst>
              <a:ext uri="{FF2B5EF4-FFF2-40B4-BE49-F238E27FC236}">
                <a16:creationId xmlns:a16="http://schemas.microsoft.com/office/drawing/2014/main" id="{39C84CCA-55BE-2512-5C7F-6E5E3DF5A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095" y="2370667"/>
            <a:ext cx="1012031" cy="111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Kép 8" descr="Képtalálat a következ&amp;odblac;re: „Földessy Ödön”">
            <a:extLst>
              <a:ext uri="{FF2B5EF4-FFF2-40B4-BE49-F238E27FC236}">
                <a16:creationId xmlns:a16="http://schemas.microsoft.com/office/drawing/2014/main" id="{F3A45569-920E-95BC-BC3F-32D7A66AA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8374">
            <a:off x="7141104" y="1064949"/>
            <a:ext cx="719667" cy="111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Kép 9" descr="Képtalálat a következ&amp;odblac;re: „németh imre atléta”">
            <a:extLst>
              <a:ext uri="{FF2B5EF4-FFF2-40B4-BE49-F238E27FC236}">
                <a16:creationId xmlns:a16="http://schemas.microsoft.com/office/drawing/2014/main" id="{5986B3F0-8D86-948E-BC52-E7A3DA84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2" y="2476500"/>
            <a:ext cx="911489" cy="111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Kép 10" descr="Képtalálat a következ&amp;odblac;re: „Róka Antal”">
            <a:extLst>
              <a:ext uri="{FF2B5EF4-FFF2-40B4-BE49-F238E27FC236}">
                <a16:creationId xmlns:a16="http://schemas.microsoft.com/office/drawing/2014/main" id="{876368FA-8975-5A9C-6B98-A4FF0B532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449" y="2324365"/>
            <a:ext cx="615156" cy="120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Kép 12" descr="Képtalálat a következ&amp;odblac;re: „zarándi lászló”">
            <a:extLst>
              <a:ext uri="{FF2B5EF4-FFF2-40B4-BE49-F238E27FC236}">
                <a16:creationId xmlns:a16="http://schemas.microsoft.com/office/drawing/2014/main" id="{7CF23922-865F-B5DA-CA9F-E64A598FB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53" y="2669646"/>
            <a:ext cx="1311010" cy="85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Kép 14" descr="https://upload.wikimedia.org/wikipedia/commons/8/80/Vilmos_Varj%C3%BA_1966.jpg">
            <a:extLst>
              <a:ext uri="{FF2B5EF4-FFF2-40B4-BE49-F238E27FC236}">
                <a16:creationId xmlns:a16="http://schemas.microsoft.com/office/drawing/2014/main" id="{A5368F3A-4CED-114B-862F-E99A65DAA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7337">
            <a:off x="1244865" y="3853657"/>
            <a:ext cx="899583" cy="103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Kép 15" descr="Képtalálat a következ&amp;odblac;re: „kulcsár gergely atléta”">
            <a:extLst>
              <a:ext uri="{FF2B5EF4-FFF2-40B4-BE49-F238E27FC236}">
                <a16:creationId xmlns:a16="http://schemas.microsoft.com/office/drawing/2014/main" id="{2E6E9306-0743-E8B8-F6E1-99A1F5396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845" y="2554553"/>
            <a:ext cx="895614" cy="103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Kép 16" descr="Képtalálat a következ&amp;odblac;re: „márton anita”">
            <a:extLst>
              <a:ext uri="{FF2B5EF4-FFF2-40B4-BE49-F238E27FC236}">
                <a16:creationId xmlns:a16="http://schemas.microsoft.com/office/drawing/2014/main" id="{390C58F7-B234-466E-8B2E-3F8D57E1E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156">
            <a:off x="6791854" y="3979334"/>
            <a:ext cx="1055688" cy="90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Kép 17" descr="Képtalálat a következőre: „kellner gyula”">
            <a:extLst>
              <a:ext uri="{FF2B5EF4-FFF2-40B4-BE49-F238E27FC236}">
                <a16:creationId xmlns:a16="http://schemas.microsoft.com/office/drawing/2014/main" id="{FE4FBB3D-105F-3101-F046-0340EAAF2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0224">
            <a:off x="911490" y="1100667"/>
            <a:ext cx="1043781" cy="107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artalom helye 18">
            <a:extLst>
              <a:ext uri="{FF2B5EF4-FFF2-40B4-BE49-F238E27FC236}">
                <a16:creationId xmlns:a16="http://schemas.microsoft.com/office/drawing/2014/main" id="{E284DF04-7AEE-68E3-212F-9C22C76EA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5437188"/>
            <a:ext cx="6858000" cy="181240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hu-HU" dirty="0"/>
          </a:p>
        </p:txBody>
      </p:sp>
      <p:pic>
        <p:nvPicPr>
          <p:cNvPr id="34831" name="Kép 19" descr="http://100hires.hu/sites/default/files/styles/filmth/public/field/image/rozsavolgyiistvanlead.jpg?itok=wXDSfFM3">
            <a:extLst>
              <a:ext uri="{FF2B5EF4-FFF2-40B4-BE49-F238E27FC236}">
                <a16:creationId xmlns:a16="http://schemas.microsoft.com/office/drawing/2014/main" id="{F98428D7-205D-2ED9-DB07-925608550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554553"/>
            <a:ext cx="1158875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Kép 20" descr="Képtalálat a következőre: „kontsek jolán”">
            <a:extLst>
              <a:ext uri="{FF2B5EF4-FFF2-40B4-BE49-F238E27FC236}">
                <a16:creationId xmlns:a16="http://schemas.microsoft.com/office/drawing/2014/main" id="{7D76499E-6AD4-6905-3BA8-52C9172C0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94" y="3713428"/>
            <a:ext cx="871802" cy="119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Kép 21" descr="Képtalálat a következőre: „kovács annamária atléta”">
            <a:extLst>
              <a:ext uri="{FF2B5EF4-FFF2-40B4-BE49-F238E27FC236}">
                <a16:creationId xmlns:a16="http://schemas.microsoft.com/office/drawing/2014/main" id="{BEB324FE-B3FA-AE2E-4267-76A89EFE5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095" y="3902604"/>
            <a:ext cx="780521" cy="110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Kép 22" descr="Képtalálat a következőre: „lovász lázár”">
            <a:extLst>
              <a:ext uri="{FF2B5EF4-FFF2-40B4-BE49-F238E27FC236}">
                <a16:creationId xmlns:a16="http://schemas.microsoft.com/office/drawing/2014/main" id="{35FB6F49-298F-9ADD-88D0-E2E92DCA6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680354"/>
            <a:ext cx="900907" cy="120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Kép 23" descr="Képtalálat a következőre: „Wiesner ödön”">
            <a:extLst>
              <a:ext uri="{FF2B5EF4-FFF2-40B4-BE49-F238E27FC236}">
                <a16:creationId xmlns:a16="http://schemas.microsoft.com/office/drawing/2014/main" id="{01033CB0-5A3D-9810-CFF1-4E1034050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063">
            <a:off x="5421313" y="1219729"/>
            <a:ext cx="1469761" cy="98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6" name="Kép 24" descr="Szokolyi Alajos">
            <a:extLst>
              <a:ext uri="{FF2B5EF4-FFF2-40B4-BE49-F238E27FC236}">
                <a16:creationId xmlns:a16="http://schemas.microsoft.com/office/drawing/2014/main" id="{39B94173-4A16-6037-ADAD-253BE2A4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2623">
            <a:off x="2067720" y="984250"/>
            <a:ext cx="1292489" cy="121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7" name="Kép 25" descr="Képtalálat a következ&amp;odblac;re: „kulcsár gergely atléta”">
            <a:extLst>
              <a:ext uri="{FF2B5EF4-FFF2-40B4-BE49-F238E27FC236}">
                <a16:creationId xmlns:a16="http://schemas.microsoft.com/office/drawing/2014/main" id="{A1A4CCCA-5259-F14C-EA5C-31F484118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157" y="3967428"/>
            <a:ext cx="894292" cy="103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ím 1">
            <a:extLst>
              <a:ext uri="{FF2B5EF4-FFF2-40B4-BE49-F238E27FC236}">
                <a16:creationId xmlns:a16="http://schemas.microsoft.com/office/drawing/2014/main" id="{B85B3C62-FA75-EF03-AC4D-A5B60DE1C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6574"/>
            <a:ext cx="6858000" cy="720989"/>
          </a:xfrm>
        </p:spPr>
        <p:txBody>
          <a:bodyPr/>
          <a:lstStyle/>
          <a:p>
            <a:pPr eaLnBrk="1" hangingPunct="1"/>
            <a:r>
              <a:rPr lang="hu-HU" altLang="hu-HU" b="1"/>
              <a:t>1968 Mexikó </a:t>
            </a:r>
            <a:r>
              <a:rPr lang="hu-HU" altLang="hu-HU"/>
              <a:t>(7.)     </a:t>
            </a:r>
            <a:r>
              <a:rPr lang="hu-HU" altLang="hu-HU" sz="2667"/>
              <a:t>31  - 19 ffi 12 nő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D3CC144-6977-64CA-6A97-3AD41D7E9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756709"/>
            <a:ext cx="6858000" cy="474133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dirty="0"/>
              <a:t>		</a:t>
            </a:r>
            <a:r>
              <a:rPr lang="hu-HU" sz="2333" i="1" dirty="0"/>
              <a:t>Kulcsár Gergely a zászlóvivő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b="1" dirty="0"/>
              <a:t>Németh Angéla  arany </a:t>
            </a:r>
            <a:r>
              <a:rPr lang="hu-HU" dirty="0"/>
              <a:t>	</a:t>
            </a:r>
            <a:r>
              <a:rPr lang="hu-HU" sz="2000" dirty="0"/>
              <a:t>gerely  60.36 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b="1" dirty="0" err="1"/>
              <a:t>Zsivótzky</a:t>
            </a:r>
            <a:r>
              <a:rPr lang="hu-HU" b="1" dirty="0"/>
              <a:t> Gyula  arany</a:t>
            </a:r>
            <a:r>
              <a:rPr lang="hu-HU" dirty="0"/>
              <a:t>	</a:t>
            </a:r>
            <a:r>
              <a:rPr lang="hu-HU" sz="2000" dirty="0"/>
              <a:t>kalapács  73.36 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2333" b="1" dirty="0"/>
              <a:t>Kiss Antal                 ezüst</a:t>
            </a:r>
            <a:r>
              <a:rPr lang="hu-HU" sz="2333" dirty="0"/>
              <a:t>	</a:t>
            </a:r>
            <a:r>
              <a:rPr lang="hu-HU" sz="2000" dirty="0"/>
              <a:t>50 km gyaloglás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2333" dirty="0" err="1"/>
              <a:t>Kontsek</a:t>
            </a:r>
            <a:r>
              <a:rPr lang="hu-HU" sz="2333" dirty="0"/>
              <a:t> Jolán          </a:t>
            </a:r>
            <a:r>
              <a:rPr lang="hu-HU" sz="2333" b="1" dirty="0"/>
              <a:t>bronz</a:t>
            </a:r>
            <a:r>
              <a:rPr lang="hu-HU" sz="2333" dirty="0"/>
              <a:t> 	 </a:t>
            </a:r>
            <a:r>
              <a:rPr lang="hu-HU" sz="2000" dirty="0"/>
              <a:t>diszkosz 54.90 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2333" dirty="0"/>
              <a:t>Kovács Annamária  </a:t>
            </a:r>
            <a:r>
              <a:rPr lang="hu-HU" sz="2333" b="1" dirty="0"/>
              <a:t>bronz </a:t>
            </a:r>
            <a:r>
              <a:rPr lang="hu-HU" sz="2333" dirty="0"/>
              <a:t> 	</a:t>
            </a:r>
            <a:r>
              <a:rPr lang="hu-HU" sz="2000" dirty="0"/>
              <a:t>ötpróba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2333" dirty="0"/>
              <a:t>Kulcsár Gergely      </a:t>
            </a:r>
            <a:r>
              <a:rPr lang="hu-HU" sz="2333" b="1" dirty="0"/>
              <a:t> bronz </a:t>
            </a:r>
            <a:r>
              <a:rPr lang="hu-HU" sz="2333" dirty="0"/>
              <a:t>	</a:t>
            </a:r>
            <a:r>
              <a:rPr lang="hu-HU" sz="2000" dirty="0"/>
              <a:t>gerely 87.06 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2333" dirty="0"/>
              <a:t>Lovász Lázár             </a:t>
            </a:r>
            <a:r>
              <a:rPr lang="hu-HU" sz="2333" b="1" dirty="0"/>
              <a:t>bronz</a:t>
            </a:r>
            <a:r>
              <a:rPr lang="hu-HU" sz="2333" dirty="0"/>
              <a:t>     </a:t>
            </a:r>
            <a:r>
              <a:rPr lang="hu-HU" sz="2000" dirty="0"/>
              <a:t>kalapács 69.78 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2000" dirty="0"/>
              <a:t>Antal Márta, 	              4. hely,       </a:t>
            </a:r>
            <a:r>
              <a:rPr lang="hu-HU" sz="1667" dirty="0"/>
              <a:t>gerely   56.38 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2000" dirty="0"/>
              <a:t>Bognár Judit	              4. hely        </a:t>
            </a:r>
            <a:r>
              <a:rPr lang="hu-HU" sz="1667" dirty="0"/>
              <a:t>súlylökés 17.78 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2000" dirty="0" err="1"/>
              <a:t>Eckschmiedt</a:t>
            </a:r>
            <a:r>
              <a:rPr lang="hu-HU" sz="2000" dirty="0"/>
              <a:t> Sándor     5. hely.       </a:t>
            </a:r>
            <a:r>
              <a:rPr lang="hu-HU" sz="1667" dirty="0"/>
              <a:t>Kalapács 69.46 m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hu-HU" i="1" dirty="0"/>
          </a:p>
        </p:txBody>
      </p:sp>
      <p:pic>
        <p:nvPicPr>
          <p:cNvPr id="18436" name="Kép 3" descr="https://upload.wikimedia.org/wikipedia/commons/1/15/N%C3%A9meth_Ang%C3%A9la.jpg">
            <a:extLst>
              <a:ext uri="{FF2B5EF4-FFF2-40B4-BE49-F238E27FC236}">
                <a16:creationId xmlns:a16="http://schemas.microsoft.com/office/drawing/2014/main" id="{8AF81610-FFEB-1249-A157-A043CA6F6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240" y="742157"/>
            <a:ext cx="1041135" cy="148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Kép 4" descr="Képtalálat a következ&amp;odblac;re: „gécsek tibor”">
            <a:extLst>
              <a:ext uri="{FF2B5EF4-FFF2-40B4-BE49-F238E27FC236}">
                <a16:creationId xmlns:a16="http://schemas.microsoft.com/office/drawing/2014/main" id="{F7A5EF23-CDAC-8FC9-2DEA-C821256DB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553" y="4237303"/>
            <a:ext cx="953823" cy="119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Kép 5" descr="Gyula Zsivótzky 1967.jpg">
            <a:extLst>
              <a:ext uri="{FF2B5EF4-FFF2-40B4-BE49-F238E27FC236}">
                <a16:creationId xmlns:a16="http://schemas.microsoft.com/office/drawing/2014/main" id="{90D9F517-5DD8-E152-C389-55A86F4C6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896" y="2377282"/>
            <a:ext cx="1041136" cy="160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ím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56708"/>
          </a:xfrm>
        </p:spPr>
        <p:txBody>
          <a:bodyPr/>
          <a:lstStyle/>
          <a:p>
            <a:pPr eaLnBrk="1" hangingPunct="1"/>
            <a:r>
              <a:rPr lang="hu-HU" altLang="hu-HU"/>
              <a:t>Összegzés!?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51587" y="697260"/>
            <a:ext cx="7440827" cy="4920547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2000" dirty="0"/>
              <a:t>Minden olimpián ott volt  Görög</a:t>
            </a:r>
            <a:r>
              <a:rPr lang="hu-HU" sz="2000" dirty="0"/>
              <a:t>o.</a:t>
            </a:r>
            <a:r>
              <a:rPr lang="sv-SE" sz="2000" dirty="0"/>
              <a:t> – Francia</a:t>
            </a:r>
            <a:r>
              <a:rPr lang="hu-HU" sz="2000" dirty="0"/>
              <a:t>o.</a:t>
            </a:r>
            <a:r>
              <a:rPr lang="sv-SE" sz="2000" dirty="0"/>
              <a:t> – Nagy-Britannia 	 </a:t>
            </a:r>
            <a:r>
              <a:rPr lang="hu-HU" sz="2000" dirty="0"/>
              <a:t>                      </a:t>
            </a:r>
            <a:r>
              <a:rPr lang="sv-SE" sz="2000" b="1" dirty="0">
                <a:solidFill>
                  <a:srgbClr val="FF0000"/>
                </a:solidFill>
              </a:rPr>
              <a:t>(Magyarország  </a:t>
            </a:r>
            <a:r>
              <a:rPr lang="hu-HU" sz="2000" b="1" dirty="0">
                <a:solidFill>
                  <a:srgbClr val="FF0000"/>
                </a:solidFill>
              </a:rPr>
              <a:t>2 x hiányzott…!</a:t>
            </a:r>
            <a:r>
              <a:rPr lang="sv-SE" sz="2000" b="1" dirty="0">
                <a:solidFill>
                  <a:srgbClr val="FF0000"/>
                </a:solidFill>
              </a:rPr>
              <a:t>)</a:t>
            </a:r>
            <a:endParaRPr lang="hu-HU" sz="2000" b="1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hu-HU" sz="2000" b="1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1417" b="1" dirty="0"/>
              <a:t>Olimpia :                    1896                    1936-ban                 1984-ben            2020 </a:t>
            </a:r>
            <a:r>
              <a:rPr lang="hu-HU" sz="1417" b="1" dirty="0" err="1"/>
              <a:t>ban</a:t>
            </a:r>
            <a:endParaRPr lang="hu-HU" sz="1417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667" b="1" dirty="0"/>
              <a:t>Nemzetek</a:t>
            </a:r>
            <a:r>
              <a:rPr lang="hu-HU" sz="1667" b="1" dirty="0"/>
              <a:t>:           </a:t>
            </a:r>
            <a:r>
              <a:rPr lang="nl-NL" sz="1667" b="1" dirty="0"/>
              <a:t>10</a:t>
            </a:r>
            <a:r>
              <a:rPr lang="nl-NL" sz="1667" dirty="0"/>
              <a:t>    </a:t>
            </a:r>
            <a:r>
              <a:rPr lang="hu-HU" sz="1667" dirty="0"/>
              <a:t>                 </a:t>
            </a:r>
            <a:r>
              <a:rPr lang="nl-NL" sz="1667" b="1" dirty="0"/>
              <a:t>43</a:t>
            </a:r>
            <a:r>
              <a:rPr lang="hu-HU" sz="1667" dirty="0"/>
              <a:t>                         </a:t>
            </a:r>
            <a:r>
              <a:rPr lang="nl-NL" sz="1667" b="1" dirty="0"/>
              <a:t>124</a:t>
            </a:r>
            <a:r>
              <a:rPr lang="nl-NL" sz="1667" dirty="0"/>
              <a:t> </a:t>
            </a:r>
            <a:r>
              <a:rPr lang="hu-HU" sz="1667" dirty="0"/>
              <a:t>                      </a:t>
            </a:r>
            <a:r>
              <a:rPr lang="nl-NL" sz="1667" b="1" dirty="0"/>
              <a:t>202</a:t>
            </a:r>
            <a:endParaRPr lang="nl-NL" sz="1667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667" b="1" dirty="0"/>
              <a:t>Versenyzők</a:t>
            </a:r>
            <a:r>
              <a:rPr lang="hu-HU" sz="1667" b="1" dirty="0"/>
              <a:t>:</a:t>
            </a:r>
            <a:r>
              <a:rPr lang="hu-HU" sz="1667" dirty="0"/>
              <a:t>         </a:t>
            </a:r>
            <a:r>
              <a:rPr lang="nl-NL" sz="1667" b="1" dirty="0"/>
              <a:t>64 </a:t>
            </a:r>
            <a:r>
              <a:rPr lang="hu-HU" sz="1667" b="1" dirty="0"/>
              <a:t>                   </a:t>
            </a:r>
            <a:r>
              <a:rPr lang="nl-NL" sz="1667" b="1" dirty="0"/>
              <a:t>776	</a:t>
            </a:r>
            <a:r>
              <a:rPr lang="hu-HU" sz="1667" b="1" dirty="0"/>
              <a:t>       </a:t>
            </a:r>
            <a:r>
              <a:rPr lang="nl-NL" sz="1667" b="1" dirty="0"/>
              <a:t>1280                </a:t>
            </a:r>
            <a:r>
              <a:rPr lang="hu-HU" sz="1667" b="1" dirty="0"/>
              <a:t>     </a:t>
            </a:r>
            <a:r>
              <a:rPr lang="nl-NL" sz="1667" b="1" dirty="0"/>
              <a:t>20</a:t>
            </a:r>
            <a:r>
              <a:rPr lang="hu-HU" sz="1667" b="1" dirty="0"/>
              <a:t>00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1667" b="1" dirty="0"/>
              <a:t>Versenyszám:      14                     23                         41	                47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hu-HU" sz="1667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1667" b="1" dirty="0"/>
              <a:t>1896-től  minden Olimpián szerepelt versenyszámok, férfiak: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sz="1667" b="1" dirty="0"/>
              <a:t>	</a:t>
            </a:r>
            <a:r>
              <a:rPr lang="hu-HU" sz="1667" dirty="0"/>
              <a:t>futó szakág</a:t>
            </a:r>
            <a:r>
              <a:rPr lang="hu-HU" sz="1667" b="1" dirty="0"/>
              <a:t>:    </a:t>
            </a:r>
            <a:r>
              <a:rPr lang="hu-HU" sz="1667" dirty="0"/>
              <a:t>100m  -  400m  -  800m – 1500m – Maraton, 110 m gát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sz="1667" dirty="0"/>
              <a:t>	ugró szakág:    Távolugrás, magasugrás, hármasugrás, rúdugrás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sz="1667" dirty="0"/>
              <a:t>	dobó szakág:   Diszkoszvetés, súlylökés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1667" b="1" dirty="0"/>
              <a:t>1928-tól nők:</a:t>
            </a:r>
          </a:p>
          <a:p>
            <a:pPr marL="761970" lvl="2" indent="0" eaLnBrk="1" fontAlgn="auto" hangingPunct="1">
              <a:spcAft>
                <a:spcPts val="0"/>
              </a:spcAft>
              <a:buNone/>
              <a:defRPr/>
            </a:pPr>
            <a:r>
              <a:rPr lang="hu-HU" sz="1667" dirty="0"/>
              <a:t>Futó szakág:   100 m,   4 x 100 m,</a:t>
            </a:r>
          </a:p>
          <a:p>
            <a:pPr marL="761970" lvl="2" indent="0" eaLnBrk="1" fontAlgn="auto" hangingPunct="1">
              <a:spcAft>
                <a:spcPts val="0"/>
              </a:spcAft>
              <a:buNone/>
              <a:defRPr/>
            </a:pPr>
            <a:r>
              <a:rPr lang="hu-HU" sz="1667" dirty="0"/>
              <a:t>Ugró szakág:   magas</a:t>
            </a:r>
          </a:p>
          <a:p>
            <a:pPr marL="761970" lvl="2" indent="0" eaLnBrk="1" fontAlgn="auto" hangingPunct="1">
              <a:spcAft>
                <a:spcPts val="0"/>
              </a:spcAft>
              <a:buNone/>
              <a:defRPr/>
            </a:pPr>
            <a:r>
              <a:rPr lang="hu-HU" sz="1667" dirty="0"/>
              <a:t>Dobó szakág:  diszkoszvetés		</a:t>
            </a:r>
            <a:r>
              <a:rPr lang="hu-HU" sz="1333" dirty="0">
                <a:solidFill>
                  <a:srgbClr val="FF0000"/>
                </a:solidFill>
              </a:rPr>
              <a:t>2004</a:t>
            </a:r>
            <a:r>
              <a:rPr lang="hu-HU" sz="1667" dirty="0"/>
              <a:t> </a:t>
            </a:r>
            <a:r>
              <a:rPr lang="hu-HU" sz="1333" i="1" dirty="0">
                <a:solidFill>
                  <a:srgbClr val="FF0000"/>
                </a:solidFill>
              </a:rPr>
              <a:t>Sydney:   rúd, kalapácsvetés</a:t>
            </a:r>
          </a:p>
          <a:p>
            <a:pPr marL="761970" lvl="2" indent="0" eaLnBrk="1" fontAlgn="auto" hangingPunct="1">
              <a:spcAft>
                <a:spcPts val="0"/>
              </a:spcAft>
              <a:buNone/>
              <a:defRPr/>
            </a:pPr>
            <a:r>
              <a:rPr lang="hu-HU" sz="1333" i="1" dirty="0">
                <a:solidFill>
                  <a:srgbClr val="FF0000"/>
                </a:solidFill>
              </a:rPr>
              <a:t>					2008 Peking:  3000m akadály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sz="1667" b="1" dirty="0"/>
              <a:t>							</a:t>
            </a:r>
            <a:endParaRPr lang="nl-NL" sz="1667" b="1" dirty="0"/>
          </a:p>
          <a:p>
            <a:pPr lvl="8">
              <a:defRPr/>
            </a:pPr>
            <a:endParaRPr lang="hu-HU" sz="1333" dirty="0"/>
          </a:p>
        </p:txBody>
      </p:sp>
    </p:spTree>
    <p:extLst>
      <p:ext uri="{BB962C8B-B14F-4D97-AF65-F5344CB8AC3E}">
        <p14:creationId xmlns:p14="http://schemas.microsoft.com/office/powerpoint/2010/main" val="1331106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28865"/>
            <a:ext cx="8856984" cy="9525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000" b="1" dirty="0"/>
              <a:t>Az atlétika szakágainak eredményei az Olimpiákon,  1 – 6 h</a:t>
            </a:r>
            <a:r>
              <a:rPr lang="hu-HU" sz="3000" dirty="0"/>
              <a:t>.</a:t>
            </a:r>
          </a:p>
        </p:txBody>
      </p:sp>
      <p:sp>
        <p:nvSpPr>
          <p:cNvPr id="35843" name="Tartalom helye 2"/>
          <p:cNvSpPr>
            <a:spLocks noGrp="1"/>
          </p:cNvSpPr>
          <p:nvPr>
            <p:ph idx="1"/>
          </p:nvPr>
        </p:nvSpPr>
        <p:spPr>
          <a:xfrm>
            <a:off x="1143000" y="1333500"/>
            <a:ext cx="6858000" cy="4103688"/>
          </a:xfrm>
        </p:spPr>
        <p:txBody>
          <a:bodyPr/>
          <a:lstStyle/>
          <a:p>
            <a:pPr marL="0" indent="0" algn="r" eaLnBrk="1" hangingPunct="1">
              <a:buNone/>
            </a:pPr>
            <a:r>
              <a:rPr lang="hu-HU" altLang="hu-HU" dirty="0"/>
              <a:t> 																																																																	</a:t>
            </a:r>
            <a:endParaRPr lang="hu-HU" altLang="hu-HU" sz="2333" b="1" i="1" dirty="0"/>
          </a:p>
        </p:txBody>
      </p:sp>
      <p:graphicFrame>
        <p:nvGraphicFramePr>
          <p:cNvPr id="35844" name="Objektum 4"/>
          <p:cNvGraphicFramePr>
            <a:graphicFrameLocks noChangeAspect="1"/>
          </p:cNvGraphicFramePr>
          <p:nvPr/>
        </p:nvGraphicFramePr>
        <p:xfrm>
          <a:off x="1271323" y="1596761"/>
          <a:ext cx="6593417" cy="2640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unkalap" r:id="rId2" imgW="3829236" imgH="1533655" progId="Excel.Sheet.12">
                  <p:embed/>
                </p:oleObj>
              </mc:Choice>
              <mc:Fallback>
                <p:oleObj name="Munkalap" r:id="rId2" imgW="3829236" imgH="1533655" progId="Excel.Sheet.12">
                  <p:embed/>
                  <p:pic>
                    <p:nvPicPr>
                      <p:cNvPr id="35844" name="Objektum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323" y="1596761"/>
                        <a:ext cx="6593417" cy="26405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8275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2225-8D65-474C-B61A-4E9EA7A2D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atlétikai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versenyszámok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fejlődését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befolyásolo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f</a:t>
            </a: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tényezők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F639D-ABA4-EF4F-8C31-B78E06568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mozgástechnikák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fejlődése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Az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edzésrendszerek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módszerek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fejlődése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Az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egész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éves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edzésmunka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kialakulása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Az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edzésmunka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mennyiségének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intenzitásának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megsokszorozódása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hosszu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távu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felkészítés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korcsoportos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versenyeztetés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kialakulása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tehetségek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jól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szervezett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kiválasztása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tudományos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orvosi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háttér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tökéletesedése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nemzetközi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versenyrendszer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kiszélesedése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technikai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technológiai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fejlődés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eredményeinek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felhasználása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81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45864-EF41-1247-9568-6815D8A2F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atlétika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értékei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EF0D0-4D86-FD46-B66C-D83452859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Szabad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téren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mindenütt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ű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zhet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sportág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Az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iskolai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testnevelés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egyik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bázis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sportága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Az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eredményei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időegységekkel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mértékegységekkel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mérhetők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	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objektív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sportág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Egyéni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sportág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ugyanakkor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csapatok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szerepeltetésére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módot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Tudományos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kutatásokra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jól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felhasználhato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Alkalmas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nagy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tömegek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foglalkoztatására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(NAP program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KAP 	program,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futóversenyek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Alkalmas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kondicionális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koordinációs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képességek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fejlesztésére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atletikus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képzés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edzéseszközök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sportágak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számára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kiegészít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mozgásanyag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egyben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tesztgyakorlatok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266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7A8C0-1D0E-3747-A692-83BCE6212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atlétika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elterjedtsége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nemzetközi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erőviszonyok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32843-A432-AD43-9749-A6401077E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52" y="1010388"/>
            <a:ext cx="7288992" cy="415136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Elterjedtsége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mind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földrészre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kiterjed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globális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jellegu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̋ 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IAAF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(WA - 2019)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tagszövetségeinek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száma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213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ország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Afrika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55</a:t>
            </a:r>
            <a:b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Európa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49</a:t>
            </a:r>
            <a:b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Amerika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terület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		45 </a:t>
            </a:r>
          </a:p>
          <a:p>
            <a:pPr marL="0" indent="0">
              <a:buNone/>
            </a:pP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Ázsia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44 </a:t>
            </a:r>
          </a:p>
          <a:p>
            <a:pPr marL="0" indent="0">
              <a:buNone/>
            </a:pP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Óceánia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</a:t>
            </a:r>
            <a:r>
              <a:rPr lang="en-US" sz="2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213 </a:t>
            </a:r>
          </a:p>
        </p:txBody>
      </p:sp>
    </p:spTree>
    <p:extLst>
      <p:ext uri="{BB962C8B-B14F-4D97-AF65-F5344CB8AC3E}">
        <p14:creationId xmlns:p14="http://schemas.microsoft.com/office/powerpoint/2010/main" val="3557506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BE7C86-CD1F-7941-B7E2-3B782F65F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Afrika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afrikai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korszak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kezdete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közép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hosszútáv-futásban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1968 (Mexico). 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versenyszámcsoportban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szerepének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további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növekedése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mind 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férfi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mind 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női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versenyszámokban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Európa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Nagy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tradíciók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változatlanul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kiegyensúlyozott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atlétikával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rendelkezo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̋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országokkal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Oroszország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Németország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Anglia,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Franciaország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Olaszország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Skandináv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országok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Leszakadás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közép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hosszu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távu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futásokban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Amerika 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USA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vezet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szerepe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változatlan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karibi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térség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Közép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Dél-Amerika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mindig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 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világnak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egy-egy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kiemelkedo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̋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atlétát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Ázsia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Óceánia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fejlődés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periódusában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felzárkózás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nemzetközi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élvonalhoz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hu-H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779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B63D1-F27E-9048-9A6F-AE5E1D278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Férfi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versenyszámok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olimpiai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program </a:t>
            </a:r>
            <a:endParaRPr lang="hu-H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E9FE57E-A10A-DD43-8CF0-2B60B591C6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6711354"/>
              </p:ext>
            </p:extLst>
          </p:nvPr>
        </p:nvGraphicFramePr>
        <p:xfrm>
          <a:off x="0" y="918124"/>
          <a:ext cx="8388426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7664">
                  <a:extLst>
                    <a:ext uri="{9D8B030D-6E8A-4147-A177-3AD203B41FA5}">
                      <a16:colId xmlns:a16="http://schemas.microsoft.com/office/drawing/2014/main" val="2496083189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66799614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4023901114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6472375"/>
                    </a:ext>
                  </a:extLst>
                </a:gridCol>
                <a:gridCol w="1194219">
                  <a:extLst>
                    <a:ext uri="{9D8B030D-6E8A-4147-A177-3AD203B41FA5}">
                      <a16:colId xmlns:a16="http://schemas.microsoft.com/office/drawing/2014/main" val="1485171953"/>
                    </a:ext>
                  </a:extLst>
                </a:gridCol>
                <a:gridCol w="1398071">
                  <a:extLst>
                    <a:ext uri="{9D8B030D-6E8A-4147-A177-3AD203B41FA5}">
                      <a16:colId xmlns:a16="http://schemas.microsoft.com/office/drawing/2014/main" val="1772534788"/>
                    </a:ext>
                  </a:extLst>
                </a:gridCol>
              </a:tblGrid>
              <a:tr h="339986"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928024"/>
                  </a:ext>
                </a:extLst>
              </a:tr>
              <a:tr h="2919380"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100m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400m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800m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1500m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Maraton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gát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Magasugrás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Távolugrás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Hármasugrás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Rúdugrás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Súlylökés 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Diszkoszvetés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200m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 gát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3000m akadályfutás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Kalapácsvetés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Gerelyhajítás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5000m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10000m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4x100m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4x400m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Tízpróba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771027"/>
                  </a:ext>
                </a:extLst>
              </a:tr>
              <a:tr h="350576"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73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698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145472"/>
            <a:ext cx="7809232" cy="551788"/>
          </a:xfrm>
        </p:spPr>
        <p:txBody>
          <a:bodyPr/>
          <a:lstStyle/>
          <a:p>
            <a:r>
              <a:rPr lang="en-US" sz="2400" dirty="0"/>
              <a:t>1. Az </a:t>
            </a:r>
            <a:r>
              <a:rPr lang="en-US" sz="2400" dirty="0" err="1"/>
              <a:t>atlétika</a:t>
            </a:r>
            <a:r>
              <a:rPr lang="en-US" sz="2400" dirty="0"/>
              <a:t> </a:t>
            </a:r>
            <a:r>
              <a:rPr lang="en-US" sz="2400" dirty="0" err="1"/>
              <a:t>nemzetközi</a:t>
            </a:r>
            <a:r>
              <a:rPr lang="en-US" sz="2400" dirty="0"/>
              <a:t> </a:t>
            </a:r>
            <a:r>
              <a:rPr lang="en-US" sz="2400" dirty="0" err="1"/>
              <a:t>és</a:t>
            </a:r>
            <a:r>
              <a:rPr lang="en-US" sz="2400" dirty="0"/>
              <a:t> </a:t>
            </a:r>
            <a:r>
              <a:rPr lang="en-US" sz="2400" dirty="0" err="1"/>
              <a:t>hazai</a:t>
            </a:r>
            <a:r>
              <a:rPr lang="en-US" sz="2400" dirty="0"/>
              <a:t> </a:t>
            </a:r>
            <a:r>
              <a:rPr lang="en-US" sz="2400" dirty="0" err="1"/>
              <a:t>története</a:t>
            </a:r>
            <a:r>
              <a:rPr lang="en-US" sz="2400" dirty="0"/>
              <a:t>, </a:t>
            </a:r>
            <a:r>
              <a:rPr lang="en-US" sz="2400" dirty="0" err="1"/>
              <a:t>fejlődése</a:t>
            </a:r>
            <a:r>
              <a:rPr lang="en-US" sz="2400" dirty="0"/>
              <a:t>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1/1. Az atlétika szó eredete 		g</a:t>
            </a:r>
            <a:r>
              <a:rPr lang="hu-HU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hu-HU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eredet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athlos 		k</a:t>
            </a:r>
            <a:r>
              <a:rPr lang="hu-HU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</a:t>
            </a:r>
            <a:r>
              <a:rPr lang="hu-HU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endParaRPr lang="x-none" altLang="x-none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athlein 		nehéz munkavégzés </a:t>
            </a:r>
            <a:endParaRPr lang="x-none" altLang="x-none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athleter 		nehéz munkát végz</a:t>
            </a:r>
            <a:r>
              <a:rPr lang="hu-HU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 </a:t>
            </a: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embe</a:t>
            </a:r>
            <a:r>
              <a:rPr lang="hu-HU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x-none" altLang="x-none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                            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Kr.e. 1000 évvel Homérosz m</a:t>
            </a:r>
            <a:r>
              <a:rPr lang="hu-HU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ű</a:t>
            </a: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veiben az Iliász és az Odüsszeiában többször olvasható az athlos (</a:t>
            </a:r>
            <a:r>
              <a:rPr lang="hu-HU" altLang="x-none" sz="1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kűzdő</a:t>
            </a: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kifejezés.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x-none" altLang="x-none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Pindaros Kr.e. 600 évvel már a versenyz</a:t>
            </a:r>
            <a:r>
              <a:rPr lang="hu-HU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 nevezi atlétának.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x-none" altLang="x-none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atlétika gyűjtőfogalomkörébe tartozó természetes tevékenységi formák (járás, futás, ugrás, dobás) verseny jelleggel történő végzése azonban jóval megel</a:t>
            </a:r>
            <a:r>
              <a:rPr lang="hu-HU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őz</a:t>
            </a: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a </a:t>
            </a:r>
            <a:r>
              <a:rPr lang="hu-HU" altLang="x-none" sz="1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</a:t>
            </a: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hu-HU" altLang="x-none" sz="1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ög</a:t>
            </a: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id</a:t>
            </a:r>
            <a:r>
              <a:rPr lang="hu-HU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ket. </a:t>
            </a:r>
            <a:endParaRPr lang="x-none" altLang="x-none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FF5942-A0F6-E345-9F9F-CF780326C483}"/>
              </a:ext>
            </a:extLst>
          </p:cNvPr>
          <p:cNvCxnSpPr>
            <a:cxnSpLocks/>
          </p:cNvCxnSpPr>
          <p:nvPr/>
        </p:nvCxnSpPr>
        <p:spPr>
          <a:xfrm>
            <a:off x="3059832" y="1273324"/>
            <a:ext cx="1008112" cy="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74508C8-A290-8743-B5C1-31D20CB8E3FC}"/>
              </a:ext>
            </a:extLst>
          </p:cNvPr>
          <p:cNvCxnSpPr>
            <a:cxnSpLocks/>
          </p:cNvCxnSpPr>
          <p:nvPr/>
        </p:nvCxnSpPr>
        <p:spPr>
          <a:xfrm>
            <a:off x="3059832" y="1489348"/>
            <a:ext cx="720080" cy="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55D2224-1A3E-BC4F-B752-0C8A73F51E38}"/>
              </a:ext>
            </a:extLst>
          </p:cNvPr>
          <p:cNvCxnSpPr>
            <a:cxnSpLocks/>
          </p:cNvCxnSpPr>
          <p:nvPr/>
        </p:nvCxnSpPr>
        <p:spPr>
          <a:xfrm>
            <a:off x="3059832" y="1777380"/>
            <a:ext cx="720080" cy="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F1DDB3-8DE3-D741-9DBE-E24D16C6C0F0}"/>
              </a:ext>
            </a:extLst>
          </p:cNvPr>
          <p:cNvCxnSpPr>
            <a:cxnSpLocks/>
          </p:cNvCxnSpPr>
          <p:nvPr/>
        </p:nvCxnSpPr>
        <p:spPr>
          <a:xfrm>
            <a:off x="3059832" y="2065412"/>
            <a:ext cx="720080" cy="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04325-4526-984D-A62C-B01C1DA5B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versenyszámok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olimpiai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program </a:t>
            </a:r>
            <a:endParaRPr lang="hu-H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B78D3C2-4136-2E41-BC38-ED9228A564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4807993"/>
              </p:ext>
            </p:extLst>
          </p:nvPr>
        </p:nvGraphicFramePr>
        <p:xfrm>
          <a:off x="107506" y="913284"/>
          <a:ext cx="8352924" cy="4180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2">
                  <a:extLst>
                    <a:ext uri="{9D8B030D-6E8A-4147-A177-3AD203B41FA5}">
                      <a16:colId xmlns:a16="http://schemas.microsoft.com/office/drawing/2014/main" val="3601455405"/>
                    </a:ext>
                  </a:extLst>
                </a:gridCol>
                <a:gridCol w="1488166">
                  <a:extLst>
                    <a:ext uri="{9D8B030D-6E8A-4147-A177-3AD203B41FA5}">
                      <a16:colId xmlns:a16="http://schemas.microsoft.com/office/drawing/2014/main" val="3533413227"/>
                    </a:ext>
                  </a:extLst>
                </a:gridCol>
                <a:gridCol w="1392154">
                  <a:extLst>
                    <a:ext uri="{9D8B030D-6E8A-4147-A177-3AD203B41FA5}">
                      <a16:colId xmlns:a16="http://schemas.microsoft.com/office/drawing/2014/main" val="13292575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66691736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461926991"/>
                    </a:ext>
                  </a:extLst>
                </a:gridCol>
                <a:gridCol w="1224134">
                  <a:extLst>
                    <a:ext uri="{9D8B030D-6E8A-4147-A177-3AD203B41FA5}">
                      <a16:colId xmlns:a16="http://schemas.microsoft.com/office/drawing/2014/main" val="2817674033"/>
                    </a:ext>
                  </a:extLst>
                </a:gridCol>
              </a:tblGrid>
              <a:tr h="501453"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87745"/>
                  </a:ext>
                </a:extLst>
              </a:tr>
              <a:tr h="143431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 m 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800 m 4x100 m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Magas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ugrás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Diszkosz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v.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gát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Gerely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hajítás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hu-H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 m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Távol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ugrás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Súly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lökés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hu-H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400 m 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ö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sszetett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verseny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hu-HU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hu-H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1500 m 4x400 m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hu-H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400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gát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futás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Marathon</a:t>
                      </a:r>
                      <a:endParaRPr lang="hu-HU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próba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hu-H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617544"/>
                  </a:ext>
                </a:extLst>
              </a:tr>
              <a:tr h="501453"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534085"/>
                  </a:ext>
                </a:extLst>
              </a:tr>
              <a:tr h="5014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1988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1992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1996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2008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554170"/>
                  </a:ext>
                </a:extLst>
              </a:tr>
              <a:tr h="7119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10000 m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hu-H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Gyaloglás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hu-H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5000 m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Hármas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ugrás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Rúd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ugrás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Kalapács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vetés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3000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akadály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futás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65100"/>
                  </a:ext>
                </a:extLst>
              </a:tr>
              <a:tr h="501453"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492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121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2" descr="d:\Users\szalma\Downloads\20230309_10451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056784" cy="5233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268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Képtalálatok a következőre: atlétika pálya rajz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7220"/>
            <a:ext cx="7129537" cy="4371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9142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2" descr="d:\Users\szalma\Downloads\20230309_10451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056784" cy="5233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582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sz="2800" dirty="0"/>
          </a:p>
          <a:p>
            <a:pPr marL="0" indent="0">
              <a:buNone/>
            </a:pPr>
            <a:r>
              <a:rPr lang="hu-HU" sz="2800" dirty="0"/>
              <a:t>„  </a:t>
            </a:r>
            <a:r>
              <a:rPr lang="hu-HU" sz="2800" i="1" dirty="0"/>
              <a:t>- Művészet és bölcsesség, a gyógyítás és az  	atlétika, ezeket mi tudományoknak 				tekintjük.”</a:t>
            </a:r>
          </a:p>
          <a:p>
            <a:pPr marL="0" indent="0">
              <a:buNone/>
            </a:pPr>
            <a:endParaRPr lang="hu-HU" sz="2800" dirty="0"/>
          </a:p>
          <a:p>
            <a:pPr marL="0" indent="0">
              <a:buNone/>
            </a:pPr>
            <a:r>
              <a:rPr lang="hu-HU" sz="2800" dirty="0"/>
              <a:t>               Arisztotelész  </a:t>
            </a:r>
            <a:r>
              <a:rPr lang="hu-HU" sz="2000" i="1" dirty="0"/>
              <a:t>(</a:t>
            </a:r>
            <a:r>
              <a:rPr lang="hu-HU" sz="2000" i="1" dirty="0" err="1"/>
              <a:t>kr.e</a:t>
            </a:r>
            <a:r>
              <a:rPr lang="hu-HU" sz="2000" i="1" dirty="0"/>
              <a:t>. 384 – 322) </a:t>
            </a:r>
          </a:p>
          <a:p>
            <a:pPr marL="0" indent="0">
              <a:buNone/>
            </a:pPr>
            <a:endParaRPr lang="hu-HU" sz="2400" i="1" dirty="0"/>
          </a:p>
          <a:p>
            <a:pPr marL="0" indent="0">
              <a:buNone/>
            </a:pPr>
            <a:endParaRPr lang="hu-HU" sz="2400" i="1" dirty="0"/>
          </a:p>
          <a:p>
            <a:pPr marL="0" indent="0">
              <a:buNone/>
            </a:pPr>
            <a:r>
              <a:rPr lang="hu-HU" sz="2400" i="1" dirty="0"/>
              <a:t>                                             </a:t>
            </a:r>
            <a:r>
              <a:rPr lang="hu-HU" sz="3600" i="1" dirty="0"/>
              <a:t>Vége!</a:t>
            </a:r>
          </a:p>
        </p:txBody>
      </p:sp>
      <p:pic>
        <p:nvPicPr>
          <p:cNvPr id="3" name="Kép 2" descr="https://upload.wikimedia.org/wikipedia/commons/thumb/a/ae/Aristotle_Altemps_Inv8575.jpg/240px-Aristotle_Altemps_Inv857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93404"/>
            <a:ext cx="1584176" cy="2121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762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467544" y="2857500"/>
            <a:ext cx="7505016" cy="208823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Ebben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értelemben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megfogalmazhatjuk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hogy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verseny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jelleg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ű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atlétika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egyid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emberi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civilizácio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kialakulásával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Egyiptom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Asszíria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Babilónia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Perzsa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birodalom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</a:p>
          <a:p>
            <a:endParaRPr lang="hu-H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8CB675-35EE-EB4A-B711-F2D8A4652E7B}"/>
              </a:ext>
            </a:extLst>
          </p:cNvPr>
          <p:cNvSpPr/>
          <p:nvPr/>
        </p:nvSpPr>
        <p:spPr>
          <a:xfrm>
            <a:off x="457382" y="265212"/>
            <a:ext cx="74330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1/2.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Feltételezhet</a:t>
            </a:r>
            <a:r>
              <a:rPr lang="hu-HU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ő,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hogy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emberi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civilizácio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hajnalán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nagy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ókori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birodalmak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kialakulásának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idején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(3-4 </a:t>
            </a:r>
            <a:r>
              <a:rPr lang="en-US" sz="2800" i="1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ezer</a:t>
            </a:r>
            <a:r>
              <a:rPr lang="en-US" sz="2800" i="1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évvel</a:t>
            </a:r>
            <a:r>
              <a:rPr lang="en-US" sz="2800" i="1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id</a:t>
            </a:r>
            <a:r>
              <a:rPr lang="hu-HU" sz="2800" i="1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ős</a:t>
            </a:r>
            <a:r>
              <a:rPr lang="en-US" sz="2800" i="1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zámításunk</a:t>
            </a:r>
            <a:r>
              <a:rPr lang="en-US" sz="2800" i="1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előtt</a:t>
            </a:r>
            <a:r>
              <a:rPr lang="en-US" sz="2800" i="1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már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versenyszerű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hu-HU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zdelmeket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rendeztek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futásokban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ugrásokban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dobásokban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260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66DF2E-1FB4-4242-93AC-A72CC8F70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1/3.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els</a:t>
            </a: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dokumentált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információnk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atlétikáról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antik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játékokról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származnak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Olympia i.e. 776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u. 393 (Theodosius) </a:t>
            </a:r>
          </a:p>
          <a:p>
            <a:pPr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Versenyszámok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ókori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olimpián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lvl="1"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stadionfutás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(Kr.e.776)</a:t>
            </a:r>
          </a:p>
          <a:p>
            <a:pPr lvl="1"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diaolus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Kr.e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724)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hu-H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kör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dolichos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Kr.e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720)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hu-H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7-24 stadion táv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Gerelyhajítás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diszkoszvetés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távolugrás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Pentathlon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része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Kr.e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708)</a:t>
            </a:r>
          </a:p>
          <a:p>
            <a:pPr lvl="1"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Hoplitodromos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Kr.e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520)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hu-H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stadionfutást, a kettős stadionfutást és a fegyveres futás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Kelta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játékok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Lugnas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Games, Kr.e.829)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Teltow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minden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augusztusában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magasugrás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rúdugrás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kődobás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kalapácsvetés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gerelyhajítás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Tx/>
              <a:buChar char="-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242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1877F6-A1F5-3E47-B9C6-88738A748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1/4 Korai középkor, Középkor</a:t>
            </a:r>
          </a:p>
          <a:p>
            <a:pPr marL="0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Germánok (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Nibelung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ének Siegfried és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Brünhilda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kődobásban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távolugrásban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futásban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Lovagi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tornák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atlétika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mozgásanyaga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lovagi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tornákra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felkészülést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szolgálta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Népi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játékok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rendi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társadalomban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köznép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játékai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számos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atlétikai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jellegű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tevékenységet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tartalmazott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Pedesztrianizmus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gyaloglás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távfutás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Fogadások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Barclay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kapitány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38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7D9F0-D233-B142-A73E-1962F4BCF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 modern </a:t>
            </a:r>
            <a:r>
              <a:rPr lang="en-US" sz="2400" dirty="0" err="1"/>
              <a:t>atlétika</a:t>
            </a:r>
            <a:r>
              <a:rPr lang="en-US" sz="2400" dirty="0"/>
              <a:t> </a:t>
            </a:r>
            <a:r>
              <a:rPr lang="en-US" sz="2400" dirty="0" err="1"/>
              <a:t>fejlődéstörténetének</a:t>
            </a:r>
            <a:r>
              <a:rPr lang="en-US" sz="2400" dirty="0"/>
              <a:t> </a:t>
            </a:r>
            <a:r>
              <a:rPr lang="en-US" sz="2400" dirty="0" err="1"/>
              <a:t>fontosabb</a:t>
            </a:r>
            <a:r>
              <a:rPr lang="en-US" sz="2400" dirty="0"/>
              <a:t> </a:t>
            </a:r>
            <a:r>
              <a:rPr lang="en-US" sz="2400" dirty="0" err="1"/>
              <a:t>évszámai</a:t>
            </a:r>
            <a:r>
              <a:rPr lang="en-US" sz="2400" dirty="0"/>
              <a:t> </a:t>
            </a:r>
            <a:endParaRPr lang="hu-HU" sz="2400" dirty="0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8B660323-5469-C84D-B2BE-F8A534A5D2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8870402"/>
              </p:ext>
            </p:extLst>
          </p:nvPr>
        </p:nvGraphicFramePr>
        <p:xfrm>
          <a:off x="355896" y="985292"/>
          <a:ext cx="7816504" cy="3960448"/>
        </p:xfrm>
        <a:graphic>
          <a:graphicData uri="http://schemas.openxmlformats.org/drawingml/2006/table">
            <a:tbl>
              <a:tblPr/>
              <a:tblGrid>
                <a:gridCol w="1649354">
                  <a:extLst>
                    <a:ext uri="{9D8B030D-6E8A-4147-A177-3AD203B41FA5}">
                      <a16:colId xmlns:a16="http://schemas.microsoft.com/office/drawing/2014/main" val="2442770652"/>
                    </a:ext>
                  </a:extLst>
                </a:gridCol>
                <a:gridCol w="6167150">
                  <a:extLst>
                    <a:ext uri="{9D8B030D-6E8A-4147-A177-3AD203B41FA5}">
                      <a16:colId xmlns:a16="http://schemas.microsoft.com/office/drawing/2014/main" val="3002528843"/>
                    </a:ext>
                  </a:extLst>
                </a:gridCol>
              </a:tblGrid>
              <a:tr h="3273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Év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Esemény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311610"/>
                  </a:ext>
                </a:extLst>
              </a:tr>
              <a:tr h="327310">
                <a:tc>
                  <a:txBody>
                    <a:bodyPr/>
                    <a:lstStyle/>
                    <a:p>
                      <a:pPr algn="ctr"/>
                      <a:r>
                        <a:rPr lang="x-none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1837 </a:t>
                      </a:r>
                      <a:endParaRPr lang="x-none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Eton College,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els</a:t>
                      </a:r>
                      <a:r>
                        <a:rPr lang="hu-HU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atlétikai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verseny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198980"/>
                  </a:ext>
                </a:extLst>
              </a:tr>
              <a:tr h="556426">
                <a:tc>
                  <a:txBody>
                    <a:bodyPr/>
                    <a:lstStyle/>
                    <a:p>
                      <a:pPr algn="ctr"/>
                      <a:r>
                        <a:rPr lang="x-none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1864 </a:t>
                      </a:r>
                      <a:endParaRPr lang="x-none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Oxford-Cambridge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els</a:t>
                      </a:r>
                      <a:r>
                        <a:rPr lang="hu-HU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hu-HU" sz="1300" baseline="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egyetemek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közötti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atlétikai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verseny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67356"/>
                  </a:ext>
                </a:extLst>
              </a:tr>
              <a:tr h="327310">
                <a:tc>
                  <a:txBody>
                    <a:bodyPr/>
                    <a:lstStyle/>
                    <a:p>
                      <a:pPr algn="ctr"/>
                      <a:r>
                        <a:rPr lang="x-none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1866 </a:t>
                      </a:r>
                      <a:endParaRPr lang="x-none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London,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els</a:t>
                      </a:r>
                      <a:r>
                        <a:rPr lang="hu-HU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Angol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Bajnokság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26934"/>
                  </a:ext>
                </a:extLst>
              </a:tr>
              <a:tr h="327310">
                <a:tc>
                  <a:txBody>
                    <a:bodyPr/>
                    <a:lstStyle/>
                    <a:p>
                      <a:pPr algn="ctr"/>
                      <a:r>
                        <a:rPr lang="x-none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1880 </a:t>
                      </a:r>
                      <a:endParaRPr lang="x-none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Angol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Amat</a:t>
                      </a:r>
                      <a:r>
                        <a:rPr lang="hu-HU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Atlétikai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Szövetség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440067"/>
                  </a:ext>
                </a:extLst>
              </a:tr>
              <a:tr h="327310">
                <a:tc>
                  <a:txBody>
                    <a:bodyPr/>
                    <a:lstStyle/>
                    <a:p>
                      <a:pPr algn="ctr"/>
                      <a:r>
                        <a:rPr lang="x-none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1888 </a:t>
                      </a:r>
                      <a:endParaRPr lang="x-none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Amerikai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Amat</a:t>
                      </a:r>
                      <a:r>
                        <a:rPr lang="hu-HU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Atlétikai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Szövetség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856283"/>
                  </a:ext>
                </a:extLst>
              </a:tr>
              <a:tr h="327310">
                <a:tc>
                  <a:txBody>
                    <a:bodyPr/>
                    <a:lstStyle/>
                    <a:p>
                      <a:pPr algn="ctr"/>
                      <a:r>
                        <a:rPr lang="x-none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1895 </a:t>
                      </a:r>
                      <a:endParaRPr lang="x-none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New-York AC</a:t>
                      </a:r>
                      <a:r>
                        <a:rPr lang="hu-HU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hu-HU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London AC, el</a:t>
                      </a:r>
                      <a:r>
                        <a:rPr lang="hu-HU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ső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nemzetk</a:t>
                      </a:r>
                      <a:r>
                        <a:rPr lang="hu-HU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verseny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743809"/>
                  </a:ext>
                </a:extLst>
              </a:tr>
              <a:tr h="556426">
                <a:tc>
                  <a:txBody>
                    <a:bodyPr/>
                    <a:lstStyle/>
                    <a:p>
                      <a:pPr algn="ctr"/>
                      <a:r>
                        <a:rPr lang="x-none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1896 </a:t>
                      </a:r>
                      <a:endParaRPr lang="x-none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Athen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Olimpiai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Játékok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programjában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atlétika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férfi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versenyszámmal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377955"/>
                  </a:ext>
                </a:extLst>
              </a:tr>
              <a:tr h="327310">
                <a:tc>
                  <a:txBody>
                    <a:bodyPr/>
                    <a:lstStyle/>
                    <a:p>
                      <a:pPr algn="ctr"/>
                      <a:r>
                        <a:rPr lang="x-none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1912 </a:t>
                      </a:r>
                      <a:endParaRPr lang="x-none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Stockholm, IAAF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megalakulása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722297"/>
                  </a:ext>
                </a:extLst>
              </a:tr>
              <a:tr h="556426">
                <a:tc>
                  <a:txBody>
                    <a:bodyPr/>
                    <a:lstStyle/>
                    <a:p>
                      <a:pPr algn="ctr"/>
                      <a:r>
                        <a:rPr lang="x-none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1928 </a:t>
                      </a:r>
                      <a:endParaRPr lang="x-none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Amszterdami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Olimpiai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játékok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női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atlétika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versenyszámmal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896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116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1D4237-EE90-E742-A43B-A1F699140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199"/>
            <a:ext cx="7237862" cy="4912889"/>
          </a:xfrm>
        </p:spPr>
      </p:pic>
    </p:spTree>
    <p:extLst>
      <p:ext uri="{BB962C8B-B14F-4D97-AF65-F5344CB8AC3E}">
        <p14:creationId xmlns:p14="http://schemas.microsoft.com/office/powerpoint/2010/main" val="1504724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17F463-F959-1341-9FC9-D77A63B40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3204"/>
            <a:ext cx="6944575" cy="4923737"/>
          </a:xfrm>
        </p:spPr>
      </p:pic>
    </p:spTree>
    <p:extLst>
      <p:ext uri="{BB962C8B-B14F-4D97-AF65-F5344CB8AC3E}">
        <p14:creationId xmlns:p14="http://schemas.microsoft.com/office/powerpoint/2010/main" val="2692405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5f32cf547c386adfefb3cb8a9fcb123f9f6a04c"/>
</p:tagLst>
</file>

<file path=ppt/theme/theme1.xml><?xml version="1.0" encoding="utf-8"?>
<a:theme xmlns:a="http://schemas.openxmlformats.org/drawingml/2006/main" name="1_TF1">
  <a:themeElements>
    <a:clrScheme name="TE 1. (világos)">
      <a:dk1>
        <a:srgbClr val="003064"/>
      </a:dk1>
      <a:lt1>
        <a:srgbClr val="E0E6E9"/>
      </a:lt1>
      <a:dk2>
        <a:srgbClr val="003064"/>
      </a:dk2>
      <a:lt2>
        <a:srgbClr val="E0E6E9"/>
      </a:lt2>
      <a:accent1>
        <a:srgbClr val="003064"/>
      </a:accent1>
      <a:accent2>
        <a:srgbClr val="E0E6E9"/>
      </a:accent2>
      <a:accent3>
        <a:srgbClr val="E5EBEF"/>
      </a:accent3>
      <a:accent4>
        <a:srgbClr val="D3BB9A"/>
      </a:accent4>
      <a:accent5>
        <a:srgbClr val="FFFFFF"/>
      </a:accent5>
      <a:accent6>
        <a:srgbClr val="FFFFFF"/>
      </a:accent6>
      <a:hlink>
        <a:srgbClr val="DA531E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632</TotalTime>
  <Words>2087</Words>
  <Application>Microsoft Office PowerPoint</Application>
  <PresentationFormat>Diavetítés a képernyőre (16:10 oldalarány)</PresentationFormat>
  <Paragraphs>286</Paragraphs>
  <Slides>34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3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41" baseType="lpstr">
      <vt:lpstr>Arial</vt:lpstr>
      <vt:lpstr>Calibri</vt:lpstr>
      <vt:lpstr>Times New Roman</vt:lpstr>
      <vt:lpstr>1_TF1</vt:lpstr>
      <vt:lpstr>Office-téma</vt:lpstr>
      <vt:lpstr>1_Office-téma</vt:lpstr>
      <vt:lpstr>Munkalap</vt:lpstr>
      <vt:lpstr>ELŐADÁS</vt:lpstr>
      <vt:lpstr>PowerPoint-bemutató</vt:lpstr>
      <vt:lpstr>1. Az atlétika nemzetközi és hazai története, fejlődése </vt:lpstr>
      <vt:lpstr>PowerPoint-bemutató</vt:lpstr>
      <vt:lpstr>PowerPoint-bemutató</vt:lpstr>
      <vt:lpstr>PowerPoint-bemutató</vt:lpstr>
      <vt:lpstr>A modern atlétika fejlődéstörténetének fontosabb évszámai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Az atlétika magyarországi fejlődésének fontosabb évszámai </vt:lpstr>
      <vt:lpstr>PowerPoint-bemutató</vt:lpstr>
      <vt:lpstr>A magyar atlétika sikeres időszakai </vt:lpstr>
      <vt:lpstr>PowerPoint-bemutató</vt:lpstr>
      <vt:lpstr>Olimpiai ezüst érmes atlétáink</vt:lpstr>
      <vt:lpstr>Olimpiai bronz érmes atlétáink</vt:lpstr>
      <vt:lpstr>1968 Mexikó (7.)     31  - 19 ffi 12 nő</vt:lpstr>
      <vt:lpstr>Összegzés!?</vt:lpstr>
      <vt:lpstr>Az atlétika szakágainak eredményei az Olimpiákon,  1 – 6 h.</vt:lpstr>
      <vt:lpstr>Az atlétikai versenyszámok fejlődését befolyásoló főbb tényezők </vt:lpstr>
      <vt:lpstr>Az atlétika értékei </vt:lpstr>
      <vt:lpstr>Az atlétika elterjedtsége, nemzetközi erőviszonyok </vt:lpstr>
      <vt:lpstr>PowerPoint-bemutató</vt:lpstr>
      <vt:lpstr>Férfi versenyszámok és olimpiai program </vt:lpstr>
      <vt:lpstr>Női versenyszámok és olimpiai program </vt:lpstr>
      <vt:lpstr>PowerPoint-bemutató</vt:lpstr>
      <vt:lpstr>PowerPoint-bemutató</vt:lpstr>
      <vt:lpstr>PowerPoint-bemutató</vt:lpstr>
      <vt:lpstr>PowerPoint-bemutató</vt:lpstr>
    </vt:vector>
  </TitlesOfParts>
  <Company>TF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Király András</dc:creator>
  <cp:lastModifiedBy>Szalma László Róbert</cp:lastModifiedBy>
  <cp:revision>75</cp:revision>
  <dcterms:created xsi:type="dcterms:W3CDTF">2014-09-01T15:25:50Z</dcterms:created>
  <dcterms:modified xsi:type="dcterms:W3CDTF">2024-02-28T06:53:46Z</dcterms:modified>
</cp:coreProperties>
</file>