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9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48"/>
  </p:notesMasterIdLst>
  <p:sldIdLst>
    <p:sldId id="256" r:id="rId6"/>
    <p:sldId id="275" r:id="rId7"/>
    <p:sldId id="276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7" r:id="rId21"/>
    <p:sldId id="309" r:id="rId22"/>
    <p:sldId id="278" r:id="rId23"/>
    <p:sldId id="307" r:id="rId24"/>
    <p:sldId id="279" r:id="rId25"/>
    <p:sldId id="280" r:id="rId26"/>
    <p:sldId id="281" r:id="rId27"/>
    <p:sldId id="282" r:id="rId28"/>
    <p:sldId id="284" r:id="rId29"/>
    <p:sldId id="285" r:id="rId30"/>
    <p:sldId id="286" r:id="rId31"/>
    <p:sldId id="287" r:id="rId32"/>
    <p:sldId id="288" r:id="rId33"/>
    <p:sldId id="294" r:id="rId34"/>
    <p:sldId id="295" r:id="rId35"/>
    <p:sldId id="296" r:id="rId36"/>
    <p:sldId id="298" r:id="rId37"/>
    <p:sldId id="299" r:id="rId38"/>
    <p:sldId id="300" r:id="rId39"/>
    <p:sldId id="301" r:id="rId40"/>
    <p:sldId id="315" r:id="rId41"/>
    <p:sldId id="303" r:id="rId42"/>
    <p:sldId id="304" r:id="rId43"/>
    <p:sldId id="302" r:id="rId44"/>
    <p:sldId id="308" r:id="rId45"/>
    <p:sldId id="311" r:id="rId46"/>
    <p:sldId id="310" r:id="rId4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603" autoAdjust="0"/>
    <p:restoredTop sz="86388" autoAdjust="0"/>
  </p:normalViewPr>
  <p:slideViewPr>
    <p:cSldViewPr snapToGrid="0">
      <p:cViewPr varScale="1">
        <p:scale>
          <a:sx n="57" d="100"/>
          <a:sy n="57" d="100"/>
        </p:scale>
        <p:origin x="26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5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9:15.91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3053 1 24575,'-33'1'0,"0"2"0,0 1 0,1 2 0,0 1 0,0 2 0,1 0 0,-43 21 0,-201 118 0,202-105 0,-214 118 0,117-67 0,71-33 0,-114 94 0,110-78 0,29-23 0,-61 45 0,-205 161 0,299-232 0,1 2 0,-44 45 0,66-60 0,-1-1 0,0 0 0,-1-1 0,-22 10 0,14-7 0,-35 25 0,-8 14 0,3 3 0,2 3 0,-68 82 0,115-121 0,-1-1 0,0-1 0,-1-1 0,-2-1 0,0-1 0,-29 17 0,4-5-1365,3-2-5461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9:18.58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24575,'33'0'0,"-2"-1"0,-1 2 0,48 7 0,-68-6 0,0 0 0,0 1 0,0 0 0,-1 1 0,1 0 0,-1 0 0,0 1 0,-1 0 0,1 1 0,-1 0 0,13 12 0,-4 0 0,17 23 0,10 12 0,56 38 0,-66-63 0,-1 2 0,28 34 0,-31-28 0,1-1 0,45 69 0,205 319 0,-239-370 0,-3 2 0,38 71 0,-52-68 0,-19-42 0,1-1 0,0 0 0,1 0 0,0 0 0,1-1 0,18 21 0,-24-31 0,21 20 0,-1 2 0,37 53 0,-41-48 0,3 0 0,0-2 0,27 28 0,-32-40 0,-1 1 0,0 0 0,-2 1 0,0 1 0,-1 0 0,19 41 0,-24-44 0,2 0 0,0-1 0,0 0 0,2-1 0,0 0 0,26 24 0,13 17 0,26 48 307,-45-59-1143,56 61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0:01.5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24575,'4'2'0,"-1"0"0,1 1 0,0-1 0,0-1 0,0 1 0,1-1 0,-1 1 0,0-1 0,1 0 0,-1-1 0,9 1 0,-1 1 0,53 6 0,0-3 0,127-5 0,-76-16 0,15-1 0,-60 16 0,-71 1 0,1 0 0,0 0 0,-1 0 0,1 0 0,0 0 0,0 0 0,-1 1 0,1-1 0,0 0 0,-1 0 0,1 0 0,0 1 0,-1-1 0,1 0 0,-1 1 0,1-1 0,0 1 0,-1-1 0,1 0 0,-1 1 0,1-1 0,0 2 0,-1-1 0,0-1 0,0 1 0,0-1 0,0 1 0,-1-1 0,1 1 0,0-1 0,0 1 0,0-1 0,-1 1 0,1-1 0,0 1 0,0-1 0,-1 1 0,1-1 0,-1 1 0,1-1 0,0 0 0,-1 1 0,1-1 0,-1 1 0,-31 19 0,31-19 0,-61 36 0,3 4 0,1 1 0,-67 65 0,115-97 0,0 0 0,0 1 0,1 1 0,1-1 0,0 1 0,0 1 0,1 0 0,1 0 0,0 0 0,1 0 0,0 1 0,-3 19 0,7-31 0,1 0 0,-1 0 0,1 0 0,0 0 0,-1 0 0,1 0 0,0 0 0,0 0 0,1 0 0,-1 0 0,0 0 0,1 0 0,-1 0 0,1 0 0,-1 0 0,1 0 0,0-1 0,0 1 0,0 0 0,0 0 0,0-1 0,0 1 0,1-1 0,-1 1 0,0-1 0,1 1 0,-1-1 0,1 0 0,0 0 0,-1 1 0,1-1 0,0-1 0,0 1 0,3 1 0,6 2 0,0-1 0,0-1 0,0 0 0,0 0 0,12 0 0,-15-2 0,102 2 0,-84-4 0,-1 2 0,1 1 0,-1 0 0,0 2 0,47 12 0,-68-14 0,1 1 0,-1 0 0,1 0 0,-1 1 0,0-1 0,0 1 0,0 0 0,0 0 0,-1 1 0,1-1 0,-1 1 0,0 0 0,1-1 0,-2 1 0,1 1 0,0-1 0,-1 0 0,0 1 0,0-1 0,0 1 0,-1-1 0,0 1 0,2 10 0,-1 6 0,0 0 0,-2 0 0,-1 0 0,-3 28 0,0-10 0,3-21 0,-2 0 0,0 0 0,0 0 0,-2 0 0,0-1 0,-1 0 0,-9 19 0,11-29 0,0 0 0,0 0 0,0-1 0,-1 1 0,1-1 0,-2 0 0,1-1 0,-1 1 0,0-1 0,0 0 0,0 0 0,0-1 0,-1 0 0,0 0 0,0 0 0,0-1 0,-1 0 0,-13 3 0,-11-1 0,0-3 0,0 0 0,-1-2 0,-37-5 0,-14 0 0,49 5 0,17 1 0,-33-3 0,46 1 0,0 0 0,0 0 0,0 0 0,0-1 0,1 1 0,-1-1 0,0 0 0,1 0 0,-1-1 0,1 0 0,-5-3 0,-38-39-1365,25 23-5461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0:33.5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0 24575,'-3'4'0,"0"0"0,0 0 0,1 0 0,-1 0 0,1 0 0,0 0 0,1 0 0,-1 1 0,1-1 0,-1 1 0,0 6 0,-4 53 0,6-54 0,0 282 0,0-286 0,1 0 0,0 0 0,0-1 0,0 1 0,1 0 0,0-1 0,0 1 0,3 6 0,-3-10 0,-1 0 0,0 0 0,1 0 0,0 0 0,-1 0 0,1 0 0,0-1 0,0 1 0,0-1 0,0 1 0,0-1 0,0 0 0,0 0 0,1 0 0,-1 0 0,0 0 0,1 0 0,-1 0 0,0-1 0,1 1 0,3-1 0,8 0 0,-1 0 0,0-1 0,0-1 0,-1 0 0,26-7 0,61-29 0,-53 19 0,-8 3 0,-14 6 0,0 0 0,0 2 0,44-9 0,-61 16 0,0 0 0,-1 0 0,1 1 0,0 0 0,0 0 0,0 1 0,0 0 0,-1 0 0,1 0 0,0 1 0,-1 0 0,1 1 0,-1-1 0,0 1 0,0 0 0,0 1 0,0 0 0,9 8 0,-4-2 0,-1 1 0,0 0 0,-1 1 0,-1 0 0,0 1 0,0-1 0,-1 2 0,-1-1 0,0 1 0,5 21 0,-3-7 0,-1 1 0,-2 0 0,-1 0 0,0 40 0,-9 203 0,4-268 0,1 1 0,-1-1 0,1 1 0,-1-1 0,-1 1 0,1-1 0,0 0 0,-1 1 0,0-1 0,0 0 0,-1 0 0,1-1 0,-1 1 0,1 0 0,-1-1 0,-5 5 0,3-4 0,0-1 0,0 0 0,-1 0 0,1 0 0,-1 0 0,0-1 0,0 0 0,0-1 0,0 1 0,0-1 0,-11 1 0,-45 1 0,-92-6 0,49-1 0,77 4 0,8 0 0,0 0 0,1-1 0,-1-1 0,-28-7 0,43 8 0,0 0 0,1-1 0,-1 0 0,1 0 0,-1 0 0,1 0 0,0-1 0,0 0 0,0 0 0,0 0 0,0 0 0,1 0 0,-1-1 0,1 0 0,0 0 0,0 1 0,1-2 0,-1 1 0,1 0 0,0-1 0,0 1 0,0-1 0,-2-6 0,1-12-341,0 0 0,1 0-1,2-42 1,1 25-6485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0:37.5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24575,'6'0'0,"6"0"0,8 0 0,5 0 0,4 0 0,3 0 0,12 0 0,4 0 0,5 0 0,-1 0 0,-4 0 0,-5 0 0,1 0 0,-1 0 0,-8 0-8191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0:40.4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24575,'1'0'0,"0"0"0,1 0 0,-1 1 0,0-1 0,0 0 0,0 1 0,0-1 0,0 1 0,0-1 0,0 1 0,0 0 0,0 0 0,0-1 0,0 1 0,-1 0 0,1 0 0,0 0 0,0 0 0,1 2 0,10 21 0,-5-5 0,0 1 0,-2 0 0,0 1 0,-1-1 0,1 24 0,-1 109 0,-5-101 0,11 92 0,24 7 0,-11-59 0,-13-39 110,-2 0 1,0 58-1,-8 109-1070,0-169 224,-1-10-6090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0:42.8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518 1 24575,'-4'8'0,"-1"-1"0,0 0 0,0 0 0,-1 0 0,0 0 0,0-1 0,-1 0 0,0 0 0,0-1 0,-15 9 0,-6 2 0,-50 18 0,65-29 0,-58 22 0,41-17 0,0 1 0,1 2 0,-51 30 0,74-39 0,0 1 0,0-1 0,0 1 0,1 0 0,0 0 0,0 1 0,0-1 0,0 1 0,1 0 0,0 1 0,1-1 0,-1 1 0,1-1 0,1 1 0,-1 0 0,1 0 0,-2 9 0,4-14 0,0 0 0,0 1 0,0-1 0,0 0 0,1 0 0,-1 1 0,0-1 0,1 0 0,0 0 0,-1 0 0,1 0 0,0 1 0,0-1 0,0 0 0,1-1 0,-1 1 0,0 0 0,1 0 0,-1 0 0,1-1 0,0 1 0,-1-1 0,3 2 0,4 2 0,0 0 0,0-1 0,1 1 0,11 2 0,-12-3 0,139 48 0,32 12 0,73 64-1365,-202-101-5461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0:47.0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37 24575,'0'722'0,"0"-752"0,5-108 0,-4 122 0,2 1 0,0-1 0,1 1 0,0 0 0,1 1 0,14-28 0,7-3 0,29-57 0,-30 41 0,-7 16 0,32-58 0,-48 100 0,0 0 0,0 0 0,0 0 0,0 0 0,0 1 0,1-1 0,-1 1 0,1-1 0,0 1 0,-1 0 0,1 0 0,0 0 0,0 1 0,0-1 0,1 1 0,-1-1 0,0 1 0,1 0 0,-1 0 0,0 1 0,1-1 0,-1 1 0,1-1 0,-1 1 0,1 0 0,-1 1 0,1-1 0,-1 0 0,1 1 0,-1 0 0,0 0 0,1 0 0,-1 0 0,0 1 0,0-1 0,0 1 0,0 0 0,0 0 0,0 0 0,0 0 0,4 4 0,5 6 0,-1-1 0,-1 2 0,1 0 0,-2 0 0,0 0 0,0 1 0,8 21 0,41 114 0,-41-100 0,-8-21 0,-1 1 0,-2 0 0,0 0 0,1 37 0,-6 115 0,0-254 0,-2 32 0,2 0 0,1 0 0,3 1 0,10-47 0,-14 86 0,4-21 0,2 0 0,0 0 0,1 0 0,2 1 0,0 1 0,15-23 0,-10 20 0,16-34 0,-22 38 0,1 0 0,1 1 0,18-22 0,-21 31 0,0 1 0,1 0 0,0 1 0,1 0 0,0 0 0,0 1 0,0 0 0,1 1 0,0 0 0,0 1 0,0 0 0,0 1 0,1 0 0,17-2 0,15 1 0,0 1 0,68 5 0,-53-1 0,-24-1 0,-16 0 0,-1 0 0,0 1 0,31 5 0,-44-5 0,0 1 0,0-1 0,-1 1 0,1 0 0,-1 0 0,1 0 0,-1 1 0,0 0 0,1 0 0,-1 0 0,-1 0 0,1 0 0,0 1 0,-1 0 0,0-1 0,0 1 0,0 1 0,3 4 0,-1 2 0,-1 0 0,1 1 0,-2-1 0,0 1 0,0 0 0,-1 0 0,1 22 0,-5 90 0,-1-77 0,-2 292-1365,5-303-5461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50.3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7E763-C49E-4B86-9EAF-2FC81B31BD63}" type="datetimeFigureOut">
              <a:rPr lang="hu-HU" smtClean="0"/>
              <a:t>2024. 03. 06.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751B6-D884-4436-8A2F-AFE791B4F8E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2015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751B6-D884-4436-8A2F-AFE791B4F8E0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8443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751B6-D884-4436-8A2F-AFE791B4F8E0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4918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751B6-D884-4436-8A2F-AFE791B4F8E0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1129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/>
          </a:p>
        </p:txBody>
      </p:sp>
      <p:sp>
        <p:nvSpPr>
          <p:cNvPr id="46084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F3EC91-9DFE-4E40-B468-575597CB7915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044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751B6-D884-4436-8A2F-AFE791B4F8E0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7955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751B6-D884-4436-8A2F-AFE791B4F8E0}" type="slidenum">
              <a:rPr lang="hu-HU" smtClean="0"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1722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751B6-D884-4436-8A2F-AFE791B4F8E0}" type="slidenum">
              <a:rPr lang="hu-HU" smtClean="0"/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1627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BB18-7376-4039-81D5-60ABA63527D3}" type="datetimeFigureOut">
              <a:rPr lang="hu-HU" smtClean="0"/>
              <a:t>2024. 03. 06.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47FC-B2EE-4905-9381-8979596813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9374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BB18-7376-4039-81D5-60ABA63527D3}" type="datetimeFigureOut">
              <a:rPr lang="hu-HU" smtClean="0"/>
              <a:t>2024. 03. 06.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47FC-B2EE-4905-9381-8979596813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992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BB18-7376-4039-81D5-60ABA63527D3}" type="datetimeFigureOut">
              <a:rPr lang="hu-HU" smtClean="0"/>
              <a:t>2024. 03. 06.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47FC-B2EE-4905-9381-8979596813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7852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6" name="Lekerekített téglalap 5"/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5" name="Cím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20" name="Alcím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hu-HU"/>
              <a:t>Alcím mintájának szerkesztése</a:t>
            </a:r>
            <a:endParaRPr lang="en-US"/>
          </a:p>
        </p:txBody>
      </p:sp>
      <p:sp>
        <p:nvSpPr>
          <p:cNvPr id="7" name="Dátum helye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8AD37-1E0D-4997-B184-F721D853DE7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7090364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DEAE6-F6EE-48F4-A0CE-220F9188B2D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5168365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5" name="Lekerekített téglalap 4"/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48279-7D32-4250-A8BB-E919D514F20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1456263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F495D-2D48-4ABC-A7DD-0BF3371F353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8404295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Élőláb hely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6DA06-3581-4072-9613-9A71DF0A9A9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036913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Élőláb hely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B54A6-4077-4BA6-9DDA-E2CA77B3E32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01648716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kerekített téglalap 1"/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3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4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0D0AE-B90B-4265-976E-42576221819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84943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4473A-08DC-4251-B174-63D3A4CE684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2564538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BB18-7376-4039-81D5-60ABA63527D3}" type="datetimeFigureOut">
              <a:rPr lang="hu-HU" smtClean="0"/>
              <a:t>2024. 03. 06.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47FC-B2EE-4905-9381-8979596813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03626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kerekített téglalap 4"/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6" name="Egy sarkán kerekített téglalap 5"/>
          <p:cNvSpPr/>
          <p:nvPr/>
        </p:nvSpPr>
        <p:spPr>
          <a:xfrm>
            <a:off x="8534400" y="433388"/>
            <a:ext cx="30988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hu-HU" noProof="0"/>
              <a:t>Kép beszúrásához kattintson az ikonra</a:t>
            </a:r>
            <a:endParaRPr lang="en-US" noProof="0"/>
          </a:p>
        </p:txBody>
      </p:sp>
      <p:sp>
        <p:nvSpPr>
          <p:cNvPr id="7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8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79584-025B-44D3-BD13-BE42C56C2FD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4036948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44AB8-52FB-4475-B1CC-2DB347FC281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1501405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F2627-8FAD-4C7F-AE4E-D5C6DED1328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4731082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Élőláb hely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F1DF6-0FC1-40C0-B59B-0787F56EE83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5254454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Élőláb hely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B88C0-AAB6-4659-B9E7-BFE480565B0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9673087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BB18-7376-4039-81D5-60ABA63527D3}" type="datetimeFigureOut">
              <a:rPr lang="hu-HU" smtClean="0"/>
              <a:t>2024. 03. 06.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47FC-B2EE-4905-9381-8979596813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4220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BB18-7376-4039-81D5-60ABA63527D3}" type="datetimeFigureOut">
              <a:rPr lang="hu-HU" smtClean="0"/>
              <a:t>2024. 03. 06.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47FC-B2EE-4905-9381-8979596813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50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BB18-7376-4039-81D5-60ABA63527D3}" type="datetimeFigureOut">
              <a:rPr lang="hu-HU" smtClean="0"/>
              <a:t>2024. 03. 06.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47FC-B2EE-4905-9381-8979596813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4076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BB18-7376-4039-81D5-60ABA63527D3}" type="datetimeFigureOut">
              <a:rPr lang="hu-HU" smtClean="0"/>
              <a:t>2024. 03. 06.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47FC-B2EE-4905-9381-8979596813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7966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BB18-7376-4039-81D5-60ABA63527D3}" type="datetimeFigureOut">
              <a:rPr lang="hu-HU" smtClean="0"/>
              <a:t>2024. 03. 06.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47FC-B2EE-4905-9381-8979596813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0827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BB18-7376-4039-81D5-60ABA63527D3}" type="datetimeFigureOut">
              <a:rPr lang="hu-HU" smtClean="0"/>
              <a:t>2024. 03. 06.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47FC-B2EE-4905-9381-8979596813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0286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BB18-7376-4039-81D5-60ABA63527D3}" type="datetimeFigureOut">
              <a:rPr lang="hu-HU" smtClean="0"/>
              <a:t>2024. 03. 06.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47FC-B2EE-4905-9381-8979596813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7016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3BB18-7376-4039-81D5-60ABA63527D3}" type="datetimeFigureOut">
              <a:rPr lang="hu-HU" smtClean="0"/>
              <a:t>2024. 03. 06.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647FC-B2EE-4905-9381-8979596813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152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kerekített téglalap 6"/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9" name="Lekerekített téglalap 8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3" name="Cím helye 12"/>
          <p:cNvSpPr>
            <a:spLocks noGrp="1"/>
          </p:cNvSpPr>
          <p:nvPr>
            <p:ph type="title"/>
          </p:nvPr>
        </p:nvSpPr>
        <p:spPr>
          <a:xfrm>
            <a:off x="670984" y="4986339"/>
            <a:ext cx="10911416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idx="1"/>
          </p:nvPr>
        </p:nvSpPr>
        <p:spPr bwMode="auto">
          <a:xfrm>
            <a:off x="670984" y="530226"/>
            <a:ext cx="10911416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25" name="Dátum helye 24"/>
          <p:cNvSpPr>
            <a:spLocks noGrp="1"/>
          </p:cNvSpPr>
          <p:nvPr>
            <p:ph type="dt" sz="half" idx="2"/>
          </p:nvPr>
        </p:nvSpPr>
        <p:spPr>
          <a:xfrm>
            <a:off x="5035551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18" name="Élőláb helye 17"/>
          <p:cNvSpPr>
            <a:spLocks noGrp="1"/>
          </p:cNvSpPr>
          <p:nvPr>
            <p:ph type="ftr" sz="quarter" idx="3"/>
          </p:nvPr>
        </p:nvSpPr>
        <p:spPr>
          <a:xfrm>
            <a:off x="8083551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4"/>
          </p:nvPr>
        </p:nvSpPr>
        <p:spPr>
          <a:xfrm>
            <a:off x="11131551" y="6111876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7A399"/>
                </a:solidFill>
              </a:defRPr>
            </a:lvl1pPr>
          </a:lstStyle>
          <a:p>
            <a:pPr>
              <a:defRPr/>
            </a:pPr>
            <a:fld id="{0EB863E8-BCEC-4C68-B791-A7619FD3E2F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564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anose="020B0604030504040204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anose="05020102010507070707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anose="020B0604030504040204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customXml" Target="../ink/ink6.xml"/><Relationship Id="rId18" Type="http://schemas.openxmlformats.org/officeDocument/2006/relationships/image" Target="../media/image29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26.png"/><Relationship Id="rId17" Type="http://schemas.openxmlformats.org/officeDocument/2006/relationships/customXml" Target="../ink/ink8.xml"/><Relationship Id="rId2" Type="http://schemas.openxmlformats.org/officeDocument/2006/relationships/image" Target="../media/image21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25.png"/><Relationship Id="rId4" Type="http://schemas.openxmlformats.org/officeDocument/2006/relationships/image" Target="../media/image220.png"/><Relationship Id="rId9" Type="http://schemas.openxmlformats.org/officeDocument/2006/relationships/customXml" Target="../ink/ink4.xml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svg"/><Relationship Id="rId9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hyperlink" Target="http://hu.wikipedia.org/wiki/F%C3%A1jl:Boston_marathon_mile_25_beacon_street_050418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image" Target="../media/image97.png"/><Relationship Id="rId7" Type="http://schemas.openxmlformats.org/officeDocument/2006/relationships/image" Target="../media/image101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9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aaf.org/" TargetMode="External"/><Relationship Id="rId2" Type="http://schemas.openxmlformats.org/officeDocument/2006/relationships/hyperlink" Target="http://www.masz.h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hyperlink" Target="http://www.all-athletics.com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85091" y="508001"/>
            <a:ext cx="9882909" cy="988290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Atlétika </a:t>
            </a:r>
            <a:br>
              <a:rPr lang="hu-HU" dirty="0"/>
            </a:br>
            <a:r>
              <a:rPr lang="hu-HU" sz="4000" dirty="0"/>
              <a:t>sportági alapok I.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4254" y="1625600"/>
            <a:ext cx="11290291" cy="4922982"/>
          </a:xfrm>
        </p:spPr>
        <p:txBody>
          <a:bodyPr>
            <a:normAutofit/>
          </a:bodyPr>
          <a:lstStyle/>
          <a:p>
            <a:pPr algn="l"/>
            <a:r>
              <a:rPr lang="hu-HU" sz="2800" b="1" dirty="0"/>
              <a:t>Magyar Testnevelési és Sporttudományi Egyetem</a:t>
            </a:r>
          </a:p>
          <a:p>
            <a:pPr algn="l"/>
            <a:r>
              <a:rPr lang="hu-HU" sz="2800" i="1" dirty="0"/>
              <a:t>  Sportági Intézet</a:t>
            </a:r>
          </a:p>
          <a:p>
            <a:pPr algn="l"/>
            <a:r>
              <a:rPr lang="hu-HU" sz="2800" i="1" dirty="0"/>
              <a:t>  Atlétika Tanszék</a:t>
            </a:r>
            <a:endParaRPr lang="hu-HU" i="1" dirty="0"/>
          </a:p>
          <a:p>
            <a:pPr algn="l"/>
            <a:r>
              <a:rPr lang="hu-HU" i="1" dirty="0"/>
              <a:t>     </a:t>
            </a:r>
          </a:p>
          <a:p>
            <a:pPr algn="l"/>
            <a:r>
              <a:rPr lang="hu-HU" i="1" dirty="0"/>
              <a:t>    </a:t>
            </a:r>
          </a:p>
          <a:p>
            <a:pPr algn="l"/>
            <a:r>
              <a:rPr lang="hu-HU" b="1" dirty="0"/>
              <a:t>  Szalma László</a:t>
            </a:r>
          </a:p>
          <a:p>
            <a:pPr algn="l"/>
            <a:r>
              <a:rPr lang="hu-HU" dirty="0"/>
              <a:t>    2024</a:t>
            </a:r>
          </a:p>
        </p:txBody>
      </p:sp>
      <p:pic>
        <p:nvPicPr>
          <p:cNvPr id="5" name="Kép 10" descr="https://atletika.hu/sites/default/files/styles/illusztracios_kep/public/masz/hirek/illusztracios-kepek/2018/igaz0881.jpg?itok=vDohgrs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5653">
            <a:off x="7695248" y="339092"/>
            <a:ext cx="2609899" cy="18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727" y="193655"/>
            <a:ext cx="1258219" cy="194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9" descr="https://atletika.hu/sites/default/files/styles/illusztracios_kep/public/masz/hirek/illusztracios-kepek/2018/rtg_7702b.jpg?itok=3jfEzFE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0823">
            <a:off x="124620" y="230200"/>
            <a:ext cx="221615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10" descr="https://atletika.hu/sites/default/files/styles/illusztracios_kep/public/masz/hirek/illusztracios-kepek/2018/rtg_8241b.jpg?itok=f1HrVtf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354" y="5183519"/>
            <a:ext cx="2173432" cy="1429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Kép 9" descr="Kozák Luca vb">
            <a:extLst>
              <a:ext uri="{FF2B5EF4-FFF2-40B4-BE49-F238E27FC236}">
                <a16:creationId xmlns:a16="http://schemas.microsoft.com/office/drawing/2014/main" id="{1621E397-8DC5-7C39-E84D-68664939C1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530" y="3094183"/>
            <a:ext cx="2572184" cy="1714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7130DB82-DE40-FD9B-CD33-491BCABB8F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90" y="2484584"/>
            <a:ext cx="6295165" cy="4193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Kép 11" descr="A képen személy, sport, lábbelik, verseny látható&#10;&#10;Automatikusan generált leírás">
            <a:extLst>
              <a:ext uri="{FF2B5EF4-FFF2-40B4-BE49-F238E27FC236}">
                <a16:creationId xmlns:a16="http://schemas.microsoft.com/office/drawing/2014/main" id="{DF6BCA85-3AFB-553B-E6D2-70A0EDBDAB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2" y="4994684"/>
            <a:ext cx="2572184" cy="17147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135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525" y="166254"/>
            <a:ext cx="11534783" cy="653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68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982" y="97948"/>
            <a:ext cx="11573163" cy="6561469"/>
          </a:xfrm>
          <a:prstGeom prst="rect">
            <a:avLst/>
          </a:prstGeom>
        </p:spPr>
      </p:pic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E4166E6F-6065-F23B-0A28-7C3D3CEE336A}"/>
              </a:ext>
            </a:extLst>
          </p:cNvPr>
          <p:cNvGrpSpPr/>
          <p:nvPr/>
        </p:nvGrpSpPr>
        <p:grpSpPr>
          <a:xfrm>
            <a:off x="4907657" y="5624508"/>
            <a:ext cx="1099440" cy="832320"/>
            <a:chOff x="4907657" y="5624508"/>
            <a:chExt cx="1099440" cy="83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1" name="Szabadkéz 10">
                  <a:extLst>
                    <a:ext uri="{FF2B5EF4-FFF2-40B4-BE49-F238E27FC236}">
                      <a16:creationId xmlns:a16="http://schemas.microsoft.com/office/drawing/2014/main" id="{5BEFFF16-4C11-BB57-7B78-12A7053C7F42}"/>
                    </a:ext>
                  </a:extLst>
                </p14:cNvPr>
                <p14:cNvContentPartPr/>
                <p14:nvPr/>
              </p14:nvContentPartPr>
              <p14:xfrm>
                <a:off x="4908017" y="5728908"/>
                <a:ext cx="1099080" cy="725400"/>
              </p14:xfrm>
            </p:contentPart>
          </mc:Choice>
          <mc:Fallback xmlns="">
            <p:pic>
              <p:nvPicPr>
                <p:cNvPr id="11" name="Szabadkéz 10">
                  <a:extLst>
                    <a:ext uri="{FF2B5EF4-FFF2-40B4-BE49-F238E27FC236}">
                      <a16:creationId xmlns:a16="http://schemas.microsoft.com/office/drawing/2014/main" id="{5BEFFF16-4C11-BB57-7B78-12A7053C7F4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872017" y="5693268"/>
                  <a:ext cx="1170720" cy="79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2" name="Szabadkéz 11">
                  <a:extLst>
                    <a:ext uri="{FF2B5EF4-FFF2-40B4-BE49-F238E27FC236}">
                      <a16:creationId xmlns:a16="http://schemas.microsoft.com/office/drawing/2014/main" id="{CBA86601-3DCD-C0E1-06E5-8A71630E7BA4}"/>
                    </a:ext>
                  </a:extLst>
                </p14:cNvPr>
                <p14:cNvContentPartPr/>
                <p14:nvPr/>
              </p14:nvContentPartPr>
              <p14:xfrm>
                <a:off x="4907657" y="5624508"/>
                <a:ext cx="714240" cy="832320"/>
              </p14:xfrm>
            </p:contentPart>
          </mc:Choice>
          <mc:Fallback xmlns="">
            <p:pic>
              <p:nvPicPr>
                <p:cNvPr id="12" name="Szabadkéz 11">
                  <a:extLst>
                    <a:ext uri="{FF2B5EF4-FFF2-40B4-BE49-F238E27FC236}">
                      <a16:creationId xmlns:a16="http://schemas.microsoft.com/office/drawing/2014/main" id="{CBA86601-3DCD-C0E1-06E5-8A71630E7BA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871657" y="5588508"/>
                  <a:ext cx="785880" cy="903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8" name="Szabadkéz 17">
                <a:extLst>
                  <a:ext uri="{FF2B5EF4-FFF2-40B4-BE49-F238E27FC236}">
                    <a16:creationId xmlns:a16="http://schemas.microsoft.com/office/drawing/2014/main" id="{B4ED897A-1FA0-5986-53A0-D157A9B216EB}"/>
                  </a:ext>
                </a:extLst>
              </p14:cNvPr>
              <p14:cNvContentPartPr/>
              <p14:nvPr/>
            </p14:nvContentPartPr>
            <p14:xfrm>
              <a:off x="7546097" y="5751948"/>
              <a:ext cx="283680" cy="386640"/>
            </p14:xfrm>
          </p:contentPart>
        </mc:Choice>
        <mc:Fallback xmlns="">
          <p:pic>
            <p:nvPicPr>
              <p:cNvPr id="18" name="Szabadkéz 17">
                <a:extLst>
                  <a:ext uri="{FF2B5EF4-FFF2-40B4-BE49-F238E27FC236}">
                    <a16:creationId xmlns:a16="http://schemas.microsoft.com/office/drawing/2014/main" id="{B4ED897A-1FA0-5986-53A0-D157A9B216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37457" y="5742948"/>
                <a:ext cx="301320" cy="40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Szabadkéz 20">
                <a:extLst>
                  <a:ext uri="{FF2B5EF4-FFF2-40B4-BE49-F238E27FC236}">
                    <a16:creationId xmlns:a16="http://schemas.microsoft.com/office/drawing/2014/main" id="{48B41529-658F-15BA-6856-94242EC75555}"/>
                  </a:ext>
                </a:extLst>
              </p14:cNvPr>
              <p14:cNvContentPartPr/>
              <p14:nvPr/>
            </p14:nvContentPartPr>
            <p14:xfrm>
              <a:off x="7997897" y="5786868"/>
              <a:ext cx="268200" cy="408240"/>
            </p14:xfrm>
          </p:contentPart>
        </mc:Choice>
        <mc:Fallback xmlns="">
          <p:pic>
            <p:nvPicPr>
              <p:cNvPr id="21" name="Szabadkéz 20">
                <a:extLst>
                  <a:ext uri="{FF2B5EF4-FFF2-40B4-BE49-F238E27FC236}">
                    <a16:creationId xmlns:a16="http://schemas.microsoft.com/office/drawing/2014/main" id="{48B41529-658F-15BA-6856-94242EC7555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989257" y="5777868"/>
                <a:ext cx="285840" cy="425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Csoportba foglalás 25">
            <a:extLst>
              <a:ext uri="{FF2B5EF4-FFF2-40B4-BE49-F238E27FC236}">
                <a16:creationId xmlns:a16="http://schemas.microsoft.com/office/drawing/2014/main" id="{96F2BB6A-6F12-ABEC-A178-CC8DD93D0A6F}"/>
              </a:ext>
            </a:extLst>
          </p:cNvPr>
          <p:cNvGrpSpPr/>
          <p:nvPr/>
        </p:nvGrpSpPr>
        <p:grpSpPr>
          <a:xfrm>
            <a:off x="8044337" y="5763828"/>
            <a:ext cx="1311480" cy="469440"/>
            <a:chOff x="8044337" y="5763828"/>
            <a:chExt cx="1311480" cy="46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2" name="Szabadkéz 21">
                  <a:extLst>
                    <a:ext uri="{FF2B5EF4-FFF2-40B4-BE49-F238E27FC236}">
                      <a16:creationId xmlns:a16="http://schemas.microsoft.com/office/drawing/2014/main" id="{AC5B1BF3-7F50-0721-9B89-5AB996A3A004}"/>
                    </a:ext>
                  </a:extLst>
                </p14:cNvPr>
                <p14:cNvContentPartPr/>
                <p14:nvPr/>
              </p14:nvContentPartPr>
              <p14:xfrm>
                <a:off x="8044337" y="5798748"/>
                <a:ext cx="192600" cy="360"/>
              </p14:xfrm>
            </p:contentPart>
          </mc:Choice>
          <mc:Fallback xmlns="">
            <p:pic>
              <p:nvPicPr>
                <p:cNvPr id="22" name="Szabadkéz 21">
                  <a:extLst>
                    <a:ext uri="{FF2B5EF4-FFF2-40B4-BE49-F238E27FC236}">
                      <a16:creationId xmlns:a16="http://schemas.microsoft.com/office/drawing/2014/main" id="{AC5B1BF3-7F50-0721-9B89-5AB996A3A00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035337" y="5789748"/>
                  <a:ext cx="210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3" name="Szabadkéz 22">
                  <a:extLst>
                    <a:ext uri="{FF2B5EF4-FFF2-40B4-BE49-F238E27FC236}">
                      <a16:creationId xmlns:a16="http://schemas.microsoft.com/office/drawing/2014/main" id="{80E783C7-8138-5938-328B-6C99D91FF0B0}"/>
                    </a:ext>
                  </a:extLst>
                </p14:cNvPr>
                <p14:cNvContentPartPr/>
                <p14:nvPr/>
              </p14:nvContentPartPr>
              <p14:xfrm>
                <a:off x="8541857" y="5763828"/>
                <a:ext cx="58680" cy="469440"/>
              </p14:xfrm>
            </p:contentPart>
          </mc:Choice>
          <mc:Fallback xmlns="">
            <p:pic>
              <p:nvPicPr>
                <p:cNvPr id="23" name="Szabadkéz 22">
                  <a:extLst>
                    <a:ext uri="{FF2B5EF4-FFF2-40B4-BE49-F238E27FC236}">
                      <a16:creationId xmlns:a16="http://schemas.microsoft.com/office/drawing/2014/main" id="{80E783C7-8138-5938-328B-6C99D91FF0B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532857" y="5755188"/>
                  <a:ext cx="76320" cy="48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4" name="Szabadkéz 23">
                  <a:extLst>
                    <a:ext uri="{FF2B5EF4-FFF2-40B4-BE49-F238E27FC236}">
                      <a16:creationId xmlns:a16="http://schemas.microsoft.com/office/drawing/2014/main" id="{D3CA8D27-7042-F5A5-4338-235B33339614}"/>
                    </a:ext>
                  </a:extLst>
                </p14:cNvPr>
                <p14:cNvContentPartPr/>
                <p14:nvPr/>
              </p14:nvContentPartPr>
              <p14:xfrm>
                <a:off x="8598737" y="5936988"/>
                <a:ext cx="256680" cy="253800"/>
              </p14:xfrm>
            </p:contentPart>
          </mc:Choice>
          <mc:Fallback xmlns="">
            <p:pic>
              <p:nvPicPr>
                <p:cNvPr id="24" name="Szabadkéz 23">
                  <a:extLst>
                    <a:ext uri="{FF2B5EF4-FFF2-40B4-BE49-F238E27FC236}">
                      <a16:creationId xmlns:a16="http://schemas.microsoft.com/office/drawing/2014/main" id="{D3CA8D27-7042-F5A5-4338-235B3333961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590097" y="5928348"/>
                  <a:ext cx="27432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5" name="Szabadkéz 24">
                  <a:extLst>
                    <a:ext uri="{FF2B5EF4-FFF2-40B4-BE49-F238E27FC236}">
                      <a16:creationId xmlns:a16="http://schemas.microsoft.com/office/drawing/2014/main" id="{A1A362A9-23BE-50D4-BE54-CC7D7BC3AC72}"/>
                    </a:ext>
                  </a:extLst>
                </p14:cNvPr>
                <p14:cNvContentPartPr/>
                <p14:nvPr/>
              </p14:nvContentPartPr>
              <p14:xfrm>
                <a:off x="8842817" y="5924028"/>
                <a:ext cx="513000" cy="276120"/>
              </p14:xfrm>
            </p:contentPart>
          </mc:Choice>
          <mc:Fallback xmlns="">
            <p:pic>
              <p:nvPicPr>
                <p:cNvPr id="25" name="Szabadkéz 24">
                  <a:extLst>
                    <a:ext uri="{FF2B5EF4-FFF2-40B4-BE49-F238E27FC236}">
                      <a16:creationId xmlns:a16="http://schemas.microsoft.com/office/drawing/2014/main" id="{A1A362A9-23BE-50D4-BE54-CC7D7BC3AC7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834177" y="5915388"/>
                  <a:ext cx="530640" cy="293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01052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710" y="138545"/>
            <a:ext cx="10917090" cy="658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78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1927" cy="7521897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9684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121" y="83127"/>
            <a:ext cx="11693388" cy="73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70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46200" y="196200"/>
            <a:ext cx="10515600" cy="1325563"/>
          </a:xfrm>
        </p:spPr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050" y="196200"/>
            <a:ext cx="11673299" cy="651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76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45222" y="274637"/>
            <a:ext cx="9722778" cy="11763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Az atlétika futó </a:t>
            </a:r>
            <a:br>
              <a:rPr lang="hu-HU" dirty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r>
              <a:rPr lang="hu-HU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versenyszámai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1524001" y="1557338"/>
            <a:ext cx="8831263" cy="4525962"/>
          </a:xfrm>
        </p:spPr>
        <p:txBody>
          <a:bodyPr/>
          <a:lstStyle/>
          <a:p>
            <a:pPr eaLnBrk="1" hangingPunct="1">
              <a:defRPr/>
            </a:pPr>
            <a:r>
              <a:rPr lang="hu-HU" sz="2000" dirty="0"/>
              <a:t>sprint: 100 m, 200 m, 400 m;</a:t>
            </a:r>
          </a:p>
          <a:p>
            <a:pPr eaLnBrk="1" hangingPunct="1">
              <a:defRPr/>
            </a:pPr>
            <a:r>
              <a:rPr lang="hu-HU" sz="2000" dirty="0"/>
              <a:t>középtáv: 800 m, 1500 m;</a:t>
            </a:r>
          </a:p>
          <a:p>
            <a:pPr eaLnBrk="1" hangingPunct="1">
              <a:defRPr/>
            </a:pPr>
            <a:r>
              <a:rPr lang="hu-HU" sz="2000" dirty="0"/>
              <a:t>hosszútáv: 5000 m, 10000 m, </a:t>
            </a:r>
          </a:p>
          <a:p>
            <a:pPr eaLnBrk="1" hangingPunct="1">
              <a:defRPr/>
            </a:pPr>
            <a:r>
              <a:rPr lang="hu-HU" sz="2000" dirty="0"/>
              <a:t>gátfutások (férfiak):110 m, 400 m;</a:t>
            </a:r>
          </a:p>
          <a:p>
            <a:pPr eaLnBrk="1" hangingPunct="1">
              <a:buFontTx/>
              <a:buNone/>
              <a:defRPr/>
            </a:pPr>
            <a:r>
              <a:rPr lang="hu-HU" sz="2000" dirty="0"/>
              <a:t>                     (nők): 100 m, 400 m;</a:t>
            </a:r>
          </a:p>
          <a:p>
            <a:pPr eaLnBrk="1" hangingPunct="1">
              <a:defRPr/>
            </a:pPr>
            <a:r>
              <a:rPr lang="hu-HU" sz="2000" dirty="0"/>
              <a:t>akadályfutás: 3000 m;</a:t>
            </a:r>
          </a:p>
          <a:p>
            <a:pPr eaLnBrk="1" hangingPunct="1">
              <a:defRPr/>
            </a:pPr>
            <a:r>
              <a:rPr lang="hu-HU" sz="2000" dirty="0"/>
              <a:t>váltófutás:</a:t>
            </a:r>
          </a:p>
          <a:p>
            <a:pPr eaLnBrk="1" hangingPunct="1">
              <a:buFontTx/>
              <a:buNone/>
              <a:defRPr/>
            </a:pPr>
            <a:endParaRPr lang="hu-HU" sz="2000" dirty="0"/>
          </a:p>
        </p:txBody>
      </p:sp>
      <p:pic>
        <p:nvPicPr>
          <p:cNvPr id="12292" name="Picture 8" descr="402273_f9fda951dd_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575" y="3479802"/>
            <a:ext cx="2338388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Kép 7" descr="Kendra Harrison in the 100m hurdles at the IAAF World Championships Beijing 2015 (Getty Images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177" y="5466793"/>
            <a:ext cx="2191117" cy="144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Kép 5" descr="http://d20aogxxf23djy.cloudfront.net/Content/img/PageNotFoundBann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63" y="4759325"/>
            <a:ext cx="2533650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Kép 7" descr="Kapcsolódó ké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676" y="3429000"/>
            <a:ext cx="1887537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 descr="A képen személy, sport, lábbelik, verseny látható&#10;&#10;Automatikusan generált leírás">
            <a:extLst>
              <a:ext uri="{FF2B5EF4-FFF2-40B4-BE49-F238E27FC236}">
                <a16:creationId xmlns:a16="http://schemas.microsoft.com/office/drawing/2014/main" id="{520D4631-AFC5-9297-62F3-91EF07BEBB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399" y="384295"/>
            <a:ext cx="4487285" cy="2991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Official: Amusan becomes the first Nigerian to hold a world record - Latest  Sports News In Nigeria">
            <a:extLst>
              <a:ext uri="{FF2B5EF4-FFF2-40B4-BE49-F238E27FC236}">
                <a16:creationId xmlns:a16="http://schemas.microsoft.com/office/drawing/2014/main" id="{87F981AF-A740-7094-0B3E-DCE160F655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77" y="4610417"/>
            <a:ext cx="2959735" cy="1972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16B238D2-8AF9-76E6-C4B7-0996A840E1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155" y="3667934"/>
            <a:ext cx="2506142" cy="1666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482602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F7A071-8B69-DDD9-7CBE-84E98E229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d:\Users\szalma\AppData\Local\Microsoft\Windows\INetCache\Content.MSO\B9D4331C.tmp">
            <a:extLst>
              <a:ext uri="{FF2B5EF4-FFF2-40B4-BE49-F238E27FC236}">
                <a16:creationId xmlns:a16="http://schemas.microsoft.com/office/drawing/2014/main" id="{D427B8C5-684C-4E29-6A96-F69AAECD06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3476">
            <a:off x="9350501" y="267074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 descr="Az év legjobb magyar sportolói: Milák Kristóf a férfi, Kozák Luca a női  győztes">
            <a:extLst>
              <a:ext uri="{FF2B5EF4-FFF2-40B4-BE49-F238E27FC236}">
                <a16:creationId xmlns:a16="http://schemas.microsoft.com/office/drawing/2014/main" id="{736AD1E1-7910-4E4B-B725-DA40A36587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373" y="645968"/>
            <a:ext cx="4124963" cy="2752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 descr="Könnyek között is csodásan sportszerű volt Kozák Luca - Atlétika videó -  Eurosport">
            <a:extLst>
              <a:ext uri="{FF2B5EF4-FFF2-40B4-BE49-F238E27FC236}">
                <a16:creationId xmlns:a16="http://schemas.microsoft.com/office/drawing/2014/main" id="{FE526E2C-64BB-F51D-4D20-8F8D5D37DF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422" y="1892713"/>
            <a:ext cx="2152650" cy="215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 descr="Atlétika: már csak egy századra a régi álomtól Kerekes Gréta - NSO">
            <a:extLst>
              <a:ext uri="{FF2B5EF4-FFF2-40B4-BE49-F238E27FC236}">
                <a16:creationId xmlns:a16="http://schemas.microsoft.com/office/drawing/2014/main" id="{9C18D57F-33B2-EB56-5135-6DE460A9D6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802">
            <a:off x="9972715" y="2357415"/>
            <a:ext cx="2353168" cy="1867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CA5F674D-4C80-92F2-6519-9C3E8C7AC0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4722" y="4045363"/>
            <a:ext cx="4952700" cy="2942379"/>
          </a:xfrm>
          <a:prstGeom prst="rect">
            <a:avLst/>
          </a:prstGeom>
        </p:spPr>
      </p:pic>
      <p:pic>
        <p:nvPicPr>
          <p:cNvPr id="9" name="Kép 8" descr="Sport: Hatalmas tapsot kapott Kozák Luca fair play-díjas gesztusa a tokiói  olimpiai stadionban | hvg.hu">
            <a:extLst>
              <a:ext uri="{FF2B5EF4-FFF2-40B4-BE49-F238E27FC236}">
                <a16:creationId xmlns:a16="http://schemas.microsoft.com/office/drawing/2014/main" id="{76A7E4D9-0140-B20D-C003-E3588DC369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07" y="4383022"/>
            <a:ext cx="5760720" cy="2531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672D4345-0CAA-5887-F479-5F4FD04CA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2914" y="3013743"/>
            <a:ext cx="3271934" cy="218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Kép 10" descr="Femke Bol on her way to a 400m hurdles win at the Wanda Diamond League meeting in Lausanne">
            <a:extLst>
              <a:ext uri="{FF2B5EF4-FFF2-40B4-BE49-F238E27FC236}">
                <a16:creationId xmlns:a16="http://schemas.microsoft.com/office/drawing/2014/main" id="{2AD10616-2F11-2C08-CD92-379E369406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750" y="69263"/>
            <a:ext cx="2238322" cy="1555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Kép 11" descr="Sydney McLaughlin at the Gyulai István Memorial - Hungarian Athletics Grand Prix 2022">
            <a:extLst>
              <a:ext uri="{FF2B5EF4-FFF2-40B4-BE49-F238E27FC236}">
                <a16:creationId xmlns:a16="http://schemas.microsoft.com/office/drawing/2014/main" id="{B1812586-8B92-1B1E-1CB1-3F4047B280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0" y="504401"/>
            <a:ext cx="3004947" cy="20032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223894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31950" y="333376"/>
            <a:ext cx="8567738" cy="37433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dirty="0"/>
              <a:t>Akadály:  3000 m</a:t>
            </a:r>
            <a:br>
              <a:rPr lang="hu-HU" dirty="0"/>
            </a:br>
            <a:r>
              <a:rPr lang="hu-HU" dirty="0"/>
              <a:t>                </a:t>
            </a:r>
            <a:r>
              <a:rPr lang="hu-HU" sz="3100" i="1" dirty="0"/>
              <a:t>ffi 91.4 cm</a:t>
            </a:r>
            <a:br>
              <a:rPr lang="hu-HU" sz="3100" i="1" dirty="0"/>
            </a:br>
            <a:r>
              <a:rPr lang="hu-HU" sz="3100" i="1" dirty="0"/>
              <a:t>                női 76.2 cm</a:t>
            </a:r>
            <a:br>
              <a:rPr lang="hu-HU" i="1" dirty="0"/>
            </a:br>
            <a:br>
              <a:rPr lang="hu-HU" dirty="0"/>
            </a:br>
            <a:r>
              <a:rPr lang="hu-HU" dirty="0"/>
              <a:t>Gát: </a:t>
            </a:r>
            <a:r>
              <a:rPr lang="hu-HU" i="1" dirty="0"/>
              <a:t>ffi  110 m </a:t>
            </a:r>
            <a:r>
              <a:rPr lang="hu-HU" sz="2700" i="1" dirty="0"/>
              <a:t>106.7 cm</a:t>
            </a:r>
            <a:br>
              <a:rPr lang="hu-HU" i="1" dirty="0"/>
            </a:br>
            <a:r>
              <a:rPr lang="hu-HU" i="1" dirty="0"/>
              <a:t>              400 m </a:t>
            </a:r>
            <a:r>
              <a:rPr lang="hu-HU" sz="2700" i="1" dirty="0"/>
              <a:t>91.4 cm </a:t>
            </a:r>
            <a:r>
              <a:rPr lang="hu-HU" i="1" dirty="0"/>
              <a:t>      női 100 m      	 női 100 m </a:t>
            </a:r>
            <a:r>
              <a:rPr lang="hu-HU" sz="2700" i="1" dirty="0"/>
              <a:t>83.8 cm</a:t>
            </a:r>
            <a:br>
              <a:rPr lang="hu-HU" i="1" dirty="0"/>
            </a:br>
            <a:r>
              <a:rPr lang="hu-HU" i="1" dirty="0"/>
              <a:t>              400 m </a:t>
            </a:r>
            <a:r>
              <a:rPr lang="hu-HU" sz="2700" i="1" dirty="0"/>
              <a:t>76.2 cm </a:t>
            </a:r>
            <a:r>
              <a:rPr lang="hu-HU" i="1" dirty="0"/>
              <a:t>          10 gát</a:t>
            </a:r>
          </a:p>
        </p:txBody>
      </p:sp>
      <p:pic>
        <p:nvPicPr>
          <p:cNvPr id="13315" name="Tartalom helye 3" descr="Képtalálat a következőre: „Akadályfutás”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9" y="4064000"/>
            <a:ext cx="6696075" cy="2738438"/>
          </a:xfrm>
        </p:spPr>
      </p:pic>
      <p:pic>
        <p:nvPicPr>
          <p:cNvPr id="13316" name="Kép 4" descr="Képtalálatok a következőre: gátfutás gát távolság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692151"/>
            <a:ext cx="3744913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502573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6ECB95-47DE-85EB-A52F-9E35B3D32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80" y="4619507"/>
            <a:ext cx="11303620" cy="1708141"/>
          </a:xfrm>
        </p:spPr>
        <p:txBody>
          <a:bodyPr>
            <a:normAutofit fontScale="90000"/>
          </a:bodyPr>
          <a:lstStyle/>
          <a:p>
            <a:r>
              <a:rPr lang="hu-HU" b="0" dirty="0"/>
              <a:t>4 x 100 m  ffi - női</a:t>
            </a:r>
            <a:br>
              <a:rPr lang="hu-HU" b="0" dirty="0"/>
            </a:br>
            <a:r>
              <a:rPr lang="hu-HU" b="0" dirty="0"/>
              <a:t>4 x 400 m  ffi - női</a:t>
            </a:r>
            <a:br>
              <a:rPr lang="hu-HU" b="0" dirty="0"/>
            </a:br>
            <a:r>
              <a:rPr lang="hu-HU" b="0" dirty="0"/>
              <a:t>4 x 400 m  vegyes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2934515D-6C98-8F55-082E-772084BFCE25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560" y="530352"/>
            <a:ext cx="10911840" cy="3918985"/>
          </a:xfrm>
        </p:spPr>
      </p:pic>
      <p:pic>
        <p:nvPicPr>
          <p:cNvPr id="5" name="Kép 4" descr="A képen személy, sport, atlétika, ruházat látható&#10;&#10;Automatikusan generált leírás">
            <a:extLst>
              <a:ext uri="{FF2B5EF4-FFF2-40B4-BE49-F238E27FC236}">
                <a16:creationId xmlns:a16="http://schemas.microsoft.com/office/drawing/2014/main" id="{3F84C658-D981-EF92-C9B8-08B4EFF5BD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80" y="141346"/>
            <a:ext cx="5425440" cy="361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 descr="A képen sport, személy, atlétika, atléta látható&#10;&#10;Automatikusan generált leírás">
            <a:extLst>
              <a:ext uri="{FF2B5EF4-FFF2-40B4-BE49-F238E27FC236}">
                <a16:creationId xmlns:a16="http://schemas.microsoft.com/office/drawing/2014/main" id="{E719FB16-0472-071E-C3B0-99ADE5AEF6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807" y="617630"/>
            <a:ext cx="2938908" cy="195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Ifjúság - Sportolók az V. Világifjúsági Találkozón">
            <a:extLst>
              <a:ext uri="{FF2B5EF4-FFF2-40B4-BE49-F238E27FC236}">
                <a16:creationId xmlns:a16="http://schemas.microsoft.com/office/drawing/2014/main" id="{882D9BFF-9C5B-379D-DC30-51C8C2E17D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948" y="3207843"/>
            <a:ext cx="2435207" cy="2482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 descr="Győzött és egy osztállyal feljebb jutott a magyar válogatott az atlétikai  csapat Eb-n">
            <a:extLst>
              <a:ext uri="{FF2B5EF4-FFF2-40B4-BE49-F238E27FC236}">
                <a16:creationId xmlns:a16="http://schemas.microsoft.com/office/drawing/2014/main" id="{54B1D63F-A8C6-FD04-EC0F-3BFED9F98F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630" y="1897970"/>
            <a:ext cx="2208598" cy="165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 descr="A képen személy, sport, lábbelik, verseny látható&#10;&#10;Automatikusan generált leírás">
            <a:extLst>
              <a:ext uri="{FF2B5EF4-FFF2-40B4-BE49-F238E27FC236}">
                <a16:creationId xmlns:a16="http://schemas.microsoft.com/office/drawing/2014/main" id="{05B30E9B-99D1-D6D3-E7F3-259DDDFC36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256" y="3297868"/>
            <a:ext cx="4350483" cy="2900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839153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92313" y="404814"/>
            <a:ext cx="8183562" cy="1050925"/>
          </a:xfrm>
        </p:spPr>
        <p:txBody>
          <a:bodyPr/>
          <a:lstStyle/>
          <a:p>
            <a:pPr>
              <a:defRPr/>
            </a:pPr>
            <a:r>
              <a:rPr lang="hu-HU" dirty="0"/>
              <a:t>Atlétika 1.</a:t>
            </a:r>
          </a:p>
        </p:txBody>
      </p:sp>
      <p:sp>
        <p:nvSpPr>
          <p:cNvPr id="9219" name="Tartalom helye 2"/>
          <p:cNvSpPr>
            <a:spLocks noGrp="1"/>
          </p:cNvSpPr>
          <p:nvPr>
            <p:ph idx="1"/>
          </p:nvPr>
        </p:nvSpPr>
        <p:spPr>
          <a:xfrm>
            <a:off x="2027238" y="1700213"/>
            <a:ext cx="8183562" cy="4824412"/>
          </a:xfrm>
        </p:spPr>
        <p:txBody>
          <a:bodyPr/>
          <a:lstStyle/>
          <a:p>
            <a:r>
              <a:rPr lang="hu-HU" altLang="hu-HU"/>
              <a:t>Történet nemzetközi – hazai</a:t>
            </a:r>
          </a:p>
          <a:p>
            <a:r>
              <a:rPr lang="hu-HU" altLang="hu-HU"/>
              <a:t>Kiemelkedő atléták   -  magyarok</a:t>
            </a:r>
          </a:p>
          <a:p>
            <a:r>
              <a:rPr lang="hu-HU" altLang="hu-HU"/>
              <a:t>Sportág jellemzői</a:t>
            </a:r>
          </a:p>
          <a:p>
            <a:r>
              <a:rPr lang="hu-HU" altLang="hu-HU"/>
              <a:t>Versenyszabályok</a:t>
            </a:r>
          </a:p>
          <a:p>
            <a:r>
              <a:rPr lang="hu-HU" altLang="hu-HU"/>
              <a:t>Szervezeti háttér</a:t>
            </a:r>
          </a:p>
          <a:p>
            <a:r>
              <a:rPr lang="hu-HU" altLang="hu-HU"/>
              <a:t>Érdekességek</a:t>
            </a:r>
          </a:p>
          <a:p>
            <a:r>
              <a:rPr lang="hu-HU" altLang="hu-HU"/>
              <a:t>A sportág a média szemszögéből, a sportág és a média kapcsolata</a:t>
            </a:r>
          </a:p>
          <a:p>
            <a:endParaRPr lang="hu-HU" altLang="hu-HU"/>
          </a:p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5420764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006600" y="260351"/>
            <a:ext cx="8229600" cy="5048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err="1">
                <a:solidFill>
                  <a:schemeClr val="accent1">
                    <a:tint val="88000"/>
                    <a:satMod val="150000"/>
                  </a:schemeClr>
                </a:solidFill>
              </a:rPr>
              <a:t>Marathon</a:t>
            </a:r>
            <a:r>
              <a:rPr lang="hu-HU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 futás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836614"/>
            <a:ext cx="9144000" cy="5761037"/>
          </a:xfrm>
        </p:spPr>
        <p:txBody>
          <a:bodyPr/>
          <a:lstStyle/>
          <a:p>
            <a:pPr eaLnBrk="1" hangingPunct="1">
              <a:defRPr/>
            </a:pPr>
            <a:r>
              <a:rPr lang="hu-HU" sz="2400" dirty="0"/>
              <a:t>A táv </a:t>
            </a:r>
            <a:r>
              <a:rPr lang="hu-HU" sz="2400" b="1" dirty="0"/>
              <a:t>42.195</a:t>
            </a:r>
            <a:r>
              <a:rPr lang="hu-HU" sz="2400" dirty="0"/>
              <a:t> km</a:t>
            </a:r>
          </a:p>
          <a:p>
            <a:pPr eaLnBrk="1" hangingPunct="1">
              <a:defRPr/>
            </a:pPr>
            <a:r>
              <a:rPr lang="hu-HU" sz="2400" dirty="0"/>
              <a:t>Rajt és a cél az atlétika stadionban, de a táv nagy része a stadionon kívüli kimért pályán.</a:t>
            </a:r>
          </a:p>
          <a:p>
            <a:pPr eaLnBrk="1" hangingPunct="1">
              <a:defRPr/>
            </a:pPr>
            <a:r>
              <a:rPr lang="hu-HU" sz="2400" dirty="0"/>
              <a:t>Az első </a:t>
            </a:r>
            <a:r>
              <a:rPr lang="hu-HU" sz="2400" dirty="0" err="1"/>
              <a:t>Marathon</a:t>
            </a:r>
            <a:r>
              <a:rPr lang="hu-HU" sz="2400" dirty="0"/>
              <a:t> futó olimpiai bajnok 1896-ban, </a:t>
            </a:r>
            <a:r>
              <a:rPr lang="hu-HU" sz="2400" b="1" dirty="0" err="1"/>
              <a:t>Spiridon</a:t>
            </a:r>
            <a:r>
              <a:rPr lang="hu-HU" sz="2400" b="1" dirty="0"/>
              <a:t> Louis</a:t>
            </a:r>
            <a:r>
              <a:rPr lang="hu-HU" sz="2400" dirty="0"/>
              <a:t>, </a:t>
            </a:r>
            <a:r>
              <a:rPr lang="hu-HU" sz="2400" i="1" dirty="0"/>
              <a:t>(2:58:50) GRE</a:t>
            </a:r>
            <a:endParaRPr lang="hu-HU" sz="2400" dirty="0"/>
          </a:p>
          <a:p>
            <a:pPr eaLnBrk="1" hangingPunct="1">
              <a:defRPr/>
            </a:pPr>
            <a:r>
              <a:rPr lang="hu-HU" sz="2400" dirty="0"/>
              <a:t>Jelenlegi világcsúcstartók: </a:t>
            </a:r>
          </a:p>
          <a:p>
            <a:pPr marL="0" indent="0" eaLnBrk="1" hangingPunct="1">
              <a:buNone/>
              <a:defRPr/>
            </a:pPr>
            <a:r>
              <a:rPr lang="hu-HU" sz="2400" dirty="0" err="1"/>
              <a:t>Eliud</a:t>
            </a:r>
            <a:r>
              <a:rPr lang="hu-HU" sz="2400" dirty="0"/>
              <a:t> </a:t>
            </a:r>
            <a:r>
              <a:rPr lang="hu-HU" sz="2400" dirty="0" err="1"/>
              <a:t>Khipchoge</a:t>
            </a:r>
            <a:r>
              <a:rPr lang="hu-HU" sz="2400" dirty="0"/>
              <a:t> KEN   2019 – (1:59:40)</a:t>
            </a:r>
          </a:p>
          <a:p>
            <a:pPr marL="0" indent="0" eaLnBrk="1" hangingPunct="1">
              <a:buNone/>
              <a:defRPr/>
            </a:pPr>
            <a:r>
              <a:rPr lang="hu-HU" sz="2400" b="1" dirty="0"/>
              <a:t>Kelvin </a:t>
            </a:r>
            <a:r>
              <a:rPr lang="hu-HU" sz="2400" b="1" dirty="0" err="1"/>
              <a:t>Kiptum</a:t>
            </a:r>
            <a:r>
              <a:rPr lang="hu-HU" sz="2400" b="1" dirty="0"/>
              <a:t> KEN 2023 (2:00:35) </a:t>
            </a:r>
          </a:p>
          <a:p>
            <a:pPr marL="0" indent="0" eaLnBrk="1" hangingPunct="1">
              <a:buNone/>
              <a:defRPr/>
            </a:pPr>
            <a:r>
              <a:rPr lang="hu-HU" sz="2400" b="1" dirty="0" err="1">
                <a:solidFill>
                  <a:srgbClr val="000000"/>
                </a:solidFill>
                <a:cs typeface="Times New Roman" pitchFamily="18" charset="0"/>
              </a:rPr>
              <a:t>Tigst</a:t>
            </a:r>
            <a:r>
              <a:rPr lang="hu-HU" sz="24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sz="2400" b="1" dirty="0" err="1">
                <a:solidFill>
                  <a:srgbClr val="000000"/>
                </a:solidFill>
                <a:cs typeface="Times New Roman" pitchFamily="18" charset="0"/>
              </a:rPr>
              <a:t>Assefa</a:t>
            </a:r>
            <a:r>
              <a:rPr lang="hu-HU" sz="2400" b="1" dirty="0">
                <a:solidFill>
                  <a:srgbClr val="000000"/>
                </a:solidFill>
                <a:cs typeface="Times New Roman" pitchFamily="18" charset="0"/>
              </a:rPr>
              <a:t> ETP 2023 (2:11:53)</a:t>
            </a:r>
            <a:endParaRPr lang="hu-HU" sz="2400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hu-HU" sz="2400" b="1" i="1" dirty="0" err="1">
                <a:solidFill>
                  <a:srgbClr val="000000"/>
                </a:solidFill>
                <a:cs typeface="Times New Roman" pitchFamily="18" charset="0"/>
              </a:rPr>
              <a:t>Jepkosgei</a:t>
            </a:r>
            <a:r>
              <a:rPr lang="hu-HU" sz="2400" b="1" i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sz="2400" b="1" i="1" dirty="0" err="1">
                <a:solidFill>
                  <a:srgbClr val="000000"/>
                </a:solidFill>
                <a:cs typeface="Times New Roman" pitchFamily="18" charset="0"/>
              </a:rPr>
              <a:t>Keitany</a:t>
            </a:r>
            <a:r>
              <a:rPr lang="hu-HU" sz="2400" b="1" i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sz="2000" i="1" dirty="0">
                <a:solidFill>
                  <a:srgbClr val="000000"/>
                </a:solidFill>
                <a:cs typeface="Times New Roman" pitchFamily="18" charset="0"/>
              </a:rPr>
              <a:t>(2:17.01) KEN, 2017</a:t>
            </a:r>
          </a:p>
          <a:p>
            <a:pPr eaLnBrk="1" hangingPunct="1">
              <a:buFontTx/>
              <a:buNone/>
              <a:defRPr/>
            </a:pPr>
            <a:r>
              <a:rPr lang="hu-H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	</a:t>
            </a:r>
            <a:endParaRPr lang="hu-HU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hu-HU" sz="2400" dirty="0"/>
          </a:p>
          <a:p>
            <a:pPr eaLnBrk="1" hangingPunct="1">
              <a:defRPr/>
            </a:pPr>
            <a:endParaRPr lang="hu-HU" dirty="0"/>
          </a:p>
        </p:txBody>
      </p:sp>
      <p:pic>
        <p:nvPicPr>
          <p:cNvPr id="14340" name="Picture 4" descr="1896 marathon  Spiridon Louis fut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3672">
            <a:off x="9803601" y="1930875"/>
            <a:ext cx="172878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Kép 7" descr="Képtalálatok a következőre: Jepkosgei Keitany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359" y="512763"/>
            <a:ext cx="2265969" cy="14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 descr="A képen szöveg, ruházat, kültéri, személy látható&#10;&#10;Automatikusan generált leírás">
            <a:extLst>
              <a:ext uri="{FF2B5EF4-FFF2-40B4-BE49-F238E27FC236}">
                <a16:creationId xmlns:a16="http://schemas.microsoft.com/office/drawing/2014/main" id="{DC22F9A6-355C-8EE1-D9FF-7C4F960408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220" y="4037744"/>
            <a:ext cx="3327543" cy="2307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A képen lábbelik, ruházat, személy, kültéri látható&#10;&#10;Automatikusan generált leírás">
            <a:extLst>
              <a:ext uri="{FF2B5EF4-FFF2-40B4-BE49-F238E27FC236}">
                <a16:creationId xmlns:a16="http://schemas.microsoft.com/office/drawing/2014/main" id="{FED631A2-A845-8C9E-8892-AC7ADAA477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788" y="4893407"/>
            <a:ext cx="2640629" cy="1704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 descr="A képen szöveg, kültéri, ég, jármű látható&#10;&#10;Automatikusan generált leírás">
            <a:extLst>
              <a:ext uri="{FF2B5EF4-FFF2-40B4-BE49-F238E27FC236}">
                <a16:creationId xmlns:a16="http://schemas.microsoft.com/office/drawing/2014/main" id="{AC770F3E-D80B-699F-9D27-B237865145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024" y="4893407"/>
            <a:ext cx="2633433" cy="17042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879820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81200" y="333375"/>
            <a:ext cx="8229600" cy="19621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tint val="88000"/>
                    <a:satMod val="150000"/>
                  </a:schemeClr>
                </a:solidFill>
              </a:rPr>
              <a:t>Eliud</a:t>
            </a:r>
            <a:r>
              <a:rPr lang="hu-HU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tint val="88000"/>
                    <a:satMod val="150000"/>
                  </a:schemeClr>
                </a:solidFill>
              </a:rPr>
              <a:t>Khipchoge</a:t>
            </a:r>
            <a:r>
              <a:rPr lang="hu-HU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 </a:t>
            </a:r>
            <a:r>
              <a:rPr lang="hu-HU" sz="2800" i="1" dirty="0">
                <a:solidFill>
                  <a:srgbClr val="FF0000"/>
                </a:solidFill>
              </a:rPr>
              <a:t>( 1:59.40:2)</a:t>
            </a:r>
            <a:br>
              <a:rPr lang="hu-HU" sz="2800" i="1" dirty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endParaRPr lang="hu-HU" sz="2800" i="1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15363" name="Tartalom helye 2"/>
          <p:cNvSpPr>
            <a:spLocks noGrp="1"/>
          </p:cNvSpPr>
          <p:nvPr>
            <p:ph idx="1"/>
          </p:nvPr>
        </p:nvSpPr>
        <p:spPr>
          <a:xfrm>
            <a:off x="443345" y="1773237"/>
            <a:ext cx="9653155" cy="4202689"/>
          </a:xfrm>
        </p:spPr>
        <p:txBody>
          <a:bodyPr/>
          <a:lstStyle/>
          <a:p>
            <a:pPr eaLnBrk="1" hangingPunct="1"/>
            <a:r>
              <a:rPr lang="en-US" altLang="hu-HU" dirty="0"/>
              <a:t>List of world records in athletics</a:t>
            </a:r>
            <a:r>
              <a:rPr lang="hu-HU" altLang="hu-HU" dirty="0"/>
              <a:t> – </a:t>
            </a:r>
            <a:r>
              <a:rPr lang="hu-HU" altLang="hu-HU" dirty="0" err="1"/>
              <a:t>Wikipedia</a:t>
            </a:r>
            <a:endParaRPr lang="hu-HU" altLang="hu-HU" dirty="0"/>
          </a:p>
          <a:p>
            <a:pPr eaLnBrk="1" hangingPunct="1"/>
            <a:endParaRPr lang="hu-HU" altLang="hu-HU" dirty="0"/>
          </a:p>
          <a:p>
            <a:pPr eaLnBrk="1" hangingPunct="1"/>
            <a:endParaRPr lang="hu-HU" altLang="hu-HU" dirty="0"/>
          </a:p>
          <a:p>
            <a:pPr eaLnBrk="1" hangingPunct="1"/>
            <a:endParaRPr lang="hu-HU" altLang="hu-HU" dirty="0"/>
          </a:p>
          <a:p>
            <a:pPr eaLnBrk="1" hangingPunct="1"/>
            <a:endParaRPr lang="hu-HU" altLang="hu-HU" dirty="0"/>
          </a:p>
          <a:p>
            <a:pPr eaLnBrk="1" hangingPunct="1"/>
            <a:endParaRPr lang="hu-HU" altLang="hu-HU" dirty="0"/>
          </a:p>
          <a:p>
            <a:pPr eaLnBrk="1" hangingPunct="1"/>
            <a:endParaRPr lang="hu-HU" altLang="hu-HU" dirty="0"/>
          </a:p>
          <a:p>
            <a:pPr eaLnBrk="1" hangingPunct="1"/>
            <a:r>
              <a:rPr lang="hu-HU" altLang="hu-HU" sz="1600" dirty="0"/>
              <a:t>2.54.8 mp-s tempó ezer méteren,</a:t>
            </a:r>
          </a:p>
          <a:p>
            <a:pPr eaLnBrk="1" hangingPunct="1"/>
            <a:r>
              <a:rPr lang="hu-HU" altLang="hu-HU" sz="1600" dirty="0"/>
              <a:t>Kb. 70 mp-s 400 m-</a:t>
            </a:r>
            <a:r>
              <a:rPr lang="hu-HU" altLang="hu-HU" sz="1600" dirty="0" err="1"/>
              <a:t>ek</a:t>
            </a:r>
            <a:r>
              <a:rPr lang="hu-HU" altLang="hu-HU" sz="1600" dirty="0"/>
              <a:t>,</a:t>
            </a:r>
          </a:p>
          <a:p>
            <a:pPr eaLnBrk="1" hangingPunct="1"/>
            <a:r>
              <a:rPr lang="hu-HU" altLang="hu-HU" sz="1600" dirty="0" err="1"/>
              <a:t>Johhny</a:t>
            </a:r>
            <a:r>
              <a:rPr lang="hu-HU" altLang="hu-HU" sz="1600" dirty="0"/>
              <a:t> </a:t>
            </a:r>
            <a:r>
              <a:rPr lang="hu-HU" altLang="hu-HU" sz="1600" dirty="0" err="1"/>
              <a:t>Hayes</a:t>
            </a:r>
            <a:r>
              <a:rPr lang="hu-HU" altLang="hu-HU" sz="1600" dirty="0"/>
              <a:t> 2:55:18, 1908 </a:t>
            </a:r>
            <a:r>
              <a:rPr lang="hu-HU" altLang="hu-HU" sz="1600" dirty="0" err="1"/>
              <a:t>vcs</a:t>
            </a:r>
            <a:r>
              <a:rPr lang="hu-HU" altLang="hu-HU" sz="1600" dirty="0"/>
              <a:t>.</a:t>
            </a:r>
          </a:p>
          <a:p>
            <a:pPr marL="0" indent="0" eaLnBrk="1" hangingPunct="1">
              <a:buNone/>
            </a:pPr>
            <a:r>
              <a:rPr lang="hu-HU" altLang="hu-HU" sz="1600" dirty="0"/>
              <a:t>                                     (18 km!!!)</a:t>
            </a:r>
          </a:p>
          <a:p>
            <a:pPr marL="0" indent="0" eaLnBrk="1" hangingPunct="1">
              <a:buNone/>
            </a:pPr>
            <a:endParaRPr lang="hu-HU" altLang="hu-HU" sz="1600" dirty="0"/>
          </a:p>
          <a:p>
            <a:pPr eaLnBrk="1" hangingPunct="1"/>
            <a:endParaRPr lang="hu-HU" altLang="hu-HU" sz="1600" dirty="0"/>
          </a:p>
        </p:txBody>
      </p:sp>
      <p:pic>
        <p:nvPicPr>
          <p:cNvPr id="15364" name="Kép 6" descr="Képtalálat a következőre: „eliud kipchoge berlin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0099">
            <a:off x="7635876" y="2633664"/>
            <a:ext cx="2708275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Kép 7" descr="Képtalálat a következőre: „eliud kipchoge berlin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772267"/>
            <a:ext cx="2738438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Kép 9" descr="Képtalálatok a következőre: eliud kipchoge béc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990" y="2411602"/>
            <a:ext cx="3024188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Kép 10" descr="Képtalálatok a következőre: eliud kipchoge béc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0389">
            <a:off x="1289267" y="2708276"/>
            <a:ext cx="26654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66063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ím 1"/>
          <p:cNvSpPr>
            <a:spLocks noGrp="1"/>
          </p:cNvSpPr>
          <p:nvPr>
            <p:ph type="title"/>
          </p:nvPr>
        </p:nvSpPr>
        <p:spPr>
          <a:xfrm>
            <a:off x="2027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hu-H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16387" name="Tartalom helye 3" descr="berlin maraton futók tömeg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9264" y="549276"/>
            <a:ext cx="4105275" cy="2879725"/>
          </a:xfrm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1" y="549276"/>
            <a:ext cx="4448175" cy="28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Tartalom helye 3" descr="http://upload.wikimedia.org/wikipedia/commons/thumb/f/f8/Boston_marathon_mile_25_beacon_street_050418.jpg/225px-Boston_marathon_mile_25_beacon_street_050418.jpg">
            <a:hlinkClick r:id="rId4"/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716338"/>
            <a:ext cx="40322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3749676"/>
            <a:ext cx="4605338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84315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24000" y="4983163"/>
            <a:ext cx="8686800" cy="1052512"/>
          </a:xfrm>
        </p:spPr>
        <p:txBody>
          <a:bodyPr/>
          <a:lstStyle/>
          <a:p>
            <a:pPr>
              <a:defRPr/>
            </a:pPr>
            <a:r>
              <a:rPr lang="hu-HU" dirty="0"/>
              <a:t>New York 50</a:t>
            </a:r>
          </a:p>
        </p:txBody>
      </p:sp>
      <p:pic>
        <p:nvPicPr>
          <p:cNvPr id="17411" name="Tartalom helye 3" descr="General View of the New York Marathon (Getty Images)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062788">
            <a:off x="1703388" y="188913"/>
            <a:ext cx="5715000" cy="3810000"/>
          </a:xfrm>
        </p:spPr>
      </p:pic>
      <p:pic>
        <p:nvPicPr>
          <p:cNvPr id="17412" name="Kép 4" descr="Runners on the Verrazano-Narrows Bridge during the 2011 New York City Marathon (Getty Imag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8439">
            <a:off x="5664200" y="3284538"/>
            <a:ext cx="4694238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5042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ím 1"/>
          <p:cNvSpPr>
            <a:spLocks noGrp="1"/>
          </p:cNvSpPr>
          <p:nvPr>
            <p:ph type="title"/>
          </p:nvPr>
        </p:nvSpPr>
        <p:spPr>
          <a:xfrm>
            <a:off x="1524000" y="3038477"/>
            <a:ext cx="9995210" cy="17589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hu-HU" sz="2800" dirty="0">
                <a:solidFill>
                  <a:schemeClr val="tx1"/>
                </a:solidFill>
              </a:rPr>
            </a:br>
            <a:br>
              <a:rPr lang="hu-HU" sz="2800" dirty="0">
                <a:solidFill>
                  <a:schemeClr val="tx1"/>
                </a:solidFill>
              </a:rPr>
            </a:br>
            <a:br>
              <a:rPr lang="hu-HU" sz="2800" dirty="0">
                <a:solidFill>
                  <a:schemeClr val="tx1"/>
                </a:solidFill>
              </a:rPr>
            </a:br>
            <a:br>
              <a:rPr lang="hu-HU" sz="2800" dirty="0">
                <a:solidFill>
                  <a:schemeClr val="tx1"/>
                </a:solidFill>
              </a:rPr>
            </a:br>
            <a:br>
              <a:rPr lang="hu-HU" sz="2800" dirty="0">
                <a:solidFill>
                  <a:schemeClr val="tx1"/>
                </a:solidFill>
              </a:rPr>
            </a:br>
            <a:r>
              <a:rPr lang="hu-HU" sz="2800" dirty="0">
                <a:solidFill>
                  <a:schemeClr val="tx1"/>
                </a:solidFill>
              </a:rPr>
              <a:t> </a:t>
            </a:r>
            <a:br>
              <a:rPr lang="hu-HU" sz="2800" dirty="0">
                <a:solidFill>
                  <a:schemeClr val="tx1"/>
                </a:solidFill>
              </a:rPr>
            </a:br>
            <a:br>
              <a:rPr lang="hu-HU" sz="2800" dirty="0">
                <a:solidFill>
                  <a:schemeClr val="tx1"/>
                </a:solidFill>
              </a:rPr>
            </a:br>
            <a:br>
              <a:rPr lang="hu-HU" sz="2800" dirty="0">
                <a:solidFill>
                  <a:schemeClr val="tx1"/>
                </a:solidFill>
              </a:rPr>
            </a:br>
            <a:br>
              <a:rPr lang="hu-HU" sz="2800" dirty="0">
                <a:solidFill>
                  <a:schemeClr val="tx1"/>
                </a:solidFill>
              </a:rPr>
            </a:br>
            <a:r>
              <a:rPr lang="hu-HU" sz="4000" dirty="0">
                <a:solidFill>
                  <a:schemeClr val="tx1"/>
                </a:solidFill>
              </a:rPr>
              <a:t>Ultra </a:t>
            </a:r>
            <a:r>
              <a:rPr lang="hu-HU" sz="4000" dirty="0" err="1">
                <a:solidFill>
                  <a:schemeClr val="tx1"/>
                </a:solidFill>
              </a:rPr>
              <a:t>Running</a:t>
            </a:r>
            <a:r>
              <a:rPr lang="hu-HU" sz="4000" dirty="0">
                <a:solidFill>
                  <a:schemeClr val="tx1"/>
                </a:solidFill>
              </a:rPr>
              <a:t>  </a:t>
            </a:r>
            <a:r>
              <a:rPr lang="hu-HU" sz="3200" dirty="0" err="1">
                <a:solidFill>
                  <a:schemeClr val="accent1">
                    <a:tint val="88000"/>
                    <a:satMod val="150000"/>
                  </a:schemeClr>
                </a:solidFill>
              </a:rPr>
              <a:t>Lubics</a:t>
            </a:r>
            <a:r>
              <a:rPr lang="hu-HU" sz="32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 Szilvia, </a:t>
            </a:r>
            <a:br>
              <a:rPr lang="hu-HU" dirty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r>
              <a:rPr lang="hu-HU" sz="24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                                       ultrafutó szakág </a:t>
            </a:r>
            <a:br>
              <a:rPr lang="hu-HU" sz="2400" dirty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r>
              <a:rPr lang="hu-HU" sz="24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				246 km, 3 x </a:t>
            </a:r>
            <a:r>
              <a:rPr lang="hu-HU" sz="2400" dirty="0" err="1">
                <a:solidFill>
                  <a:schemeClr val="accent1">
                    <a:tint val="88000"/>
                    <a:satMod val="150000"/>
                  </a:schemeClr>
                </a:solidFill>
              </a:rPr>
              <a:t>Spartathlon</a:t>
            </a:r>
            <a:r>
              <a:rPr lang="hu-HU" sz="24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 győztes</a:t>
            </a:r>
            <a:br>
              <a:rPr lang="hu-HU" sz="2400" dirty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r>
              <a:rPr lang="hu-HU" sz="24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				</a:t>
            </a:r>
            <a:r>
              <a:rPr lang="hu-HU" sz="2400" i="1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Magyar Becsület Rend kitüntetettje</a:t>
            </a:r>
            <a:r>
              <a:rPr lang="hu-HU" sz="24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,</a:t>
            </a:r>
            <a:br>
              <a:rPr lang="hu-HU" sz="2400" dirty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br>
              <a:rPr lang="hu-HU" sz="2400" dirty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r>
              <a:rPr lang="hu-HU" sz="24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                                       </a:t>
            </a:r>
            <a:r>
              <a:rPr lang="hu-HU" sz="32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Maráz Zsuzsanna</a:t>
            </a:r>
            <a:br>
              <a:rPr lang="hu-HU" sz="3200" dirty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r>
              <a:rPr lang="hu-HU" sz="32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                              </a:t>
            </a:r>
            <a:r>
              <a:rPr lang="hu-HU" sz="18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27:04:28 óra</a:t>
            </a:r>
            <a:br>
              <a:rPr lang="hu-HU" sz="1800" dirty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br>
              <a:rPr lang="hu-HU" sz="1800" dirty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r>
              <a:rPr lang="hu-HU" sz="18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                                                                                                    </a:t>
            </a:r>
            <a:r>
              <a:rPr lang="hu-HU" sz="22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Bódis Tamás </a:t>
            </a:r>
            <a:br>
              <a:rPr lang="hu-HU" sz="2200" dirty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r>
              <a:rPr lang="hu-HU" sz="22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							       </a:t>
            </a:r>
            <a:r>
              <a:rPr lang="hu-HU" sz="18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23:28,37 óra</a:t>
            </a:r>
          </a:p>
        </p:txBody>
      </p:sp>
      <p:pic>
        <p:nvPicPr>
          <p:cNvPr id="19459" name="Tartalom helye 3" descr="Lubics Szilvia lszalbum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752" y="1790390"/>
            <a:ext cx="3697288" cy="2881024"/>
          </a:xfrm>
        </p:spPr>
      </p:pic>
      <p:pic>
        <p:nvPicPr>
          <p:cNvPr id="19460" name="Kép 4" descr="Lubics Szilvia lszalbum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66" y="4894636"/>
            <a:ext cx="2989262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Kép 6" descr="Képtalálatok a következőre: bódis tamá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831" y="4066253"/>
            <a:ext cx="3567547" cy="237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25663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9" y="333375"/>
            <a:ext cx="4789487" cy="9350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      Gyaloglás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1631950" y="1600201"/>
            <a:ext cx="857885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altLang="hu-HU" dirty="0"/>
              <a:t>Speciális szabályok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dirty="0"/>
              <a:t> Atlétika stadionban van a rajt és a cél,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dirty="0"/>
              <a:t>   de a táv nagy része  stadionon  kívül, kijelölt pályán,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dirty="0"/>
              <a:t>   szigorú kontrol alatt </a:t>
            </a:r>
            <a:r>
              <a:rPr lang="hu-HU" altLang="hu-HU" i="1" dirty="0"/>
              <a:t>(versenybírók)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dirty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dirty="0"/>
              <a:t> 20 km nőknek  </a:t>
            </a:r>
            <a:r>
              <a:rPr lang="hu-HU" altLang="hu-HU" sz="2400" i="1" dirty="0"/>
              <a:t>(</a:t>
            </a:r>
            <a:r>
              <a:rPr lang="hu-HU" altLang="hu-HU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1:24:38)</a:t>
            </a:r>
            <a:endParaRPr lang="hu-HU" altLang="hu-HU" sz="2400" i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dirty="0"/>
              <a:t> 20 km férfiaknak  </a:t>
            </a:r>
            <a:r>
              <a:rPr lang="hu-HU" altLang="hu-HU" sz="2400" i="1" dirty="0"/>
              <a:t>(</a:t>
            </a:r>
            <a:r>
              <a:rPr lang="hu-HU" altLang="hu-HU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1:16:36)</a:t>
            </a:r>
            <a:endParaRPr lang="hu-HU" altLang="hu-HU" sz="2400" i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dirty="0"/>
              <a:t> 50 km férfiaknak  </a:t>
            </a:r>
            <a:r>
              <a:rPr lang="hu-HU" altLang="hu-HU" sz="2400" i="1" dirty="0"/>
              <a:t>(</a:t>
            </a:r>
            <a:r>
              <a:rPr lang="hu-HU" altLang="hu-HU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3:32:33)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35 km</a:t>
            </a:r>
            <a:r>
              <a:rPr lang="hu-HU" altLang="hu-H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!!</a:t>
            </a:r>
          </a:p>
        </p:txBody>
      </p:sp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679" y="1262310"/>
            <a:ext cx="1991012" cy="298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Kép 5" descr="https://atletika.hu/sites/default/files/styles/vezeto_hirek_nagy/public/masz/hirek/illusztracios-kepek/2017/hel_vb_facebook_2.jpg?itok=WpVIPIc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194977"/>
            <a:ext cx="360045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Kép 6" descr="https://atletika.hu/sites/default/files/masz/hirek/beillesztett-kepek/2017/gruberorsolyaaherartynomadcom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4281489"/>
            <a:ext cx="3033712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94982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509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Az atlétikai ugró versenyszámai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600201"/>
            <a:ext cx="8686800" cy="4525963"/>
          </a:xfrm>
        </p:spPr>
        <p:txBody>
          <a:bodyPr/>
          <a:lstStyle/>
          <a:p>
            <a:pPr eaLnBrk="1" hangingPunct="1"/>
            <a:r>
              <a:rPr lang="hu-HU" altLang="hu-HU" sz="2400" b="1" dirty="0"/>
              <a:t>Távolugrás</a:t>
            </a:r>
            <a:r>
              <a:rPr lang="hu-HU" altLang="hu-HU" sz="2400" dirty="0"/>
              <a:t>:    895 cm</a:t>
            </a:r>
            <a:r>
              <a:rPr lang="hu-HU" altLang="hu-HU" dirty="0"/>
              <a:t> 		  </a:t>
            </a:r>
            <a:r>
              <a:rPr lang="hu-HU" altLang="hu-HU" sz="2400" dirty="0"/>
              <a:t>752 cm</a:t>
            </a:r>
          </a:p>
          <a:p>
            <a:pPr eaLnBrk="1" hangingPunct="1"/>
            <a:endParaRPr lang="hu-HU" altLang="hu-HU" dirty="0"/>
          </a:p>
          <a:p>
            <a:pPr eaLnBrk="1" hangingPunct="1"/>
            <a:r>
              <a:rPr lang="hu-HU" altLang="hu-HU" sz="2400" b="1" dirty="0"/>
              <a:t>Hármasugrás</a:t>
            </a:r>
            <a:r>
              <a:rPr lang="hu-HU" altLang="hu-HU" sz="2400" dirty="0"/>
              <a:t>: 18.29 m		 15.67 m</a:t>
            </a:r>
          </a:p>
          <a:p>
            <a:pPr eaLnBrk="1" hangingPunct="1"/>
            <a:endParaRPr lang="hu-HU" altLang="hu-HU" dirty="0"/>
          </a:p>
          <a:p>
            <a:pPr eaLnBrk="1" hangingPunct="1"/>
            <a:endParaRPr lang="hu-HU" altLang="hu-HU" sz="2400" dirty="0"/>
          </a:p>
          <a:p>
            <a:pPr eaLnBrk="1" hangingPunct="1"/>
            <a:r>
              <a:rPr lang="hu-HU" altLang="hu-HU" sz="2400" b="1" dirty="0"/>
              <a:t>Magasugrás</a:t>
            </a:r>
            <a:r>
              <a:rPr lang="hu-HU" altLang="hu-HU" sz="2400" dirty="0"/>
              <a:t>: 245 cm		   209 cm</a:t>
            </a:r>
          </a:p>
          <a:p>
            <a:pPr eaLnBrk="1" hangingPunct="1"/>
            <a:endParaRPr lang="hu-HU" altLang="hu-HU" dirty="0"/>
          </a:p>
          <a:p>
            <a:pPr eaLnBrk="1" hangingPunct="1"/>
            <a:endParaRPr lang="hu-HU" altLang="hu-HU" sz="2400" dirty="0"/>
          </a:p>
          <a:p>
            <a:pPr eaLnBrk="1" hangingPunct="1"/>
            <a:r>
              <a:rPr lang="hu-HU" altLang="hu-HU" sz="2400" b="1" dirty="0"/>
              <a:t>Rúdugrás</a:t>
            </a:r>
            <a:r>
              <a:rPr lang="hu-HU" altLang="hu-HU" sz="2400" dirty="0"/>
              <a:t>:     622 cm		   506 cm</a:t>
            </a:r>
          </a:p>
          <a:p>
            <a:pPr eaLnBrk="1" hangingPunct="1"/>
            <a:endParaRPr lang="hu-HU" altLang="hu-HU" sz="2400" dirty="0"/>
          </a:p>
        </p:txBody>
      </p:sp>
      <p:pic>
        <p:nvPicPr>
          <p:cNvPr id="21508" name="Picture 4" descr="Mike Pow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50" y="1389063"/>
            <a:ext cx="109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Edwards'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4" y="2632076"/>
            <a:ext cx="10810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Sotomay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4" y="3910014"/>
            <a:ext cx="1368425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8" descr="Galina C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164" y="1206501"/>
            <a:ext cx="98107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0" descr="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1" y="3910014"/>
            <a:ext cx="1439863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1" descr="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464" y="5157789"/>
            <a:ext cx="1006475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Kép 11" descr="Képtalálatok a következőre: duplantis rekor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4" y="5157788"/>
            <a:ext cx="136842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Kép 11" descr="A venezuelai hármasugró megdöntötte Lebegyeva 2004-es világcsúcsá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75" y="2611438"/>
            <a:ext cx="1576388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87984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260350"/>
            <a:ext cx="8183562" cy="6667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Az atlétika dobó versenyszámai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027238" y="1052514"/>
            <a:ext cx="8183562" cy="3665537"/>
          </a:xfrm>
        </p:spPr>
        <p:txBody>
          <a:bodyPr/>
          <a:lstStyle/>
          <a:p>
            <a:pPr eaLnBrk="1" hangingPunct="1"/>
            <a:r>
              <a:rPr lang="hu-HU" altLang="hu-HU" sz="2000" b="1"/>
              <a:t>Gerelyhajítás</a:t>
            </a:r>
            <a:r>
              <a:rPr lang="hu-HU" altLang="hu-HU" sz="2000"/>
              <a:t> </a:t>
            </a:r>
            <a:r>
              <a:rPr lang="hu-HU" altLang="hu-HU" sz="2000" i="1"/>
              <a:t>( 800 ill. 600 g)     98.48  m      72.28 m</a:t>
            </a:r>
          </a:p>
          <a:p>
            <a:pPr eaLnBrk="1" hangingPunct="1"/>
            <a:endParaRPr lang="hu-HU" altLang="hu-HU" sz="2000"/>
          </a:p>
          <a:p>
            <a:pPr eaLnBrk="1" hangingPunct="1"/>
            <a:r>
              <a:rPr lang="hu-HU" altLang="hu-HU" sz="2000" b="1"/>
              <a:t>Súlylökés</a:t>
            </a:r>
            <a:r>
              <a:rPr lang="hu-HU" altLang="hu-HU" sz="2000"/>
              <a:t>  </a:t>
            </a:r>
            <a:r>
              <a:rPr lang="hu-HU" altLang="hu-HU" sz="2000" i="1"/>
              <a:t>(7.26 ill. 4 kg) 	  23.37 m	</a:t>
            </a:r>
            <a:r>
              <a:rPr lang="hu-HU" altLang="hu-HU" sz="2000" i="1">
                <a:solidFill>
                  <a:srgbClr val="000000"/>
                </a:solidFill>
                <a:cs typeface="Times New Roman" panose="02020603050405020304" pitchFamily="18" charset="0"/>
              </a:rPr>
              <a:t>22.63 m</a:t>
            </a:r>
            <a:endParaRPr lang="hu-HU" altLang="hu-HU" sz="2000" i="1"/>
          </a:p>
          <a:p>
            <a:pPr eaLnBrk="1" hangingPunct="1">
              <a:buFontTx/>
              <a:buNone/>
            </a:pPr>
            <a:endParaRPr lang="hu-HU" altLang="hu-HU" sz="2000" b="1" i="1"/>
          </a:p>
          <a:p>
            <a:pPr eaLnBrk="1" hangingPunct="1"/>
            <a:r>
              <a:rPr lang="hu-HU" altLang="hu-HU" sz="2000" b="1"/>
              <a:t>Diszkoszvetés</a:t>
            </a:r>
            <a:r>
              <a:rPr lang="hu-HU" altLang="hu-HU" sz="2000"/>
              <a:t> </a:t>
            </a:r>
            <a:r>
              <a:rPr lang="hu-HU" altLang="hu-HU" sz="2000" i="1"/>
              <a:t>( 2 ill. 1 kg) 	  74.08 m	</a:t>
            </a:r>
            <a:r>
              <a:rPr lang="hu-HU" altLang="hu-HU" sz="2000">
                <a:solidFill>
                  <a:srgbClr val="000000"/>
                </a:solidFill>
                <a:cs typeface="Times New Roman" panose="02020603050405020304" pitchFamily="18" charset="0"/>
              </a:rPr>
              <a:t>76.80 m</a:t>
            </a:r>
            <a:endParaRPr lang="hu-HU" altLang="hu-HU" sz="2000"/>
          </a:p>
          <a:p>
            <a:pPr eaLnBrk="1" hangingPunct="1">
              <a:buFontTx/>
              <a:buNone/>
            </a:pPr>
            <a:endParaRPr lang="hu-HU" altLang="hu-HU" sz="2000"/>
          </a:p>
          <a:p>
            <a:pPr eaLnBrk="1" hangingPunct="1"/>
            <a:r>
              <a:rPr lang="hu-HU" altLang="hu-HU" sz="2000" b="1"/>
              <a:t>Kalapácsvetés</a:t>
            </a:r>
            <a:r>
              <a:rPr lang="hu-HU" altLang="hu-HU" sz="2000"/>
              <a:t> </a:t>
            </a:r>
            <a:r>
              <a:rPr lang="hu-HU" altLang="hu-HU" sz="2000" i="1"/>
              <a:t>(7.26 ill. 4 kg)     86.74  m	</a:t>
            </a:r>
            <a:r>
              <a:rPr lang="hu-HU" altLang="hu-HU" sz="2000">
                <a:solidFill>
                  <a:srgbClr val="000000"/>
                </a:solidFill>
                <a:cs typeface="Times New Roman" panose="02020603050405020304" pitchFamily="18" charset="0"/>
              </a:rPr>
              <a:t>82.98 m</a:t>
            </a:r>
            <a:endParaRPr lang="hu-HU" altLang="hu-HU" sz="2000"/>
          </a:p>
          <a:p>
            <a:pPr eaLnBrk="1" hangingPunct="1"/>
            <a:endParaRPr lang="hu-HU" altLang="hu-HU" sz="2000" i="1"/>
          </a:p>
          <a:p>
            <a:pPr eaLnBrk="1" hangingPunct="1">
              <a:buFontTx/>
              <a:buNone/>
            </a:pPr>
            <a:r>
              <a:rPr lang="hu-HU" altLang="hu-HU" sz="2000"/>
              <a:t> </a:t>
            </a:r>
          </a:p>
        </p:txBody>
      </p:sp>
      <p:sp>
        <p:nvSpPr>
          <p:cNvPr id="22532" name="Picture 4" descr="EB_ParsKr"/>
          <p:cNvSpPr>
            <a:spLocks noChangeAspect="1" noChangeArrowheads="1"/>
          </p:cNvSpPr>
          <p:nvPr/>
        </p:nvSpPr>
        <p:spPr bwMode="auto">
          <a:xfrm rot="21284776">
            <a:off x="1784351" y="4581526"/>
            <a:ext cx="201612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533" name="Picture 6" descr="d000614BEa78cabaf10d3"/>
          <p:cNvSpPr>
            <a:spLocks noChangeAspect="1" noChangeArrowheads="1"/>
          </p:cNvSpPr>
          <p:nvPr/>
        </p:nvSpPr>
        <p:spPr bwMode="auto">
          <a:xfrm>
            <a:off x="2927350" y="5649913"/>
            <a:ext cx="98425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534" name="Picture 7" descr="ZELEZNY_Jan_20060809_GH_L"/>
          <p:cNvSpPr>
            <a:spLocks noChangeAspect="1" noChangeArrowheads="1"/>
          </p:cNvSpPr>
          <p:nvPr/>
        </p:nvSpPr>
        <p:spPr bwMode="auto">
          <a:xfrm rot="427907">
            <a:off x="9048751" y="4725988"/>
            <a:ext cx="14128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535" name="Kép 7" descr="Képtalálat a következ&amp;odblac;re: „márton anita”"/>
          <p:cNvSpPr>
            <a:spLocks noChangeAspect="1" noChangeArrowheads="1"/>
          </p:cNvSpPr>
          <p:nvPr/>
        </p:nvSpPr>
        <p:spPr bwMode="auto">
          <a:xfrm rot="361603">
            <a:off x="7197726" y="5495926"/>
            <a:ext cx="1223963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536" name="Kép 8" descr="Képtalálat a következ&amp;odblac;re: „márton anita”"/>
          <p:cNvSpPr>
            <a:spLocks noChangeAspect="1" noChangeArrowheads="1"/>
          </p:cNvSpPr>
          <p:nvPr/>
        </p:nvSpPr>
        <p:spPr bwMode="auto">
          <a:xfrm rot="986448">
            <a:off x="7680325" y="4513264"/>
            <a:ext cx="1295400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537" name="Kép 9" descr="https://atletika.hu/sites/default/files/styles/galeria-nagy/public/masz/galeriak/2018/fedett-vb-2018-fotok-magyar-indulokrol/fvb2018_masz_rt_31.jpg?itok=GN7TXoT9"/>
          <p:cNvSpPr>
            <a:spLocks noChangeAspect="1" noChangeArrowheads="1"/>
          </p:cNvSpPr>
          <p:nvPr/>
        </p:nvSpPr>
        <p:spPr bwMode="auto">
          <a:xfrm>
            <a:off x="3933826" y="4262438"/>
            <a:ext cx="3165475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2538" name="Picture 6" descr="d000614BEa78cabaf10d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28" y="3705008"/>
            <a:ext cx="2122742" cy="235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7" descr="ZELEZNY_Jan_20060809_GH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810" y="4287150"/>
            <a:ext cx="139700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Kép 12" descr="Kapcsolódó ké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927" y="3802435"/>
            <a:ext cx="2145169" cy="2544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Kép 13" descr="Képtalálatok a következőre: Barbora Špotáková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89" y="4718051"/>
            <a:ext cx="2098595" cy="140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Kép 14" descr="https://www.nemzetisport.hu/data/cikk/2/83/34/73/cikk_2833473/000_1X13OI_960px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57" y="3925455"/>
            <a:ext cx="2027105" cy="1697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81497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41513" y="188914"/>
            <a:ext cx="8183562" cy="10509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40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Az atlétika összetett versenyszámai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196975"/>
            <a:ext cx="8229600" cy="4375150"/>
          </a:xfrm>
        </p:spPr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hu-HU" sz="1800" b="1" dirty="0"/>
              <a:t>Tízpróba,</a:t>
            </a:r>
            <a:r>
              <a:rPr lang="hu-HU" sz="1800" dirty="0"/>
              <a:t> </a:t>
            </a:r>
          </a:p>
          <a:p>
            <a:pPr marL="265176" indent="-265176" eaLnBrk="1" fontAlgn="auto" hangingPunct="1">
              <a:spcAft>
                <a:spcPts val="0"/>
              </a:spcAft>
              <a:buNone/>
              <a:defRPr/>
            </a:pPr>
            <a:r>
              <a:rPr lang="hu-HU" sz="1800" i="1" dirty="0"/>
              <a:t>	     I nap</a:t>
            </a:r>
            <a:r>
              <a:rPr lang="hu-HU" sz="1800" dirty="0"/>
              <a:t>:  100m, távolugrás, súlylökés, magasugrás, 400m futás.</a:t>
            </a:r>
          </a:p>
          <a:p>
            <a:pPr marL="265176" indent="-265176" eaLnBrk="1" fontAlgn="auto" hangingPunct="1">
              <a:spcAft>
                <a:spcPts val="0"/>
              </a:spcAft>
              <a:buNone/>
              <a:defRPr/>
            </a:pPr>
            <a:r>
              <a:rPr lang="hu-HU" sz="1800" i="1" dirty="0"/>
              <a:t>         II. nap</a:t>
            </a:r>
            <a:r>
              <a:rPr lang="hu-HU" sz="1800" dirty="0"/>
              <a:t>: 110m gátfutás, diszkoszvetés, rúdugrás, gerelyhajítás,   1500m futás</a:t>
            </a:r>
          </a:p>
          <a:p>
            <a:pPr marL="265176" indent="-265176" eaLnBrk="1" fontAlgn="auto" hangingPunct="1">
              <a:spcAft>
                <a:spcPts val="0"/>
              </a:spcAft>
              <a:buNone/>
              <a:defRPr/>
            </a:pPr>
            <a:r>
              <a:rPr lang="hu-HU" sz="1800" dirty="0"/>
              <a:t>			</a:t>
            </a:r>
            <a:r>
              <a:rPr lang="hu-HU" sz="1800" i="1" dirty="0"/>
              <a:t>   (9126 pont; K. Mayer, FRA, 2018)</a:t>
            </a:r>
          </a:p>
          <a:p>
            <a:pPr marL="265176" indent="-265176" eaLnBrk="1" fontAlgn="auto" hangingPunct="1">
              <a:spcAft>
                <a:spcPts val="0"/>
              </a:spcAft>
              <a:buNone/>
              <a:defRPr/>
            </a:pPr>
            <a:endParaRPr lang="hu-HU" sz="1800" i="1" dirty="0"/>
          </a:p>
          <a:p>
            <a:pPr marL="265176" indent="-265176" eaLnBrk="1" fontAlgn="auto" hangingPunct="1">
              <a:spcAft>
                <a:spcPts val="0"/>
              </a:spcAft>
              <a:buNone/>
              <a:defRPr/>
            </a:pPr>
            <a:endParaRPr lang="hu-HU" sz="1800" dirty="0"/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sz="1800" b="1" dirty="0"/>
              <a:t>                           Hétpróba,</a:t>
            </a:r>
            <a:r>
              <a:rPr lang="hu-HU" sz="1800" dirty="0"/>
              <a:t> </a:t>
            </a:r>
          </a:p>
          <a:p>
            <a:pPr marL="265176" indent="-265176" eaLnBrk="1" fontAlgn="auto" hangingPunct="1">
              <a:spcAft>
                <a:spcPts val="0"/>
              </a:spcAft>
              <a:buNone/>
              <a:defRPr/>
            </a:pPr>
            <a:r>
              <a:rPr lang="hu-HU" sz="1800" dirty="0"/>
              <a:t>	    </a:t>
            </a:r>
            <a:r>
              <a:rPr lang="hu-HU" sz="1800" i="1" dirty="0"/>
              <a:t>I. nap:  100m gátfutás, magasugrás, súlylökés, 200 m futás.</a:t>
            </a:r>
          </a:p>
          <a:p>
            <a:pPr marL="265176" indent="-265176" eaLnBrk="1" fontAlgn="auto" hangingPunct="1">
              <a:spcAft>
                <a:spcPts val="0"/>
              </a:spcAft>
              <a:buNone/>
              <a:defRPr/>
            </a:pPr>
            <a:r>
              <a:rPr lang="hu-HU" sz="1800" i="1" dirty="0"/>
              <a:t>         II. nap: távolugrás, gerelyhajítás, 800m futás.</a:t>
            </a:r>
          </a:p>
          <a:p>
            <a:pPr marL="265176" indent="-265176" eaLnBrk="1" fontAlgn="auto" hangingPunct="1">
              <a:spcAft>
                <a:spcPts val="0"/>
              </a:spcAft>
              <a:buNone/>
              <a:defRPr/>
            </a:pPr>
            <a:r>
              <a:rPr lang="hu-HU" sz="1800" i="1" dirty="0"/>
              <a:t>		    ( </a:t>
            </a:r>
            <a:r>
              <a:rPr lang="hu-HU" sz="1800" dirty="0"/>
              <a:t>7291 pont; </a:t>
            </a:r>
            <a:r>
              <a:rPr lang="hu-HU" sz="1800" i="1" dirty="0"/>
              <a:t>J. </a:t>
            </a:r>
            <a:r>
              <a:rPr lang="hu-HU" sz="1800" i="1" dirty="0" err="1"/>
              <a:t>Joyner-Kersee</a:t>
            </a:r>
            <a:r>
              <a:rPr lang="hu-HU" sz="1800" i="1" dirty="0"/>
              <a:t>, USA, 1988)</a:t>
            </a:r>
          </a:p>
          <a:p>
            <a:pPr marL="265176" indent="-265176" eaLnBrk="1" fontAlgn="auto" hangingPunct="1">
              <a:spcAft>
                <a:spcPts val="0"/>
              </a:spcAft>
              <a:buNone/>
              <a:defRPr/>
            </a:pPr>
            <a:endParaRPr lang="hu-HU" sz="1800" i="1" dirty="0"/>
          </a:p>
        </p:txBody>
      </p:sp>
      <p:sp>
        <p:nvSpPr>
          <p:cNvPr id="23556" name="Picture 4" descr="EB_Zsivoczky"/>
          <p:cNvSpPr>
            <a:spLocks noChangeAspect="1" noChangeArrowheads="1"/>
          </p:cNvSpPr>
          <p:nvPr/>
        </p:nvSpPr>
        <p:spPr bwMode="auto">
          <a:xfrm rot="559193">
            <a:off x="8204200" y="5029201"/>
            <a:ext cx="236220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557" name="Picture 2"/>
          <p:cNvSpPr>
            <a:spLocks noChangeAspect="1" noChangeArrowheads="1"/>
          </p:cNvSpPr>
          <p:nvPr/>
        </p:nvSpPr>
        <p:spPr bwMode="auto">
          <a:xfrm rot="21146931">
            <a:off x="1789113" y="5057775"/>
            <a:ext cx="123666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558" name="Kép 8" descr="https://media.aws.iaaf.org/media/LargeL/15c3b1b3-48d9-49ae-82e1-bcc2d97c5d70.jpg?v=1558331024"/>
          <p:cNvSpPr>
            <a:spLocks noChangeAspect="1" noChangeArrowheads="1"/>
          </p:cNvSpPr>
          <p:nvPr/>
        </p:nvSpPr>
        <p:spPr bwMode="auto">
          <a:xfrm>
            <a:off x="5087939" y="5084764"/>
            <a:ext cx="1584325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559" name="Kép 9" descr="https://media.aws.iaaf.org/media/LargeL/fac53c53-0eee-4833-aafe-2b66f86aec0a.jpg?v=513047826"/>
          <p:cNvSpPr>
            <a:spLocks noChangeAspect="1" noChangeArrowheads="1"/>
          </p:cNvSpPr>
          <p:nvPr/>
        </p:nvSpPr>
        <p:spPr bwMode="auto">
          <a:xfrm rot="830661">
            <a:off x="6977064" y="5495925"/>
            <a:ext cx="1057275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560" name="Kép 10" descr="https://media.aws.iaaf.org/media/LargeL/9d202130-9015-4f3e-9b3c-e9b7ce908988.png?v=1700267714"/>
          <p:cNvSpPr>
            <a:spLocks noChangeAspect="1" noChangeArrowheads="1"/>
          </p:cNvSpPr>
          <p:nvPr/>
        </p:nvSpPr>
        <p:spPr bwMode="auto">
          <a:xfrm>
            <a:off x="6910388" y="6103939"/>
            <a:ext cx="912812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561" name="Kép 11" descr="Kevin Mayer celebrates his decathlon world record at the Decastar meeting in Talence (AFP / Getty Images)"/>
          <p:cNvSpPr>
            <a:spLocks noChangeAspect="1" noChangeArrowheads="1"/>
          </p:cNvSpPr>
          <p:nvPr/>
        </p:nvSpPr>
        <p:spPr bwMode="auto">
          <a:xfrm>
            <a:off x="2063750" y="2565401"/>
            <a:ext cx="154305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562" name="Kép 12" descr="Kevin Mayer after winning the decathlon at the IAAF World Championships London 2017 (Getty Images)"/>
          <p:cNvSpPr>
            <a:spLocks noChangeAspect="1" noChangeArrowheads="1"/>
          </p:cNvSpPr>
          <p:nvPr/>
        </p:nvSpPr>
        <p:spPr bwMode="auto">
          <a:xfrm rot="809626">
            <a:off x="8789989" y="2320926"/>
            <a:ext cx="1709737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563" name="Picture 12"/>
          <p:cNvSpPr>
            <a:spLocks noChangeAspect="1" noChangeArrowheads="1"/>
          </p:cNvSpPr>
          <p:nvPr/>
        </p:nvSpPr>
        <p:spPr bwMode="auto">
          <a:xfrm>
            <a:off x="3467100" y="5213351"/>
            <a:ext cx="1371600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3565" name="Picture 4" descr="EB_Zsivocz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820" y="4914106"/>
            <a:ext cx="2293937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71" y="2676527"/>
            <a:ext cx="1931135" cy="289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Kép 14" descr="Képtalálat a következőre: „kevin mayer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814" y="4119418"/>
            <a:ext cx="1950437" cy="226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 descr="A belga amazon – Nafissatou Thiam, a hétpróbázás bajnoka Budapesten is  aranyra tör - Nemzeti Sport">
            <a:extLst>
              <a:ext uri="{FF2B5EF4-FFF2-40B4-BE49-F238E27FC236}">
                <a16:creationId xmlns:a16="http://schemas.microsoft.com/office/drawing/2014/main" id="{04C388D9-AA3F-5383-8A91-64FFADAA87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932" y="4774685"/>
            <a:ext cx="2941387" cy="1655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979155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814039" y="260350"/>
            <a:ext cx="10448693" cy="1117679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40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A WA fejlesztési, támogatási stratégiája, a bevételek felhasználása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434898" y="1561172"/>
            <a:ext cx="9021336" cy="529683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None/>
            </a:pPr>
            <a:r>
              <a:rPr lang="hu-HU" altLang="hu-HU" dirty="0"/>
              <a:t>Pénzdíjak</a:t>
            </a:r>
          </a:p>
          <a:p>
            <a:pPr marL="609600" indent="-609600" eaLnBrk="1" hangingPunct="1">
              <a:lnSpc>
                <a:spcPct val="90000"/>
              </a:lnSpc>
              <a:buNone/>
            </a:pPr>
            <a:r>
              <a:rPr lang="hu-HU" altLang="hu-HU" dirty="0"/>
              <a:t>Részvételi támogatás, kvóta rendszer</a:t>
            </a:r>
          </a:p>
          <a:p>
            <a:pPr marL="609600" indent="-609600" eaLnBrk="1" hangingPunct="1">
              <a:lnSpc>
                <a:spcPct val="90000"/>
              </a:lnSpc>
              <a:buNone/>
            </a:pPr>
            <a:r>
              <a:rPr lang="hu-HU" altLang="hu-HU" dirty="0"/>
              <a:t>Szövetségek támogatása</a:t>
            </a:r>
          </a:p>
          <a:p>
            <a:pPr marL="609600" indent="-609600" eaLnBrk="1" hangingPunct="1">
              <a:lnSpc>
                <a:spcPct val="90000"/>
              </a:lnSpc>
              <a:buNone/>
            </a:pPr>
            <a:r>
              <a:rPr lang="hu-HU" altLang="hu-HU" dirty="0"/>
              <a:t>Fejlesztési program: </a:t>
            </a:r>
            <a:r>
              <a:rPr lang="hu-HU" altLang="hu-HU" sz="2400" dirty="0"/>
              <a:t>edzők,</a:t>
            </a:r>
          </a:p>
          <a:p>
            <a:pPr marL="609600" indent="-609600" eaLnBrk="1" hangingPunct="1">
              <a:lnSpc>
                <a:spcPct val="90000"/>
              </a:lnSpc>
              <a:buNone/>
            </a:pPr>
            <a:r>
              <a:rPr lang="hu-HU" altLang="hu-HU" sz="2400" dirty="0"/>
              <a:t> adminisztráció, versenyzők, </a:t>
            </a:r>
          </a:p>
          <a:p>
            <a:pPr marL="609600" indent="-609600" eaLnBrk="1" hangingPunct="1">
              <a:lnSpc>
                <a:spcPct val="90000"/>
              </a:lnSpc>
              <a:buNone/>
            </a:pPr>
            <a:r>
              <a:rPr lang="hu-HU" altLang="hu-HU" sz="2400" dirty="0"/>
              <a:t> versenybírók képzése, </a:t>
            </a:r>
          </a:p>
          <a:p>
            <a:pPr marL="609600" indent="-609600" eaLnBrk="1" hangingPunct="1">
              <a:lnSpc>
                <a:spcPct val="90000"/>
              </a:lnSpc>
              <a:buNone/>
            </a:pPr>
            <a:r>
              <a:rPr lang="hu-HU" altLang="hu-HU" sz="2400" dirty="0"/>
              <a:t> továbbképzése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hu-HU" altLang="hu-HU" dirty="0"/>
              <a:t>IAAF Fejlesztési központok: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hu-HU" altLang="hu-HU" sz="2400" dirty="0"/>
              <a:t>konferenciák, kiadványok,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hu-HU" altLang="hu-HU" sz="2400" dirty="0"/>
              <a:t>szemináriumok</a:t>
            </a:r>
            <a:r>
              <a:rPr lang="hu-HU" altLang="hu-HU" dirty="0"/>
              <a:t>,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hu-HU" altLang="hu-HU" dirty="0"/>
              <a:t>ösztöndíjak, edzőtáborok</a:t>
            </a:r>
          </a:p>
          <a:p>
            <a:pPr marL="609600" indent="-609600" eaLnBrk="1" hangingPunct="1">
              <a:lnSpc>
                <a:spcPct val="90000"/>
              </a:lnSpc>
              <a:buNone/>
            </a:pPr>
            <a:r>
              <a:rPr lang="hu-HU" altLang="hu-HU" dirty="0"/>
              <a:t>Gyerek atlétika (</a:t>
            </a:r>
            <a:r>
              <a:rPr lang="hu-HU" altLang="hu-HU" dirty="0" err="1"/>
              <a:t>Kids</a:t>
            </a:r>
            <a:r>
              <a:rPr lang="hu-HU" altLang="hu-HU" dirty="0"/>
              <a:t> </a:t>
            </a:r>
            <a:r>
              <a:rPr lang="hu-HU" altLang="hu-HU" dirty="0" err="1"/>
              <a:t>Athletics</a:t>
            </a:r>
            <a:r>
              <a:rPr lang="hu-HU" altLang="hu-HU" dirty="0"/>
              <a:t>)</a:t>
            </a:r>
          </a:p>
        </p:txBody>
      </p:sp>
      <p:sp>
        <p:nvSpPr>
          <p:cNvPr id="35844" name="Picture 5"/>
          <p:cNvSpPr>
            <a:spLocks noChangeAspect="1" noChangeArrowheads="1"/>
          </p:cNvSpPr>
          <p:nvPr/>
        </p:nvSpPr>
        <p:spPr bwMode="auto">
          <a:xfrm>
            <a:off x="8040688" y="5013326"/>
            <a:ext cx="2462212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5845" name="Picture 6"/>
          <p:cNvSpPr>
            <a:spLocks noChangeAspect="1" noChangeArrowheads="1"/>
          </p:cNvSpPr>
          <p:nvPr/>
        </p:nvSpPr>
        <p:spPr bwMode="auto">
          <a:xfrm>
            <a:off x="8183564" y="1125539"/>
            <a:ext cx="2282825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Kép 1" descr="Kölyökből Atléta program 2">
            <a:extLst>
              <a:ext uri="{FF2B5EF4-FFF2-40B4-BE49-F238E27FC236}">
                <a16:creationId xmlns:a16="http://schemas.microsoft.com/office/drawing/2014/main" id="{DEA8F42D-44EF-A5C4-97AB-58578DFAEB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866" y="2829507"/>
            <a:ext cx="5819287" cy="38795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99975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4000">
                <a:solidFill>
                  <a:schemeClr val="accent1">
                    <a:tint val="88000"/>
                    <a:satMod val="150000"/>
                  </a:schemeClr>
                </a:solidFill>
              </a:rPr>
              <a:t>	</a:t>
            </a:r>
            <a:r>
              <a:rPr lang="hu-HU" sz="4800">
                <a:solidFill>
                  <a:schemeClr val="accent1">
                    <a:tint val="88000"/>
                    <a:satMod val="150000"/>
                  </a:schemeClr>
                </a:solidFill>
              </a:rPr>
              <a:t>Atlétikai alapismeretek</a:t>
            </a:r>
            <a:br>
              <a:rPr lang="hu-HU" sz="480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endParaRPr lang="hu-HU" sz="480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16100" y="908051"/>
            <a:ext cx="3848100" cy="5192713"/>
          </a:xfrm>
        </p:spPr>
        <p:txBody>
          <a:bodyPr>
            <a:normAutofit lnSpcReduction="10000"/>
          </a:bodyPr>
          <a:lstStyle/>
          <a:p>
            <a:pPr marL="265176" indent="-265176" eaLnBrk="1" fontAlgn="auto" hangingPunct="1">
              <a:spcAft>
                <a:spcPts val="0"/>
              </a:spcAft>
              <a:buNone/>
              <a:defRPr/>
            </a:pPr>
            <a:r>
              <a:rPr lang="hu-HU" dirty="0">
                <a:solidFill>
                  <a:srgbClr val="009900"/>
                </a:solidFill>
              </a:rPr>
              <a:t>Az atlétika szakágai:</a:t>
            </a:r>
          </a:p>
          <a:p>
            <a:pPr marL="265176" indent="-265176" eaLnBrk="1" fontAlgn="auto" hangingPunct="1">
              <a:spcAft>
                <a:spcPts val="0"/>
              </a:spcAft>
              <a:buNone/>
              <a:defRPr/>
            </a:pPr>
            <a:endParaRPr lang="hu-HU" dirty="0">
              <a:solidFill>
                <a:srgbClr val="009900"/>
              </a:solidFill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/>
              <a:t>atlétikai futások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/>
              <a:t>gyaloglás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/>
              <a:t>atlétikai ugrások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/>
              <a:t>atlétikai dobások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/>
              <a:t>összetett versenyek</a:t>
            </a:r>
          </a:p>
          <a:p>
            <a:pPr marL="265176" indent="-265176" eaLnBrk="1" fontAlgn="auto" hangingPunct="1">
              <a:spcAft>
                <a:spcPts val="0"/>
              </a:spcAft>
              <a:buNone/>
              <a:defRPr/>
            </a:pPr>
            <a:endParaRPr lang="hu-HU" dirty="0"/>
          </a:p>
          <a:p>
            <a:pPr marL="265176" indent="-265176" eaLnBrk="1" fontAlgn="auto" hangingPunct="1">
              <a:spcAft>
                <a:spcPts val="0"/>
              </a:spcAft>
              <a:buNone/>
              <a:defRPr/>
            </a:pPr>
            <a:endParaRPr lang="hu-HU" dirty="0"/>
          </a:p>
          <a:p>
            <a:pPr marL="265176" indent="-265176" eaLnBrk="1" fontAlgn="auto" hangingPunct="1">
              <a:spcAft>
                <a:spcPts val="0"/>
              </a:spcAft>
              <a:buNone/>
              <a:defRPr/>
            </a:pPr>
            <a:r>
              <a:rPr lang="hu-HU" sz="2000" dirty="0"/>
              <a:t>			      </a:t>
            </a:r>
            <a:endParaRPr lang="hu-HU" sz="2000" b="1" dirty="0"/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hu-HU" dirty="0"/>
          </a:p>
        </p:txBody>
      </p:sp>
      <p:sp>
        <p:nvSpPr>
          <p:cNvPr id="8196" name="Tartalom helye 8"/>
          <p:cNvSpPr>
            <a:spLocks noGrp="1"/>
          </p:cNvSpPr>
          <p:nvPr>
            <p:ph sz="quarter" idx="2"/>
          </p:nvPr>
        </p:nvSpPr>
        <p:spPr>
          <a:xfrm>
            <a:off x="8832850" y="1600200"/>
            <a:ext cx="1377950" cy="388938"/>
          </a:xfrm>
        </p:spPr>
        <p:txBody>
          <a:bodyPr>
            <a:normAutofit fontScale="70000" lnSpcReduction="20000"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hu-HU"/>
          </a:p>
        </p:txBody>
      </p:sp>
      <p:sp>
        <p:nvSpPr>
          <p:cNvPr id="11269" name="Tartalom helye 9"/>
          <p:cNvSpPr>
            <a:spLocks noGrp="1"/>
          </p:cNvSpPr>
          <p:nvPr>
            <p:ph sz="quarter" idx="3"/>
          </p:nvPr>
        </p:nvSpPr>
        <p:spPr>
          <a:xfrm>
            <a:off x="9048750" y="3938589"/>
            <a:ext cx="1162050" cy="642937"/>
          </a:xfrm>
        </p:spPr>
        <p:txBody>
          <a:bodyPr/>
          <a:lstStyle/>
          <a:p>
            <a:pPr eaLnBrk="1" hangingPunct="1"/>
            <a:endParaRPr lang="hu-HU" altLang="hu-HU"/>
          </a:p>
        </p:txBody>
      </p:sp>
      <p:pic>
        <p:nvPicPr>
          <p:cNvPr id="11270" name="Picture 7" descr="ZSIVOCZKY_A_20060811_GH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573" y="2627453"/>
            <a:ext cx="2797090" cy="361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Kép 10" descr="Yohann Diniz in the 50km race walk at the IAAF World Championships London 2017 (Getty Images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955" y="719138"/>
            <a:ext cx="2092325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Kép 10" descr="Képtalálatok a következőre: barshim mutaz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4772829"/>
            <a:ext cx="26003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 descr="A képen személy, sport, atlétika, atléta látható&#10;&#10;Automatikusan generált leírás">
            <a:extLst>
              <a:ext uri="{FF2B5EF4-FFF2-40B4-BE49-F238E27FC236}">
                <a16:creationId xmlns:a16="http://schemas.microsoft.com/office/drawing/2014/main" id="{953F6599-DAB2-F1DF-1706-566AC865DB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761" y="1191097"/>
            <a:ext cx="3513109" cy="2237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A képen sport, atlétika, személy, Sportok látható&#10;&#10;Automatikusan generált leírás">
            <a:extLst>
              <a:ext uri="{FF2B5EF4-FFF2-40B4-BE49-F238E27FC236}">
                <a16:creationId xmlns:a16="http://schemas.microsoft.com/office/drawing/2014/main" id="{B86F9052-430C-91DB-9D17-065622EDCD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705" y="4039396"/>
            <a:ext cx="4279352" cy="25934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81135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463551"/>
            <a:ext cx="8183562" cy="733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Az IAAF - WA mérföldkövei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1774826" y="1412875"/>
            <a:ext cx="8435975" cy="4032250"/>
          </a:xfrm>
        </p:spPr>
        <p:txBody>
          <a:bodyPr>
            <a:normAutofit fontScale="92500" lnSpcReduction="20000"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/>
              <a:t>1912 IAAF Megalakulás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/>
              <a:t>1983 Világbajnokság 4 évenként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/>
              <a:t>1987 Fedett pályás VB 2 évenként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/>
              <a:t>1993 Világbajnokság 2 évenként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/>
              <a:t>2019 WA </a:t>
            </a:r>
          </a:p>
          <a:p>
            <a:pPr marL="265176" indent="-265176" eaLnBrk="1" fontAlgn="auto" hangingPunct="1">
              <a:spcAft>
                <a:spcPts val="0"/>
              </a:spcAft>
              <a:buNone/>
              <a:defRPr/>
            </a:pPr>
            <a:endParaRPr lang="hu-HU" dirty="0"/>
          </a:p>
          <a:p>
            <a:pPr marL="265176" indent="-265176" eaLnBrk="1" fontAlgn="auto" hangingPunct="1">
              <a:spcAft>
                <a:spcPts val="0"/>
              </a:spcAft>
              <a:buNone/>
              <a:defRPr/>
            </a:pPr>
            <a:endParaRPr lang="hu-HU" dirty="0"/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/>
              <a:t>Egész éves atlétikai program ( Mezei VB. Gyalogló EK, </a:t>
            </a:r>
            <a:r>
              <a:rPr lang="hu-HU" dirty="0" err="1"/>
              <a:t>Félmaratoni</a:t>
            </a:r>
            <a:r>
              <a:rPr lang="hu-HU" dirty="0"/>
              <a:t> VB,Junior VB, Ifi VB, Grand </a:t>
            </a:r>
            <a:r>
              <a:rPr lang="hu-HU" dirty="0" err="1"/>
              <a:t>Prix</a:t>
            </a:r>
            <a:r>
              <a:rPr lang="hu-HU" dirty="0"/>
              <a:t> sorozat, Diamond League, Világ Kupa, IAAF Gála, Atlétikai Világnap).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9964272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4"/>
          <p:cNvSpPr>
            <a:spLocks noGrp="1" noChangeArrowheads="1"/>
          </p:cNvSpPr>
          <p:nvPr>
            <p:ph type="title" sz="quarter"/>
          </p:nvPr>
        </p:nvSpPr>
        <p:spPr>
          <a:xfrm>
            <a:off x="785091" y="260350"/>
            <a:ext cx="9774959" cy="17287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altLang="hu-HU" sz="18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Az IAAF - WA elnökök:</a:t>
            </a:r>
            <a:r>
              <a:rPr lang="hu-HU" altLang="hu-HU" sz="14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	</a:t>
            </a:r>
            <a:r>
              <a:rPr lang="hu-HU" altLang="hu-HU" sz="1400" b="0" dirty="0">
                <a:solidFill>
                  <a:schemeClr val="tx1"/>
                </a:solidFill>
                <a:effectLst/>
              </a:rPr>
              <a:t>J.S. </a:t>
            </a:r>
            <a:r>
              <a:rPr lang="hu-HU" altLang="hu-HU" sz="1400" b="0" dirty="0" err="1">
                <a:solidFill>
                  <a:schemeClr val="tx1"/>
                </a:solidFill>
                <a:effectLst/>
              </a:rPr>
              <a:t>Edström</a:t>
            </a:r>
            <a:r>
              <a:rPr lang="hu-HU" altLang="hu-HU" sz="1400" b="0" dirty="0">
                <a:solidFill>
                  <a:schemeClr val="tx1"/>
                </a:solidFill>
                <a:effectLst/>
              </a:rPr>
              <a:t> 	 (SWE) 	1912 - 1946</a:t>
            </a:r>
            <a:br>
              <a:rPr lang="hu-HU" altLang="hu-HU" sz="1400" b="0" dirty="0">
                <a:solidFill>
                  <a:schemeClr val="tx1"/>
                </a:solidFill>
                <a:effectLst/>
              </a:rPr>
            </a:br>
            <a:r>
              <a:rPr lang="hu-HU" altLang="hu-HU" sz="1400" b="0" dirty="0">
                <a:solidFill>
                  <a:schemeClr val="tx1"/>
                </a:solidFill>
                <a:effectLst/>
              </a:rPr>
              <a:t>				Lord </a:t>
            </a:r>
            <a:r>
              <a:rPr lang="hu-HU" altLang="hu-HU" sz="1400" b="0" dirty="0" err="1">
                <a:solidFill>
                  <a:schemeClr val="tx1"/>
                </a:solidFill>
                <a:effectLst/>
              </a:rPr>
              <a:t>Burgley</a:t>
            </a:r>
            <a:r>
              <a:rPr lang="hu-HU" altLang="hu-HU" sz="1400" b="0" dirty="0">
                <a:solidFill>
                  <a:schemeClr val="tx1"/>
                </a:solidFill>
                <a:effectLst/>
              </a:rPr>
              <a:t> 	 (GB)  	1946 - 1976</a:t>
            </a:r>
            <a:br>
              <a:rPr lang="hu-HU" altLang="hu-HU" sz="1400" b="0" dirty="0">
                <a:solidFill>
                  <a:schemeClr val="tx1"/>
                </a:solidFill>
                <a:effectLst/>
              </a:rPr>
            </a:br>
            <a:r>
              <a:rPr lang="hu-HU" altLang="hu-HU" sz="1400" b="0" dirty="0">
                <a:solidFill>
                  <a:schemeClr val="tx1"/>
                </a:solidFill>
                <a:effectLst/>
              </a:rPr>
              <a:t>				</a:t>
            </a:r>
            <a:r>
              <a:rPr lang="hu-HU" altLang="hu-HU" sz="1400" b="0" dirty="0" err="1">
                <a:solidFill>
                  <a:schemeClr val="tx1"/>
                </a:solidFill>
                <a:effectLst/>
              </a:rPr>
              <a:t>Adriann</a:t>
            </a:r>
            <a:r>
              <a:rPr lang="hu-HU" altLang="hu-HU" sz="1400" b="0" dirty="0">
                <a:solidFill>
                  <a:schemeClr val="tx1"/>
                </a:solidFill>
                <a:effectLst/>
              </a:rPr>
              <a:t> </a:t>
            </a:r>
            <a:r>
              <a:rPr lang="hu-HU" altLang="hu-HU" sz="1400" b="0" dirty="0" err="1">
                <a:solidFill>
                  <a:schemeClr val="tx1"/>
                </a:solidFill>
                <a:effectLst/>
              </a:rPr>
              <a:t>Paulen</a:t>
            </a:r>
            <a:r>
              <a:rPr lang="hu-HU" altLang="hu-HU" sz="1400" b="0" dirty="0">
                <a:solidFill>
                  <a:schemeClr val="tx1"/>
                </a:solidFill>
                <a:effectLst/>
              </a:rPr>
              <a:t> 	 (NED) 	1976 - 1981</a:t>
            </a:r>
            <a:br>
              <a:rPr lang="hu-HU" altLang="hu-HU" sz="1400" b="0" dirty="0">
                <a:solidFill>
                  <a:schemeClr val="tx1"/>
                </a:solidFill>
                <a:effectLst/>
              </a:rPr>
            </a:br>
            <a:r>
              <a:rPr lang="hu-HU" altLang="hu-HU" sz="1400" b="0" dirty="0">
                <a:solidFill>
                  <a:schemeClr val="tx1"/>
                </a:solidFill>
                <a:effectLst/>
              </a:rPr>
              <a:t>				Primo </a:t>
            </a:r>
            <a:r>
              <a:rPr lang="hu-HU" altLang="hu-HU" sz="1400" b="0" dirty="0" err="1">
                <a:solidFill>
                  <a:schemeClr val="tx1"/>
                </a:solidFill>
                <a:effectLst/>
              </a:rPr>
              <a:t>Nebiolo</a:t>
            </a:r>
            <a:r>
              <a:rPr lang="hu-HU" altLang="hu-HU" sz="1400" b="0" dirty="0">
                <a:solidFill>
                  <a:schemeClr val="tx1"/>
                </a:solidFill>
                <a:effectLst/>
              </a:rPr>
              <a:t>	 (ITA) 	1981 - 1999</a:t>
            </a:r>
            <a:br>
              <a:rPr lang="hu-HU" altLang="hu-HU" sz="1400" b="0" dirty="0">
                <a:solidFill>
                  <a:schemeClr val="tx1"/>
                </a:solidFill>
                <a:effectLst/>
              </a:rPr>
            </a:br>
            <a:r>
              <a:rPr lang="hu-HU" altLang="hu-HU" sz="1400" b="0" dirty="0">
                <a:solidFill>
                  <a:schemeClr val="tx1"/>
                </a:solidFill>
                <a:effectLst/>
              </a:rPr>
              <a:t>				</a:t>
            </a:r>
            <a:r>
              <a:rPr lang="hu-HU" altLang="hu-HU" sz="1400" b="0" dirty="0" err="1">
                <a:solidFill>
                  <a:schemeClr val="tx1"/>
                </a:solidFill>
                <a:effectLst/>
              </a:rPr>
              <a:t>Laminea</a:t>
            </a:r>
            <a:r>
              <a:rPr lang="hu-HU" altLang="hu-HU" sz="1400" b="0" dirty="0">
                <a:solidFill>
                  <a:schemeClr val="tx1"/>
                </a:solidFill>
                <a:effectLst/>
              </a:rPr>
              <a:t> </a:t>
            </a:r>
            <a:r>
              <a:rPr lang="hu-HU" altLang="hu-HU" sz="1400" b="0" dirty="0" err="1">
                <a:solidFill>
                  <a:schemeClr val="tx1"/>
                </a:solidFill>
                <a:effectLst/>
              </a:rPr>
              <a:t>Diack</a:t>
            </a:r>
            <a:r>
              <a:rPr lang="hu-HU" altLang="hu-HU" sz="1400" b="0" dirty="0">
                <a:solidFill>
                  <a:schemeClr val="tx1"/>
                </a:solidFill>
                <a:effectLst/>
              </a:rPr>
              <a:t>	 (SEN)	1999 - 2015</a:t>
            </a:r>
            <a:br>
              <a:rPr lang="hu-HU" altLang="hu-HU" sz="1400" b="0" dirty="0">
                <a:solidFill>
                  <a:schemeClr val="tx1"/>
                </a:solidFill>
                <a:effectLst/>
              </a:rPr>
            </a:br>
            <a:r>
              <a:rPr lang="hu-HU" altLang="hu-HU" sz="1400" b="0" dirty="0">
                <a:solidFill>
                  <a:schemeClr val="tx1"/>
                </a:solidFill>
                <a:effectLst/>
              </a:rPr>
              <a:t>				Lord Sebastian </a:t>
            </a:r>
            <a:r>
              <a:rPr lang="hu-HU" altLang="hu-HU" sz="1400" b="0" dirty="0" err="1">
                <a:solidFill>
                  <a:schemeClr val="tx1"/>
                </a:solidFill>
                <a:effectLst/>
              </a:rPr>
              <a:t>Coe</a:t>
            </a:r>
            <a:r>
              <a:rPr lang="hu-HU" altLang="hu-HU" sz="1400" b="0" dirty="0">
                <a:solidFill>
                  <a:schemeClr val="tx1"/>
                </a:solidFill>
                <a:effectLst/>
              </a:rPr>
              <a:t>     (GB)	2015 -</a:t>
            </a:r>
          </a:p>
        </p:txBody>
      </p:sp>
      <p:sp>
        <p:nvSpPr>
          <p:cNvPr id="39939" name="Picture 4" descr="J Sigfried Edström (SWE) 1912-1946"/>
          <p:cNvSpPr>
            <a:spLocks noGrp="1" noChangeAspect="1" noChangeArrowheads="1"/>
          </p:cNvSpPr>
          <p:nvPr>
            <p:ph sz="quarter" idx="1"/>
          </p:nvPr>
        </p:nvSpPr>
        <p:spPr>
          <a:xfrm>
            <a:off x="2036764" y="2133601"/>
            <a:ext cx="1476375" cy="1857375"/>
          </a:xfrm>
        </p:spPr>
        <p:txBody>
          <a:bodyPr/>
          <a:lstStyle/>
          <a:p>
            <a:pPr eaLnBrk="1" hangingPunct="1"/>
            <a:endParaRPr lang="hu-HU" altLang="hu-HU"/>
          </a:p>
        </p:txBody>
      </p:sp>
      <p:sp>
        <p:nvSpPr>
          <p:cNvPr id="39940" name="Tartalom helye 16" descr="https://atletika.hu/sites/default/files/masz/hirek/beillesztett-kepek/2017/sebastiancoebudml1.jpg"/>
          <p:cNvSpPr>
            <a:spLocks noGrp="1"/>
          </p:cNvSpPr>
          <p:nvPr>
            <p:ph sz="quarter" idx="2"/>
          </p:nvPr>
        </p:nvSpPr>
        <p:spPr>
          <a:xfrm>
            <a:off x="5087939" y="3860801"/>
            <a:ext cx="4752975" cy="2855913"/>
          </a:xfrm>
        </p:spPr>
        <p:txBody>
          <a:bodyPr/>
          <a:lstStyle/>
          <a:p>
            <a:endParaRPr lang="hu-HU" altLang="hu-HU"/>
          </a:p>
        </p:txBody>
      </p:sp>
      <p:sp>
        <p:nvSpPr>
          <p:cNvPr id="39941" name="Picture 10" descr="Adriann Paulen (NED) 1976-1981)"/>
          <p:cNvSpPr>
            <a:spLocks noGrp="1" noChangeAspect="1" noChangeArrowheads="1"/>
          </p:cNvSpPr>
          <p:nvPr>
            <p:ph sz="quarter" idx="3"/>
          </p:nvPr>
        </p:nvSpPr>
        <p:spPr>
          <a:xfrm>
            <a:off x="5880101" y="2176464"/>
            <a:ext cx="1235075" cy="1538287"/>
          </a:xfrm>
        </p:spPr>
        <p:txBody>
          <a:bodyPr/>
          <a:lstStyle/>
          <a:p>
            <a:endParaRPr lang="hu-HU" altLang="hu-HU"/>
          </a:p>
        </p:txBody>
      </p:sp>
      <p:sp>
        <p:nvSpPr>
          <p:cNvPr id="39942" name="Picture 13" descr="Primo Nebiolo (ITA) 1981-1999"/>
          <p:cNvSpPr>
            <a:spLocks noGrp="1" noChangeAspect="1" noChangeArrowheads="1"/>
          </p:cNvSpPr>
          <p:nvPr>
            <p:ph sz="quarter" idx="4"/>
          </p:nvPr>
        </p:nvSpPr>
        <p:spPr>
          <a:xfrm>
            <a:off x="8328025" y="2349500"/>
            <a:ext cx="1352550" cy="1885950"/>
          </a:xfrm>
        </p:spPr>
        <p:txBody>
          <a:bodyPr/>
          <a:lstStyle/>
          <a:p>
            <a:pPr eaLnBrk="1" hangingPunct="1"/>
            <a:endParaRPr lang="hu-HU" altLang="hu-HU"/>
          </a:p>
        </p:txBody>
      </p:sp>
      <p:sp>
        <p:nvSpPr>
          <p:cNvPr id="39943" name="Picture 16" descr="Lamine Diack"/>
          <p:cNvSpPr>
            <a:spLocks noChangeAspect="1" noChangeArrowheads="1"/>
          </p:cNvSpPr>
          <p:nvPr/>
        </p:nvSpPr>
        <p:spPr bwMode="auto">
          <a:xfrm>
            <a:off x="2279651" y="4678363"/>
            <a:ext cx="2462213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9944" name="Kép 7" descr="Lord Coe - World Economic Forum Annual Meeting 2012 cropped.jpg"/>
          <p:cNvSpPr>
            <a:spLocks noChangeAspect="1" noChangeArrowheads="1"/>
          </p:cNvSpPr>
          <p:nvPr/>
        </p:nvSpPr>
        <p:spPr bwMode="auto">
          <a:xfrm>
            <a:off x="5232401" y="4365625"/>
            <a:ext cx="1655763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9945" name="Picture 7" descr="Lord Burghley (GB) 1946-1976"/>
          <p:cNvSpPr>
            <a:spLocks noChangeAspect="1" noChangeArrowheads="1"/>
          </p:cNvSpPr>
          <p:nvPr/>
        </p:nvSpPr>
        <p:spPr bwMode="auto">
          <a:xfrm>
            <a:off x="4003676" y="2133600"/>
            <a:ext cx="147637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9946" name="Picture 13" descr="Primo Nebiolo (ITA) 1981-1999"/>
          <p:cNvSpPr>
            <a:spLocks noChangeAspect="1" noChangeArrowheads="1"/>
          </p:cNvSpPr>
          <p:nvPr/>
        </p:nvSpPr>
        <p:spPr bwMode="auto">
          <a:xfrm>
            <a:off x="7804150" y="2171700"/>
            <a:ext cx="13525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9947" name="Picture 16" descr="Lamine Diack"/>
          <p:cNvSpPr>
            <a:spLocks noChangeAspect="1" noChangeArrowheads="1"/>
          </p:cNvSpPr>
          <p:nvPr/>
        </p:nvSpPr>
        <p:spPr bwMode="auto">
          <a:xfrm>
            <a:off x="2563813" y="4581526"/>
            <a:ext cx="217805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9948" name="Picture 4" descr="J Sigfried Edström (SWE) 1912-1946"/>
          <p:cNvSpPr>
            <a:spLocks noChangeAspect="1" noChangeArrowheads="1"/>
          </p:cNvSpPr>
          <p:nvPr/>
        </p:nvSpPr>
        <p:spPr bwMode="auto">
          <a:xfrm>
            <a:off x="2038351" y="2143126"/>
            <a:ext cx="124936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9949" name="Picture 7" descr="Lord Burghley (GB) 1946-1976"/>
          <p:cNvSpPr>
            <a:spLocks noChangeAspect="1" noChangeArrowheads="1"/>
          </p:cNvSpPr>
          <p:nvPr/>
        </p:nvSpPr>
        <p:spPr bwMode="auto">
          <a:xfrm>
            <a:off x="4003676" y="2154238"/>
            <a:ext cx="1196975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9950" name="Picture 13" descr="Primo Nebiolo (ITA) 1981-1999"/>
          <p:cNvSpPr>
            <a:spLocks noChangeAspect="1" noChangeArrowheads="1"/>
          </p:cNvSpPr>
          <p:nvPr/>
        </p:nvSpPr>
        <p:spPr bwMode="auto">
          <a:xfrm>
            <a:off x="7967664" y="2192339"/>
            <a:ext cx="1081087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9951" name="Picture 16" descr="Lamine Diack"/>
          <p:cNvSpPr>
            <a:spLocks noChangeAspect="1" noChangeArrowheads="1"/>
          </p:cNvSpPr>
          <p:nvPr/>
        </p:nvSpPr>
        <p:spPr bwMode="auto">
          <a:xfrm>
            <a:off x="2038351" y="4483100"/>
            <a:ext cx="2112963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39952" name="Picture 4" descr="J Sigfried Edström (SWE) 1912-19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8" y="1989138"/>
            <a:ext cx="145573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3" name="Picture 7" descr="Lord Burghley (GB) 1946-19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332" y="2044699"/>
            <a:ext cx="1196975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4" name="Picture 10" descr="Adriann Paulen (NED) 1976-198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940" y="2034909"/>
            <a:ext cx="1235075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5" name="Picture 13" descr="Primo Nebiolo (ITA) 1981-199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61" y="3862001"/>
            <a:ext cx="1311097" cy="182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6" name="Picture 16" descr="Lamine Dia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3971205"/>
            <a:ext cx="2372586" cy="182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7" name="Tartalom helye 16" descr="https://atletika.hu/sites/default/files/masz/hirek/beillesztett-kepek/2017/sebastiancoebudml1.jp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816" y="2133600"/>
            <a:ext cx="6702109" cy="416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Szabadkéz 1">
                <a:extLst>
                  <a:ext uri="{FF2B5EF4-FFF2-40B4-BE49-F238E27FC236}">
                    <a16:creationId xmlns:a16="http://schemas.microsoft.com/office/drawing/2014/main" id="{FBC576DC-BDBB-AADD-AAD8-A9F94934396D}"/>
                  </a:ext>
                </a:extLst>
              </p14:cNvPr>
              <p14:cNvContentPartPr/>
              <p14:nvPr/>
            </p14:nvContentPartPr>
            <p14:xfrm>
              <a:off x="4085417" y="1932348"/>
              <a:ext cx="360" cy="360"/>
            </p14:xfrm>
          </p:contentPart>
        </mc:Choice>
        <mc:Fallback xmlns="">
          <p:pic>
            <p:nvPicPr>
              <p:cNvPr id="2" name="Szabadkéz 1">
                <a:extLst>
                  <a:ext uri="{FF2B5EF4-FFF2-40B4-BE49-F238E27FC236}">
                    <a16:creationId xmlns:a16="http://schemas.microsoft.com/office/drawing/2014/main" id="{FBC576DC-BDBB-AADD-AAD8-A9F94934396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76417" y="1923348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43447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1" y="260351"/>
            <a:ext cx="8385175" cy="11525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Női Atlétika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321970" y="1600200"/>
            <a:ext cx="8208572" cy="4997450"/>
          </a:xfrm>
        </p:spPr>
        <p:txBody>
          <a:bodyPr/>
          <a:lstStyle/>
          <a:p>
            <a:pPr eaLnBrk="1" hangingPunct="1"/>
            <a:r>
              <a:rPr lang="hu-HU" altLang="hu-HU" dirty="0"/>
              <a:t>1928 Az első olimpiai szereplés</a:t>
            </a:r>
          </a:p>
          <a:p>
            <a:pPr eaLnBrk="1" hangingPunct="1"/>
            <a:r>
              <a:rPr lang="hu-HU" altLang="hu-HU" dirty="0"/>
              <a:t>Nőket védő speciális szabályok </a:t>
            </a:r>
          </a:p>
          <a:p>
            <a:pPr eaLnBrk="1" hangingPunct="1"/>
            <a:r>
              <a:rPr lang="hu-HU" altLang="hu-HU" dirty="0"/>
              <a:t>Ma szinte azonos </a:t>
            </a:r>
          </a:p>
          <a:p>
            <a:pPr marL="0" indent="0" eaLnBrk="1" hangingPunct="1">
              <a:buNone/>
            </a:pPr>
            <a:r>
              <a:rPr lang="hu-HU" altLang="hu-HU" dirty="0"/>
              <a:t>   olimpiai-VB program</a:t>
            </a:r>
          </a:p>
          <a:p>
            <a:pPr eaLnBrk="1" hangingPunct="1"/>
            <a:r>
              <a:rPr lang="hu-HU" altLang="hu-HU" dirty="0"/>
              <a:t>Női atlétika népszerűsége</a:t>
            </a:r>
          </a:p>
          <a:p>
            <a:pPr eaLnBrk="1" hangingPunct="1"/>
            <a:r>
              <a:rPr lang="hu-HU" altLang="hu-HU" dirty="0"/>
              <a:t>Nők bevonása a vezetői </a:t>
            </a:r>
          </a:p>
          <a:p>
            <a:pPr eaLnBrk="1" hangingPunct="1">
              <a:buFontTx/>
              <a:buNone/>
            </a:pPr>
            <a:r>
              <a:rPr lang="hu-HU" altLang="hu-HU" dirty="0"/>
              <a:t>   testületekbe</a:t>
            </a:r>
          </a:p>
          <a:p>
            <a:pPr eaLnBrk="1" hangingPunct="1">
              <a:buFontTx/>
              <a:buNone/>
            </a:pPr>
            <a:r>
              <a:rPr lang="hu-HU" altLang="hu-HU" dirty="0"/>
              <a:t> </a:t>
            </a:r>
            <a:r>
              <a:rPr lang="hu-HU" altLang="hu-HU" sz="2400" i="1" dirty="0"/>
              <a:t>(IAAF szabály: hölgyeket </a:t>
            </a:r>
          </a:p>
          <a:p>
            <a:pPr eaLnBrk="1" hangingPunct="1">
              <a:buFontTx/>
              <a:buNone/>
            </a:pPr>
            <a:r>
              <a:rPr lang="hu-HU" altLang="hu-HU" sz="2400" i="1" dirty="0"/>
              <a:t>kötelező beválasztani a döntéshozó testületekbe!)</a:t>
            </a:r>
          </a:p>
          <a:p>
            <a:pPr eaLnBrk="1" hangingPunct="1">
              <a:buFontTx/>
              <a:buNone/>
            </a:pPr>
            <a:endParaRPr lang="hu-HU" altLang="hu-HU" i="1" dirty="0"/>
          </a:p>
        </p:txBody>
      </p:sp>
      <p:sp>
        <p:nvSpPr>
          <p:cNvPr id="41988" name="Picture 6"/>
          <p:cNvSpPr>
            <a:spLocks noChangeAspect="1" noChangeArrowheads="1"/>
          </p:cNvSpPr>
          <p:nvPr/>
        </p:nvSpPr>
        <p:spPr bwMode="auto">
          <a:xfrm>
            <a:off x="8256589" y="260350"/>
            <a:ext cx="2192337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1989" name="Kép 4" descr="Allyson Felix (Getty Images)"/>
          <p:cNvSpPr>
            <a:spLocks noChangeAspect="1" noChangeArrowheads="1"/>
          </p:cNvSpPr>
          <p:nvPr/>
        </p:nvSpPr>
        <p:spPr bwMode="auto">
          <a:xfrm>
            <a:off x="7032626" y="4076700"/>
            <a:ext cx="36353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Kép 1" descr="K  AP20220818100">
            <a:extLst>
              <a:ext uri="{FF2B5EF4-FFF2-40B4-BE49-F238E27FC236}">
                <a16:creationId xmlns:a16="http://schemas.microsoft.com/office/drawing/2014/main" id="{45CA7FDA-8360-4859-156F-2E9CB6048E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718" y="407446"/>
            <a:ext cx="2788416" cy="1570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4A0EDD6E-8D02-A5D0-6CB7-A01093BBFB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542" y="4640228"/>
            <a:ext cx="3271734" cy="218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6CC67A4C-5B7F-0F88-BF01-C7405D5B50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260" y="2235270"/>
            <a:ext cx="3271735" cy="218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 descr="Klekner Hanga egyéni csúccsal búcsúzott rúdugrásban | 168.hu">
            <a:extLst>
              <a:ext uri="{FF2B5EF4-FFF2-40B4-BE49-F238E27FC236}">
                <a16:creationId xmlns:a16="http://schemas.microsoft.com/office/drawing/2014/main" id="{BD87D18D-A22A-34D0-070D-A1230AC574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003" y="209506"/>
            <a:ext cx="2453246" cy="36798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772385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>
                <a:solidFill>
                  <a:schemeClr val="accent1">
                    <a:tint val="88000"/>
                    <a:satMod val="150000"/>
                  </a:schemeClr>
                </a:solidFill>
              </a:rPr>
              <a:t>A sportág népszerűsítési tervei: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125538"/>
            <a:ext cx="8229600" cy="4032250"/>
          </a:xfrm>
        </p:spPr>
        <p:txBody>
          <a:bodyPr/>
          <a:lstStyle/>
          <a:p>
            <a:pPr eaLnBrk="1" hangingPunct="1"/>
            <a:r>
              <a:rPr lang="hu-HU" altLang="hu-HU" dirty="0"/>
              <a:t>A versenyek pergőbbé tétele</a:t>
            </a:r>
          </a:p>
          <a:p>
            <a:pPr eaLnBrk="1" hangingPunct="1"/>
            <a:r>
              <a:rPr lang="hu-HU" altLang="hu-HU" dirty="0"/>
              <a:t>Új, látványos versenyek bevezetése</a:t>
            </a:r>
          </a:p>
          <a:p>
            <a:pPr eaLnBrk="1" hangingPunct="1"/>
            <a:r>
              <a:rPr lang="hu-HU" altLang="hu-HU" dirty="0"/>
              <a:t>A mérések, eredményközlések gyorsítása</a:t>
            </a:r>
          </a:p>
          <a:p>
            <a:pPr eaLnBrk="1" hangingPunct="1"/>
            <a:r>
              <a:rPr lang="hu-HU" altLang="hu-HU" dirty="0"/>
              <a:t>Zenés, jó műsorközléses bajnokságok</a:t>
            </a:r>
          </a:p>
          <a:p>
            <a:pPr eaLnBrk="1" hangingPunct="1"/>
            <a:r>
              <a:rPr lang="hu-HU" altLang="hu-HU" dirty="0">
                <a:solidFill>
                  <a:srgbClr val="FF0000"/>
                </a:solidFill>
              </a:rPr>
              <a:t>Látvány!!</a:t>
            </a:r>
          </a:p>
          <a:p>
            <a:pPr eaLnBrk="1" hangingPunct="1"/>
            <a:r>
              <a:rPr lang="hu-HU" altLang="hu-HU" i="1" dirty="0" err="1">
                <a:solidFill>
                  <a:srgbClr val="FF0000"/>
                </a:solidFill>
              </a:rPr>
              <a:t>stb</a:t>
            </a:r>
            <a:endParaRPr lang="hu-HU" altLang="hu-HU" i="1" dirty="0">
              <a:solidFill>
                <a:srgbClr val="FF0000"/>
              </a:solidFill>
            </a:endParaRPr>
          </a:p>
          <a:p>
            <a:pPr eaLnBrk="1" hangingPunct="1"/>
            <a:endParaRPr lang="hu-HU" altLang="hu-HU" dirty="0">
              <a:solidFill>
                <a:srgbClr val="FF0000"/>
              </a:solidFill>
            </a:endParaRPr>
          </a:p>
          <a:p>
            <a:pPr eaLnBrk="1" hangingPunct="1"/>
            <a:endParaRPr lang="hu-HU" altLang="hu-HU" dirty="0">
              <a:solidFill>
                <a:srgbClr val="FF0000"/>
              </a:solidFill>
            </a:endParaRPr>
          </a:p>
          <a:p>
            <a:pPr eaLnBrk="1" hangingPunct="1"/>
            <a:endParaRPr lang="hu-HU" altLang="hu-HU" dirty="0">
              <a:solidFill>
                <a:srgbClr val="FF0000"/>
              </a:solidFill>
            </a:endParaRPr>
          </a:p>
          <a:p>
            <a:pPr eaLnBrk="1" hangingPunct="1"/>
            <a:endParaRPr lang="hu-HU" altLang="hu-HU" dirty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hu-HU" altLang="hu-HU" dirty="0"/>
          </a:p>
        </p:txBody>
      </p:sp>
      <p:sp>
        <p:nvSpPr>
          <p:cNvPr id="43012" name="Picture 4" descr="BOLT_Usain_20080820_GH_T"/>
          <p:cNvSpPr>
            <a:spLocks noChangeAspect="1" noChangeArrowheads="1"/>
          </p:cNvSpPr>
          <p:nvPr/>
        </p:nvSpPr>
        <p:spPr bwMode="auto">
          <a:xfrm>
            <a:off x="4800600" y="4032250"/>
            <a:ext cx="410368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013" name="Kép 4" descr="https://atletika.hu/sites/default/files/masz/hirek/beillesztett-kepek/2017/vb2017getty2.jpg"/>
          <p:cNvSpPr>
            <a:spLocks noChangeAspect="1" noChangeArrowheads="1"/>
          </p:cNvSpPr>
          <p:nvPr/>
        </p:nvSpPr>
        <p:spPr bwMode="auto">
          <a:xfrm>
            <a:off x="1774825" y="4581525"/>
            <a:ext cx="3600450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014" name="Kép 5" descr="http://hosszabbitas.hu/wp-content/uploads/2017/06/063_672083264-1.jpg"/>
          <p:cNvSpPr>
            <a:spLocks noChangeAspect="1" noChangeArrowheads="1"/>
          </p:cNvSpPr>
          <p:nvPr/>
        </p:nvSpPr>
        <p:spPr bwMode="auto">
          <a:xfrm>
            <a:off x="5735638" y="4032251"/>
            <a:ext cx="4176712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3015" name="Kép 5" descr="http://hosszabbitas.hu/wp-content/uploads/2017/06/063_672083264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9" y="3125166"/>
            <a:ext cx="5828209" cy="375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04521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1" y="333376"/>
            <a:ext cx="8183563" cy="10509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Fontosabb szabálymódosítások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2027238" y="1557338"/>
            <a:ext cx="8183562" cy="4608512"/>
          </a:xfrm>
        </p:spPr>
        <p:txBody>
          <a:bodyPr/>
          <a:lstStyle/>
          <a:p>
            <a:pPr eaLnBrk="1" hangingPunct="1"/>
            <a:r>
              <a:rPr lang="hu-HU" altLang="hu-HU" dirty="0"/>
              <a:t>Felkészülési idő, majd annak rövidítései</a:t>
            </a:r>
          </a:p>
          <a:p>
            <a:pPr eaLnBrk="1" hangingPunct="1"/>
            <a:r>
              <a:rPr lang="hu-HU" altLang="hu-HU" dirty="0"/>
              <a:t>Rajtolásnál nincs kiugrás</a:t>
            </a:r>
          </a:p>
          <a:p>
            <a:pPr eaLnBrk="1" hangingPunct="1"/>
            <a:r>
              <a:rPr lang="hu-HU" altLang="hu-HU" dirty="0"/>
              <a:t>Dobó szektorok változtatása</a:t>
            </a:r>
          </a:p>
          <a:p>
            <a:pPr eaLnBrk="1" hangingPunct="1"/>
            <a:r>
              <a:rPr lang="hu-HU" altLang="hu-HU" dirty="0"/>
              <a:t>Gerelyek megváltoztatása</a:t>
            </a:r>
          </a:p>
          <a:p>
            <a:pPr eaLnBrk="1" hangingPunct="1"/>
            <a:r>
              <a:rPr lang="hu-HU" altLang="hu-HU" dirty="0"/>
              <a:t>Ügyességi számokban a döntőben erősorrend – </a:t>
            </a:r>
            <a:r>
              <a:rPr lang="hu-HU" altLang="hu-HU" i="1" dirty="0"/>
              <a:t>Távolba ugrások!!</a:t>
            </a:r>
          </a:p>
          <a:p>
            <a:pPr eaLnBrk="1" hangingPunct="1"/>
            <a:r>
              <a:rPr lang="hu-HU" altLang="hu-HU" dirty="0"/>
              <a:t>Gyalogló szabályok módosulása</a:t>
            </a:r>
          </a:p>
          <a:p>
            <a:pPr eaLnBrk="1" hangingPunct="1"/>
            <a:r>
              <a:rPr lang="hu-HU" altLang="hu-HU" dirty="0"/>
              <a:t>Ruházkodás szabályainak változása</a:t>
            </a:r>
          </a:p>
          <a:p>
            <a:pPr eaLnBrk="1" hangingPunct="1"/>
            <a:r>
              <a:rPr lang="hu-HU" altLang="hu-HU" dirty="0"/>
              <a:t>Edzői segítség megengedése</a:t>
            </a:r>
          </a:p>
          <a:p>
            <a:pPr eaLnBrk="1" hangingPunct="1"/>
            <a:endParaRPr lang="hu-HU" altLang="hu-HU" dirty="0"/>
          </a:p>
        </p:txBody>
      </p:sp>
      <p:sp>
        <p:nvSpPr>
          <p:cNvPr id="44036" name="Picture 4" descr="poll-bolt"/>
          <p:cNvSpPr>
            <a:spLocks noChangeAspect="1" noChangeArrowheads="1"/>
          </p:cNvSpPr>
          <p:nvPr/>
        </p:nvSpPr>
        <p:spPr bwMode="auto">
          <a:xfrm>
            <a:off x="8543925" y="4149726"/>
            <a:ext cx="1500188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9713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4639"/>
            <a:ext cx="9144000" cy="7778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40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Az eredmények fejlődésének okai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932657" y="1052514"/>
            <a:ext cx="9278143" cy="5616574"/>
          </a:xfrm>
        </p:spPr>
        <p:txBody>
          <a:bodyPr>
            <a:normAutofit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/>
              <a:t>Edzésmódszerek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hu-HU" dirty="0"/>
              <a:t>     fejlődése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/>
              <a:t>Műanyag pályák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/>
              <a:t>Sporteszközök,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hu-HU" dirty="0"/>
              <a:t>     felszerelések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hu-HU" dirty="0"/>
              <a:t>      fejlődése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/>
              <a:t>A táplálkozás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hu-HU" dirty="0"/>
              <a:t>   javulása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/>
              <a:t>Orvosi támogatás,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hu-HU" dirty="0"/>
              <a:t>     regeneráció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/>
              <a:t>Anyagi motiváltság</a:t>
            </a:r>
          </a:p>
          <a:p>
            <a:pPr marL="265176" indent="-265176" eaLnBrk="1" fontAlgn="auto" hangingPunct="1">
              <a:spcAft>
                <a:spcPts val="0"/>
              </a:spcAft>
              <a:buNone/>
              <a:defRPr/>
            </a:pPr>
            <a:endParaRPr lang="hu-HU" dirty="0"/>
          </a:p>
        </p:txBody>
      </p:sp>
      <p:sp>
        <p:nvSpPr>
          <p:cNvPr id="45060" name="Kép 4" descr="https://atletika.hu/sites/default/files/styles/vezeto_hirek_nagy/public/masz/hirek/illusztracios-kepek/2017/0014_000175b.jpg?itok=5P7ufO0i"/>
          <p:cNvSpPr>
            <a:spLocks noChangeAspect="1" noChangeArrowheads="1"/>
          </p:cNvSpPr>
          <p:nvPr/>
        </p:nvSpPr>
        <p:spPr bwMode="auto">
          <a:xfrm>
            <a:off x="4656139" y="4868864"/>
            <a:ext cx="345757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5061" name="Picture 6" descr="D:\Users\szalma\Pictures\Fanny\IMGP5786.jpg"/>
          <p:cNvSpPr>
            <a:spLocks noChangeAspect="1" noChangeArrowheads="1"/>
          </p:cNvSpPr>
          <p:nvPr/>
        </p:nvSpPr>
        <p:spPr bwMode="auto">
          <a:xfrm>
            <a:off x="8399463" y="3429000"/>
            <a:ext cx="211296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5062" name="Kép 5" descr="https://atletika.hu/sites/default/files/masz/hirek/beillesztett-kepek/2017/megbeszelesmti.jpg"/>
          <p:cNvSpPr>
            <a:spLocks noChangeAspect="1" noChangeArrowheads="1"/>
          </p:cNvSpPr>
          <p:nvPr/>
        </p:nvSpPr>
        <p:spPr bwMode="auto">
          <a:xfrm>
            <a:off x="4872039" y="1773239"/>
            <a:ext cx="514667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5063" name="Kép 5" descr="https://atletika.hu/sites/default/files/masz/hirek/beillesztett-kepek/2017/megbeszelesmt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956" y="1392239"/>
            <a:ext cx="5640387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447780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358089-DD28-F0FF-B669-69A913F85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" y="5854389"/>
            <a:ext cx="10911840" cy="613317"/>
          </a:xfrm>
        </p:spPr>
        <p:txBody>
          <a:bodyPr>
            <a:normAutofit fontScale="90000"/>
          </a:bodyPr>
          <a:lstStyle/>
          <a:p>
            <a:r>
              <a:rPr lang="hu-HU" dirty="0"/>
              <a:t>WA  - 2023 év atlétái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3902157-16D3-03FE-B44A-F6167F16D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000" i="1" dirty="0"/>
              <a:t>A nemzetközi szövetség </a:t>
            </a:r>
            <a:r>
              <a:rPr lang="hu-HU" sz="2000" b="1" i="1" dirty="0"/>
              <a:t>(WA) </a:t>
            </a:r>
            <a:r>
              <a:rPr lang="hu-HU" sz="2000" i="1" dirty="0"/>
              <a:t>újításként három kategóriában osztotta ki az esztendő legjobbjainak járó elismerést. Külön díjazták a futó és ügyességi számokat, valamint az utcai versenyeken mutatott teljesítményt.</a:t>
            </a:r>
          </a:p>
          <a:p>
            <a:endParaRPr lang="hu-HU" sz="2000" i="1" dirty="0"/>
          </a:p>
          <a:p>
            <a:r>
              <a:rPr lang="hu-HU" sz="2000" dirty="0"/>
              <a:t>A férfiaknál a </a:t>
            </a:r>
            <a:r>
              <a:rPr lang="hu-HU" sz="2000" b="1" dirty="0"/>
              <a:t>futószámokban</a:t>
            </a:r>
            <a:r>
              <a:rPr lang="hu-HU" sz="2000" dirty="0"/>
              <a:t> a Budapesten </a:t>
            </a:r>
            <a:r>
              <a:rPr lang="hu-HU" sz="2000" dirty="0" err="1"/>
              <a:t>triplázó</a:t>
            </a:r>
            <a:r>
              <a:rPr lang="hu-HU" sz="2000" dirty="0"/>
              <a:t> (100 és 200 m, 4x100-as váltó) amerikai </a:t>
            </a:r>
            <a:r>
              <a:rPr lang="hu-HU" sz="2000" b="1" dirty="0" err="1"/>
              <a:t>Noah</a:t>
            </a:r>
            <a:r>
              <a:rPr lang="hu-HU" sz="2000" b="1" dirty="0"/>
              <a:t> </a:t>
            </a:r>
            <a:r>
              <a:rPr lang="hu-HU" sz="2000" b="1" dirty="0" err="1"/>
              <a:t>Lyles</a:t>
            </a:r>
            <a:r>
              <a:rPr lang="hu-HU" sz="2000" b="1" dirty="0"/>
              <a:t> </a:t>
            </a:r>
            <a:r>
              <a:rPr lang="hu-HU" sz="2000" dirty="0"/>
              <a:t>nyert, a nőknél pedig a kenyai </a:t>
            </a:r>
            <a:r>
              <a:rPr lang="hu-HU" sz="2000" b="1" dirty="0" err="1"/>
              <a:t>Faith</a:t>
            </a:r>
            <a:r>
              <a:rPr lang="hu-HU" sz="2000" b="1" dirty="0"/>
              <a:t> </a:t>
            </a:r>
            <a:r>
              <a:rPr lang="hu-HU" sz="2000" b="1" dirty="0" err="1"/>
              <a:t>Kipyegon</a:t>
            </a:r>
            <a:r>
              <a:rPr lang="hu-HU" sz="2000" dirty="0"/>
              <a:t>, aki a hölgyek között elsőként győzött </a:t>
            </a:r>
            <a:r>
              <a:rPr lang="hu-HU" sz="2000" dirty="0" err="1"/>
              <a:t>vb-n</a:t>
            </a:r>
            <a:r>
              <a:rPr lang="hu-HU" sz="2000" dirty="0"/>
              <a:t> 1500 és 5000 méteren is.</a:t>
            </a:r>
          </a:p>
          <a:p>
            <a:endParaRPr lang="hu-HU" sz="2000" dirty="0"/>
          </a:p>
          <a:p>
            <a:r>
              <a:rPr lang="hu-HU" sz="2000" dirty="0"/>
              <a:t>Az </a:t>
            </a:r>
            <a:r>
              <a:rPr lang="hu-HU" sz="2000" b="1" dirty="0"/>
              <a:t>ügyességi számokban </a:t>
            </a:r>
            <a:r>
              <a:rPr lang="hu-HU" sz="2000" dirty="0"/>
              <a:t>az idén többször világcsúcsot döntő rúdugró, a svéd </a:t>
            </a:r>
            <a:r>
              <a:rPr lang="hu-HU" sz="2000" b="1" dirty="0"/>
              <a:t>Armand </a:t>
            </a:r>
            <a:r>
              <a:rPr lang="hu-HU" sz="2000" b="1" dirty="0" err="1"/>
              <a:t>Duplantis</a:t>
            </a:r>
            <a:r>
              <a:rPr lang="hu-HU" sz="2000" dirty="0"/>
              <a:t>, és a hármasugrásban harmadszor világbajnok venezuelai </a:t>
            </a:r>
            <a:r>
              <a:rPr lang="hu-HU" sz="2000" b="1" dirty="0" err="1"/>
              <a:t>Yulimar</a:t>
            </a:r>
            <a:r>
              <a:rPr lang="hu-HU" sz="2000" b="1" dirty="0"/>
              <a:t> </a:t>
            </a:r>
            <a:r>
              <a:rPr lang="hu-HU" sz="2000" b="1" dirty="0" err="1"/>
              <a:t>Rojas</a:t>
            </a:r>
            <a:r>
              <a:rPr lang="hu-HU" sz="2000" b="1" dirty="0"/>
              <a:t> </a:t>
            </a:r>
            <a:r>
              <a:rPr lang="hu-HU" sz="2000" dirty="0"/>
              <a:t>bizonyult a legjobbnak.</a:t>
            </a:r>
          </a:p>
          <a:p>
            <a:endParaRPr lang="hu-HU" sz="2000" dirty="0"/>
          </a:p>
          <a:p>
            <a:r>
              <a:rPr lang="hu-HU" sz="2000" dirty="0"/>
              <a:t>A </a:t>
            </a:r>
            <a:r>
              <a:rPr lang="hu-HU" sz="2000" b="1" dirty="0"/>
              <a:t>stadionon kívüli </a:t>
            </a:r>
            <a:r>
              <a:rPr lang="hu-HU" sz="2000" dirty="0"/>
              <a:t>számok tekintetében két világrekorder </a:t>
            </a:r>
            <a:r>
              <a:rPr lang="hu-HU" sz="2000" dirty="0" err="1"/>
              <a:t>maratonista</a:t>
            </a:r>
            <a:r>
              <a:rPr lang="hu-HU" sz="2000" dirty="0"/>
              <a:t> kapta a díjat: a férfiaknál a Chicagóban első kenyai </a:t>
            </a:r>
            <a:r>
              <a:rPr lang="hu-HU" sz="2000" b="1" dirty="0"/>
              <a:t>Kelvin </a:t>
            </a:r>
            <a:r>
              <a:rPr lang="hu-HU" sz="2000" b="1" dirty="0" err="1"/>
              <a:t>Kiptum</a:t>
            </a:r>
            <a:r>
              <a:rPr lang="hu-HU" sz="2000" dirty="0"/>
              <a:t>, a nőknél pedig az etióp </a:t>
            </a:r>
            <a:r>
              <a:rPr lang="hu-HU" sz="2000" b="1" dirty="0" err="1"/>
              <a:t>Tigst</a:t>
            </a:r>
            <a:r>
              <a:rPr lang="hu-HU" sz="2000" b="1" dirty="0"/>
              <a:t> </a:t>
            </a:r>
            <a:r>
              <a:rPr lang="hu-HU" sz="2000" b="1" dirty="0" err="1"/>
              <a:t>Assefa</a:t>
            </a:r>
            <a:r>
              <a:rPr lang="hu-HU" sz="2000" dirty="0"/>
              <a:t>, aki Berlinben érte el minden idők legjobb idejét</a:t>
            </a:r>
            <a:r>
              <a:rPr lang="hu-HU" dirty="0"/>
              <a:t>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25460781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 descr="https://assets.aws.worldathletics.org/eyJrZXkiOiI2MDRmNWQ5YzFlNDJmYmEwNWQ2OTMzZGEucG5nIiwiZWRpdHMiOnsicmVzaXplIjp7IndpZHRoIjoyMDAwLCJoZWlnaHQiOjI0MH19fQ==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5" y="337025"/>
            <a:ext cx="11286837" cy="148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Tartalom helye 4" descr="MOWA Close Up:  Area - Africa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6126">
            <a:off x="402263" y="2199399"/>
            <a:ext cx="3464456" cy="2330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 descr="MOWA Close Up:  Area - Asi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930" y="1931977"/>
            <a:ext cx="3517670" cy="240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 descr="MOWA Close Up: Area - Europ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030">
            <a:off x="8127256" y="2106416"/>
            <a:ext cx="3703566" cy="252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 descr="MOWA Close Up: Area - NACAC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71" y="4727200"/>
            <a:ext cx="3277524" cy="213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 descr="MOWA Close Up:  Area - Oceania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930" y="4713345"/>
            <a:ext cx="3434542" cy="2158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Kép 9" descr="MOWA Close Up:  Area - South America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88" y="4788496"/>
            <a:ext cx="3351415" cy="24356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7584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954429" y="200722"/>
            <a:ext cx="3033131" cy="6270364"/>
          </a:xfrm>
        </p:spPr>
        <p:txBody>
          <a:bodyPr>
            <a:normAutofit/>
          </a:bodyPr>
          <a:lstStyle/>
          <a:p>
            <a:r>
              <a:rPr lang="hu-HU" sz="2400" b="1" dirty="0">
                <a:hlinkClick r:id="rId2"/>
              </a:rPr>
              <a:t>www.masz.hu</a:t>
            </a:r>
            <a:br>
              <a:rPr lang="hu-HU" sz="2400" b="1" dirty="0"/>
            </a:br>
            <a:r>
              <a:rPr lang="hu-HU" sz="2400" b="1" dirty="0"/>
              <a:t>www. wa.org</a:t>
            </a:r>
            <a:br>
              <a:rPr lang="hu-HU" sz="2400" b="1" dirty="0"/>
            </a:br>
            <a:r>
              <a:rPr lang="hu-HU" sz="2400" b="1" dirty="0">
                <a:hlinkClick r:id="rId3"/>
              </a:rPr>
              <a:t>www.iaaf.org</a:t>
            </a:r>
            <a:br>
              <a:rPr lang="hu-HU" sz="2400" b="1" dirty="0"/>
            </a:br>
            <a:r>
              <a:rPr lang="hu-HU" sz="2400" b="1" dirty="0"/>
              <a:t>www.eaa.com</a:t>
            </a:r>
            <a:br>
              <a:rPr lang="hu-HU" sz="2400" b="1" dirty="0"/>
            </a:br>
            <a:r>
              <a:rPr lang="hu-HU" sz="2400" b="1" dirty="0">
                <a:hlinkClick r:id="rId4"/>
              </a:rPr>
              <a:t>www.all-athletics.com</a:t>
            </a:r>
            <a:br>
              <a:rPr lang="hu-HU" sz="2000" dirty="0"/>
            </a:br>
            <a:br>
              <a:rPr lang="hu-HU" sz="2000" dirty="0"/>
            </a:br>
            <a:endParaRPr lang="hu-HU" sz="2000" dirty="0"/>
          </a:p>
        </p:txBody>
      </p:sp>
      <p:pic>
        <p:nvPicPr>
          <p:cNvPr id="4" name="Tartalom helye 3" descr="MOWA Close Up: The Reception Hall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076" y="535260"/>
            <a:ext cx="9402505" cy="5935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28539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55341" y="4894259"/>
            <a:ext cx="8575172" cy="161448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hu-HU" sz="2000" dirty="0">
                <a:solidFill>
                  <a:srgbClr val="FFC000"/>
                </a:solidFill>
              </a:rPr>
              <a:t>2023          </a:t>
            </a:r>
            <a:r>
              <a:rPr lang="hu-HU" sz="2800" b="0" i="1" dirty="0">
                <a:solidFill>
                  <a:srgbClr val="FFC000"/>
                </a:solidFill>
              </a:rPr>
              <a:t>2024</a:t>
            </a:r>
            <a:r>
              <a:rPr lang="hu-HU" sz="2000" dirty="0">
                <a:solidFill>
                  <a:srgbClr val="FFC000"/>
                </a:solidFill>
              </a:rPr>
              <a:t> </a:t>
            </a:r>
            <a:br>
              <a:rPr lang="hu-HU" sz="2000" dirty="0"/>
            </a:br>
            <a:endParaRPr lang="hu-HU" sz="2000" dirty="0"/>
          </a:p>
        </p:txBody>
      </p:sp>
      <p:pic>
        <p:nvPicPr>
          <p:cNvPr id="48132" name="Kép 4" descr="Képtalálatok a következőre: atlétikai vb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663" y="130054"/>
            <a:ext cx="7921935" cy="517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Kép 6" descr="Képtalálatok a következőre: atlétikai vb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66" y="3959565"/>
            <a:ext cx="3508499" cy="224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yíl: jobbra mutató 3">
            <a:extLst>
              <a:ext uri="{FF2B5EF4-FFF2-40B4-BE49-F238E27FC236}">
                <a16:creationId xmlns:a16="http://schemas.microsoft.com/office/drawing/2014/main" id="{382C36B5-13A0-B1EB-1CDD-E6F2A123E7A6}"/>
              </a:ext>
            </a:extLst>
          </p:cNvPr>
          <p:cNvSpPr/>
          <p:nvPr/>
        </p:nvSpPr>
        <p:spPr>
          <a:xfrm>
            <a:off x="6180880" y="5963951"/>
            <a:ext cx="347241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2DD30E2-9B1B-810B-31F3-E51A135B1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66" y="994642"/>
            <a:ext cx="3499696" cy="2334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A5CF76FC-3432-4C7C-AABB-8FB769144E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128" y="4922948"/>
            <a:ext cx="2707497" cy="1804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119269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128" y="119673"/>
            <a:ext cx="11249891" cy="67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479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D8C0F8C-2BFA-1169-42DB-4AD374CEA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4217491E-58BF-EF20-6447-0CFD333B1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944" y="119259"/>
            <a:ext cx="5882056" cy="3725302"/>
          </a:xfr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3E25F1E5-ABF2-F984-033E-D61192A0B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9717">
            <a:off x="6369176" y="-131574"/>
            <a:ext cx="4994842" cy="406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7373F09-8FD3-6DF8-CAAA-29B8F62743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11" y="3679756"/>
            <a:ext cx="2856387" cy="2856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0857640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243953-D626-3067-B1B5-47348FB18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009" y="4984596"/>
            <a:ext cx="3642731" cy="702526"/>
          </a:xfrm>
        </p:spPr>
        <p:txBody>
          <a:bodyPr>
            <a:normAutofit fontScale="90000"/>
          </a:bodyPr>
          <a:lstStyle/>
          <a:p>
            <a:r>
              <a:rPr lang="hu-HU" dirty="0">
                <a:effectLst/>
              </a:rPr>
              <a:t> </a:t>
            </a:r>
            <a:r>
              <a:rPr lang="hu-HU" sz="1300" dirty="0">
                <a:solidFill>
                  <a:schemeClr val="tx1"/>
                </a:solidFill>
                <a:effectLst/>
              </a:rPr>
              <a:t>In </a:t>
            </a:r>
            <a:r>
              <a:rPr lang="hu-HU" sz="1300" dirty="0" err="1">
                <a:solidFill>
                  <a:schemeClr val="tx1"/>
                </a:solidFill>
                <a:effectLst/>
              </a:rPr>
              <a:t>addition</a:t>
            </a:r>
            <a:r>
              <a:rPr lang="hu-HU" sz="1300" dirty="0">
                <a:solidFill>
                  <a:schemeClr val="tx1"/>
                </a:solidFill>
                <a:effectLst/>
              </a:rPr>
              <a:t>:</a:t>
            </a:r>
            <a:br>
              <a:rPr lang="hu-HU" sz="1300" dirty="0">
                <a:solidFill>
                  <a:schemeClr val="tx1"/>
                </a:solidFill>
                <a:effectLst/>
              </a:rPr>
            </a:br>
            <a:r>
              <a:rPr lang="hu-HU" sz="1300" dirty="0">
                <a:solidFill>
                  <a:schemeClr val="tx1"/>
                </a:solidFill>
                <a:effectLst/>
              </a:rPr>
              <a:t>   </a:t>
            </a:r>
            <a:r>
              <a:rPr lang="hu-HU" sz="1100" b="0" dirty="0">
                <a:solidFill>
                  <a:schemeClr val="tx1"/>
                </a:solidFill>
                <a:effectLst/>
              </a:rPr>
              <a:t>Budapest Grand </a:t>
            </a:r>
            <a:r>
              <a:rPr lang="hu-HU" sz="1100" b="0" dirty="0" err="1">
                <a:solidFill>
                  <a:schemeClr val="tx1"/>
                </a:solidFill>
                <a:effectLst/>
              </a:rPr>
              <a:t>Prix</a:t>
            </a:r>
            <a:br>
              <a:rPr lang="hu-HU" sz="1100" b="0" dirty="0">
                <a:solidFill>
                  <a:schemeClr val="tx1"/>
                </a:solidFill>
                <a:effectLst/>
              </a:rPr>
            </a:br>
            <a:r>
              <a:rPr lang="hu-HU" sz="1100" b="0" dirty="0">
                <a:solidFill>
                  <a:schemeClr val="tx1"/>
                </a:solidFill>
                <a:effectLst/>
              </a:rPr>
              <a:t>    Budapest Mobil Grand </a:t>
            </a:r>
            <a:r>
              <a:rPr lang="hu-HU" sz="1100" b="0" dirty="0" err="1">
                <a:solidFill>
                  <a:schemeClr val="tx1"/>
                </a:solidFill>
                <a:effectLst/>
              </a:rPr>
              <a:t>Prix</a:t>
            </a:r>
            <a:br>
              <a:rPr lang="hu-HU" sz="1100" b="0" dirty="0">
                <a:solidFill>
                  <a:schemeClr val="tx1"/>
                </a:solidFill>
                <a:effectLst/>
              </a:rPr>
            </a:br>
            <a:r>
              <a:rPr lang="hu-HU" sz="1100" b="0" dirty="0">
                <a:solidFill>
                  <a:schemeClr val="tx1"/>
                </a:solidFill>
                <a:effectLst/>
              </a:rPr>
              <a:t>    István Gyulai </a:t>
            </a:r>
            <a:r>
              <a:rPr lang="hu-HU" sz="1100" b="0" dirty="0" err="1">
                <a:solidFill>
                  <a:schemeClr val="tx1"/>
                </a:solidFill>
                <a:effectLst/>
              </a:rPr>
              <a:t>Memorial</a:t>
            </a:r>
            <a:r>
              <a:rPr lang="hu-HU" sz="1100" b="0" dirty="0">
                <a:solidFill>
                  <a:schemeClr val="tx1"/>
                </a:solidFill>
                <a:effectLst/>
              </a:rPr>
              <a:t> - </a:t>
            </a:r>
            <a:r>
              <a:rPr lang="hu-HU" sz="1100" b="0" dirty="0" err="1">
                <a:solidFill>
                  <a:schemeClr val="tx1"/>
                </a:solidFill>
                <a:effectLst/>
              </a:rPr>
              <a:t>Hungarian</a:t>
            </a:r>
            <a:r>
              <a:rPr lang="hu-HU" sz="1100" b="0" dirty="0">
                <a:solidFill>
                  <a:schemeClr val="tx1"/>
                </a:solidFill>
                <a:effectLst/>
              </a:rPr>
              <a:t> </a:t>
            </a:r>
            <a:r>
              <a:rPr lang="hu-HU" sz="1100" b="0" dirty="0" err="1">
                <a:solidFill>
                  <a:schemeClr val="tx1"/>
                </a:solidFill>
                <a:effectLst/>
              </a:rPr>
              <a:t>Athletics</a:t>
            </a:r>
            <a:r>
              <a:rPr lang="hu-HU" sz="1100" b="0" dirty="0">
                <a:solidFill>
                  <a:schemeClr val="tx1"/>
                </a:solidFill>
                <a:effectLst/>
              </a:rPr>
              <a:t>    Grand </a:t>
            </a:r>
            <a:r>
              <a:rPr lang="hu-HU" sz="1100" b="0" dirty="0" err="1">
                <a:solidFill>
                  <a:schemeClr val="tx1"/>
                </a:solidFill>
                <a:effectLst/>
              </a:rPr>
              <a:t>Prix</a:t>
            </a:r>
            <a:endParaRPr lang="hu-HU" sz="1100" b="0" dirty="0">
              <a:solidFill>
                <a:schemeClr val="tx1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0E20200-77E2-D5B7-6E72-7EB20B152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560" y="345688"/>
            <a:ext cx="5061167" cy="437261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hu-HU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</a:t>
            </a:r>
            <a:r>
              <a:rPr lang="hu-H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hu-HU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athletics</a:t>
            </a:r>
            <a:r>
              <a:rPr lang="hu-H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</a:t>
            </a:r>
            <a:r>
              <a:rPr lang="hu-H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organised</a:t>
            </a:r>
            <a:r>
              <a:rPr lang="hu-H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Hungary is </a:t>
            </a:r>
            <a:r>
              <a:rPr lang="hu-HU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quite</a:t>
            </a:r>
            <a:r>
              <a:rPr lang="hu-H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illustrative</a:t>
            </a:r>
            <a:r>
              <a:rPr lang="hu-H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1966, Budapest: European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Championships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1983, Budapest: European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Indoor</a:t>
            </a: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Championships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1988, Budapest: European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Indoor</a:t>
            </a: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Championships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1989, Budapest: World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Indoor</a:t>
            </a: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Championships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1994, Budapest: World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Athletics</a:t>
            </a: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Cross</a:t>
            </a: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Country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Championships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1995, Nyíregyháza: European U18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Championships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1998, Budapest: European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Championships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2001, Debrecen: World U18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Championships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2003, 2004,2005, Szombathely: World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Athletics</a:t>
            </a: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Final</a:t>
            </a: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Hammer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Throw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2004, Budapest: World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Indoor</a:t>
            </a: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Championships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2006, Debrecen: World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Road</a:t>
            </a: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Running</a:t>
            </a: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Championships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2007, Debrecen: European U23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Championships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2010, Nyíregyháza: European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Veteran</a:t>
            </a: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Championships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2012, Budapest - Szentendre: European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Cross</a:t>
            </a: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Country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Championships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2014, Budapest: World Masters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Indoor</a:t>
            </a: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Championships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2018, Győr: European U18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Championships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2023 Budapest  World </a:t>
            </a:r>
            <a:r>
              <a:rPr lang="hu-HU" sz="1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Championships</a:t>
            </a:r>
            <a:endParaRPr lang="hu-HU" sz="1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pic>
        <p:nvPicPr>
          <p:cNvPr id="5" name="Kép 4" descr="Kép előnézete">
            <a:extLst>
              <a:ext uri="{FF2B5EF4-FFF2-40B4-BE49-F238E27FC236}">
                <a16:creationId xmlns:a16="http://schemas.microsoft.com/office/drawing/2014/main" id="{54767D49-141F-7271-F972-76A77EC853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18061"/>
            <a:ext cx="5577839" cy="4372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6120372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16BB3D-AFFF-F48C-651B-80E2B90E7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" y="4583151"/>
            <a:ext cx="10911840" cy="1744497"/>
          </a:xfrm>
        </p:spPr>
        <p:txBody>
          <a:bodyPr>
            <a:normAutofit/>
          </a:bodyPr>
          <a:lstStyle/>
          <a:p>
            <a:r>
              <a:rPr lang="hu-HU" i="1" dirty="0"/>
              <a:t>Az ATLÉTIKÁVAL nem lehet tévedni…!</a:t>
            </a:r>
            <a:br>
              <a:rPr lang="hu-HU" dirty="0"/>
            </a:br>
            <a:br>
              <a:rPr lang="hu-HU" dirty="0"/>
            </a:br>
            <a:r>
              <a:rPr lang="hu-HU" dirty="0"/>
              <a:t>                             Köszönöm a figyelmet!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635BD8CD-AEE5-F266-DEFA-C256E4290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012" y="190940"/>
            <a:ext cx="5756564" cy="384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B5658D58-B151-5202-65F3-D3E5B2896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" y="993291"/>
            <a:ext cx="5063609" cy="337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2740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254" y="166256"/>
            <a:ext cx="11601000" cy="647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99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287" y="157020"/>
            <a:ext cx="11702568" cy="704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63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853" y="0"/>
            <a:ext cx="11150020" cy="696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90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920" y="0"/>
            <a:ext cx="11346315" cy="696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30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782" y="20786"/>
            <a:ext cx="12044218" cy="683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0612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spektus">
  <a:themeElements>
    <a:clrScheme name="Aspektus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ktu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ktus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EE55935EFF1D814C8AB844FAB4F8702C" ma:contentTypeVersion="0" ma:contentTypeDescription="Új dokumentum létrehozása." ma:contentTypeScope="" ma:versionID="e5722523f2b4d1c279ab7b214c18961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b7c27016a3fa57f87c0c1ae7a6d618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274AD2-EDB8-40E8-90A1-347AA7A70F88}">
  <ds:schemaRefs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6609DA2-A64B-40F6-8B3B-6291E77027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7EFB581-AF83-4CD2-8D20-7A16187F5A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6081</TotalTime>
  <Words>1360</Words>
  <Application>Microsoft Office PowerPoint</Application>
  <PresentationFormat>Szélesvásznú</PresentationFormat>
  <Paragraphs>203</Paragraphs>
  <Slides>42</Slides>
  <Notes>7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2</vt:i4>
      </vt:variant>
      <vt:variant>
        <vt:lpstr>Diacímek</vt:lpstr>
      </vt:variant>
      <vt:variant>
        <vt:i4>42</vt:i4>
      </vt:variant>
    </vt:vector>
  </HeadingPairs>
  <TitlesOfParts>
    <vt:vector size="50" baseType="lpstr">
      <vt:lpstr>Arial</vt:lpstr>
      <vt:lpstr>Calibri</vt:lpstr>
      <vt:lpstr>Calibri Light</vt:lpstr>
      <vt:lpstr>Times New Roman</vt:lpstr>
      <vt:lpstr>Verdana</vt:lpstr>
      <vt:lpstr>Wingdings 2</vt:lpstr>
      <vt:lpstr>Office-téma</vt:lpstr>
      <vt:lpstr>Aspektus</vt:lpstr>
      <vt:lpstr>Atlétika  sportági alapok I.</vt:lpstr>
      <vt:lpstr>Atlétika 1.</vt:lpstr>
      <vt:lpstr> Atlétikai alapismeretek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Az atlétika futó  versenyszámai</vt:lpstr>
      <vt:lpstr>PowerPoint-bemutató</vt:lpstr>
      <vt:lpstr>Akadály:  3000 m                 ffi 91.4 cm                 női 76.2 cm  Gát: ffi  110 m 106.7 cm               400 m 91.4 cm       női 100 m        női 100 m 83.8 cm               400 m 76.2 cm           10 gát</vt:lpstr>
      <vt:lpstr>4 x 100 m  ffi - női 4 x 400 m  ffi - női 4 x 400 m  vegyes</vt:lpstr>
      <vt:lpstr>Marathon futás</vt:lpstr>
      <vt:lpstr> Eliud Khipchoge ( 1:59.40:2) </vt:lpstr>
      <vt:lpstr>PowerPoint-bemutató</vt:lpstr>
      <vt:lpstr>New York 50</vt:lpstr>
      <vt:lpstr>          Ultra Running  Lubics Szilvia,                                         ultrafutó szakág      246 km, 3 x Spartathlon győztes     Magyar Becsület Rend kitüntetettje,                                         Maráz Zsuzsanna                               27:04:28 óra                                                                                                      Bódis Tamás                23:28,37 óra</vt:lpstr>
      <vt:lpstr>      Gyaloglás</vt:lpstr>
      <vt:lpstr>Az atlétikai ugró versenyszámai</vt:lpstr>
      <vt:lpstr>Az atlétika dobó versenyszámai</vt:lpstr>
      <vt:lpstr>Az atlétika összetett versenyszámai</vt:lpstr>
      <vt:lpstr>A WA fejlesztési, támogatási stratégiája, a bevételek felhasználása</vt:lpstr>
      <vt:lpstr>Az IAAF - WA mérföldkövei</vt:lpstr>
      <vt:lpstr>Az IAAF - WA elnökök: J.S. Edström   (SWE)  1912 - 1946     Lord Burgley   (GB)   1946 - 1976     Adriann Paulen   (NED)  1976 - 1981     Primo Nebiolo  (ITA)  1981 - 1999     Laminea Diack  (SEN) 1999 - 2015     Lord Sebastian Coe     (GB) 2015 -</vt:lpstr>
      <vt:lpstr>Női Atlétika</vt:lpstr>
      <vt:lpstr>A sportág népszerűsítési tervei:</vt:lpstr>
      <vt:lpstr>Fontosabb szabálymódosítások</vt:lpstr>
      <vt:lpstr>Az eredmények fejlődésének okai</vt:lpstr>
      <vt:lpstr>WA  - 2023 év atlétái </vt:lpstr>
      <vt:lpstr>PowerPoint-bemutató</vt:lpstr>
      <vt:lpstr>www.masz.hu www. wa.org www.iaaf.org www.eaa.com www.all-athletics.com  </vt:lpstr>
      <vt:lpstr>2023          2024  </vt:lpstr>
      <vt:lpstr>PowerPoint-bemutató</vt:lpstr>
      <vt:lpstr> In addition:    Budapest Grand Prix     Budapest Mobil Grand Prix     István Gyulai Memorial - Hungarian Athletics    Grand Prix</vt:lpstr>
      <vt:lpstr>Az ATLÉTIKÁVAL nem lehet tévedni…!                               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Atlétika alapjai</dc:title>
  <dc:creator>Szalma László</dc:creator>
  <cp:lastModifiedBy>Szalma László Róbert</cp:lastModifiedBy>
  <cp:revision>33</cp:revision>
  <dcterms:created xsi:type="dcterms:W3CDTF">2022-02-01T11:15:16Z</dcterms:created>
  <dcterms:modified xsi:type="dcterms:W3CDTF">2024-03-06T09:23:01Z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0x010100EE55935EFF1D814C8AB844FAB4F8702C</vt:lpwstr>
  </property>
</Properties>
</file>