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60" r:id="rId4"/>
    <p:sldId id="259" r:id="rId5"/>
    <p:sldId id="261" r:id="rId6"/>
    <p:sldId id="262" r:id="rId7"/>
    <p:sldId id="270" r:id="rId8"/>
    <p:sldId id="282" r:id="rId9"/>
    <p:sldId id="266" r:id="rId10"/>
    <p:sldId id="267" r:id="rId11"/>
    <p:sldId id="283" r:id="rId12"/>
    <p:sldId id="264" r:id="rId13"/>
    <p:sldId id="268" r:id="rId14"/>
    <p:sldId id="265" r:id="rId15"/>
    <p:sldId id="269" r:id="rId16"/>
    <p:sldId id="274" r:id="rId17"/>
    <p:sldId id="273" r:id="rId18"/>
    <p:sldId id="281" r:id="rId19"/>
    <p:sldId id="279" r:id="rId20"/>
    <p:sldId id="280" r:id="rId21"/>
    <p:sldId id="271" r:id="rId22"/>
    <p:sldId id="272" r:id="rId23"/>
    <p:sldId id="275" r:id="rId24"/>
    <p:sldId id="276" r:id="rId25"/>
    <p:sldId id="278" r:id="rId26"/>
    <p:sldId id="277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8371801281339111E-3"/>
                  <c:y val="-4.14986570119659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115403844017332E-3"/>
                  <c:y val="-0.107204863947578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743602562678223E-3"/>
                  <c:y val="-4.49568784296298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743602562678223E-3"/>
                  <c:y val="-5.53315426826213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743602562678223E-3"/>
                  <c:y val="-8.64555354415958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1"/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Munka1!$B$6:$F$6</c:f>
                <c:numCache>
                  <c:formatCode>General</c:formatCode>
                  <c:ptCount val="5"/>
                  <c:pt idx="0">
                    <c:v>0.1</c:v>
                  </c:pt>
                  <c:pt idx="1">
                    <c:v>0.30000000000000004</c:v>
                  </c:pt>
                  <c:pt idx="2">
                    <c:v>0.2</c:v>
                  </c:pt>
                  <c:pt idx="3">
                    <c:v>0.2</c:v>
                  </c:pt>
                  <c:pt idx="4">
                    <c:v>0.1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Munka1!$B$4:$F$4</c:f>
              <c:strCache>
                <c:ptCount val="5"/>
                <c:pt idx="0">
                  <c:v>Biceps</c:v>
                </c:pt>
                <c:pt idx="1">
                  <c:v>Brachialis</c:v>
                </c:pt>
                <c:pt idx="2">
                  <c:v>Brachioradialis</c:v>
                </c:pt>
                <c:pt idx="3">
                  <c:v>Flexors</c:v>
                </c:pt>
                <c:pt idx="4">
                  <c:v>triceps</c:v>
                </c:pt>
              </c:strCache>
            </c:strRef>
          </c:cat>
          <c:val>
            <c:numRef>
              <c:f>Munka1!$B$5:$F$5</c:f>
              <c:numCache>
                <c:formatCode>General</c:formatCode>
                <c:ptCount val="5"/>
                <c:pt idx="0">
                  <c:v>4.2</c:v>
                </c:pt>
                <c:pt idx="1">
                  <c:v>2.2000000000000002</c:v>
                </c:pt>
                <c:pt idx="2">
                  <c:v>5</c:v>
                </c:pt>
                <c:pt idx="3">
                  <c:v>3.4</c:v>
                </c:pt>
                <c:pt idx="4">
                  <c:v>2.2000000000000002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6968320"/>
        <c:axId val="275329024"/>
      </c:barChart>
      <c:catAx>
        <c:axId val="186968320"/>
        <c:scaling>
          <c:orientation val="minMax"/>
        </c:scaling>
        <c:delete val="0"/>
        <c:axPos val="b"/>
        <c:majorTickMark val="out"/>
        <c:minorTickMark val="none"/>
        <c:tickLblPos val="nextTo"/>
        <c:crossAx val="275329024"/>
        <c:crosses val="autoZero"/>
        <c:auto val="1"/>
        <c:lblAlgn val="ctr"/>
        <c:lblOffset val="100"/>
        <c:noMultiLvlLbl val="0"/>
      </c:catAx>
      <c:valAx>
        <c:axId val="2753290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Erőkar (cm)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6968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Munka2!$A$6</c:f>
              <c:strCache>
                <c:ptCount val="1"/>
                <c:pt idx="0">
                  <c:v>izomhossz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Munka2!$B$8:$E$8</c:f>
                <c:numCache>
                  <c:formatCode>General</c:formatCode>
                  <c:ptCount val="4"/>
                  <c:pt idx="0">
                    <c:v>0.1</c:v>
                  </c:pt>
                  <c:pt idx="1">
                    <c:v>0.2</c:v>
                  </c:pt>
                  <c:pt idx="2">
                    <c:v>0.4</c:v>
                  </c:pt>
                  <c:pt idx="3">
                    <c:v>0.2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Munka2!$B$5:$E$5</c:f>
              <c:strCache>
                <c:ptCount val="4"/>
                <c:pt idx="0">
                  <c:v>Biceps</c:v>
                </c:pt>
                <c:pt idx="1">
                  <c:v>Brachialis</c:v>
                </c:pt>
                <c:pt idx="2">
                  <c:v>Brachioradialis</c:v>
                </c:pt>
                <c:pt idx="3">
                  <c:v>Triceps</c:v>
                </c:pt>
              </c:strCache>
            </c:strRef>
          </c:cat>
          <c:val>
            <c:numRef>
              <c:f>Munka2!$B$6:$E$6</c:f>
              <c:numCache>
                <c:formatCode>General</c:formatCode>
                <c:ptCount val="4"/>
                <c:pt idx="0">
                  <c:v>25</c:v>
                </c:pt>
                <c:pt idx="1">
                  <c:v>20</c:v>
                </c:pt>
                <c:pt idx="2">
                  <c:v>20</c:v>
                </c:pt>
                <c:pt idx="3">
                  <c:v>24</c:v>
                </c:pt>
              </c:numCache>
            </c:numRef>
          </c:val>
        </c:ser>
        <c:ser>
          <c:idx val="1"/>
          <c:order val="1"/>
          <c:tx>
            <c:strRef>
              <c:f>Munka2!$A$7</c:f>
              <c:strCache>
                <c:ptCount val="1"/>
                <c:pt idx="0">
                  <c:v>rosthossz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Munka2!$B$9:$E$9</c:f>
                <c:numCache>
                  <c:formatCode>General</c:formatCode>
                  <c:ptCount val="4"/>
                  <c:pt idx="0">
                    <c:v>0.1</c:v>
                  </c:pt>
                  <c:pt idx="1">
                    <c:v>0.1</c:v>
                  </c:pt>
                  <c:pt idx="2">
                    <c:v>0.30000000000000004</c:v>
                  </c:pt>
                  <c:pt idx="3">
                    <c:v>0.1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Munka2!$B$5:$E$5</c:f>
              <c:strCache>
                <c:ptCount val="4"/>
                <c:pt idx="0">
                  <c:v>Biceps</c:v>
                </c:pt>
                <c:pt idx="1">
                  <c:v>Brachialis</c:v>
                </c:pt>
                <c:pt idx="2">
                  <c:v>Brachioradialis</c:v>
                </c:pt>
                <c:pt idx="3">
                  <c:v>Triceps</c:v>
                </c:pt>
              </c:strCache>
            </c:strRef>
          </c:cat>
          <c:val>
            <c:numRef>
              <c:f>Munka2!$B$7:$E$7</c:f>
              <c:numCache>
                <c:formatCode>General</c:formatCode>
                <c:ptCount val="4"/>
                <c:pt idx="0">
                  <c:v>20</c:v>
                </c:pt>
                <c:pt idx="1">
                  <c:v>12</c:v>
                </c:pt>
                <c:pt idx="2">
                  <c:v>21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232640"/>
        <c:axId val="187234176"/>
      </c:barChart>
      <c:catAx>
        <c:axId val="187232640"/>
        <c:scaling>
          <c:orientation val="minMax"/>
        </c:scaling>
        <c:delete val="0"/>
        <c:axPos val="b"/>
        <c:majorTickMark val="out"/>
        <c:minorTickMark val="none"/>
        <c:tickLblPos val="nextTo"/>
        <c:crossAx val="187234176"/>
        <c:crosses val="autoZero"/>
        <c:auto val="1"/>
        <c:lblAlgn val="ctr"/>
        <c:lblOffset val="100"/>
        <c:noMultiLvlLbl val="0"/>
      </c:catAx>
      <c:valAx>
        <c:axId val="1872341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Hosszúság (cm)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7232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plus"/>
            <c:errValType val="cust"/>
            <c:noEndCap val="0"/>
            <c:plus>
              <c:numRef>
                <c:f>Munka1!$B$15:$D$15</c:f>
                <c:numCache>
                  <c:formatCode>General</c:formatCode>
                  <c:ptCount val="3"/>
                  <c:pt idx="0">
                    <c:v>6.5</c:v>
                  </c:pt>
                  <c:pt idx="1">
                    <c:v>4.7</c:v>
                  </c:pt>
                  <c:pt idx="2">
                    <c:v>3.9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Munka1!$B$13:$E$13</c:f>
              <c:strCache>
                <c:ptCount val="4"/>
                <c:pt idx="0">
                  <c:v>Biceps</c:v>
                </c:pt>
                <c:pt idx="1">
                  <c:v>Brachialis</c:v>
                </c:pt>
                <c:pt idx="2">
                  <c:v>Brachioradialis</c:v>
                </c:pt>
                <c:pt idx="3">
                  <c:v>triceps</c:v>
                </c:pt>
              </c:strCache>
            </c:strRef>
          </c:cat>
          <c:val>
            <c:numRef>
              <c:f>Munka1!$B$14:$E$14</c:f>
              <c:numCache>
                <c:formatCode>General</c:formatCode>
                <c:ptCount val="4"/>
                <c:pt idx="0">
                  <c:v>47.1</c:v>
                </c:pt>
                <c:pt idx="1">
                  <c:v>34</c:v>
                </c:pt>
                <c:pt idx="2">
                  <c:v>18.899999999999999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278464"/>
        <c:axId val="187280000"/>
      </c:barChart>
      <c:catAx>
        <c:axId val="187278464"/>
        <c:scaling>
          <c:orientation val="minMax"/>
        </c:scaling>
        <c:delete val="0"/>
        <c:axPos val="b"/>
        <c:majorTickMark val="out"/>
        <c:minorTickMark val="none"/>
        <c:tickLblPos val="nextTo"/>
        <c:crossAx val="187280000"/>
        <c:crosses val="autoZero"/>
        <c:auto val="1"/>
        <c:lblAlgn val="ctr"/>
        <c:lblOffset val="100"/>
        <c:noMultiLvlLbl val="0"/>
      </c:catAx>
      <c:valAx>
        <c:axId val="1872800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7278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Munka3!$B$3</c:f>
              <c:strCache>
                <c:ptCount val="1"/>
                <c:pt idx="0">
                  <c:v>Hajlítók</c:v>
                </c:pt>
              </c:strCache>
            </c:strRef>
          </c:tx>
          <c:invertIfNegative val="0"/>
          <c:cat>
            <c:numRef>
              <c:f>Munka3!$A$4:$A$5</c:f>
              <c:numCache>
                <c:formatCode>General</c:formatCode>
                <c:ptCount val="2"/>
                <c:pt idx="0">
                  <c:v>70</c:v>
                </c:pt>
                <c:pt idx="1">
                  <c:v>90</c:v>
                </c:pt>
              </c:numCache>
            </c:numRef>
          </c:cat>
          <c:val>
            <c:numRef>
              <c:f>Munka3!$B$4:$B$5</c:f>
              <c:numCache>
                <c:formatCode>General</c:formatCode>
                <c:ptCount val="2"/>
                <c:pt idx="0">
                  <c:v>60</c:v>
                </c:pt>
              </c:numCache>
            </c:numRef>
          </c:val>
        </c:ser>
        <c:ser>
          <c:idx val="1"/>
          <c:order val="1"/>
          <c:tx>
            <c:strRef>
              <c:f>Munka3!$C$3</c:f>
              <c:strCache>
                <c:ptCount val="1"/>
                <c:pt idx="0">
                  <c:v>Feszítők</c:v>
                </c:pt>
              </c:strCache>
            </c:strRef>
          </c:tx>
          <c:invertIfNegative val="0"/>
          <c:cat>
            <c:numRef>
              <c:f>Munka3!$A$4:$A$5</c:f>
              <c:numCache>
                <c:formatCode>General</c:formatCode>
                <c:ptCount val="2"/>
                <c:pt idx="0">
                  <c:v>70</c:v>
                </c:pt>
                <c:pt idx="1">
                  <c:v>90</c:v>
                </c:pt>
              </c:numCache>
            </c:numRef>
          </c:cat>
          <c:val>
            <c:numRef>
              <c:f>Munka3!$C$4:$C$5</c:f>
              <c:numCache>
                <c:formatCode>General</c:formatCode>
                <c:ptCount val="2"/>
                <c:pt idx="1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362752"/>
        <c:axId val="188364288"/>
      </c:barChart>
      <c:catAx>
        <c:axId val="18836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8364288"/>
        <c:crosses val="autoZero"/>
        <c:auto val="1"/>
        <c:lblAlgn val="ctr"/>
        <c:lblOffset val="100"/>
        <c:noMultiLvlLbl val="0"/>
      </c:catAx>
      <c:valAx>
        <c:axId val="188364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 (Nm)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8362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2E908-644B-48FB-8968-141F1CA59449}" type="datetimeFigureOut">
              <a:rPr lang="hu-HU" smtClean="0"/>
              <a:t>2015. 12. 18.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61A5F-88A6-4615-BCA6-A1F2D7441E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488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Sulcus_nervi_radialis" TargetMode="External"/><Relationship Id="rId3" Type="http://schemas.openxmlformats.org/officeDocument/2006/relationships/hyperlink" Target="https://hu.wikipedia.org/wiki/Processus_coracoideus" TargetMode="External"/><Relationship Id="rId7" Type="http://schemas.openxmlformats.org/officeDocument/2006/relationships/hyperlink" Target="https://hu.wikipedia.org/wiki/Felkarcson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u.wikipedia.org/wiki/Tuberculum_infraglenoidale" TargetMode="External"/><Relationship Id="rId5" Type="http://schemas.openxmlformats.org/officeDocument/2006/relationships/hyperlink" Target="https://hu.wikipedia.org/wiki/Tuberculum_supraglenoidale" TargetMode="External"/><Relationship Id="rId4" Type="http://schemas.openxmlformats.org/officeDocument/2006/relationships/hyperlink" Target="https://hu.wikipedia.org/wiki/Lapocka" TargetMode="External"/><Relationship Id="rId9" Type="http://schemas.openxmlformats.org/officeDocument/2006/relationships/hyperlink" Target="https://hu.wikipedia.org/w/index.php?title=Olecranon&amp;action=edit&amp;redlink=1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könyökízület három csont ízesülésből</a:t>
            </a:r>
            <a:r>
              <a:rPr lang="hu-HU" baseline="0" dirty="0" smtClean="0"/>
              <a:t> alakult ki:felkarcsont (</a:t>
            </a:r>
            <a:r>
              <a:rPr lang="hu-HU" baseline="0" dirty="0" err="1" smtClean="0"/>
              <a:t>humerus</a:t>
            </a:r>
            <a:r>
              <a:rPr lang="hu-HU" baseline="0" dirty="0" smtClean="0"/>
              <a:t>), singcsont (</a:t>
            </a:r>
            <a:r>
              <a:rPr lang="hu-HU" baseline="0" dirty="0" err="1" smtClean="0"/>
              <a:t>ulna</a:t>
            </a:r>
            <a:r>
              <a:rPr lang="hu-HU" baseline="0" dirty="0" smtClean="0"/>
              <a:t>) és orsócsont (</a:t>
            </a:r>
            <a:r>
              <a:rPr lang="hu-HU" baseline="0" dirty="0" err="1" smtClean="0"/>
              <a:t>radius</a:t>
            </a:r>
            <a:r>
              <a:rPr lang="hu-HU" baseline="0" dirty="0" smtClean="0"/>
              <a:t>). A </a:t>
            </a:r>
            <a:r>
              <a:rPr lang="hu-HU" baseline="0" dirty="0" err="1" smtClean="0"/>
              <a:t>könyökizület</a:t>
            </a:r>
            <a:r>
              <a:rPr lang="hu-HU" baseline="0" dirty="0" smtClean="0"/>
              <a:t> három ízesülést jelent: felkarcsont és a singcsont ízesülése, a felkarcsont és  az orsócsont ízesülése, az orsócsont és a singcsont ízesülése.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1A5F-88A6-4615-BCA6-A1F2D7441E70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9552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singcsontot és az orsócsontot szalagok rögzítik egymáshoz a csontok a </a:t>
            </a:r>
            <a:r>
              <a:rPr lang="hu-HU" dirty="0" err="1" smtClean="0"/>
              <a:t>proximális</a:t>
            </a:r>
            <a:r>
              <a:rPr lang="hu-HU" dirty="0" smtClean="0"/>
              <a:t>, mint a </a:t>
            </a:r>
            <a:r>
              <a:rPr lang="hu-HU" dirty="0" err="1" smtClean="0"/>
              <a:t>disztális</a:t>
            </a:r>
            <a:r>
              <a:rPr lang="hu-HU" dirty="0" smtClean="0"/>
              <a:t> végén. A két csont középső harmadában membrán köti</a:t>
            </a:r>
            <a:r>
              <a:rPr lang="hu-HU" baseline="0" dirty="0" smtClean="0"/>
              <a:t> össze a csontokat.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1A5F-88A6-4615-BCA6-A1F2D7441E70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7503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 smtClean="0"/>
              <a:t>A </a:t>
            </a:r>
            <a:r>
              <a:rPr lang="hu-HU" b="1" dirty="0" err="1" smtClean="0"/>
              <a:t>valgus</a:t>
            </a:r>
            <a:r>
              <a:rPr lang="hu-HU" b="1" dirty="0" smtClean="0"/>
              <a:t> deformitás (</a:t>
            </a:r>
            <a:r>
              <a:rPr lang="hu-HU" b="1" dirty="0" err="1" smtClean="0"/>
              <a:t>cubitus</a:t>
            </a:r>
            <a:r>
              <a:rPr lang="hu-HU" b="1" dirty="0" smtClean="0"/>
              <a:t> </a:t>
            </a:r>
            <a:r>
              <a:rPr lang="hu-HU" b="1" dirty="0" err="1" smtClean="0"/>
              <a:t>valgus</a:t>
            </a:r>
            <a:r>
              <a:rPr lang="hu-HU" b="1" dirty="0" smtClean="0"/>
              <a:t>) könyöknyújtásban</a:t>
            </a:r>
            <a:r>
              <a:rPr lang="hu-HU" b="1" baseline="0" dirty="0" smtClean="0"/>
              <a:t> az alkar kitérését jelenti radiális irányba (a felkar </a:t>
            </a:r>
            <a:r>
              <a:rPr lang="hu-HU" b="1" baseline="0" dirty="0" err="1" smtClean="0"/>
              <a:t>sé</a:t>
            </a:r>
            <a:r>
              <a:rPr lang="hu-HU" b="1" baseline="0" dirty="0" smtClean="0"/>
              <a:t> az alkar hosszúsági tengelye nem esik egy vonalba, azaz az alkar  hosszúsági tengelye a tettől távolodó </a:t>
            </a:r>
            <a:r>
              <a:rPr lang="hu-HU" b="1" baseline="0" smtClean="0"/>
              <a:t>irányba mutat.</a:t>
            </a:r>
            <a:endParaRPr lang="hu-HU" b="1" dirty="0" smtClean="0"/>
          </a:p>
          <a:p>
            <a:r>
              <a:rPr lang="hu-HU" b="1" dirty="0" smtClean="0"/>
              <a:t>Alapadatok:</a:t>
            </a:r>
          </a:p>
          <a:p>
            <a:r>
              <a:rPr lang="hu-HU" dirty="0" smtClean="0"/>
              <a:t>Férfi: Bármely életkorban előfordulhat</a:t>
            </a:r>
          </a:p>
          <a:p>
            <a:r>
              <a:rPr lang="hu-HU" dirty="0" smtClean="0"/>
              <a:t>Nő: Bármely életkorban előfordulhat</a:t>
            </a:r>
          </a:p>
          <a:p>
            <a:r>
              <a:rPr lang="hu-HU" b="1" dirty="0" smtClean="0"/>
              <a:t>Előzmények:</a:t>
            </a:r>
          </a:p>
          <a:p>
            <a:r>
              <a:rPr lang="hu-HU" u="sng" dirty="0" smtClean="0">
                <a:effectLst/>
              </a:rPr>
              <a:t>Fizikai kórokok</a:t>
            </a:r>
            <a:endParaRPr lang="hu-HU" dirty="0" smtClean="0"/>
          </a:p>
          <a:p>
            <a:pPr lvl="1"/>
            <a:r>
              <a:rPr lang="hu-HU" dirty="0" smtClean="0"/>
              <a:t>Könyökízületet érő </a:t>
            </a:r>
            <a:r>
              <a:rPr lang="hu-HU" dirty="0" err="1" smtClean="0"/>
              <a:t>repetitiv</a:t>
            </a:r>
            <a:r>
              <a:rPr lang="hu-HU" dirty="0" smtClean="0"/>
              <a:t> </a:t>
            </a:r>
            <a:r>
              <a:rPr lang="hu-HU" dirty="0" err="1" smtClean="0"/>
              <a:t>mikrotrauma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Könyökízületet érő repetitív </a:t>
            </a:r>
            <a:r>
              <a:rPr lang="hu-HU" dirty="0" err="1" smtClean="0"/>
              <a:t>valgus</a:t>
            </a:r>
            <a:r>
              <a:rPr lang="hu-HU" dirty="0" smtClean="0"/>
              <a:t> </a:t>
            </a:r>
            <a:r>
              <a:rPr lang="hu-HU" dirty="0" err="1" smtClean="0"/>
              <a:t>stress</a:t>
            </a:r>
            <a:r>
              <a:rPr lang="hu-HU" dirty="0" smtClean="0"/>
              <a:t> </a:t>
            </a:r>
          </a:p>
          <a:p>
            <a:r>
              <a:rPr lang="hu-HU" u="sng" dirty="0" smtClean="0">
                <a:effectLst/>
              </a:rPr>
              <a:t>Betegségek</a:t>
            </a:r>
            <a:endParaRPr lang="hu-HU" dirty="0" smtClean="0"/>
          </a:p>
          <a:p>
            <a:pPr lvl="1"/>
            <a:r>
              <a:rPr lang="hu-HU" dirty="0" smtClean="0"/>
              <a:t>A könyök rándulása és húzódása </a:t>
            </a:r>
          </a:p>
          <a:p>
            <a:r>
              <a:rPr lang="hu-HU" u="sng" dirty="0" smtClean="0">
                <a:effectLst/>
              </a:rPr>
              <a:t>Egyéb </a:t>
            </a:r>
            <a:r>
              <a:rPr lang="hu-HU" u="sng" dirty="0" err="1" smtClean="0">
                <a:effectLst/>
              </a:rPr>
              <a:t>prediszponáló</a:t>
            </a:r>
            <a:r>
              <a:rPr lang="hu-HU" u="sng" dirty="0" smtClean="0">
                <a:effectLst/>
              </a:rPr>
              <a:t> tényezők</a:t>
            </a:r>
            <a:endParaRPr lang="hu-HU" dirty="0" smtClean="0"/>
          </a:p>
          <a:p>
            <a:pPr lvl="1"/>
            <a:r>
              <a:rPr lang="hu-HU" dirty="0" smtClean="0"/>
              <a:t>Baseball játékos </a:t>
            </a:r>
          </a:p>
          <a:p>
            <a:pPr lvl="1"/>
            <a:r>
              <a:rPr lang="hu-HU" dirty="0" smtClean="0"/>
              <a:t>Dobóatléta </a:t>
            </a:r>
          </a:p>
          <a:p>
            <a:pPr lvl="1"/>
            <a:r>
              <a:rPr lang="hu-HU" dirty="0" smtClean="0"/>
              <a:t>Kézilabdázó </a:t>
            </a:r>
          </a:p>
          <a:p>
            <a:r>
              <a:rPr lang="hu-HU" b="1" dirty="0" smtClean="0"/>
              <a:t>Gyakoribb panaszok, tünetek:</a:t>
            </a:r>
          </a:p>
          <a:p>
            <a:r>
              <a:rPr lang="hu-HU" u="sng" dirty="0" smtClean="0">
                <a:effectLst/>
              </a:rPr>
              <a:t>Mozgásszervi panaszok</a:t>
            </a:r>
            <a:endParaRPr lang="hu-HU" dirty="0" smtClean="0"/>
          </a:p>
          <a:p>
            <a:pPr lvl="1"/>
            <a:r>
              <a:rPr lang="hu-HU" dirty="0" smtClean="0"/>
              <a:t>Könyökfájdalom </a:t>
            </a:r>
          </a:p>
          <a:p>
            <a:pPr lvl="1"/>
            <a:r>
              <a:rPr lang="hu-HU" dirty="0" smtClean="0"/>
              <a:t>Könyökfájdalom a könyök </a:t>
            </a:r>
            <a:r>
              <a:rPr lang="hu-HU" dirty="0" err="1" smtClean="0"/>
              <a:t>medialis</a:t>
            </a:r>
            <a:r>
              <a:rPr lang="hu-HU" dirty="0" smtClean="0"/>
              <a:t> oldalán </a:t>
            </a:r>
          </a:p>
          <a:p>
            <a:pPr lvl="1"/>
            <a:r>
              <a:rPr lang="hu-HU" dirty="0" smtClean="0"/>
              <a:t>Könyökfájdalom, mely a könyök hajlításakor jelentkezik </a:t>
            </a:r>
          </a:p>
          <a:p>
            <a:pPr lvl="1"/>
            <a:r>
              <a:rPr lang="hu-HU" dirty="0" smtClean="0"/>
              <a:t>Könyökfájdalom, mely fej feletti dobás során jelentkezik </a:t>
            </a:r>
          </a:p>
          <a:p>
            <a:pPr lvl="1"/>
            <a:r>
              <a:rPr lang="hu-HU" dirty="0" smtClean="0"/>
              <a:t>Könyökfájdalom, mely fizikai aktivitásra fokozódik </a:t>
            </a:r>
          </a:p>
          <a:p>
            <a:pPr lvl="1"/>
            <a:r>
              <a:rPr lang="hu-HU" dirty="0" smtClean="0"/>
              <a:t>Könyöke behajlított </a:t>
            </a:r>
          </a:p>
          <a:p>
            <a:pPr lvl="1"/>
            <a:r>
              <a:rPr lang="hu-HU" dirty="0" smtClean="0"/>
              <a:t>Megdagadt a könyöke </a:t>
            </a:r>
          </a:p>
          <a:p>
            <a:pPr lvl="1"/>
            <a:r>
              <a:rPr lang="hu-HU" dirty="0" smtClean="0"/>
              <a:t>Könyök belső csontgumója nyomásra fájdalmas </a:t>
            </a:r>
          </a:p>
          <a:p>
            <a:pPr lvl="1"/>
            <a:r>
              <a:rPr lang="hu-HU" dirty="0" smtClean="0"/>
              <a:t>Rosszul mozog a könyöke </a:t>
            </a:r>
          </a:p>
          <a:p>
            <a:pPr lvl="1"/>
            <a:r>
              <a:rPr lang="hu-HU" dirty="0" smtClean="0"/>
              <a:t>Tenyerét nem tudja teljesen felfelé és lefelé fordítani </a:t>
            </a:r>
          </a:p>
          <a:p>
            <a:r>
              <a:rPr lang="hu-HU" u="sng" dirty="0" smtClean="0">
                <a:effectLst/>
              </a:rPr>
              <a:t>Idegrendszer és izomrendszer zavarai</a:t>
            </a:r>
            <a:endParaRPr lang="hu-HU" dirty="0" smtClean="0"/>
          </a:p>
          <a:p>
            <a:pPr lvl="1"/>
            <a:r>
              <a:rPr lang="hu-HU" dirty="0" smtClean="0"/>
              <a:t>Zsibbadás az alkaron és kézen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1A5F-88A6-4615-BCA6-A1F2D7441E70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2291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Kérdés: Miért nem azonos hosszúak az</a:t>
            </a:r>
            <a:r>
              <a:rPr lang="hu-HU" baseline="0" dirty="0" smtClean="0"/>
              <a:t> izmok és az izomkötegek a hajlító izmoknál, holott  egyik sem tollazott?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1A5F-88A6-4615-BCA6-A1F2D7441E70}" type="slidenum">
              <a:rPr lang="hu-HU" smtClean="0"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1A5F-88A6-4615-BCA6-A1F2D7441E70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66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könyökízületben a hajlítás és</a:t>
            </a:r>
            <a:r>
              <a:rPr lang="hu-HU" baseline="0" dirty="0" smtClean="0"/>
              <a:t> a feszítés mozgásterjedelme 140-150 fok. Neutrális szöghelyzetben (nulla anatómiai szög) a felkar és az alkar hosszúsági tengelye egy egyenesbe esik. A könyök </a:t>
            </a:r>
            <a:r>
              <a:rPr lang="hu-HU" baseline="0" dirty="0" err="1" smtClean="0"/>
              <a:t>hiperextenziót</a:t>
            </a:r>
            <a:r>
              <a:rPr lang="hu-HU" baseline="0" dirty="0" smtClean="0"/>
              <a:t> az </a:t>
            </a:r>
            <a:r>
              <a:rPr lang="hu-HU" baseline="0" dirty="0" err="1" smtClean="0"/>
              <a:t>olecranon</a:t>
            </a:r>
            <a:r>
              <a:rPr lang="hu-HU" baseline="0" dirty="0" smtClean="0"/>
              <a:t> és a </a:t>
            </a:r>
            <a:r>
              <a:rPr lang="hu-HU" baseline="0" dirty="0" err="1" smtClean="0"/>
              <a:t>humerus</a:t>
            </a:r>
            <a:r>
              <a:rPr lang="hu-HU" baseline="0" dirty="0" smtClean="0"/>
              <a:t> érintkezése akadályozza meg. A teljes könyökhajlítás mértékének a singcsonti ízület szélének (</a:t>
            </a:r>
            <a:r>
              <a:rPr lang="hu-HU" baseline="0" dirty="0" err="1" smtClean="0"/>
              <a:t>coronoid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process</a:t>
            </a:r>
            <a:r>
              <a:rPr lang="hu-HU" baseline="0" dirty="0" smtClean="0"/>
              <a:t>) és a felkarcsont érintkezése szab határt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1A5F-88A6-4615-BCA6-A1F2D7441E70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6488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könyökízületnek két forgási tengelye van:</a:t>
            </a:r>
            <a:r>
              <a:rPr lang="hu-HU" baseline="0" dirty="0" smtClean="0"/>
              <a:t> </a:t>
            </a:r>
          </a:p>
          <a:p>
            <a:pPr marL="228600" indent="-228600">
              <a:buAutoNum type="arabicPeriod"/>
            </a:pPr>
            <a:r>
              <a:rPr lang="hu-HU" baseline="0" dirty="0" smtClean="0"/>
              <a:t>A </a:t>
            </a:r>
            <a:r>
              <a:rPr lang="hu-HU" baseline="0" dirty="0" err="1" smtClean="0"/>
              <a:t>capittulumot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ésa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trochleat</a:t>
            </a:r>
            <a:r>
              <a:rPr lang="hu-HU" baseline="0" dirty="0" smtClean="0"/>
              <a:t> összekötő egyenes, amely a </a:t>
            </a:r>
            <a:r>
              <a:rPr lang="hu-HU" baseline="0" dirty="0" err="1" smtClean="0"/>
              <a:t>lateromediális</a:t>
            </a:r>
            <a:r>
              <a:rPr lang="hu-HU" baseline="0" dirty="0" smtClean="0"/>
              <a:t> tengely és amelyben a hajlítás és feszítés történik. A kar függőleges helyzetében a tengely nem teljesen párhuzamos a vízszintessel, azaz az ízület transzverzális síkja nem esik egybe  a test transzverzális síkjával.</a:t>
            </a:r>
          </a:p>
          <a:p>
            <a:pPr marL="0" indent="0">
              <a:buNone/>
            </a:pPr>
            <a:r>
              <a:rPr lang="hu-HU" baseline="0" dirty="0" smtClean="0"/>
              <a:t>2. Az orsócsont hosszúsági tengelye, amelyben forgás keletkezik, amely </a:t>
            </a:r>
            <a:r>
              <a:rPr lang="hu-HU" baseline="0" dirty="0" err="1" smtClean="0"/>
              <a:t>szupinációt</a:t>
            </a:r>
            <a:r>
              <a:rPr lang="hu-HU" baseline="0" dirty="0" smtClean="0"/>
              <a:t> és </a:t>
            </a:r>
            <a:r>
              <a:rPr lang="hu-HU" baseline="0" dirty="0" err="1" smtClean="0"/>
              <a:t>pronációt</a:t>
            </a:r>
            <a:r>
              <a:rPr lang="hu-HU" baseline="0" dirty="0" smtClean="0"/>
              <a:t> jelent.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1A5F-88A6-4615-BCA6-A1F2D7441E70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7047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tíz fokos </a:t>
            </a:r>
            <a:r>
              <a:rPr lang="hu-HU" dirty="0" err="1" smtClean="0"/>
              <a:t>hiperextenzió</a:t>
            </a:r>
            <a:r>
              <a:rPr lang="hu-HU" baseline="0" dirty="0" smtClean="0"/>
              <a:t> még fiziológiásnak tekinthető. Elsősorban nőknél fordul elő.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1A5F-88A6-4615-BCA6-A1F2D7441E70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424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fő könyökhajlító izom a </a:t>
            </a:r>
            <a:r>
              <a:rPr lang="hu-HU" dirty="0" err="1" smtClean="0"/>
              <a:t>biceps</a:t>
            </a:r>
            <a:r>
              <a:rPr lang="hu-HU" dirty="0" smtClean="0"/>
              <a:t> </a:t>
            </a:r>
            <a:r>
              <a:rPr lang="hu-HU" dirty="0" err="1" smtClean="0"/>
              <a:t>brachii</a:t>
            </a:r>
            <a:r>
              <a:rPr lang="hu-HU" dirty="0" smtClean="0"/>
              <a:t>. Eredése és tapadása a következő:</a:t>
            </a:r>
          </a:p>
          <a:p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Proximálisan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izom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rövid feje (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caput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breve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rocessus coracoideus"/>
              </a:rPr>
              <a:t>processus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rocessus coracoideus"/>
              </a:rPr>
              <a:t>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rocessus coracoideus"/>
              </a:rPr>
              <a:t>coracoideus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-ról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ered, amely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Lapocka"/>
              </a:rPr>
              <a:t>lapocka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scapula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része.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hosszú feje (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caput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longum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Tuberculum supraglenoidale"/>
              </a:rPr>
              <a:t>tuberculum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Tuberculum supraglenoidale"/>
              </a:rPr>
              <a:t>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Tuberculum supraglenoidale"/>
              </a:rPr>
              <a:t>supraglenoidale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-ról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ered, mely szintén a lapocka része. A hosszú fej ina azonban az eredési helyének köszönhetően az ízületi tokba lép először, majd ezt elhagyva a felkarcsont 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humerus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gumói közötti árkában 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sulcus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intertubercularis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halad végig, míg eléri az izom hasát.</a:t>
            </a:r>
          </a:p>
          <a:p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Distalisan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izom egyetlen ínnal tapad, az orsócsont 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radius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medialis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oldalán lévő érdességen 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tuberositas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radii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közel a könyökízülethez, valamint a saját, alkari izompólyába sugárzó kötőszövetes lemezén 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lacertus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fibrosus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aponeurosis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musculi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bicipitis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brachii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Vikipédia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könyökfeszítő izom a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triceps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brachii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amelynek három</a:t>
            </a:r>
            <a:r>
              <a:rPr lang="hu-H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feje van, ahogy a nevében is jelzik. Tapadása és eredése: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hosszú fej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Lapocka"/>
              </a:rPr>
              <a:t>lapocka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scapula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Tuberculum infraglenoidale"/>
              </a:rPr>
              <a:t>tuberculum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Tuberculum infraglenoidale"/>
              </a:rPr>
              <a:t>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Tuberculum infraglenoidale"/>
              </a:rPr>
              <a:t>infraglenoidale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-ról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ered.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lateralis fej a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Felkarcsont"/>
              </a:rPr>
              <a:t>felkarcsont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hu-HU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humerus</a:t>
            </a:r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posterior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részéről, a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Sulcus nervi radialis"/>
              </a:rPr>
              <a:t>sulcus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Sulcus nervi radialis"/>
              </a:rPr>
              <a:t>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Sulcus nervi radialis"/>
              </a:rPr>
              <a:t>nervi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Sulcus nervi radialis"/>
              </a:rPr>
              <a:t>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Sulcus nervi radialis"/>
              </a:rPr>
              <a:t>radialistól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lateralis és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superioris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részéről ered.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medialis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fej szintén a felkarcsont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posterior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részéről, a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Sulcus nervi radialis"/>
              </a:rPr>
              <a:t>sulcus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Sulcus nervi radialis"/>
              </a:rPr>
              <a:t>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Sulcus nervi radialis"/>
              </a:rPr>
              <a:t>nervi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Sulcus nervi radialis"/>
              </a:rPr>
              <a:t> 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Sulcus nervi radialis"/>
              </a:rPr>
              <a:t>radialistól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medialis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inferioris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részéről ered.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három fej együtt az </a:t>
            </a:r>
            <a:r>
              <a:rPr lang="hu-H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Olecranon (a lap nem létezik)"/>
              </a:rPr>
              <a:t>olecranonon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tapad.</a:t>
            </a:r>
          </a:p>
          <a:p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1A5F-88A6-4615-BCA6-A1F2D7441E70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0735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biceps</a:t>
            </a:r>
            <a:r>
              <a:rPr lang="hu-HU" dirty="0" smtClean="0"/>
              <a:t> </a:t>
            </a:r>
            <a:r>
              <a:rPr lang="hu-HU" dirty="0" err="1" smtClean="0"/>
              <a:t>brachiin</a:t>
            </a:r>
            <a:r>
              <a:rPr lang="hu-HU" dirty="0" smtClean="0"/>
              <a:t> kívül még két izom vesz részt a könyök hajlításában:</a:t>
            </a:r>
            <a:r>
              <a:rPr lang="hu-HU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aseline="0" dirty="0" err="1" smtClean="0"/>
              <a:t>brachioradiális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1A5F-88A6-4615-BCA6-A1F2D7441E70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7474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Ha behajlítjuk a könyökünket és a tenyér síkja merőleges a transzverzális síkra, akkor ezt neutrális helyzetnek mondjuk a sing</a:t>
            </a:r>
            <a:r>
              <a:rPr lang="hu-HU" baseline="0" dirty="0" smtClean="0"/>
              <a:t> és orsócsont viszonyát tekintve.</a:t>
            </a:r>
          </a:p>
          <a:p>
            <a:r>
              <a:rPr lang="hu-HU" baseline="0" dirty="0" smtClean="0"/>
              <a:t>Függőleges kartartásban, neutrális a sing és orsócsont viszonya, amikor a tenyér a test felé fordul. Amikor a tenyeret hátrafelé fordítjuk, akkor ezt </a:t>
            </a:r>
            <a:r>
              <a:rPr lang="hu-HU" baseline="0" dirty="0" err="1" smtClean="0"/>
              <a:t>pronációnak</a:t>
            </a:r>
            <a:r>
              <a:rPr lang="hu-HU" baseline="0" dirty="0" smtClean="0"/>
              <a:t> nevezzük. Ekkor az orsó csont forgómozgást végez a tengelye körül és keresztezi a singcsontot. Amikor a neutrális helyzetből a tenyeret előrefelé fordítjuk, akkor ezt </a:t>
            </a:r>
            <a:r>
              <a:rPr lang="hu-HU" baseline="0" dirty="0" err="1" smtClean="0"/>
              <a:t>szupinációnak</a:t>
            </a:r>
            <a:r>
              <a:rPr lang="hu-HU" baseline="0" dirty="0" smtClean="0"/>
              <a:t> nevezzük.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1A5F-88A6-4615-BCA6-A1F2D7441E70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5903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pronáció</a:t>
            </a:r>
            <a:r>
              <a:rPr lang="hu-HU" dirty="0" smtClean="0"/>
              <a:t> mozgásterjedelme</a:t>
            </a:r>
            <a:r>
              <a:rPr lang="hu-HU" baseline="0" dirty="0" smtClean="0"/>
              <a:t> 70 fok, a </a:t>
            </a:r>
            <a:r>
              <a:rPr lang="hu-HU" baseline="0" dirty="0" err="1" smtClean="0"/>
              <a:t>szupináció</a:t>
            </a:r>
            <a:r>
              <a:rPr lang="hu-HU" baseline="0" dirty="0" smtClean="0"/>
              <a:t> mozgásterjedelme 90 fok.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1A5F-88A6-4615-BCA6-A1F2D7441E70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889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2015. 12. 18.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2015. 12. 18.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2015. 12. 18.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2015. 12. 18.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2015. 12. 18.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2015. 12. 18.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2015. 12. 18.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2015. 12. 18.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2015. 12. 18.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2015. 12. 18.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2015. 12. 18.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2015. 12. 18.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131840" y="3933056"/>
            <a:ext cx="5612160" cy="360041"/>
          </a:xfrm>
        </p:spPr>
        <p:txBody>
          <a:bodyPr>
            <a:noAutofit/>
          </a:bodyPr>
          <a:lstStyle/>
          <a:p>
            <a:pPr algn="r"/>
            <a:r>
              <a:rPr lang="hu-H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könyökízület </a:t>
            </a:r>
            <a:r>
              <a:rPr lang="hu-HU" sz="2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biomechanikája</a:t>
            </a:r>
            <a:endParaRPr lang="hu-H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499992" y="4365104"/>
            <a:ext cx="4240560" cy="792088"/>
          </a:xfrm>
        </p:spPr>
        <p:txBody>
          <a:bodyPr>
            <a:noAutofit/>
          </a:bodyPr>
          <a:lstStyle/>
          <a:p>
            <a:r>
              <a:rPr lang="hu-H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Dr. Tihanyi József</a:t>
            </a:r>
          </a:p>
          <a:p>
            <a:r>
              <a:rPr lang="hu-H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egyetemi tanár </a:t>
            </a:r>
            <a:endParaRPr lang="hu-H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~AUT0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412776"/>
            <a:ext cx="4536504" cy="397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59832" y="332656"/>
            <a:ext cx="2016125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i="1" dirty="0" smtClean="0"/>
              <a:t>Izmok</a:t>
            </a:r>
            <a:endParaRPr lang="hu-HU" sz="2800" b="1" i="1" dirty="0"/>
          </a:p>
        </p:txBody>
      </p:sp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2066287" y="3430907"/>
            <a:ext cx="1763712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 err="1"/>
              <a:t>brachioradialis</a:t>
            </a:r>
            <a:endParaRPr lang="en-US" dirty="0"/>
          </a:p>
        </p:txBody>
      </p:sp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6300192" y="3949473"/>
            <a:ext cx="1152525" cy="366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err="1"/>
              <a:t>brachialis</a:t>
            </a:r>
            <a:endParaRPr lang="en-US" dirty="0"/>
          </a:p>
        </p:txBody>
      </p:sp>
      <p:cxnSp>
        <p:nvCxnSpPr>
          <p:cNvPr id="7" name="Egyenes összekötő nyíllal 6"/>
          <p:cNvCxnSpPr>
            <a:stCxn id="5" idx="1"/>
          </p:cNvCxnSpPr>
          <p:nvPr/>
        </p:nvCxnSpPr>
        <p:spPr>
          <a:xfrm flipH="1">
            <a:off x="5075957" y="4132830"/>
            <a:ext cx="1224235" cy="183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>
            <a:stCxn id="4" idx="2"/>
          </p:cNvCxnSpPr>
          <p:nvPr/>
        </p:nvCxnSpPr>
        <p:spPr>
          <a:xfrm>
            <a:off x="2948143" y="3797619"/>
            <a:ext cx="543737" cy="639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04865"/>
            <a:ext cx="524681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1"/>
            <a:ext cx="415521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763688" y="69269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 smtClean="0"/>
              <a:t>Szupináció</a:t>
            </a:r>
            <a:r>
              <a:rPr lang="hu-HU" sz="2800" dirty="0" smtClean="0"/>
              <a:t> és </a:t>
            </a:r>
            <a:r>
              <a:rPr lang="hu-HU" sz="2800" dirty="0" err="1" smtClean="0"/>
              <a:t>pronáció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1598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8-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0063" y="698500"/>
            <a:ext cx="5602287" cy="5459413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248400" y="28194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/>
              <a:t>9</a:t>
            </a:r>
            <a:r>
              <a:rPr lang="hu-HU" sz="2800" b="1" dirty="0"/>
              <a:t>0 </a:t>
            </a:r>
            <a:r>
              <a:rPr lang="hu-HU" sz="2800" b="1" dirty="0" smtClean="0"/>
              <a:t>fok</a:t>
            </a:r>
            <a:endParaRPr lang="en-GB" sz="28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66800" y="25146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/>
              <a:t>70</a:t>
            </a:r>
            <a:r>
              <a:rPr lang="hu-HU" sz="2800" b="1" dirty="0"/>
              <a:t> </a:t>
            </a:r>
            <a:r>
              <a:rPr lang="hu-HU" sz="2800" b="1" dirty="0" smtClean="0"/>
              <a:t>fok</a:t>
            </a:r>
            <a:endParaRPr lang="en-GB" sz="2800" b="1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35696" y="260648"/>
            <a:ext cx="2016125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dirty="0" err="1" smtClean="0"/>
              <a:t>Pronáció</a:t>
            </a:r>
            <a:endParaRPr lang="hu-HU" sz="24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932040" y="188640"/>
            <a:ext cx="2016125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dirty="0" err="1" smtClean="0"/>
              <a:t>Szupináció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8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2925" y="719138"/>
            <a:ext cx="5516563" cy="537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pronáci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3783260" cy="4176464"/>
          </a:xfrm>
          <a:prstGeom prst="rect">
            <a:avLst/>
          </a:prstGeom>
        </p:spPr>
      </p:pic>
      <p:pic>
        <p:nvPicPr>
          <p:cNvPr id="5" name="Kép 4" descr="pronáció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7672" y="1404392"/>
            <a:ext cx="3283985" cy="411499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59632" y="332656"/>
            <a:ext cx="6552728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dirty="0" err="1" smtClean="0"/>
              <a:t>Szupinátor</a:t>
            </a:r>
            <a:r>
              <a:rPr lang="hu-HU" sz="2400" dirty="0" smtClean="0"/>
              <a:t> és </a:t>
            </a:r>
            <a:r>
              <a:rPr lang="hu-HU" sz="2400" dirty="0" err="1" smtClean="0"/>
              <a:t>pronátor</a:t>
            </a:r>
            <a:r>
              <a:rPr lang="hu-HU" sz="2400" dirty="0" smtClean="0"/>
              <a:t> </a:t>
            </a:r>
            <a:r>
              <a:rPr lang="hu-HU" sz="2400" dirty="0"/>
              <a:t> </a:t>
            </a:r>
            <a:r>
              <a:rPr lang="hu-HU" sz="2400" dirty="0" smtClean="0"/>
              <a:t>izmok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971600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Orsócsont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131840" y="34290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singcsont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308304" y="25649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Pronator</a:t>
            </a:r>
            <a:r>
              <a:rPr lang="hu-HU" dirty="0" smtClean="0"/>
              <a:t> teres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076056" y="25649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supinator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043608" y="22048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supinator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131840" y="27173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Pronator</a:t>
            </a:r>
            <a:r>
              <a:rPr lang="hu-HU" dirty="0" smtClean="0"/>
              <a:t> teres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716016" y="37890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Pronator</a:t>
            </a:r>
            <a:r>
              <a:rPr lang="hu-HU" dirty="0" smtClean="0"/>
              <a:t> </a:t>
            </a:r>
            <a:r>
              <a:rPr lang="hu-HU" dirty="0" err="1" smtClean="0"/>
              <a:t>quadratus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51520" y="42117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Pronator</a:t>
            </a:r>
            <a:r>
              <a:rPr lang="hu-HU" dirty="0" smtClean="0"/>
              <a:t> </a:t>
            </a:r>
            <a:r>
              <a:rPr lang="hu-HU" dirty="0" err="1" smtClean="0"/>
              <a:t>quadratus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12128"/>
            <a:ext cx="1692275" cy="4435475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72072" y="3629920"/>
            <a:ext cx="1679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CC0000"/>
                </a:solidFill>
              </a:rPr>
              <a:t>10-15 degrees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66800" y="5334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 smtClean="0"/>
              <a:t>Könyök </a:t>
            </a:r>
            <a:r>
              <a:rPr lang="hu-HU" sz="2800" b="1" dirty="0" err="1" smtClean="0"/>
              <a:t>valgus</a:t>
            </a:r>
            <a:endParaRPr lang="en-GB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48" y="1858240"/>
            <a:ext cx="4857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907704" y="332656"/>
            <a:ext cx="4968552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dirty="0" smtClean="0"/>
              <a:t>Az izomfejek erőkarjának hosszának meghatározása</a:t>
            </a:r>
            <a:endParaRPr lang="hu-HU" sz="2400" dirty="0"/>
          </a:p>
        </p:txBody>
      </p:sp>
      <p:pic>
        <p:nvPicPr>
          <p:cNvPr id="4" name="Picture 4" descr="~AUT0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0833" y="2151410"/>
            <a:ext cx="38100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4463008" y="2565748"/>
            <a:ext cx="360363" cy="237648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807246" y="4437410"/>
            <a:ext cx="2087562" cy="431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607471" y="4077048"/>
            <a:ext cx="287337" cy="8651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815433" y="49549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 flipV="1">
            <a:off x="4463008" y="4942235"/>
            <a:ext cx="431800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 flipV="1">
            <a:off x="4607471" y="4869210"/>
            <a:ext cx="28733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 flipV="1">
            <a:off x="4823371" y="4437410"/>
            <a:ext cx="71437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2808833" y="4508848"/>
            <a:ext cx="1582738" cy="3603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4593183" y="4121498"/>
            <a:ext cx="287338" cy="8651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4463008" y="2565748"/>
            <a:ext cx="360363" cy="237648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1835696" y="4077048"/>
            <a:ext cx="1763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dirty="0" err="1"/>
              <a:t>brachioradialis</a:t>
            </a:r>
            <a:endParaRPr lang="en-US" dirty="0"/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5758408" y="422151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brachialis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2639 L 0.42517 0.2784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0.025 L 0.23003 0.2560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02 0.05787 L 0.24809 0.267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827584" y="1700808"/>
          <a:ext cx="691276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07704" y="332656"/>
            <a:ext cx="496855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dirty="0" smtClean="0"/>
              <a:t>Az izomfejek erőkarjának hossza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043608" y="1916832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Joseph J </a:t>
            </a:r>
            <a:r>
              <a:rPr lang="hu-HU" dirty="0" err="1" smtClean="0"/>
              <a:t>Knapik</a:t>
            </a:r>
            <a:r>
              <a:rPr lang="hu-HU" dirty="0" smtClean="0"/>
              <a:t>, James E Wright, Roberta H </a:t>
            </a:r>
            <a:r>
              <a:rPr lang="hu-HU" dirty="0" err="1" smtClean="0"/>
              <a:t>Mawdsley</a:t>
            </a:r>
            <a:r>
              <a:rPr lang="hu-HU" dirty="0" smtClean="0"/>
              <a:t> and </a:t>
            </a:r>
            <a:r>
              <a:rPr lang="hu-HU" dirty="0" err="1" smtClean="0"/>
              <a:t>Joanne</a:t>
            </a:r>
            <a:r>
              <a:rPr lang="hu-HU" dirty="0" smtClean="0"/>
              <a:t> Braun </a:t>
            </a:r>
            <a:r>
              <a:rPr lang="en-US" b="1" dirty="0" smtClean="0"/>
              <a:t>Isometric, Isotonic, and </a:t>
            </a:r>
            <a:r>
              <a:rPr lang="en-US" b="1" dirty="0" err="1" smtClean="0"/>
              <a:t>Isokinetic</a:t>
            </a:r>
            <a:r>
              <a:rPr lang="en-US" b="1" dirty="0" smtClean="0"/>
              <a:t> Torque Variations</a:t>
            </a:r>
            <a:r>
              <a:rPr lang="hu-HU" b="1" dirty="0" smtClean="0"/>
              <a:t> </a:t>
            </a:r>
            <a:r>
              <a:rPr lang="en-US" b="1" dirty="0" smtClean="0"/>
              <a:t>in Four Muscle Groups Through a Range of Joint</a:t>
            </a:r>
            <a:r>
              <a:rPr lang="hu-HU" b="1" dirty="0" smtClean="0"/>
              <a:t> </a:t>
            </a:r>
            <a:r>
              <a:rPr lang="hu-HU" b="1" dirty="0" err="1" smtClean="0"/>
              <a:t>Motion</a:t>
            </a:r>
            <a:r>
              <a:rPr lang="hu-HU" b="1" dirty="0" smtClean="0"/>
              <a:t>. </a:t>
            </a:r>
            <a:r>
              <a:rPr lang="hu-HU" i="1" dirty="0" smtClean="0"/>
              <a:t>PHYS THER. 1983; 63:938-947.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253" y="977691"/>
            <a:ext cx="5311187" cy="446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96752"/>
            <a:ext cx="3344763" cy="421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1115616" y="26064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/>
              <a:t>A könyökízület forgatónyomaték-ízületi szög kapcsolata férfiaknál</a:t>
            </a:r>
            <a:endParaRPr lang="hu-HU" sz="2400" b="1" i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652120" y="5415607"/>
            <a:ext cx="331236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Hajlítók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115616" y="5415607"/>
            <a:ext cx="331236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Feszítők</a:t>
            </a:r>
            <a:endParaRPr lang="hu-HU" sz="2400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2167600" y="1484784"/>
            <a:ext cx="0" cy="324036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2843808" y="2348880"/>
            <a:ext cx="0" cy="2304256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7956376" y="1340768"/>
            <a:ext cx="1668" cy="339844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7452320" y="2348880"/>
            <a:ext cx="0" cy="2304256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1979712" y="112474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90</a:t>
            </a:r>
            <a:r>
              <a:rPr lang="hu-HU" sz="2000" b="1" dirty="0" smtClean="0">
                <a:solidFill>
                  <a:srgbClr val="FF0000"/>
                </a:solidFill>
                <a:sym typeface="Symbol"/>
              </a:rPr>
              <a:t>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668344" y="90872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90</a:t>
            </a:r>
            <a:r>
              <a:rPr lang="hu-HU" sz="2000" b="1" dirty="0" smtClean="0">
                <a:solidFill>
                  <a:srgbClr val="FF0000"/>
                </a:solidFill>
                <a:sym typeface="Symbol"/>
              </a:rPr>
              <a:t>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555776" y="202077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70</a:t>
            </a: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</a:t>
            </a:r>
            <a:endParaRPr lang="hu-H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7164288" y="191683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70</a:t>
            </a: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</a:t>
            </a:r>
            <a:endParaRPr lang="hu-H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könyö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04800"/>
            <a:ext cx="4517851" cy="578849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83568" y="148478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i="1" dirty="0" err="1" smtClean="0"/>
              <a:t>humerus</a:t>
            </a:r>
            <a:endParaRPr lang="hu-HU" sz="2000" b="1" i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611560" y="515719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i="1" dirty="0" err="1" smtClean="0"/>
              <a:t>olecranon</a:t>
            </a:r>
            <a:endParaRPr lang="hu-HU" sz="2000" b="1" i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6876256" y="407707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i="1" dirty="0" err="1" smtClean="0"/>
              <a:t>radius</a:t>
            </a:r>
            <a:endParaRPr lang="hu-HU" sz="2000" b="1" i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6948264" y="530959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i="1" dirty="0" err="1" smtClean="0"/>
              <a:t>ulna</a:t>
            </a:r>
            <a:endParaRPr lang="hu-H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957263"/>
            <a:ext cx="64293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115616" y="26064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/>
              <a:t>A könyökízület forgatónyomaték-ízületi szög kapcsolata nőknél</a:t>
            </a:r>
            <a:endParaRPr lang="hu-HU" sz="2400" b="1" i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4572000" y="5415607"/>
            <a:ext cx="331236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Hajlítók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115616" y="5415607"/>
            <a:ext cx="331236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Feszítők</a:t>
            </a:r>
            <a:endParaRPr lang="hu-HU" sz="2400" dirty="0"/>
          </a:p>
        </p:txBody>
      </p:sp>
      <p:cxnSp>
        <p:nvCxnSpPr>
          <p:cNvPr id="6" name="Egyenes összekötő 5"/>
          <p:cNvCxnSpPr/>
          <p:nvPr/>
        </p:nvCxnSpPr>
        <p:spPr>
          <a:xfrm>
            <a:off x="3319728" y="1484784"/>
            <a:ext cx="0" cy="324036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 flipH="1">
            <a:off x="2771800" y="1187197"/>
            <a:ext cx="36004" cy="302433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2411760" y="957263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90</a:t>
            </a:r>
            <a:r>
              <a:rPr lang="hu-HU" sz="2000" b="1" dirty="0" smtClean="0">
                <a:solidFill>
                  <a:srgbClr val="FF0000"/>
                </a:solidFill>
                <a:sym typeface="Symbol"/>
              </a:rPr>
              <a:t>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059832" y="75720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70</a:t>
            </a: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</a:t>
            </a:r>
            <a:endParaRPr lang="hu-H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Egyenes összekötő 10"/>
          <p:cNvCxnSpPr/>
          <p:nvPr/>
        </p:nvCxnSpPr>
        <p:spPr>
          <a:xfrm>
            <a:off x="6704104" y="1484784"/>
            <a:ext cx="0" cy="324036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6444208" y="90872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90</a:t>
            </a:r>
            <a:r>
              <a:rPr lang="hu-HU" sz="2000" b="1" dirty="0" smtClean="0">
                <a:solidFill>
                  <a:srgbClr val="FF0000"/>
                </a:solidFill>
                <a:sym typeface="Symbol"/>
              </a:rPr>
              <a:t>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940152" y="223680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70</a:t>
            </a: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</a:t>
            </a:r>
            <a:endParaRPr lang="hu-H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331640" y="1556792"/>
          <a:ext cx="5978797" cy="32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07704" y="332656"/>
            <a:ext cx="4968552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dirty="0" smtClean="0"/>
              <a:t>Izom és izomrost hosszúság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259632" y="515719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könyökhajlító izmok nem tollazottak. A könyökfeszítő izom </a:t>
            </a:r>
            <a:r>
              <a:rPr lang="hu-HU" dirty="0" err="1" smtClean="0"/>
              <a:t>tollazottsági</a:t>
            </a:r>
            <a:r>
              <a:rPr lang="hu-HU" dirty="0" smtClean="0"/>
              <a:t> szöge: 12,6 fok.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763688" y="1772816"/>
          <a:ext cx="547260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07704" y="332656"/>
            <a:ext cx="4968552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dirty="0" smtClean="0"/>
              <a:t>Az izomfejek százalékos részt vétele az erőkifejtésben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115616" y="1628800"/>
          <a:ext cx="640871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259632" y="404664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/>
              <a:t>Forgatónyomaték –szög kapcsolat izometriás kontrakcióban </a:t>
            </a:r>
            <a:endParaRPr lang="hu-H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971600" y="26064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Preferált és nem preferált oldali könyök hajlítók és feszítők forgatónyomaték ízületi szög kapcsolata.</a:t>
            </a:r>
            <a:endParaRPr lang="hu-HU" sz="2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827584" y="5473005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 smtClean="0"/>
              <a:t>Felipe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Pivetta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Carpes</a:t>
            </a:r>
            <a:r>
              <a:rPr lang="hu-HU" sz="1400" b="1" baseline="30000" dirty="0" err="1" smtClean="0"/>
              <a:t>I</a:t>
            </a:r>
            <a:r>
              <a:rPr lang="hu-HU" sz="1400" b="1" dirty="0" smtClean="0"/>
              <a:t>; </a:t>
            </a:r>
            <a:r>
              <a:rPr lang="hu-HU" sz="1400" b="1" dirty="0" err="1" smtClean="0"/>
              <a:t>Jeam</a:t>
            </a:r>
            <a:r>
              <a:rPr lang="hu-HU" sz="1400" b="1" dirty="0" smtClean="0"/>
              <a:t> Marcel </a:t>
            </a:r>
            <a:r>
              <a:rPr lang="hu-HU" sz="1400" b="1" dirty="0" err="1" smtClean="0"/>
              <a:t>Geremia</a:t>
            </a:r>
            <a:r>
              <a:rPr lang="hu-HU" sz="1400" b="1" baseline="30000" dirty="0" err="1" smtClean="0"/>
              <a:t>II</a:t>
            </a:r>
            <a:r>
              <a:rPr lang="hu-HU" sz="1400" b="1" baseline="30000" dirty="0" smtClean="0"/>
              <a:t>,III</a:t>
            </a:r>
            <a:r>
              <a:rPr lang="hu-HU" sz="1400" b="1" dirty="0" smtClean="0"/>
              <a:t>; </a:t>
            </a:r>
            <a:r>
              <a:rPr lang="hu-HU" sz="1400" b="1" dirty="0" err="1" smtClean="0"/>
              <a:t>Ana</a:t>
            </a:r>
            <a:r>
              <a:rPr lang="hu-HU" sz="1400" b="1" dirty="0" smtClean="0"/>
              <a:t> Paula </a:t>
            </a:r>
            <a:r>
              <a:rPr lang="hu-HU" sz="1400" b="1" dirty="0" err="1" smtClean="0"/>
              <a:t>Barcellos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Karolczak</a:t>
            </a:r>
            <a:r>
              <a:rPr lang="hu-HU" sz="1400" b="1" baseline="30000" dirty="0" err="1" smtClean="0"/>
              <a:t>IV</a:t>
            </a:r>
            <a:r>
              <a:rPr lang="hu-HU" sz="1400" b="1" baseline="30000" dirty="0" smtClean="0"/>
              <a:t>,V</a:t>
            </a:r>
            <a:r>
              <a:rPr lang="hu-HU" sz="1400" b="1" dirty="0" smtClean="0"/>
              <a:t>; </a:t>
            </a:r>
            <a:r>
              <a:rPr lang="hu-HU" sz="1400" b="1" dirty="0" err="1" smtClean="0"/>
              <a:t>Fernando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Diefenthaeler</a:t>
            </a:r>
            <a:r>
              <a:rPr lang="hu-HU" sz="1400" b="1" baseline="30000" dirty="0" err="1" smtClean="0"/>
              <a:t>VI</a:t>
            </a:r>
            <a:r>
              <a:rPr lang="hu-HU" sz="1400" b="1" dirty="0" smtClean="0"/>
              <a:t>; Marco </a:t>
            </a:r>
            <a:r>
              <a:rPr lang="hu-HU" sz="1400" b="1" dirty="0" err="1" smtClean="0"/>
              <a:t>Aurélio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Vaz</a:t>
            </a:r>
            <a:r>
              <a:rPr lang="hu-HU" sz="1400" b="1" baseline="30000" dirty="0" err="1" smtClean="0"/>
              <a:t>II</a:t>
            </a:r>
            <a:r>
              <a:rPr lang="hu-HU" sz="1400" dirty="0" smtClean="0"/>
              <a:t> </a:t>
            </a:r>
            <a:r>
              <a:rPr lang="hu-HU" sz="1400" b="1" dirty="0" err="1" smtClean="0"/>
              <a:t>Preference</a:t>
            </a:r>
            <a:r>
              <a:rPr lang="hu-HU" sz="1400" b="1" dirty="0" smtClean="0"/>
              <a:t> and </a:t>
            </a:r>
            <a:r>
              <a:rPr lang="hu-HU" sz="1400" b="1" dirty="0" err="1" smtClean="0"/>
              <a:t>torque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asymmetry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for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elbow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joint</a:t>
            </a:r>
            <a:r>
              <a:rPr lang="hu-HU" sz="1400" b="1" dirty="0" smtClean="0"/>
              <a:t>. </a:t>
            </a:r>
            <a:r>
              <a:rPr lang="hu-HU" sz="1400" b="1" dirty="0" err="1" smtClean="0"/>
              <a:t>Motriz</a:t>
            </a:r>
            <a:r>
              <a:rPr lang="hu-HU" sz="1400" b="1" dirty="0" smtClean="0"/>
              <a:t>: </a:t>
            </a:r>
            <a:r>
              <a:rPr lang="hu-HU" sz="1400" b="1" dirty="0" err="1" smtClean="0"/>
              <a:t>rev</a:t>
            </a:r>
            <a:r>
              <a:rPr lang="hu-HU" sz="1400" b="1" dirty="0" smtClean="0"/>
              <a:t>. </a:t>
            </a:r>
            <a:r>
              <a:rPr lang="hu-HU" sz="1400" b="1" dirty="0" err="1" smtClean="0"/>
              <a:t>educ</a:t>
            </a:r>
            <a:r>
              <a:rPr lang="hu-HU" sz="1400" b="1" dirty="0" smtClean="0"/>
              <a:t>. fis. vol.18 no.2 Rio </a:t>
            </a:r>
            <a:r>
              <a:rPr lang="hu-HU" sz="1400" b="1" dirty="0" err="1" smtClean="0"/>
              <a:t>Claro</a:t>
            </a:r>
            <a:r>
              <a:rPr lang="hu-HU" sz="1400" b="1" dirty="0" smtClean="0"/>
              <a:t> </a:t>
            </a:r>
            <a:r>
              <a:rPr lang="hu-HU" sz="1400" b="1" dirty="0" err="1" smtClean="0"/>
              <a:t>Apr</a:t>
            </a:r>
            <a:r>
              <a:rPr lang="hu-HU" sz="1400" b="1" dirty="0" smtClean="0"/>
              <a:t>./</a:t>
            </a:r>
            <a:r>
              <a:rPr lang="hu-HU" sz="1400" b="1" dirty="0" err="1" smtClean="0"/>
              <a:t>June</a:t>
            </a:r>
            <a:r>
              <a:rPr lang="hu-HU" sz="1400" b="1" dirty="0" smtClean="0"/>
              <a:t> 2012</a:t>
            </a:r>
          </a:p>
          <a:p>
            <a:r>
              <a:rPr lang="hu-HU" sz="1400" dirty="0" smtClean="0"/>
              <a:t> </a:t>
            </a:r>
          </a:p>
          <a:p>
            <a:endParaRPr lang="hu-HU" sz="1400" dirty="0" smtClean="0"/>
          </a:p>
          <a:p>
            <a:r>
              <a:rPr lang="hu-HU" sz="1400" dirty="0" smtClean="0"/>
              <a:t> </a:t>
            </a:r>
          </a:p>
        </p:txBody>
      </p:sp>
      <p:pic>
        <p:nvPicPr>
          <p:cNvPr id="5" name="Kép 4" descr="elbow ext fl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124744"/>
            <a:ext cx="3888432" cy="426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bodyessence.ca/images/Image/jparticles/Char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78986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31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3016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43608" y="476672"/>
            <a:ext cx="511256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/>
              <a:t>Ízületek</a:t>
            </a:r>
            <a:endParaRPr lang="hu-HU" sz="2800" b="1" i="1" dirty="0"/>
          </a:p>
        </p:txBody>
      </p:sp>
      <p:pic>
        <p:nvPicPr>
          <p:cNvPr id="5" name="Picture 2" descr="http://www.imageinterpretation.co.uk/images/elbow/NORM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5718969" cy="455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6300192" y="1844824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err="1" smtClean="0"/>
              <a:t>Humerus-ulna</a:t>
            </a:r>
            <a:endParaRPr lang="hu-HU" sz="2800" b="1" i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6300192" y="2329716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err="1" smtClean="0"/>
              <a:t>Humerus-radius</a:t>
            </a:r>
            <a:endParaRPr lang="hu-HU" sz="2800" b="1" i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6300192" y="3356992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err="1" smtClean="0"/>
              <a:t>Radius-ulna</a:t>
            </a:r>
            <a:endParaRPr lang="hu-HU" sz="2800" b="1" i="1" dirty="0"/>
          </a:p>
        </p:txBody>
      </p:sp>
      <p:cxnSp>
        <p:nvCxnSpPr>
          <p:cNvPr id="10" name="Egyenes összekötő nyíllal 9"/>
          <p:cNvCxnSpPr/>
          <p:nvPr/>
        </p:nvCxnSpPr>
        <p:spPr>
          <a:xfrm flipH="1">
            <a:off x="1763688" y="3645024"/>
            <a:ext cx="4464496" cy="6480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>
            <a:off x="1691680" y="2708920"/>
            <a:ext cx="4824536" cy="129614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H="1">
            <a:off x="2267744" y="2159278"/>
            <a:ext cx="4464496" cy="191779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>
            <a:off x="3923928" y="2204864"/>
            <a:ext cx="2808312" cy="6480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Csoportba foglalás 11"/>
          <p:cNvGrpSpPr/>
          <p:nvPr/>
        </p:nvGrpSpPr>
        <p:grpSpPr>
          <a:xfrm>
            <a:off x="6804248" y="3789040"/>
            <a:ext cx="1682626" cy="2262260"/>
            <a:chOff x="6804248" y="3789040"/>
            <a:chExt cx="1682626" cy="2262260"/>
          </a:xfrm>
        </p:grpSpPr>
        <p:pic>
          <p:nvPicPr>
            <p:cNvPr id="21" name="Kép 20" descr="radioulnari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4248" y="3789040"/>
              <a:ext cx="1682626" cy="2262260"/>
            </a:xfrm>
            <a:prstGeom prst="rect">
              <a:avLst/>
            </a:prstGeom>
          </p:spPr>
        </p:pic>
        <p:sp>
          <p:nvSpPr>
            <p:cNvPr id="3" name="Szövegdoboz 2"/>
            <p:cNvSpPr txBox="1"/>
            <p:nvPr/>
          </p:nvSpPr>
          <p:spPr>
            <a:xfrm>
              <a:off x="6804248" y="4005064"/>
              <a:ext cx="1368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dirty="0" err="1" smtClean="0"/>
                <a:t>Gyürűszalag</a:t>
              </a:r>
              <a:endParaRPr lang="hu-HU" sz="1600" dirty="0"/>
            </a:p>
          </p:txBody>
        </p:sp>
        <p:cxnSp>
          <p:nvCxnSpPr>
            <p:cNvPr id="9" name="Egyenes összekötő nyíllal 8"/>
            <p:cNvCxnSpPr>
              <a:stCxn id="3" idx="2"/>
            </p:cNvCxnSpPr>
            <p:nvPr/>
          </p:nvCxnSpPr>
          <p:spPr>
            <a:xfrm>
              <a:off x="7488324" y="4343618"/>
              <a:ext cx="0" cy="8855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könyö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" y="895350"/>
            <a:ext cx="8610600" cy="50673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043608" y="476672"/>
            <a:ext cx="201622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/>
              <a:t>Laterális</a:t>
            </a:r>
            <a:endParaRPr lang="hu-HU" sz="2800" b="1" i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228184" y="476672"/>
            <a:ext cx="201622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/>
              <a:t>Mediális</a:t>
            </a:r>
            <a:endParaRPr lang="hu-H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43608" y="476672"/>
            <a:ext cx="511256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/>
              <a:t>Ízületi szalagok</a:t>
            </a:r>
            <a:endParaRPr lang="hu-HU" sz="2800" b="1" i="1" dirty="0"/>
          </a:p>
        </p:txBody>
      </p:sp>
      <p:pic>
        <p:nvPicPr>
          <p:cNvPr id="3" name="Kép 2" descr="könyök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50" y="1524000"/>
            <a:ext cx="72009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91680" y="40466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/>
              <a:t>Mozgás a könyökízületben</a:t>
            </a:r>
            <a:endParaRPr lang="hu-HU" sz="2800" b="1" i="1" dirty="0"/>
          </a:p>
        </p:txBody>
      </p:sp>
      <p:pic>
        <p:nvPicPr>
          <p:cNvPr id="3" name="Kép 2" descr="könyök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268760"/>
            <a:ext cx="1790700" cy="4267200"/>
          </a:xfrm>
          <a:prstGeom prst="rect">
            <a:avLst/>
          </a:prstGeom>
        </p:spPr>
      </p:pic>
      <p:pic>
        <p:nvPicPr>
          <p:cNvPr id="4" name="Kép 3" descr="könyök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412776"/>
            <a:ext cx="2489200" cy="39116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491880" y="1556792"/>
            <a:ext cx="396044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i="1" dirty="0" smtClean="0"/>
              <a:t>Hajlítás-feszítés</a:t>
            </a:r>
            <a:endParaRPr lang="hu-HU" sz="2000" b="1" i="1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67744" y="5141913"/>
            <a:ext cx="504745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 smtClean="0"/>
              <a:t>Mozgásterjedelem: </a:t>
            </a:r>
            <a:r>
              <a:rPr lang="en-GB" sz="2000" b="1" dirty="0" smtClean="0"/>
              <a:t>140- 150</a:t>
            </a:r>
            <a:r>
              <a:rPr lang="hu-HU" sz="2000" b="1" dirty="0" smtClean="0"/>
              <a:t> fok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8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0" y="629691"/>
            <a:ext cx="4381500" cy="5535613"/>
          </a:xfrm>
          <a:prstGeom prst="rect">
            <a:avLst/>
          </a:prstGeom>
          <a:noFill/>
        </p:spPr>
      </p:pic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3962400" y="2077491"/>
            <a:ext cx="0" cy="3733800"/>
          </a:xfrm>
          <a:prstGeom prst="line">
            <a:avLst/>
          </a:prstGeom>
          <a:noFill/>
          <a:ln w="57150">
            <a:pattFill prst="dkUpDiag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276600" y="2915691"/>
            <a:ext cx="2743200" cy="457200"/>
          </a:xfrm>
          <a:prstGeom prst="line">
            <a:avLst/>
          </a:prstGeom>
          <a:noFill/>
          <a:ln w="38100">
            <a:pattFill prst="dkUpDiag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48400" y="3449091"/>
            <a:ext cx="23560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/>
              <a:t>Flexi</a:t>
            </a:r>
            <a:r>
              <a:rPr lang="hu-HU" sz="2400" b="1" dirty="0" smtClean="0"/>
              <a:t>ó</a:t>
            </a:r>
            <a:r>
              <a:rPr lang="en-GB" sz="2400" b="1" dirty="0" smtClean="0"/>
              <a:t> </a:t>
            </a:r>
            <a:r>
              <a:rPr lang="en-GB" sz="2400" b="1" dirty="0"/>
              <a:t>- </a:t>
            </a:r>
            <a:r>
              <a:rPr lang="en-GB" sz="2400" b="1" dirty="0" err="1" smtClean="0"/>
              <a:t>exten</a:t>
            </a:r>
            <a:r>
              <a:rPr lang="hu-HU" sz="2400" b="1" dirty="0" err="1" smtClean="0"/>
              <a:t>zió</a:t>
            </a:r>
            <a:endParaRPr lang="en-GB" sz="24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90600" y="1848891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/>
              <a:t>S</a:t>
            </a:r>
            <a:r>
              <a:rPr lang="hu-HU" sz="2400" b="1" dirty="0" err="1" smtClean="0"/>
              <a:t>zupináció</a:t>
            </a:r>
            <a:r>
              <a:rPr lang="en-GB" sz="2400" b="1" dirty="0" smtClean="0"/>
              <a:t>-</a:t>
            </a:r>
            <a:r>
              <a:rPr lang="en-GB" sz="2400" b="1" dirty="0" err="1" smtClean="0"/>
              <a:t>pron</a:t>
            </a:r>
            <a:r>
              <a:rPr lang="hu-HU" sz="2400" b="1" dirty="0" err="1" smtClean="0"/>
              <a:t>áció</a:t>
            </a:r>
            <a:endParaRPr lang="en-GB" sz="24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691680" y="40466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smtClean="0"/>
              <a:t>Forgástengelyek</a:t>
            </a:r>
            <a:endParaRPr lang="hu-H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73387"/>
            <a:ext cx="3600400" cy="258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456948"/>
            <a:ext cx="3618317" cy="241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2267744" y="47667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i="1" dirty="0" err="1" smtClean="0"/>
              <a:t>Hiperextenzió</a:t>
            </a:r>
            <a:endParaRPr lang="hu-HU" sz="2800" b="1" i="1" dirty="0"/>
          </a:p>
        </p:txBody>
      </p:sp>
    </p:spTree>
    <p:extLst>
      <p:ext uri="{BB962C8B-B14F-4D97-AF65-F5344CB8AC3E}">
        <p14:creationId xmlns:p14="http://schemas.microsoft.com/office/powerpoint/2010/main" val="6751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059832" y="332656"/>
            <a:ext cx="2016125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 i="1" dirty="0" smtClean="0"/>
              <a:t>Izmok</a:t>
            </a:r>
            <a:endParaRPr lang="hu-HU" sz="2800" b="1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686113" cy="463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6524</TotalTime>
  <Words>777</Words>
  <Application>Microsoft Office PowerPoint</Application>
  <PresentationFormat>Diavetítés a képernyőre (4:3 oldalarány)</PresentationFormat>
  <Paragraphs>144</Paragraphs>
  <Slides>26</Slides>
  <Notes>12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Office-téma</vt:lpstr>
      <vt:lpstr>A könyökízület biomechanikája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Tihanyi József</cp:lastModifiedBy>
  <cp:revision>30</cp:revision>
  <dcterms:created xsi:type="dcterms:W3CDTF">2015-08-18T11:06:56Z</dcterms:created>
  <dcterms:modified xsi:type="dcterms:W3CDTF">2015-12-18T11:37:50Z</dcterms:modified>
</cp:coreProperties>
</file>