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23" r:id="rId3"/>
    <p:sldId id="324" r:id="rId4"/>
    <p:sldId id="326" r:id="rId5"/>
    <p:sldId id="311" r:id="rId6"/>
    <p:sldId id="325" r:id="rId7"/>
    <p:sldId id="313" r:id="rId8"/>
    <p:sldId id="312" r:id="rId9"/>
    <p:sldId id="271" r:id="rId10"/>
    <p:sldId id="272" r:id="rId11"/>
    <p:sldId id="273" r:id="rId12"/>
    <p:sldId id="327" r:id="rId13"/>
    <p:sldId id="314" r:id="rId14"/>
    <p:sldId id="315" r:id="rId15"/>
    <p:sldId id="341" r:id="rId16"/>
    <p:sldId id="340" r:id="rId17"/>
    <p:sldId id="317" r:id="rId18"/>
    <p:sldId id="328" r:id="rId19"/>
    <p:sldId id="264" r:id="rId20"/>
    <p:sldId id="316" r:id="rId21"/>
    <p:sldId id="265" r:id="rId22"/>
    <p:sldId id="309" r:id="rId23"/>
    <p:sldId id="295" r:id="rId24"/>
    <p:sldId id="353" r:id="rId25"/>
    <p:sldId id="266" r:id="rId26"/>
    <p:sldId id="267" r:id="rId27"/>
    <p:sldId id="345" r:id="rId28"/>
    <p:sldId id="269" r:id="rId29"/>
    <p:sldId id="276" r:id="rId30"/>
    <p:sldId id="342" r:id="rId31"/>
    <p:sldId id="279" r:id="rId32"/>
    <p:sldId id="263" r:id="rId33"/>
    <p:sldId id="278" r:id="rId34"/>
    <p:sldId id="270" r:id="rId35"/>
    <p:sldId id="258" r:id="rId36"/>
    <p:sldId id="268" r:id="rId37"/>
    <p:sldId id="257" r:id="rId38"/>
    <p:sldId id="280" r:id="rId39"/>
    <p:sldId id="261" r:id="rId40"/>
    <p:sldId id="348" r:id="rId41"/>
    <p:sldId id="259" r:id="rId42"/>
    <p:sldId id="260" r:id="rId43"/>
    <p:sldId id="344" r:id="rId44"/>
    <p:sldId id="349" r:id="rId45"/>
    <p:sldId id="350" r:id="rId46"/>
    <p:sldId id="347" r:id="rId47"/>
    <p:sldId id="262" r:id="rId48"/>
    <p:sldId id="354" r:id="rId49"/>
    <p:sldId id="355" r:id="rId50"/>
    <p:sldId id="351" r:id="rId51"/>
    <p:sldId id="352" r:id="rId52"/>
    <p:sldId id="343" r:id="rId53"/>
    <p:sldId id="304" r:id="rId54"/>
    <p:sldId id="346" r:id="rId55"/>
    <p:sldId id="362" r:id="rId56"/>
    <p:sldId id="360" r:id="rId57"/>
    <p:sldId id="361" r:id="rId58"/>
    <p:sldId id="274" r:id="rId59"/>
    <p:sldId id="297" r:id="rId60"/>
    <p:sldId id="357" r:id="rId61"/>
    <p:sldId id="303" r:id="rId62"/>
    <p:sldId id="330" r:id="rId63"/>
    <p:sldId id="332" r:id="rId64"/>
    <p:sldId id="281" r:id="rId65"/>
    <p:sldId id="302" r:id="rId66"/>
    <p:sldId id="305" r:id="rId67"/>
    <p:sldId id="333" r:id="rId68"/>
    <p:sldId id="334" r:id="rId69"/>
    <p:sldId id="331" r:id="rId70"/>
    <p:sldId id="358" r:id="rId71"/>
    <p:sldId id="329" r:id="rId72"/>
    <p:sldId id="282" r:id="rId73"/>
    <p:sldId id="283" r:id="rId74"/>
    <p:sldId id="356" r:id="rId75"/>
    <p:sldId id="284" r:id="rId76"/>
    <p:sldId id="335" r:id="rId77"/>
    <p:sldId id="287" r:id="rId78"/>
    <p:sldId id="336" r:id="rId79"/>
    <p:sldId id="288" r:id="rId80"/>
    <p:sldId id="289" r:id="rId81"/>
    <p:sldId id="290" r:id="rId82"/>
    <p:sldId id="359" r:id="rId83"/>
    <p:sldId id="291" r:id="rId84"/>
    <p:sldId id="322" r:id="rId85"/>
    <p:sldId id="301" r:id="rId86"/>
    <p:sldId id="308" r:id="rId87"/>
    <p:sldId id="300" r:id="rId88"/>
    <p:sldId id="338" r:id="rId89"/>
    <p:sldId id="339" r:id="rId90"/>
    <p:sldId id="363" r:id="rId91"/>
    <p:sldId id="292" r:id="rId92"/>
    <p:sldId id="293" r:id="rId93"/>
    <p:sldId id="306" r:id="rId94"/>
    <p:sldId id="307" r:id="rId95"/>
    <p:sldId id="298" r:id="rId96"/>
    <p:sldId id="299" r:id="rId97"/>
    <p:sldId id="285" r:id="rId98"/>
    <p:sldId id="286" r:id="rId99"/>
    <p:sldId id="310" r:id="rId100"/>
    <p:sldId id="318" r:id="rId101"/>
    <p:sldId id="319" r:id="rId10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>
        <p:scale>
          <a:sx n="50" d="100"/>
          <a:sy n="50" d="100"/>
        </p:scale>
        <p:origin x="-821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05593-D85C-4E35-A276-050F9B3B95D0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8396-8F51-4084-BEEF-D1321F62C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D8396-8F51-4084-BEEF-D1321F62C1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BB06-9334-4BEA-896F-B91F29D3477C}" type="datetimeFigureOut">
              <a:rPr lang="hu-HU" smtClean="0"/>
              <a:pPr/>
              <a:t>2013.05.28.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BE5D-DE91-4FDF-AA48-8CA11A908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z.about.com/d/swimming/1/0/1/A/start_forward_79489200.jpg" TargetMode="External"/><Relationship Id="rId2" Type="http://schemas.openxmlformats.org/officeDocument/2006/relationships/hyperlink" Target="http://www.google.hu/imgres?imgurl=http://z.about.com/d/swimming/1/0/1/A/start_forward_79489200.jpg&amp;imgrefurl=http://swimming.about.com/od/olympicswimming/ig/Swimming-Action-Image-Gallery/Forward-start.htm&amp;h=500&amp;w=309&amp;sz=152&amp;tbnid=fn7KQaIg5UTyWM:&amp;tbnh=286&amp;tbnw=176&amp;prev=/images?q=swimming+start&amp;hl=hu&amp;usg=__beoo7XbT52W4Sgj8F7iePfTcsVU=&amp;ei=aV_yS-_lMoOW_Qapzb38DA&amp;sa=X&amp;oi=image_result&amp;resnum=2&amp;ct=image&amp;ved=0CBwQ9QEwAQ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ydraulic_diameter" TargetMode="External"/><Relationship Id="rId7" Type="http://schemas.openxmlformats.org/officeDocument/2006/relationships/hyperlink" Target="http://en.wikipedia.org/wiki/Density" TargetMode="External"/><Relationship Id="rId2" Type="http://schemas.openxmlformats.org/officeDocument/2006/relationships/hyperlink" Target="http://en.wikipedia.org/wiki/SI_unit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Kinematic_viscosity" TargetMode="External"/><Relationship Id="rId5" Type="http://schemas.openxmlformats.org/officeDocument/2006/relationships/hyperlink" Target="http://en.wikipedia.org/wiki/Fluid" TargetMode="External"/><Relationship Id="rId4" Type="http://schemas.openxmlformats.org/officeDocument/2006/relationships/hyperlink" Target="http://en.wikipedia.org/wiki/Dynamic_viscosit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Vortex-street-animation.gif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n.wikipedia.org/wiki/File:Buoyancy.svg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www.fluent.com/about/news/newsletters/04v13i1/img/a1i5_l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hyperlink" Target="http://www.fluent.com/about/news/newsletters/04v13i1/img/a1i6_lg.jp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z.about.com/d/swimming/1/0/2/A/start_back_71644207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01308" y="714703"/>
            <a:ext cx="628654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Az úszás </a:t>
            </a:r>
            <a:r>
              <a:rPr lang="hu-HU" sz="3200" b="1" dirty="0" err="1" smtClean="0"/>
              <a:t>biomechanikája</a:t>
            </a:r>
            <a:endParaRPr lang="en-US" sz="3200" b="1" dirty="0"/>
          </a:p>
        </p:txBody>
      </p:sp>
      <p:sp>
        <p:nvSpPr>
          <p:cNvPr id="52226" name="AutoShape 2" descr="data:image/jpg;base64,/9j/4AAQSkZJRgABAQAAAQABAAD/2wBDAAkGBwgHBgkIBwgKCgkLDRYPDQwMDRsUFRAWIB0iIiAdHx8kKDQsJCYxJx8fLT0tMTU3Ojo6Iys/RD84QzQ5Ojf/2wBDAQoKCg0MDRoPDxo3JR8lNzc3Nzc3Nzc3Nzc3Nzc3Nzc3Nzc3Nzc3Nzc3Nzc3Nzc3Nzc3Nzc3Nzc3Nzc3Nzc3Nzf/wAARCADEAHkDASIAAhEBAxEB/8QAGwAAAQUBAQAAAAAAAAAAAAAABQACAwQGAQf/xABLEAABAgQDBAUHCAgEBQUAAAABAgMABAUREiExBkFRYRMUInHRFSMyQoGhsRYzUlORk8HSQ1VicoOS4fAkJWOiBzRFVOI1RHOU8f/EABkBAAIDAQAAAAAAAAAAAAAAAAEEAAIDBf/EADoRAAEDAgIHBgMHAwUAAAAAAAEAAgMEERKRExQhUVKh0QUxQVNhcRVUkiIzQmJygbFDY+EyNKLB8P/aAAwDAQACEQMRAD8Aym08vLsGSHQNBa2yolKACe/iYDttoNsUuk87CNVtRLtPzUsSVdhmwKe+BAkr4bKXc21TDrIwR3Llaw4bMXNVWpFLqsKJZBUc7WGUIyKA4Ullm6TYwbZlXG21ISt0JVmYhVS23Coq6XInPEbxm+KUuOECy0ZVRBoxucSh3k5O+VaNzyiCaZl5RSUvMNIK9LpEFnKV2QW3nU6ZKzEUpygzU02G1OtghWLEUqvGdqhpsWhbaWlcL6Qg+qiEmgIKurIGX0RHOroFvMt5m3ojwiQ1KYkppUs8tSujAGWY3cYvpnJOZbKwjC4k6IyvaMtaDHYZGW9VsaVz24opL+ncqIlWvqUacBCEvgUB0LRbJupJPw4GLT87JpNh02Wtm1e6IxPSupTME7vNKzhwtY8LniWVh8VEqWQCcCGlDiUi/wAIjcaCcg02Mv73RcTOSpz6OZ+5MdMzLnWWmz/AMENAVdI8oeGjYno29T/ekcLar+igf33QRXMshJCZObN+DBhnWWzYdQnD/AMWFkMT0PwKv6scseUX+sXuU0yc+6hvTn9Vzv3USymJ25G5ysOLmlY6LNIUEAFOG9vdEQqi7ptSJu4z9A+EGZk4Z19OIkDCM4ehQxoGmsRsb7f61V9VADYwjMoWK04AD5FntPq+fdDEVp4BV6JO87NnwgnMzb6XsLam2UIGbjpyV3ARkJvaqqtvKbl1NzLYJ7bcuq2vOMg9xcW4js9AmBFG5ocIht9Sj3lp6wHkWe3fo/dpDhWHiCfIs7cbuj/G0BG9t3kAJmpJGMG2pT7t0WPlitXzMqhJtniJPwjTafx8kBGPCAZnqk/KtzU25NOUmqYlqBsLAfC+4Qqw2/PTDUxL0ubYdSCFHo8nBuBAGsHaTU2ahLFaey56zfDmOMXFEYU8bi9xFX0xeLFyr8QETvugCPU9VnJarzHWHlmTJQoi6UDDgc0KeVyCbRbFSnAf/SZk58YtzskCsvMp7biShxI9Ybj3jjFpgFCSlZxkesRa+UZRRyMdgxGyvNVwPbpTGC4997oUipVD0k0iYtkRdWkO8p1O5tR3dPpwUGSRrpwhD0rawxoncZS2uReS3n1QpVQqZSbUdd+boiIztUKcqXlbXpR4wZ9Y5buEMJ7BGcTRO4iprkfkt59UIM3VbD/LE4r73h4wusVT9XN/epgoSezbjwh1zE0J4j/79kdcb5TefVRPrxzjxUTcqEStYekHa3GBQm6mt1xw0fEorz84B+MStTVWLgtRQTa1sYH4xGztt3HJR/Z8lz9pv1BFOqsrd6Rw4iMkgjIRKbIayWc/ZA3rtZ0FBBz+tT4x3rlawAGhi2nzyePfEErB3A5KrqKZ2wvb9QV55lh2wd6NY4LSDu5wGmtlqO8slKVMFSf0KrC/dEs5U6hKt9LNUhtlGdiuYT4wyVrM1MKs1T5dSiMk9aSn4mCZWHvByV2UNS0YmvH1BY2abmabUlyKF9MoKCUqTkVXGXtzjayT1QRSErJD0wBfolkJUOV9DFeapzs48t5/Z9hxaj2ldbF/crLSKhbqVLea6WUcTKqyF19LgNuI3cjCU8srdsfd7LqRxQvbacgneCDtVzyhV1ixpRxDQGYENVO1gKummovvBmBlBRyemHW2TTJZt4FNiHXMJBtnbQH48ohLtaBOGmyw0vd4eMbxVLZG3AKRkoHxmzi0e5VATVZNrSDWEakvZ/GHCarWvUpcH/5r/jFvpK30ZtISgPEujnzhKcrlh/gpMW/1B4xppRucs9V/OzNUusVw5iVlb8OkP5oYp6uHIS0mAde2T374vBVc/wC1khkfXjlq5ddmJEC+mMmJj/K5TVhxszVEu1zDcNyQG7NXshuLaD6En9p8YulNbCbdHIgAcT4RLhrP0ZD7T4Qcf5XKaBvGzP8AwrcssYU571H3xaaebDvnFpSMJ9I2gayHQgZga/GHpDxmW0pIJPrW0i8z3sZdguUjBFHJJaQ2CpVza0SbqmJJtCze5dcJCe4DfAN2tbQTzRQymZUk53Zl8OXeLxs2qZLtLU+JdkvEklwpBUdd5i6rpAgaHO1hBDZCBiK11iCP7tl/deXpp9WmXB/gJtSvprQQf5lRbc2frrEtiLSVgZ4EuhSvs8I9HIUVi5Rv1hEKVdN06CCIvVE9ov8AABee7NqQ3MOLqGBBACUJU4UqSd5tcEZRrZSaJdIRMrfbVlhWsFSeYO/uMY3aZa1bQTJUQSlwW9gEFXKbOOTvXW6O40o5qDU4EoXzI58I50tNM9+NrzddhlbCIwyVgIK0M5T3FzBmpYYFqPaysFHceSossqWtHSKyKgAoWtYxn8NbSccvTAwu1hhmgRbuMEmXauZQ9JJtiaFrArGFXeQT9v28Y0jbJG+5HvbxSMzo5YsLXA27rnaP38Qr6cWFV+MIkYRYGBHWq/upkuTvvMDWOh6vHWnS2HcesQ9f0XM0R3jNFlKsoWHH8Ibjso2gUp7aBWfUZRNtLv6++OF2vkk9TkrnXz8S/ooIzvCJKUcKhY6mG9IefugXirpH/LSPMdKSYZjqv0JP7TEv6I6P1Ga41VnCAPJM6bJzsg5+6J2ay8gkiiTyuYSr8sFZdZCQLn0BrF6TdNlZ7zGYik4zyTLqyn8gZlAhXJjDZVCqHo6hBN/d3wlVuYIyoE/x9E8O6NNj8xfMZc4ctWYFyTeLaOQd7/4WetwH+gMyssa1MFYI2fqAGYtY317o6KvNgqPyfqGgAuD4RqFLuu19xhuMY1DMZj4wNE/jPJTXIPIGZ6rFrZamphb7+ys2txRuVXWM/s7oJpq86G7fJ+dyAtu/CDyVgg63ud3OHAgMJUeW6Bon8Z5K5r4XbDAMz1QE1WexAigTfcV6+6GGpVEkE0CYvwK+/lBxx260Gx1/CGFy6jYbhE0L+M8lNegH9BuZ6oMJ6pZ2oTuu9wQ3rtTLYtQ12tqXQINFZxHI6jdHUg9HmNRygCF3GeSOvReQ3n1QJU7ViUjyKRnvdA/GGmaq+6jIBzt50eMHl2NjbhDVZKTluI1g6F3GeXRHX4/Jbz6oD1qsG4FJaudfOp/NHOmrP6pY+/HjBs+kR+MKJoTxnl0U19vktyPVDmphKiSArdui/Ju3ZVYK1MUUTsmCo9YYFzl2xnlFmXqMilghU1Lg2PrjfeLiWPiGaWdR1PlnIoihwFnffDwMV31u9aPmStGQAUopF95yzjhqtPKLifl936QR01SRxJHXZfX6d90Um0MrcLnbPdaU8dXA/GyI39QVnq01tIZ1T0uHFsjJtDUwbhPO9r7+MDG9p6nIzS2poHHvZmU2PsVl/fGNkatI9JcT0voB6UVZ5yi1FlbU8/KOoOgJuR3EZj2RUGJos1/NNDWXm0sBPs0rFzdan33lvNzcwjGq/RtTHZRytkbRppXaqVVLAPsO40gDzZxXt3kcIBzGzNLKiqXriEp3IdRjt7RnA+dpCqexik6jKzaBmUIJCvYDkfYbwBO1veRmm3UAlAGjcP2PRa0bVyjuaJCoKCeDQP4x0bTsekKZUD/B/rGd2PYem54Lecfl2kAkrQ7ZRUNBmCfdG7VNoSXS66lIaSFYwCMY3nDna2/dvFtIoa2ESYC5YSdkSCMvY2/p4oN8pEElSaRUVA8GtLe2EnaE2wii1I8+jyi6a5TwonryLGx0Vw7oaK/TgM51Op9VXhG+ni40sKCp8g81TNfcNkiiVDdng/pHDXZhRJFCn7pzF0a8tIt+XKeEYDOJuBb0TbL2coaqv00/+8Trf0D4QNPFx/wj8PqfIPNUVVuc9JNBneFiLfhC8uzf6hnvs/pFlW0FNxXM2N/qnkY58oqZ/wB1/tgaxFx/wrfD6ryDzU6KDSsJPUkan11ce+LTOz1GLGM09nFh1ufGKwm2m02mXFMpXcBZSMJvfnrDJnamkU95Uq7NqJKAQQns589IqJKa5Fhs9FQt7Rc0ODnbfX/KKK2coqQB5NY1t63jHfk9RcaQaZL6n1Ya/V5BuR68iaS7LpIxrY87gJyAVguBqNbQEmtt5JtBXKtPvKANgqyBpz8ILZKZwu22Szw9oXwkuzKPDZ+i4yPJsvkBbs8zD00Cjdr/AC2V13o5QC2Z2nXU6oqTqATLqKCoFKSRut8T9ojYpXT0LPSuvLz3WAjCStpIzZw5JptB2m8XDzb9RQxNCpBBPk6VGuYbEOVQ6QlBUmQlAbDMsp8ILBqnONEMuPYhcAEg4u7nAhmdam5FuYlg4tpxJwqwkXsSD7wYvT1VNOcLBt9ljU0vaNO3E9xt6ElRT1EkFsLblmGJd5Y7DzaAClQBscoz9PVVJdsiqsutraWSJhICk8CbcDv0FrGNOt1V09hWvjETjxUtIDaiDe9xui9RSxTeizo+0aimO8HeqckxTH8QXT5RDiQCQGU2I4jLSLaZGQSCEyUsM/qk8uUU+qpaeQ5LICSg4glR7OeRHK8XULSAoqTYnPM8oFMwsGCQA28Vatn0jhLC4i/eNyaJCRLd+py9yDn0SfCEqSkwjEJSXByz6JPHuhB1GDPCNdVCI1zDQaAKmwbaFYhqzdyS0k3Eea6qTk0kYZeXHINp4d0Lq0t9Qx92nwiNyaYyu61r9YIZ1ln6xr7wQLNRxSbyqOBRazSg9nhF9Uo3NyyWplhlxskCziAQM4BGY2gwW8ktcPnE/mi11jahOSaSzbd5xPH9+MNO3hOS6B7Pkv8Aet+pR1TYilTJSGEmWXvXLkgH2HL7IFn/AIedsAVVWHmzn8YOvz+1r6mw7S2uxkPOJz/3xGXtqC5lS2QbadKn83KM8UZ/Acls2GoYLCdn1KWlbJyUg6h4rdefbbDYWtwjLTRMXvIyFFXRvvotwcv8YHdNtRckU5gHK46RP5oe27tOf+ny+uZLictP2ohMJ2GM5KCCpvfWG/UhExU61JVF5lAfcYbdslfRm5sdQRGkdqKp6lIoEyEtN4wr5sNqbN7i24gm+Y4xUQracggSsqACdXRx74imGNoJltHTyMorBmlYdAUnmCDCkkLQcUTSD7bF0YpHWwSysI/Vt/hc+RckEAmYmgpRw2K06fyw07FyIy6WYN/9RP5YlZmK0hHVFoZ64kpKErVkpPfyy04w9fymBuWZMH1e2OH/AO+2G2VIcNrDf2XOfQyA3E7QD3XPhkohsVTk5OLfI1HnB4QxWxlNKiCXiEDK6x4RIsbSqX6Epe25Q490Lo9o8d7SV8sr/wBIuJx5ZyVTRu+YZmeiiXsdTXNQ5kbZOf0hvyQph7dnMeo85viRLW0dyCZK187n/wAe6EGdoyk4HZIa2GfhB039s5Dqhqh+YZmei58kKU1LlQCyVbsd8oi+RtK+qd+8MSqltpeiuXJMJA0zuMv3Yb1baP62V/m/pA0v9s5DqraqfmG5nojanBa3MfGCKHUlKL8fwMAC8OzkdR7YmmJx8gJpzHTKsCFHJKeNycuUbSziPwv7Llw0jpr2IAHidiMqdTiScv7EJLiS4TwT+MZZ6UrzzySualkEXtZRNvsAEMeka6QW25mVd4jEUH3iF3VM/wCGNNsoaU7HTDJaV+pSkuFuPzDSEJSLqKtLXhlOq0jPhZk5htzDmQLg27jGRWzVFktPyEw4jQ4VAj42gXR5WobNOvTE1LONMuLwpWVBQSATrY5boxbWzgEvj7k2eyqQ2aybafZeloeTY5jfHQ4FN2y9HjyjNM1NmaauXXRfUsvqTF5dZlpZCFPdIpChhAAJN9N0Wh7UhldhOw+qxqew6iFuMEOHoiqygecU2FBC8lHcb8Ya68lSknMZ6ewwAG1tMebdDZfIA6T5tRskHPdz1MVTtjTDmFO9nM+b/rDoc1c8wTd1itKXU4wczkfwhdKkuC19OMZj5YU09oF7CB9Xx9sMG2dPUblD4SMs0jxg4goKeXcVqQ6m678fwERpeSQRbeYzPywp4uejfN/2U+Mc+WEgkXU2+Ac7YE5f7oGNqOryblp1PDoiLDO8Nxj6tH80ZlW18gEYS3ME4r+gnQ5/Shvysp/0Jj3eMTGFbV5NyLpbV0iBcHPcYIdGcaEggAA5X7oyyE7UFacKZcKz9dEWQja0k9uVCrZXWnlyjLTngKaNA3z2ZnotHZanfS0BMJCF4lnFnGdS3tb0l8cppn5xOevKHBvay6+3KDjZxPuyiac8BUHZzPPZmei0KW1dvtb4b0JUlaVEEKJBCrWIgH0W1BK7OyeZ3LH5f7zhBnahYNnpMZ52UM88/ViGc+WUR2dGD/uGc+iDObM1pubdXKBptorJbs6BZN8sogmZuZkqiqm1AhLurLxFkuDcf77oPpldpMIUJuUCeF//ABiF2l1yYSlUy5IOgD10hRA327Fx7IRmga/a2Mgrr08uiNn1DCN23oitPLE9KtzCWWUuYQlxIQns3tcZbvjEpkGBbzTQubfNJ8Iz7NNq9HaKwUuItmppV7DXMEA+3OJmBWZxCXJepSykYrZ6pNt4CcjneNo6l7bMew4klL2fC+8jJwG38b/9I4ZVq47KLckCOCUbSoYUoH8MQHMlXiQTUZcE/sqy1/Zjpka8FJvUmAe5R3fuxvp3+WeSw1GD5lv/AC6IwWe3qNMuzHOjGI5psAPVgMqnV0qzqjN7bkqy/wBsc8m1xSlJNUaGX0VeETTP8s8lNSp/mG5O6IzgUEkBYtfgYZg/1PeYEGm1rP8AzVv+VUN8m1n9bI+xcTTScB5IiipvmBk7otBL5v3AJsCTYX3iLa3EpWb2yA4QBZc6R0BD7jarXC21WUDyNonVPzIfbYnHC6gegvIX8Dl3GJLO6I3Lfs70rDSMnbZrvt7j4/uiyXE41Z7hvHOKdQrMhTBeemUNlWYT6RI42GcQTT7Eq24txy5sLJB7RO4W74xlbpwq2J9wqEyQA2Ukkck24Z2vGctcxoGA3utafsqR7naXYAvSGgTmqyUqzBVbS0WGpZBbumZaJJPZ03xjZJNV8mSyVNsocbaSlQU52rgW3C14mZm6qhvC5JoWDldLyb/GEXzdoE3DbD2XRjpOyh9lzrn3WicAaR0axZVjzjh+ZJ0Ft/dGNqNV6xIlxx120q8VOoAzO7BysTCpm1bKpZaamVpexqSkJbv2d1yN+sOUlU6RtpBYpKu7NbCcUJu09y17pSWzc6iGBthtV0JSCSL2FrxnDtXSiMAU8TpboTEZ2spSjl0/H5rhnxhvE1ICCYbACtQpSBY5ZHhDVON4kZjXhyjLq2tppyS3Mcfm/wCsNO1tNOZbmLDM2bHjBMjVNWk3Facvo6Q2zy4c44Hk9J3j4RmBtRTL3CJg8sKRf3x35XUw9oNTACdeynxiYxvR1eTctIXU4jfK+ekcxo+l7ozKtrqdmvoX8OmifzQz5Y0z6mZ/lT+aJjaiKaXcUalkI6U9jdwPOLLzLb7bjTiThVb0QQRlqIzrG0Uw2pS00h5R35KyyP7MSJ2mnirsUZ84juQv7PR5RiamIixvknfhdU03FvqHVcmJGovTKW1MdIpsYUv6JKeZ3d0F6bIdV846eke0vY2T3QMRtHUc7UJ8kkaIXv3aR1G0NSvc0V+xt+jX4QtE2midiAORTk0dfO3A5zbfqC0CCcKuydYa0pVhZO+/vgIiv1QaUV/j6C+fL2Q1qu1QhIFImDpmELG/mIY1pm45JL4TPvb9QQfyfWGqg8+3KKW064pSk4k2Uknv4QdkGpCab6TqsupwjErE2Co99xxiJut1TAkGjP2sP0SxEDU5UFTKZk0h9CsJCiG1AHKxJ9n9mFXuaJBJGDfx2Lptp5nQmKUtt4EOHei3k+TCSRJS4Nr3DKcvdCVIygF+psfcp8IoGr1bCR5HdtbXAqOeVasUm9IdHPCrLOGtaZuOSQ+GVB/G36h1RFUhLAZSbHsaT4QhJy7ZGGUZHGzSYHOVasn/AKS4n+Go7++OKqdbwk+Slix1wnxga03hOSnwufzG/UiimGLj/CM/dp8I50LYUkpl2wf3BnApdTrRVfyWvLdhPjHDUa2TlS1am3Zy+MHWhwnJT4ZL5jfqR6UlWn3VJcZbyQcKQgHEcrDKLPkb/Qa/+sIzHlGui48lmxP0Rmd2/nHfKde/Vp/kT4xQ1O3YDktm9nPtYvZ9S0spe68zr+Ai06ohSkA2SV4rcLj+kKFDwXEHio203ueJMJKRY/vH4woUGwQKYnW3M/GENEd0KFAsECmeonTS8NSrzWg9H8IUKB4qvgkT5k5D0fwhjqrINhChQbbEUnnDY/3vhhWcQ7x8YUKAVCkVG/tHxjqzlChQAoCmk+j3nKHdKfop+yFCgFbAL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890588"/>
            <a:ext cx="1152525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AutoShape 4" descr="data:image/jpg;base64,/9j/4AAQSkZJRgABAQAAAQABAAD/2wBDAAkGBwgHBgkIBwgKCgkLDRYPDQwMDRsUFRAWIB0iIiAdHx8kKDQsJCYxJx8fLT0tMTU3Ojo6Iys/RD84QzQ5Ojf/2wBDAQoKCg0MDRoPDxo3JR8lNzc3Nzc3Nzc3Nzc3Nzc3Nzc3Nzc3Nzc3Nzc3Nzc3Nzc3Nzc3Nzc3Nzc3Nzc3Nzc3Nzf/wAARCADEAHkDASIAAhEBAxEB/8QAGwAAAQUBAQAAAAAAAAAAAAAABQACAwQGAQf/xABLEAABAgQDBAUHCAgEBQUAAAABAgMABAUREiExBkFRYRMUInHRFSMyQoGhsRYzUlORk8HSQ1VicoOS4fAkJWOiBzRFVOI1RHOU8f/EABkBAAIDAQAAAAAAAAAAAAAAAAEEAAIDBf/EADoRAAEDAgIHBgMHAwUAAAAAAAEAAgMEERKRExQhUVKh0QUxQVNhcRVUkiIzQmJygbFDY+EyNKLB8P/aAAwDAQACEQMRAD8Aym08vLsGSHQNBa2yolKACe/iYDttoNsUuk87CNVtRLtPzUsSVdhmwKe+BAkr4bKXc21TDrIwR3Llaw4bMXNVWpFLqsKJZBUc7WGUIyKA4Ullm6TYwbZlXG21ISt0JVmYhVS23Coq6XInPEbxm+KUuOECy0ZVRBoxucSh3k5O+VaNzyiCaZl5RSUvMNIK9LpEFnKV2QW3nU6ZKzEUpygzU02G1OtghWLEUqvGdqhpsWhbaWlcL6Qg+qiEmgIKurIGX0RHOroFvMt5m3ojwiQ1KYkppUs8tSujAGWY3cYvpnJOZbKwjC4k6IyvaMtaDHYZGW9VsaVz24opL+ncqIlWvqUacBCEvgUB0LRbJupJPw4GLT87JpNh02Wtm1e6IxPSupTME7vNKzhwtY8LniWVh8VEqWQCcCGlDiUi/wAIjcaCcg02Mv73RcTOSpz6OZ+5MdMzLnWWmz/AMENAVdI8oeGjYno29T/ekcLar+igf33QRXMshJCZObN+DBhnWWzYdQnD/AMWFkMT0PwKv6scseUX+sXuU0yc+6hvTn9Vzv3USymJ25G5ysOLmlY6LNIUEAFOG9vdEQqi7ptSJu4z9A+EGZk4Z19OIkDCM4ehQxoGmsRsb7f61V9VADYwjMoWK04AD5FntPq+fdDEVp4BV6JO87NnwgnMzb6XsLam2UIGbjpyV3ARkJvaqqtvKbl1NzLYJ7bcuq2vOMg9xcW4js9AmBFG5ocIht9Sj3lp6wHkWe3fo/dpDhWHiCfIs7cbuj/G0BG9t3kAJmpJGMG2pT7t0WPlitXzMqhJtniJPwjTafx8kBGPCAZnqk/KtzU25NOUmqYlqBsLAfC+4Qqw2/PTDUxL0ubYdSCFHo8nBuBAGsHaTU2ahLFaey56zfDmOMXFEYU8bi9xFX0xeLFyr8QETvugCPU9VnJarzHWHlmTJQoi6UDDgc0KeVyCbRbFSnAf/SZk58YtzskCsvMp7biShxI9Ybj3jjFpgFCSlZxkesRa+UZRRyMdgxGyvNVwPbpTGC4997oUipVD0k0iYtkRdWkO8p1O5tR3dPpwUGSRrpwhD0rawxoncZS2uReS3n1QpVQqZSbUdd+boiIztUKcqXlbXpR4wZ9Y5buEMJ7BGcTRO4iprkfkt59UIM3VbD/LE4r73h4wusVT9XN/epgoSezbjwh1zE0J4j/79kdcb5TefVRPrxzjxUTcqEStYekHa3GBQm6mt1xw0fEorz84B+MStTVWLgtRQTa1sYH4xGztt3HJR/Z8lz9pv1BFOqsrd6Rw4iMkgjIRKbIayWc/ZA3rtZ0FBBz+tT4x3rlawAGhi2nzyePfEErB3A5KrqKZ2wvb9QV55lh2wd6NY4LSDu5wGmtlqO8slKVMFSf0KrC/dEs5U6hKt9LNUhtlGdiuYT4wyVrM1MKs1T5dSiMk9aSn4mCZWHvByV2UNS0YmvH1BY2abmabUlyKF9MoKCUqTkVXGXtzjayT1QRSErJD0wBfolkJUOV9DFeapzs48t5/Z9hxaj2ldbF/crLSKhbqVLea6WUcTKqyF19LgNuI3cjCU8srdsfd7LqRxQvbacgneCDtVzyhV1ixpRxDQGYENVO1gKummovvBmBlBRyemHW2TTJZt4FNiHXMJBtnbQH48ohLtaBOGmyw0vd4eMbxVLZG3AKRkoHxmzi0e5VATVZNrSDWEakvZ/GHCarWvUpcH/5r/jFvpK30ZtISgPEujnzhKcrlh/gpMW/1B4xppRucs9V/OzNUusVw5iVlb8OkP5oYp6uHIS0mAde2T374vBVc/wC1khkfXjlq5ddmJEC+mMmJj/K5TVhxszVEu1zDcNyQG7NXshuLaD6En9p8YulNbCbdHIgAcT4RLhrP0ZD7T4Qcf5XKaBvGzP8AwrcssYU571H3xaaebDvnFpSMJ9I2gayHQgZga/GHpDxmW0pIJPrW0i8z3sZdguUjBFHJJaQ2CpVza0SbqmJJtCze5dcJCe4DfAN2tbQTzRQymZUk53Zl8OXeLxs2qZLtLU+JdkvEklwpBUdd5i6rpAgaHO1hBDZCBiK11iCP7tl/deXpp9WmXB/gJtSvprQQf5lRbc2frrEtiLSVgZ4EuhSvs8I9HIUVi5Rv1hEKVdN06CCIvVE9ov8AABee7NqQ3MOLqGBBACUJU4UqSd5tcEZRrZSaJdIRMrfbVlhWsFSeYO/uMY3aZa1bQTJUQSlwW9gEFXKbOOTvXW6O40o5qDU4EoXzI58I50tNM9+NrzddhlbCIwyVgIK0M5T3FzBmpYYFqPaysFHceSossqWtHSKyKgAoWtYxn8NbSccvTAwu1hhmgRbuMEmXauZQ9JJtiaFrArGFXeQT9v28Y0jbJG+5HvbxSMzo5YsLXA27rnaP38Qr6cWFV+MIkYRYGBHWq/upkuTvvMDWOh6vHWnS2HcesQ9f0XM0R3jNFlKsoWHH8Ibjso2gUp7aBWfUZRNtLv6++OF2vkk9TkrnXz8S/ooIzvCJKUcKhY6mG9IefugXirpH/LSPMdKSYZjqv0JP7TEv6I6P1Ga41VnCAPJM6bJzsg5+6J2ay8gkiiTyuYSr8sFZdZCQLn0BrF6TdNlZ7zGYik4zyTLqyn8gZlAhXJjDZVCqHo6hBN/d3wlVuYIyoE/x9E8O6NNj8xfMZc4ctWYFyTeLaOQd7/4WetwH+gMyssa1MFYI2fqAGYtY317o6KvNgqPyfqGgAuD4RqFLuu19xhuMY1DMZj4wNE/jPJTXIPIGZ6rFrZamphb7+ys2txRuVXWM/s7oJpq86G7fJ+dyAtu/CDyVgg63ud3OHAgMJUeW6Bon8Z5K5r4XbDAMz1QE1WexAigTfcV6+6GGpVEkE0CYvwK+/lBxx260Gx1/CGFy6jYbhE0L+M8lNegH9BuZ6oMJ6pZ2oTuu9wQ3rtTLYtQ12tqXQINFZxHI6jdHUg9HmNRygCF3GeSOvReQ3n1QJU7ViUjyKRnvdA/GGmaq+6jIBzt50eMHl2NjbhDVZKTluI1g6F3GeXRHX4/Jbz6oD1qsG4FJaudfOp/NHOmrP6pY+/HjBs+kR+MKJoTxnl0U19vktyPVDmphKiSArdui/Ju3ZVYK1MUUTsmCo9YYFzl2xnlFmXqMilghU1Lg2PrjfeLiWPiGaWdR1PlnIoihwFnffDwMV31u9aPmStGQAUopF95yzjhqtPKLifl936QR01SRxJHXZfX6d90Um0MrcLnbPdaU8dXA/GyI39QVnq01tIZ1T0uHFsjJtDUwbhPO9r7+MDG9p6nIzS2poHHvZmU2PsVl/fGNkatI9JcT0voB6UVZ5yi1FlbU8/KOoOgJuR3EZj2RUGJos1/NNDWXm0sBPs0rFzdan33lvNzcwjGq/RtTHZRytkbRppXaqVVLAPsO40gDzZxXt3kcIBzGzNLKiqXriEp3IdRjt7RnA+dpCqexik6jKzaBmUIJCvYDkfYbwBO1veRmm3UAlAGjcP2PRa0bVyjuaJCoKCeDQP4x0bTsekKZUD/B/rGd2PYem54Lecfl2kAkrQ7ZRUNBmCfdG7VNoSXS66lIaSFYwCMY3nDna2/dvFtIoa2ESYC5YSdkSCMvY2/p4oN8pEElSaRUVA8GtLe2EnaE2wii1I8+jyi6a5TwonryLGx0Vw7oaK/TgM51Op9VXhG+ni40sKCp8g81TNfcNkiiVDdng/pHDXZhRJFCn7pzF0a8tIt+XKeEYDOJuBb0TbL2coaqv00/+8Trf0D4QNPFx/wj8PqfIPNUVVuc9JNBneFiLfhC8uzf6hnvs/pFlW0FNxXM2N/qnkY58oqZ/wB1/tgaxFx/wrfD6ryDzU6KDSsJPUkan11ce+LTOz1GLGM09nFh1ufGKwm2m02mXFMpXcBZSMJvfnrDJnamkU95Uq7NqJKAQQns589IqJKa5Fhs9FQt7Rc0ODnbfX/KKK2coqQB5NY1t63jHfk9RcaQaZL6n1Ya/V5BuR68iaS7LpIxrY87gJyAVguBqNbQEmtt5JtBXKtPvKANgqyBpz8ILZKZwu22Szw9oXwkuzKPDZ+i4yPJsvkBbs8zD00Cjdr/AC2V13o5QC2Z2nXU6oqTqATLqKCoFKSRut8T9ojYpXT0LPSuvLz3WAjCStpIzZw5JptB2m8XDzb9RQxNCpBBPk6VGuYbEOVQ6QlBUmQlAbDMsp8ILBqnONEMuPYhcAEg4u7nAhmdam5FuYlg4tpxJwqwkXsSD7wYvT1VNOcLBt9ljU0vaNO3E9xt6ElRT1EkFsLblmGJd5Y7DzaAClQBscoz9PVVJdsiqsutraWSJhICk8CbcDv0FrGNOt1V09hWvjETjxUtIDaiDe9xui9RSxTeizo+0aimO8HeqckxTH8QXT5RDiQCQGU2I4jLSLaZGQSCEyUsM/qk8uUU+qpaeQ5LICSg4glR7OeRHK8XULSAoqTYnPM8oFMwsGCQA28Vatn0jhLC4i/eNyaJCRLd+py9yDn0SfCEqSkwjEJSXByz6JPHuhB1GDPCNdVCI1zDQaAKmwbaFYhqzdyS0k3Eea6qTk0kYZeXHINp4d0Lq0t9Qx92nwiNyaYyu61r9YIZ1ln6xr7wQLNRxSbyqOBRazSg9nhF9Uo3NyyWplhlxskCziAQM4BGY2gwW8ktcPnE/mi11jahOSaSzbd5xPH9+MNO3hOS6B7Pkv8Aet+pR1TYilTJSGEmWXvXLkgH2HL7IFn/AIedsAVVWHmzn8YOvz+1r6mw7S2uxkPOJz/3xGXtqC5lS2QbadKn83KM8UZ/Acls2GoYLCdn1KWlbJyUg6h4rdefbbDYWtwjLTRMXvIyFFXRvvotwcv8YHdNtRckU5gHK46RP5oe27tOf+ny+uZLictP2ohMJ2GM5KCCpvfWG/UhExU61JVF5lAfcYbdslfRm5sdQRGkdqKp6lIoEyEtN4wr5sNqbN7i24gm+Y4xUQracggSsqACdXRx74imGNoJltHTyMorBmlYdAUnmCDCkkLQcUTSD7bF0YpHWwSysI/Vt/hc+RckEAmYmgpRw2K06fyw07FyIy6WYN/9RP5YlZmK0hHVFoZ64kpKErVkpPfyy04w9fymBuWZMH1e2OH/AO+2G2VIcNrDf2XOfQyA3E7QD3XPhkohsVTk5OLfI1HnB4QxWxlNKiCXiEDK6x4RIsbSqX6Epe25Q490Lo9o8d7SV8sr/wBIuJx5ZyVTRu+YZmeiiXsdTXNQ5kbZOf0hvyQph7dnMeo85viRLW0dyCZK187n/wAe6EGdoyk4HZIa2GfhB039s5Dqhqh+YZmei58kKU1LlQCyVbsd8oi+RtK+qd+8MSqltpeiuXJMJA0zuMv3Yb1baP62V/m/pA0v9s5DqraqfmG5nojanBa3MfGCKHUlKL8fwMAC8OzkdR7YmmJx8gJpzHTKsCFHJKeNycuUbSziPwv7Llw0jpr2IAHidiMqdTiScv7EJLiS4TwT+MZZ6UrzzySualkEXtZRNvsAEMeka6QW25mVd4jEUH3iF3VM/wCGNNsoaU7HTDJaV+pSkuFuPzDSEJSLqKtLXhlOq0jPhZk5htzDmQLg27jGRWzVFktPyEw4jQ4VAj42gXR5WobNOvTE1LONMuLwpWVBQSATrY5boxbWzgEvj7k2eyqQ2aybafZeloeTY5jfHQ4FN2y9HjyjNM1NmaauXXRfUsvqTF5dZlpZCFPdIpChhAAJN9N0Wh7UhldhOw+qxqew6iFuMEOHoiqygecU2FBC8lHcb8Ya68lSknMZ6ewwAG1tMebdDZfIA6T5tRskHPdz1MVTtjTDmFO9nM+b/rDoc1c8wTd1itKXU4wczkfwhdKkuC19OMZj5YU09oF7CB9Xx9sMG2dPUblD4SMs0jxg4goKeXcVqQ6m678fwERpeSQRbeYzPywp4uejfN/2U+Mc+WEgkXU2+Ac7YE5f7oGNqOryblp1PDoiLDO8Nxj6tH80ZlW18gEYS3ME4r+gnQ5/Shvysp/0Jj3eMTGFbV5NyLpbV0iBcHPcYIdGcaEggAA5X7oyyE7UFacKZcKz9dEWQja0k9uVCrZXWnlyjLTngKaNA3z2ZnotHZanfS0BMJCF4lnFnGdS3tb0l8cppn5xOevKHBvay6+3KDjZxPuyiac8BUHZzPPZmei0KW1dvtb4b0JUlaVEEKJBCrWIgH0W1BK7OyeZ3LH5f7zhBnahYNnpMZ52UM88/ViGc+WUR2dGD/uGc+iDObM1pubdXKBptorJbs6BZN8sogmZuZkqiqm1AhLurLxFkuDcf77oPpldpMIUJuUCeF//ABiF2l1yYSlUy5IOgD10hRA327Fx7IRmga/a2Mgrr08uiNn1DCN23oitPLE9KtzCWWUuYQlxIQns3tcZbvjEpkGBbzTQubfNJ8Iz7NNq9HaKwUuItmppV7DXMEA+3OJmBWZxCXJepSykYrZ6pNt4CcjneNo6l7bMew4klL2fC+8jJwG38b/9I4ZVq47KLckCOCUbSoYUoH8MQHMlXiQTUZcE/sqy1/Zjpka8FJvUmAe5R3fuxvp3+WeSw1GD5lv/AC6IwWe3qNMuzHOjGI5psAPVgMqnV0qzqjN7bkqy/wBsc8m1xSlJNUaGX0VeETTP8s8lNSp/mG5O6IzgUEkBYtfgYZg/1PeYEGm1rP8AzVv+VUN8m1n9bI+xcTTScB5IiipvmBk7otBL5v3AJsCTYX3iLa3EpWb2yA4QBZc6R0BD7jarXC21WUDyNonVPzIfbYnHC6gegvIX8Dl3GJLO6I3Lfs70rDSMnbZrvt7j4/uiyXE41Z7hvHOKdQrMhTBeemUNlWYT6RI42GcQTT7Eq24txy5sLJB7RO4W74xlbpwq2J9wqEyQA2Ukkck24Z2vGctcxoGA3utafsqR7naXYAvSGgTmqyUqzBVbS0WGpZBbumZaJJPZ03xjZJNV8mSyVNsocbaSlQU52rgW3C14mZm6qhvC5JoWDldLyb/GEXzdoE3DbD2XRjpOyh9lzrn3WicAaR0axZVjzjh+ZJ0Ft/dGNqNV6xIlxx120q8VOoAzO7BysTCpm1bKpZaamVpexqSkJbv2d1yN+sOUlU6RtpBYpKu7NbCcUJu09y17pSWzc6iGBthtV0JSCSL2FrxnDtXSiMAU8TpboTEZ2spSjl0/H5rhnxhvE1ICCYbACtQpSBY5ZHhDVON4kZjXhyjLq2tppyS3Mcfm/wCsNO1tNOZbmLDM2bHjBMjVNWk3Facvo6Q2zy4c44Hk9J3j4RmBtRTL3CJg8sKRf3x35XUw9oNTACdeynxiYxvR1eTctIXU4jfK+ekcxo+l7ozKtrqdmvoX8OmifzQz5Y0z6mZ/lT+aJjaiKaXcUalkI6U9jdwPOLLzLb7bjTiThVb0QQRlqIzrG0Uw2pS00h5R35KyyP7MSJ2mnirsUZ84juQv7PR5RiamIixvknfhdU03FvqHVcmJGovTKW1MdIpsYUv6JKeZ3d0F6bIdV846eke0vY2T3QMRtHUc7UJ8kkaIXv3aR1G0NSvc0V+xt+jX4QtE2midiAORTk0dfO3A5zbfqC0CCcKuydYa0pVhZO+/vgIiv1QaUV/j6C+fL2Q1qu1QhIFImDpmELG/mIY1pm45JL4TPvb9QQfyfWGqg8+3KKW064pSk4k2Uknv4QdkGpCab6TqsupwjErE2Co99xxiJut1TAkGjP2sP0SxEDU5UFTKZk0h9CsJCiG1AHKxJ9n9mFXuaJBJGDfx2Lptp5nQmKUtt4EOHei3k+TCSRJS4Nr3DKcvdCVIygF+psfcp8IoGr1bCR5HdtbXAqOeVasUm9IdHPCrLOGtaZuOSQ+GVB/G36h1RFUhLAZSbHsaT4QhJy7ZGGUZHGzSYHOVasn/AKS4n+Go7++OKqdbwk+Slix1wnxga03hOSnwufzG/UiimGLj/CM/dp8I50LYUkpl2wf3BnApdTrRVfyWvLdhPjHDUa2TlS1am3Zy+MHWhwnJT4ZL5jfqR6UlWn3VJcZbyQcKQgHEcrDKLPkb/Qa/+sIzHlGui48lmxP0Rmd2/nHfKde/Vp/kT4xQ1O3YDktm9nPtYvZ9S0spe68zr+Ai06ohSkA2SV4rcLj+kKFDwXEHio203ueJMJKRY/vH4woUGwQKYnW3M/GENEd0KFAsECmeonTS8NSrzWg9H8IUKB4qvgkT5k5D0fwhjqrINhChQbbEUnnDY/3vhhWcQ7x8YUKAVCkVG/tHxjqzlChQAoCmk+j3nKHdKfop+yFCgFbAL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890588"/>
            <a:ext cx="1152525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0" name="AutoShape 6" descr="data:image/jpg;base64,/9j/4AAQSkZJRgABAQAAAQABAAD/2wBDAAkGBwgHBgkIBwgKCgkLDRYPDQwMDRsUFRAWIB0iIiAdHx8kKDQsJCYxJx8fLT0tMTU3Ojo6Iys/RD84QzQ5Ojf/2wBDAQoKCg0MDRoPDxo3JR8lNzc3Nzc3Nzc3Nzc3Nzc3Nzc3Nzc3Nzc3Nzc3Nzc3Nzc3Nzc3Nzc3Nzc3Nzc3Nzc3Nzf/wAARCADEAHkDASIAAhEBAxEB/8QAGwAAAQUBAQAAAAAAAAAAAAAABQACAwQGAQf/xABLEAABAgQDBAUHCAgEBQUAAAABAgMABAUREiExBkFRYRMUInHRFSMyQoGhsRYzUlORk8HSQ1VicoOS4fAkJWOiBzRFVOI1RHOU8f/EABkBAAIDAQAAAAAAAAAAAAAAAAEEAAIDBf/EADoRAAEDAgIHBgMHAwUAAAAAAAEAAgMEERKRExQhUVKh0QUxQVNhcRVUkiIzQmJygbFDY+EyNKLB8P/aAAwDAQACEQMRAD8Aym08vLsGSHQNBa2yolKACe/iYDttoNsUuk87CNVtRLtPzUsSVdhmwKe+BAkr4bKXc21TDrIwR3Llaw4bMXNVWpFLqsKJZBUc7WGUIyKA4Ullm6TYwbZlXG21ISt0JVmYhVS23Coq6XInPEbxm+KUuOECy0ZVRBoxucSh3k5O+VaNzyiCaZl5RSUvMNIK9LpEFnKV2QW3nU6ZKzEUpygzU02G1OtghWLEUqvGdqhpsWhbaWlcL6Qg+qiEmgIKurIGX0RHOroFvMt5m3ojwiQ1KYkppUs8tSujAGWY3cYvpnJOZbKwjC4k6IyvaMtaDHYZGW9VsaVz24opL+ncqIlWvqUacBCEvgUB0LRbJupJPw4GLT87JpNh02Wtm1e6IxPSupTME7vNKzhwtY8LniWVh8VEqWQCcCGlDiUi/wAIjcaCcg02Mv73RcTOSpz6OZ+5MdMzLnWWmz/AMENAVdI8oeGjYno29T/ekcLar+igf33QRXMshJCZObN+DBhnWWzYdQnD/AMWFkMT0PwKv6scseUX+sXuU0yc+6hvTn9Vzv3USymJ25G5ysOLmlY6LNIUEAFOG9vdEQqi7ptSJu4z9A+EGZk4Z19OIkDCM4ehQxoGmsRsb7f61V9VADYwjMoWK04AD5FntPq+fdDEVp4BV6JO87NnwgnMzb6XsLam2UIGbjpyV3ARkJvaqqtvKbl1NzLYJ7bcuq2vOMg9xcW4js9AmBFG5ocIht9Sj3lp6wHkWe3fo/dpDhWHiCfIs7cbuj/G0BG9t3kAJmpJGMG2pT7t0WPlitXzMqhJtniJPwjTafx8kBGPCAZnqk/KtzU25NOUmqYlqBsLAfC+4Qqw2/PTDUxL0ubYdSCFHo8nBuBAGsHaTU2ahLFaey56zfDmOMXFEYU8bi9xFX0xeLFyr8QETvugCPU9VnJarzHWHlmTJQoi6UDDgc0KeVyCbRbFSnAf/SZk58YtzskCsvMp7biShxI9Ybj3jjFpgFCSlZxkesRa+UZRRyMdgxGyvNVwPbpTGC4997oUipVD0k0iYtkRdWkO8p1O5tR3dPpwUGSRrpwhD0rawxoncZS2uReS3n1QpVQqZSbUdd+boiIztUKcqXlbXpR4wZ9Y5buEMJ7BGcTRO4iprkfkt59UIM3VbD/LE4r73h4wusVT9XN/epgoSezbjwh1zE0J4j/79kdcb5TefVRPrxzjxUTcqEStYekHa3GBQm6mt1xw0fEorz84B+MStTVWLgtRQTa1sYH4xGztt3HJR/Z8lz9pv1BFOqsrd6Rw4iMkgjIRKbIayWc/ZA3rtZ0FBBz+tT4x3rlawAGhi2nzyePfEErB3A5KrqKZ2wvb9QV55lh2wd6NY4LSDu5wGmtlqO8slKVMFSf0KrC/dEs5U6hKt9LNUhtlGdiuYT4wyVrM1MKs1T5dSiMk9aSn4mCZWHvByV2UNS0YmvH1BY2abmabUlyKF9MoKCUqTkVXGXtzjayT1QRSErJD0wBfolkJUOV9DFeapzs48t5/Z9hxaj2ldbF/crLSKhbqVLea6WUcTKqyF19LgNuI3cjCU8srdsfd7LqRxQvbacgneCDtVzyhV1ixpRxDQGYENVO1gKummovvBmBlBRyemHW2TTJZt4FNiHXMJBtnbQH48ohLtaBOGmyw0vd4eMbxVLZG3AKRkoHxmzi0e5VATVZNrSDWEakvZ/GHCarWvUpcH/5r/jFvpK30ZtISgPEujnzhKcrlh/gpMW/1B4xppRucs9V/OzNUusVw5iVlb8OkP5oYp6uHIS0mAde2T374vBVc/wC1khkfXjlq5ddmJEC+mMmJj/K5TVhxszVEu1zDcNyQG7NXshuLaD6En9p8YulNbCbdHIgAcT4RLhrP0ZD7T4Qcf5XKaBvGzP8AwrcssYU571H3xaaebDvnFpSMJ9I2gayHQgZga/GHpDxmW0pIJPrW0i8z3sZdguUjBFHJJaQ2CpVza0SbqmJJtCze5dcJCe4DfAN2tbQTzRQymZUk53Zl8OXeLxs2qZLtLU+JdkvEklwpBUdd5i6rpAgaHO1hBDZCBiK11iCP7tl/deXpp9WmXB/gJtSvprQQf5lRbc2frrEtiLSVgZ4EuhSvs8I9HIUVi5Rv1hEKVdN06CCIvVE9ov8AABee7NqQ3MOLqGBBACUJU4UqSd5tcEZRrZSaJdIRMrfbVlhWsFSeYO/uMY3aZa1bQTJUQSlwW9gEFXKbOOTvXW6O40o5qDU4EoXzI58I50tNM9+NrzddhlbCIwyVgIK0M5T3FzBmpYYFqPaysFHceSossqWtHSKyKgAoWtYxn8NbSccvTAwu1hhmgRbuMEmXauZQ9JJtiaFrArGFXeQT9v28Y0jbJG+5HvbxSMzo5YsLXA27rnaP38Qr6cWFV+MIkYRYGBHWq/upkuTvvMDWOh6vHWnS2HcesQ9f0XM0R3jNFlKsoWHH8Ibjso2gUp7aBWfUZRNtLv6++OF2vkk9TkrnXz8S/ooIzvCJKUcKhY6mG9IefugXirpH/LSPMdKSYZjqv0JP7TEv6I6P1Ga41VnCAPJM6bJzsg5+6J2ay8gkiiTyuYSr8sFZdZCQLn0BrF6TdNlZ7zGYik4zyTLqyn8gZlAhXJjDZVCqHo6hBN/d3wlVuYIyoE/x9E8O6NNj8xfMZc4ctWYFyTeLaOQd7/4WetwH+gMyssa1MFYI2fqAGYtY317o6KvNgqPyfqGgAuD4RqFLuu19xhuMY1DMZj4wNE/jPJTXIPIGZ6rFrZamphb7+ys2txRuVXWM/s7oJpq86G7fJ+dyAtu/CDyVgg63ud3OHAgMJUeW6Bon8Z5K5r4XbDAMz1QE1WexAigTfcV6+6GGpVEkE0CYvwK+/lBxx260Gx1/CGFy6jYbhE0L+M8lNegH9BuZ6oMJ6pZ2oTuu9wQ3rtTLYtQ12tqXQINFZxHI6jdHUg9HmNRygCF3GeSOvReQ3n1QJU7ViUjyKRnvdA/GGmaq+6jIBzt50eMHl2NjbhDVZKTluI1g6F3GeXRHX4/Jbz6oD1qsG4FJaudfOp/NHOmrP6pY+/HjBs+kR+MKJoTxnl0U19vktyPVDmphKiSArdui/Ju3ZVYK1MUUTsmCo9YYFzl2xnlFmXqMilghU1Lg2PrjfeLiWPiGaWdR1PlnIoihwFnffDwMV31u9aPmStGQAUopF95yzjhqtPKLifl936QR01SRxJHXZfX6d90Um0MrcLnbPdaU8dXA/GyI39QVnq01tIZ1T0uHFsjJtDUwbhPO9r7+MDG9p6nIzS2poHHvZmU2PsVl/fGNkatI9JcT0voB6UVZ5yi1FlbU8/KOoOgJuR3EZj2RUGJos1/NNDWXm0sBPs0rFzdan33lvNzcwjGq/RtTHZRytkbRppXaqVVLAPsO40gDzZxXt3kcIBzGzNLKiqXriEp3IdRjt7RnA+dpCqexik6jKzaBmUIJCvYDkfYbwBO1veRmm3UAlAGjcP2PRa0bVyjuaJCoKCeDQP4x0bTsekKZUD/B/rGd2PYem54Lecfl2kAkrQ7ZRUNBmCfdG7VNoSXS66lIaSFYwCMY3nDna2/dvFtIoa2ESYC5YSdkSCMvY2/p4oN8pEElSaRUVA8GtLe2EnaE2wii1I8+jyi6a5TwonryLGx0Vw7oaK/TgM51Op9VXhG+ni40sKCp8g81TNfcNkiiVDdng/pHDXZhRJFCn7pzF0a8tIt+XKeEYDOJuBb0TbL2coaqv00/+8Trf0D4QNPFx/wj8PqfIPNUVVuc9JNBneFiLfhC8uzf6hnvs/pFlW0FNxXM2N/qnkY58oqZ/wB1/tgaxFx/wrfD6ryDzU6KDSsJPUkan11ce+LTOz1GLGM09nFh1ufGKwm2m02mXFMpXcBZSMJvfnrDJnamkU95Uq7NqJKAQQns589IqJKa5Fhs9FQt7Rc0ODnbfX/KKK2coqQB5NY1t63jHfk9RcaQaZL6n1Ya/V5BuR68iaS7LpIxrY87gJyAVguBqNbQEmtt5JtBXKtPvKANgqyBpz8ILZKZwu22Szw9oXwkuzKPDZ+i4yPJsvkBbs8zD00Cjdr/AC2V13o5QC2Z2nXU6oqTqATLqKCoFKSRut8T9ojYpXT0LPSuvLz3WAjCStpIzZw5JptB2m8XDzb9RQxNCpBBPk6VGuYbEOVQ6QlBUmQlAbDMsp8ILBqnONEMuPYhcAEg4u7nAhmdam5FuYlg4tpxJwqwkXsSD7wYvT1VNOcLBt9ljU0vaNO3E9xt6ElRT1EkFsLblmGJd5Y7DzaAClQBscoz9PVVJdsiqsutraWSJhICk8CbcDv0FrGNOt1V09hWvjETjxUtIDaiDe9xui9RSxTeizo+0aimO8HeqckxTH8QXT5RDiQCQGU2I4jLSLaZGQSCEyUsM/qk8uUU+qpaeQ5LICSg4glR7OeRHK8XULSAoqTYnPM8oFMwsGCQA28Vatn0jhLC4i/eNyaJCRLd+py9yDn0SfCEqSkwjEJSXByz6JPHuhB1GDPCNdVCI1zDQaAKmwbaFYhqzdyS0k3Eea6qTk0kYZeXHINp4d0Lq0t9Qx92nwiNyaYyu61r9YIZ1ln6xr7wQLNRxSbyqOBRazSg9nhF9Uo3NyyWplhlxskCziAQM4BGY2gwW8ktcPnE/mi11jahOSaSzbd5xPH9+MNO3hOS6B7Pkv8Aet+pR1TYilTJSGEmWXvXLkgH2HL7IFn/AIedsAVVWHmzn8YOvz+1r6mw7S2uxkPOJz/3xGXtqC5lS2QbadKn83KM8UZ/Acls2GoYLCdn1KWlbJyUg6h4rdefbbDYWtwjLTRMXvIyFFXRvvotwcv8YHdNtRckU5gHK46RP5oe27tOf+ny+uZLictP2ohMJ2GM5KCCpvfWG/UhExU61JVF5lAfcYbdslfRm5sdQRGkdqKp6lIoEyEtN4wr5sNqbN7i24gm+Y4xUQracggSsqACdXRx74imGNoJltHTyMorBmlYdAUnmCDCkkLQcUTSD7bF0YpHWwSysI/Vt/hc+RckEAmYmgpRw2K06fyw07FyIy6WYN/9RP5YlZmK0hHVFoZ64kpKErVkpPfyy04w9fymBuWZMH1e2OH/AO+2G2VIcNrDf2XOfQyA3E7QD3XPhkohsVTk5OLfI1HnB4QxWxlNKiCXiEDK6x4RIsbSqX6Epe25Q490Lo9o8d7SV8sr/wBIuJx5ZyVTRu+YZmeiiXsdTXNQ5kbZOf0hvyQph7dnMeo85viRLW0dyCZK187n/wAe6EGdoyk4HZIa2GfhB039s5Dqhqh+YZmei58kKU1LlQCyVbsd8oi+RtK+qd+8MSqltpeiuXJMJA0zuMv3Yb1baP62V/m/pA0v9s5DqraqfmG5nojanBa3MfGCKHUlKL8fwMAC8OzkdR7YmmJx8gJpzHTKsCFHJKeNycuUbSziPwv7Llw0jpr2IAHidiMqdTiScv7EJLiS4TwT+MZZ6UrzzySualkEXtZRNvsAEMeka6QW25mVd4jEUH3iF3VM/wCGNNsoaU7HTDJaV+pSkuFuPzDSEJSLqKtLXhlOq0jPhZk5htzDmQLg27jGRWzVFktPyEw4jQ4VAj42gXR5WobNOvTE1LONMuLwpWVBQSATrY5boxbWzgEvj7k2eyqQ2aybafZeloeTY5jfHQ4FN2y9HjyjNM1NmaauXXRfUsvqTF5dZlpZCFPdIpChhAAJN9N0Wh7UhldhOw+qxqew6iFuMEOHoiqygecU2FBC8lHcb8Ya68lSknMZ6ewwAG1tMebdDZfIA6T5tRskHPdz1MVTtjTDmFO9nM+b/rDoc1c8wTd1itKXU4wczkfwhdKkuC19OMZj5YU09oF7CB9Xx9sMG2dPUblD4SMs0jxg4goKeXcVqQ6m678fwERpeSQRbeYzPywp4uejfN/2U+Mc+WEgkXU2+Ac7YE5f7oGNqOryblp1PDoiLDO8Nxj6tH80ZlW18gEYS3ME4r+gnQ5/Shvysp/0Jj3eMTGFbV5NyLpbV0iBcHPcYIdGcaEggAA5X7oyyE7UFacKZcKz9dEWQja0k9uVCrZXWnlyjLTngKaNA3z2ZnotHZanfS0BMJCF4lnFnGdS3tb0l8cppn5xOevKHBvay6+3KDjZxPuyiac8BUHZzPPZmei0KW1dvtb4b0JUlaVEEKJBCrWIgH0W1BK7OyeZ3LH5f7zhBnahYNnpMZ52UM88/ViGc+WUR2dGD/uGc+iDObM1pubdXKBptorJbs6BZN8sogmZuZkqiqm1AhLurLxFkuDcf77oPpldpMIUJuUCeF//ABiF2l1yYSlUy5IOgD10hRA327Fx7IRmga/a2Mgrr08uiNn1DCN23oitPLE9KtzCWWUuYQlxIQns3tcZbvjEpkGBbzTQubfNJ8Iz7NNq9HaKwUuItmppV7DXMEA+3OJmBWZxCXJepSykYrZ6pNt4CcjneNo6l7bMew4klL2fC+8jJwG38b/9I4ZVq47KLckCOCUbSoYUoH8MQHMlXiQTUZcE/sqy1/Zjpka8FJvUmAe5R3fuxvp3+WeSw1GD5lv/AC6IwWe3qNMuzHOjGI5psAPVgMqnV0qzqjN7bkqy/wBsc8m1xSlJNUaGX0VeETTP8s8lNSp/mG5O6IzgUEkBYtfgYZg/1PeYEGm1rP8AzVv+VUN8m1n9bI+xcTTScB5IiipvmBk7otBL5v3AJsCTYX3iLa3EpWb2yA4QBZc6R0BD7jarXC21WUDyNonVPzIfbYnHC6gegvIX8Dl3GJLO6I3Lfs70rDSMnbZrvt7j4/uiyXE41Z7hvHOKdQrMhTBeemUNlWYT6RI42GcQTT7Eq24txy5sLJB7RO4W74xlbpwq2J9wqEyQA2Ukkck24Z2vGctcxoGA3utafsqR7naXYAvSGgTmqyUqzBVbS0WGpZBbumZaJJPZ03xjZJNV8mSyVNsocbaSlQU52rgW3C14mZm6qhvC5JoWDldLyb/GEXzdoE3DbD2XRjpOyh9lzrn3WicAaR0axZVjzjh+ZJ0Ft/dGNqNV6xIlxx120q8VOoAzO7BysTCpm1bKpZaamVpexqSkJbv2d1yN+sOUlU6RtpBYpKu7NbCcUJu09y17pSWzc6iGBthtV0JSCSL2FrxnDtXSiMAU8TpboTEZ2spSjl0/H5rhnxhvE1ICCYbACtQpSBY5ZHhDVON4kZjXhyjLq2tppyS3Mcfm/wCsNO1tNOZbmLDM2bHjBMjVNWk3Facvo6Q2zy4c44Hk9J3j4RmBtRTL3CJg8sKRf3x35XUw9oNTACdeynxiYxvR1eTctIXU4jfK+ekcxo+l7ozKtrqdmvoX8OmifzQz5Y0z6mZ/lT+aJjaiKaXcUalkI6U9jdwPOLLzLb7bjTiThVb0QQRlqIzrG0Uw2pS00h5R35KyyP7MSJ2mnirsUZ84juQv7PR5RiamIixvknfhdU03FvqHVcmJGovTKW1MdIpsYUv6JKeZ3d0F6bIdV846eke0vY2T3QMRtHUc7UJ8kkaIXv3aR1G0NSvc0V+xt+jX4QtE2midiAORTk0dfO3A5zbfqC0CCcKuydYa0pVhZO+/vgIiv1QaUV/j6C+fL2Q1qu1QhIFImDpmELG/mIY1pm45JL4TPvb9QQfyfWGqg8+3KKW064pSk4k2Uknv4QdkGpCab6TqsupwjErE2Co99xxiJut1TAkGjP2sP0SxEDU5UFTKZk0h9CsJCiG1AHKxJ9n9mFXuaJBJGDfx2Lptp5nQmKUtt4EOHei3k+TCSRJS4Nr3DKcvdCVIygF+psfcp8IoGr1bCR5HdtbXAqOeVasUm9IdHPCrLOGtaZuOSQ+GVB/G36h1RFUhLAZSbHsaT4QhJy7ZGGUZHGzSYHOVasn/AKS4n+Go7++OKqdbwk+Slix1wnxga03hOSnwufzG/UiimGLj/CM/dp8I50LYUkpl2wf3BnApdTrRVfyWvLdhPjHDUa2TlS1am3Zy+MHWhwnJT4ZL5jfqR6UlWn3VJcZbyQcKQgHEcrDKLPkb/Qa/+sIzHlGui48lmxP0Rmd2/nHfKde/Vp/kT4xQ1O3YDktm9nPtYvZ9S0spe68zr+Ai06ohSkA2SV4rcLj+kKFDwXEHio203ueJMJKRY/vH4woUGwQKYnW3M/GENEd0KFAsECmeonTS8NSrzWg9H8IUKB4qvgkT5k5D0fwhjqrINhChQbbEUnnDY/3vhhWcQ7x8YUKAVCkVG/tHxjqzlChQAoCmk+j3nKHdKfop+yFCgFbAL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890588"/>
            <a:ext cx="1152525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2" name="AutoShape 8" descr="data:image/jpg;base64,/9j/4AAQSkZJRgABAQAAAQABAAD/2wBDAAkGBwgHBgkIBwgKCgkLDRYPDQwMDRsUFRAWIB0iIiAdHx8kKDQsJCYxJx8fLT0tMTU3Ojo6Iys/RD84QzQ5Ojf/2wBDAQoKCg0MDRoPDxo3JR8lNzc3Nzc3Nzc3Nzc3Nzc3Nzc3Nzc3Nzc3Nzc3Nzc3Nzc3Nzc3Nzc3Nzc3Nzc3Nzc3Nzf/wAARCADEAHkDASIAAhEBAxEB/8QAGwAAAQUBAQAAAAAAAAAAAAAABQACAwQGAQf/xABLEAABAgQDBAUHCAgEBQUAAAABAgMABAUREiExBkFRYRMUInHRFSMyQoGhsRYzUlORk8HSQ1VicoOS4fAkJWOiBzRFVOI1RHOU8f/EABkBAAIDAQAAAAAAAAAAAAAAAAEEAAIDBf/EADoRAAEDAgIHBgMHAwUAAAAAAAEAAgMEERKRExQhUVKh0QUxQVNhcRVUkiIzQmJygbFDY+EyNKLB8P/aAAwDAQACEQMRAD8Aym08vLsGSHQNBa2yolKACe/iYDttoNsUuk87CNVtRLtPzUsSVdhmwKe+BAkr4bKXc21TDrIwR3Llaw4bMXNVWpFLqsKJZBUc7WGUIyKA4Ullm6TYwbZlXG21ISt0JVmYhVS23Coq6XInPEbxm+KUuOECy0ZVRBoxucSh3k5O+VaNzyiCaZl5RSUvMNIK9LpEFnKV2QW3nU6ZKzEUpygzU02G1OtghWLEUqvGdqhpsWhbaWlcL6Qg+qiEmgIKurIGX0RHOroFvMt5m3ojwiQ1KYkppUs8tSujAGWY3cYvpnJOZbKwjC4k6IyvaMtaDHYZGW9VsaVz24opL+ncqIlWvqUacBCEvgUB0LRbJupJPw4GLT87JpNh02Wtm1e6IxPSupTME7vNKzhwtY8LniWVh8VEqWQCcCGlDiUi/wAIjcaCcg02Mv73RcTOSpz6OZ+5MdMzLnWWmz/AMENAVdI8oeGjYno29T/ekcLar+igf33QRXMshJCZObN+DBhnWWzYdQnD/AMWFkMT0PwKv6scseUX+sXuU0yc+6hvTn9Vzv3USymJ25G5ysOLmlY6LNIUEAFOG9vdEQqi7ptSJu4z9A+EGZk4Z19OIkDCM4ehQxoGmsRsb7f61V9VADYwjMoWK04AD5FntPq+fdDEVp4BV6JO87NnwgnMzb6XsLam2UIGbjpyV3ARkJvaqqtvKbl1NzLYJ7bcuq2vOMg9xcW4js9AmBFG5ocIht9Sj3lp6wHkWe3fo/dpDhWHiCfIs7cbuj/G0BG9t3kAJmpJGMG2pT7t0WPlitXzMqhJtniJPwjTafx8kBGPCAZnqk/KtzU25NOUmqYlqBsLAfC+4Qqw2/PTDUxL0ubYdSCFHo8nBuBAGsHaTU2ahLFaey56zfDmOMXFEYU8bi9xFX0xeLFyr8QETvugCPU9VnJarzHWHlmTJQoi6UDDgc0KeVyCbRbFSnAf/SZk58YtzskCsvMp7biShxI9Ybj3jjFpgFCSlZxkesRa+UZRRyMdgxGyvNVwPbpTGC4997oUipVD0k0iYtkRdWkO8p1O5tR3dPpwUGSRrpwhD0rawxoncZS2uReS3n1QpVQqZSbUdd+boiIztUKcqXlbXpR4wZ9Y5buEMJ7BGcTRO4iprkfkt59UIM3VbD/LE4r73h4wusVT9XN/epgoSezbjwh1zE0J4j/79kdcb5TefVRPrxzjxUTcqEStYekHa3GBQm6mt1xw0fEorz84B+MStTVWLgtRQTa1sYH4xGztt3HJR/Z8lz9pv1BFOqsrd6Rw4iMkgjIRKbIayWc/ZA3rtZ0FBBz+tT4x3rlawAGhi2nzyePfEErB3A5KrqKZ2wvb9QV55lh2wd6NY4LSDu5wGmtlqO8slKVMFSf0KrC/dEs5U6hKt9LNUhtlGdiuYT4wyVrM1MKs1T5dSiMk9aSn4mCZWHvByV2UNS0YmvH1BY2abmabUlyKF9MoKCUqTkVXGXtzjayT1QRSErJD0wBfolkJUOV9DFeapzs48t5/Z9hxaj2ldbF/crLSKhbqVLea6WUcTKqyF19LgNuI3cjCU8srdsfd7LqRxQvbacgneCDtVzyhV1ixpRxDQGYENVO1gKummovvBmBlBRyemHW2TTJZt4FNiHXMJBtnbQH48ohLtaBOGmyw0vd4eMbxVLZG3AKRkoHxmzi0e5VATVZNrSDWEakvZ/GHCarWvUpcH/5r/jFvpK30ZtISgPEujnzhKcrlh/gpMW/1B4xppRucs9V/OzNUusVw5iVlb8OkP5oYp6uHIS0mAde2T374vBVc/wC1khkfXjlq5ddmJEC+mMmJj/K5TVhxszVEu1zDcNyQG7NXshuLaD6En9p8YulNbCbdHIgAcT4RLhrP0ZD7T4Qcf5XKaBvGzP8AwrcssYU571H3xaaebDvnFpSMJ9I2gayHQgZga/GHpDxmW0pIJPrW0i8z3sZdguUjBFHJJaQ2CpVza0SbqmJJtCze5dcJCe4DfAN2tbQTzRQymZUk53Zl8OXeLxs2qZLtLU+JdkvEklwpBUdd5i6rpAgaHO1hBDZCBiK11iCP7tl/deXpp9WmXB/gJtSvprQQf5lRbc2frrEtiLSVgZ4EuhSvs8I9HIUVi5Rv1hEKVdN06CCIvVE9ov8AABee7NqQ3MOLqGBBACUJU4UqSd5tcEZRrZSaJdIRMrfbVlhWsFSeYO/uMY3aZa1bQTJUQSlwW9gEFXKbOOTvXW6O40o5qDU4EoXzI58I50tNM9+NrzddhlbCIwyVgIK0M5T3FzBmpYYFqPaysFHceSossqWtHSKyKgAoWtYxn8NbSccvTAwu1hhmgRbuMEmXauZQ9JJtiaFrArGFXeQT9v28Y0jbJG+5HvbxSMzo5YsLXA27rnaP38Qr6cWFV+MIkYRYGBHWq/upkuTvvMDWOh6vHWnS2HcesQ9f0XM0R3jNFlKsoWHH8Ibjso2gUp7aBWfUZRNtLv6++OF2vkk9TkrnXz8S/ooIzvCJKUcKhY6mG9IefugXirpH/LSPMdKSYZjqv0JP7TEv6I6P1Ga41VnCAPJM6bJzsg5+6J2ay8gkiiTyuYSr8sFZdZCQLn0BrF6TdNlZ7zGYik4zyTLqyn8gZlAhXJjDZVCqHo6hBN/d3wlVuYIyoE/x9E8O6NNj8xfMZc4ctWYFyTeLaOQd7/4WetwH+gMyssa1MFYI2fqAGYtY317o6KvNgqPyfqGgAuD4RqFLuu19xhuMY1DMZj4wNE/jPJTXIPIGZ6rFrZamphb7+ys2txRuVXWM/s7oJpq86G7fJ+dyAtu/CDyVgg63ud3OHAgMJUeW6Bon8Z5K5r4XbDAMz1QE1WexAigTfcV6+6GGpVEkE0CYvwK+/lBxx260Gx1/CGFy6jYbhE0L+M8lNegH9BuZ6oMJ6pZ2oTuu9wQ3rtTLYtQ12tqXQINFZxHI6jdHUg9HmNRygCF3GeSOvReQ3n1QJU7ViUjyKRnvdA/GGmaq+6jIBzt50eMHl2NjbhDVZKTluI1g6F3GeXRHX4/Jbz6oD1qsG4FJaudfOp/NHOmrP6pY+/HjBs+kR+MKJoTxnl0U19vktyPVDmphKiSArdui/Ju3ZVYK1MUUTsmCo9YYFzl2xnlFmXqMilghU1Lg2PrjfeLiWPiGaWdR1PlnIoihwFnffDwMV31u9aPmStGQAUopF95yzjhqtPKLifl936QR01SRxJHXZfX6d90Um0MrcLnbPdaU8dXA/GyI39QVnq01tIZ1T0uHFsjJtDUwbhPO9r7+MDG9p6nIzS2poHHvZmU2PsVl/fGNkatI9JcT0voB6UVZ5yi1FlbU8/KOoOgJuR3EZj2RUGJos1/NNDWXm0sBPs0rFzdan33lvNzcwjGq/RtTHZRytkbRppXaqVVLAPsO40gDzZxXt3kcIBzGzNLKiqXriEp3IdRjt7RnA+dpCqexik6jKzaBmUIJCvYDkfYbwBO1veRmm3UAlAGjcP2PRa0bVyjuaJCoKCeDQP4x0bTsekKZUD/B/rGd2PYem54Lecfl2kAkrQ7ZRUNBmCfdG7VNoSXS66lIaSFYwCMY3nDna2/dvFtIoa2ESYC5YSdkSCMvY2/p4oN8pEElSaRUVA8GtLe2EnaE2wii1I8+jyi6a5TwonryLGx0Vw7oaK/TgM51Op9VXhG+ni40sKCp8g81TNfcNkiiVDdng/pHDXZhRJFCn7pzF0a8tIt+XKeEYDOJuBb0TbL2coaqv00/+8Trf0D4QNPFx/wj8PqfIPNUVVuc9JNBneFiLfhC8uzf6hnvs/pFlW0FNxXM2N/qnkY58oqZ/wB1/tgaxFx/wrfD6ryDzU6KDSsJPUkan11ce+LTOz1GLGM09nFh1ufGKwm2m02mXFMpXcBZSMJvfnrDJnamkU95Uq7NqJKAQQns589IqJKa5Fhs9FQt7Rc0ODnbfX/KKK2coqQB5NY1t63jHfk9RcaQaZL6n1Ya/V5BuR68iaS7LpIxrY87gJyAVguBqNbQEmtt5JtBXKtPvKANgqyBpz8ILZKZwu22Szw9oXwkuzKPDZ+i4yPJsvkBbs8zD00Cjdr/AC2V13o5QC2Z2nXU6oqTqATLqKCoFKSRut8T9ojYpXT0LPSuvLz3WAjCStpIzZw5JptB2m8XDzb9RQxNCpBBPk6VGuYbEOVQ6QlBUmQlAbDMsp8ILBqnONEMuPYhcAEg4u7nAhmdam5FuYlg4tpxJwqwkXsSD7wYvT1VNOcLBt9ljU0vaNO3E9xt6ElRT1EkFsLblmGJd5Y7DzaAClQBscoz9PVVJdsiqsutraWSJhICk8CbcDv0FrGNOt1V09hWvjETjxUtIDaiDe9xui9RSxTeizo+0aimO8HeqckxTH8QXT5RDiQCQGU2I4jLSLaZGQSCEyUsM/qk8uUU+qpaeQ5LICSg4glR7OeRHK8XULSAoqTYnPM8oFMwsGCQA28Vatn0jhLC4i/eNyaJCRLd+py9yDn0SfCEqSkwjEJSXByz6JPHuhB1GDPCNdVCI1zDQaAKmwbaFYhqzdyS0k3Eea6qTk0kYZeXHINp4d0Lq0t9Qx92nwiNyaYyu61r9YIZ1ln6xr7wQLNRxSbyqOBRazSg9nhF9Uo3NyyWplhlxskCziAQM4BGY2gwW8ktcPnE/mi11jahOSaSzbd5xPH9+MNO3hOS6B7Pkv8Aet+pR1TYilTJSGEmWXvXLkgH2HL7IFn/AIedsAVVWHmzn8YOvz+1r6mw7S2uxkPOJz/3xGXtqC5lS2QbadKn83KM8UZ/Acls2GoYLCdn1KWlbJyUg6h4rdefbbDYWtwjLTRMXvIyFFXRvvotwcv8YHdNtRckU5gHK46RP5oe27tOf+ny+uZLictP2ohMJ2GM5KCCpvfWG/UhExU61JVF5lAfcYbdslfRm5sdQRGkdqKp6lIoEyEtN4wr5sNqbN7i24gm+Y4xUQracggSsqACdXRx74imGNoJltHTyMorBmlYdAUnmCDCkkLQcUTSD7bF0YpHWwSysI/Vt/hc+RckEAmYmgpRw2K06fyw07FyIy6WYN/9RP5YlZmK0hHVFoZ64kpKErVkpPfyy04w9fymBuWZMH1e2OH/AO+2G2VIcNrDf2XOfQyA3E7QD3XPhkohsVTk5OLfI1HnB4QxWxlNKiCXiEDK6x4RIsbSqX6Epe25Q490Lo9o8d7SV8sr/wBIuJx5ZyVTRu+YZmeiiXsdTXNQ5kbZOf0hvyQph7dnMeo85viRLW0dyCZK187n/wAe6EGdoyk4HZIa2GfhB039s5Dqhqh+YZmei58kKU1LlQCyVbsd8oi+RtK+qd+8MSqltpeiuXJMJA0zuMv3Yb1baP62V/m/pA0v9s5DqraqfmG5nojanBa3MfGCKHUlKL8fwMAC8OzkdR7YmmJx8gJpzHTKsCFHJKeNycuUbSziPwv7Llw0jpr2IAHidiMqdTiScv7EJLiS4TwT+MZZ6UrzzySualkEXtZRNvsAEMeka6QW25mVd4jEUH3iF3VM/wCGNNsoaU7HTDJaV+pSkuFuPzDSEJSLqKtLXhlOq0jPhZk5htzDmQLg27jGRWzVFktPyEw4jQ4VAj42gXR5WobNOvTE1LONMuLwpWVBQSATrY5boxbWzgEvj7k2eyqQ2aybafZeloeTY5jfHQ4FN2y9HjyjNM1NmaauXXRfUsvqTF5dZlpZCFPdIpChhAAJN9N0Wh7UhldhOw+qxqew6iFuMEOHoiqygecU2FBC8lHcb8Ya68lSknMZ6ewwAG1tMebdDZfIA6T5tRskHPdz1MVTtjTDmFO9nM+b/rDoc1c8wTd1itKXU4wczkfwhdKkuC19OMZj5YU09oF7CB9Xx9sMG2dPUblD4SMs0jxg4goKeXcVqQ6m678fwERpeSQRbeYzPywp4uejfN/2U+Mc+WEgkXU2+Ac7YE5f7oGNqOryblp1PDoiLDO8Nxj6tH80ZlW18gEYS3ME4r+gnQ5/Shvysp/0Jj3eMTGFbV5NyLpbV0iBcHPcYIdGcaEggAA5X7oyyE7UFacKZcKz9dEWQja0k9uVCrZXWnlyjLTngKaNA3z2ZnotHZanfS0BMJCF4lnFnGdS3tb0l8cppn5xOevKHBvay6+3KDjZxPuyiac8BUHZzPPZmei0KW1dvtb4b0JUlaVEEKJBCrWIgH0W1BK7OyeZ3LH5f7zhBnahYNnpMZ52UM88/ViGc+WUR2dGD/uGc+iDObM1pubdXKBptorJbs6BZN8sogmZuZkqiqm1AhLurLxFkuDcf77oPpldpMIUJuUCeF//ABiF2l1yYSlUy5IOgD10hRA327Fx7IRmga/a2Mgrr08uiNn1DCN23oitPLE9KtzCWWUuYQlxIQns3tcZbvjEpkGBbzTQubfNJ8Iz7NNq9HaKwUuItmppV7DXMEA+3OJmBWZxCXJepSykYrZ6pNt4CcjneNo6l7bMew4klL2fC+8jJwG38b/9I4ZVq47KLckCOCUbSoYUoH8MQHMlXiQTUZcE/sqy1/Zjpka8FJvUmAe5R3fuxvp3+WeSw1GD5lv/AC6IwWe3qNMuzHOjGI5psAPVgMqnV0qzqjN7bkqy/wBsc8m1xSlJNUaGX0VeETTP8s8lNSp/mG5O6IzgUEkBYtfgYZg/1PeYEGm1rP8AzVv+VUN8m1n9bI+xcTTScB5IiipvmBk7otBL5v3AJsCTYX3iLa3EpWb2yA4QBZc6R0BD7jarXC21WUDyNonVPzIfbYnHC6gegvIX8Dl3GJLO6I3Lfs70rDSMnbZrvt7j4/uiyXE41Z7hvHOKdQrMhTBeemUNlWYT6RI42GcQTT7Eq24txy5sLJB7RO4W74xlbpwq2J9wqEyQA2Ukkck24Z2vGctcxoGA3utafsqR7naXYAvSGgTmqyUqzBVbS0WGpZBbumZaJJPZ03xjZJNV8mSyVNsocbaSlQU52rgW3C14mZm6qhvC5JoWDldLyb/GEXzdoE3DbD2XRjpOyh9lzrn3WicAaR0axZVjzjh+ZJ0Ft/dGNqNV6xIlxx120q8VOoAzO7BysTCpm1bKpZaamVpexqSkJbv2d1yN+sOUlU6RtpBYpKu7NbCcUJu09y17pSWzc6iGBthtV0JSCSL2FrxnDtXSiMAU8TpboTEZ2spSjl0/H5rhnxhvE1ICCYbACtQpSBY5ZHhDVON4kZjXhyjLq2tppyS3Mcfm/wCsNO1tNOZbmLDM2bHjBMjVNWk3Facvo6Q2zy4c44Hk9J3j4RmBtRTL3CJg8sKRf3x35XUw9oNTACdeynxiYxvR1eTctIXU4jfK+ekcxo+l7ozKtrqdmvoX8OmifzQz5Y0z6mZ/lT+aJjaiKaXcUalkI6U9jdwPOLLzLb7bjTiThVb0QQRlqIzrG0Uw2pS00h5R35KyyP7MSJ2mnirsUZ84juQv7PR5RiamIixvknfhdU03FvqHVcmJGovTKW1MdIpsYUv6JKeZ3d0F6bIdV846eke0vY2T3QMRtHUc7UJ8kkaIXv3aR1G0NSvc0V+xt+jX4QtE2midiAORTk0dfO3A5zbfqC0CCcKuydYa0pVhZO+/vgIiv1QaUV/j6C+fL2Q1qu1QhIFImDpmELG/mIY1pm45JL4TPvb9QQfyfWGqg8+3KKW064pSk4k2Uknv4QdkGpCab6TqsupwjErE2Co99xxiJut1TAkGjP2sP0SxEDU5UFTKZk0h9CsJCiG1AHKxJ9n9mFXuaJBJGDfx2Lptp5nQmKUtt4EOHei3k+TCSRJS4Nr3DKcvdCVIygF+psfcp8IoGr1bCR5HdtbXAqOeVasUm9IdHPCrLOGtaZuOSQ+GVB/G36h1RFUhLAZSbHsaT4QhJy7ZGGUZHGzSYHOVasn/AKS4n+Go7++OKqdbwk+Slix1wnxga03hOSnwufzG/UiimGLj/CM/dp8I50LYUkpl2wf3BnApdTrRVfyWvLdhPjHDUa2TlS1am3Zy+MHWhwnJT4ZL5jfqR6UlWn3VJcZbyQcKQgHEcrDKLPkb/Qa/+sIzHlGui48lmxP0Rmd2/nHfKde/Vp/kT4xQ1O3YDktm9nPtYvZ9S0spe68zr+Ai06ohSkA2SV4rcLj+kKFDwXEHio203ueJMJKRY/vH4woUGwQKYnW3M/GENEd0KFAsECmeonTS8NSrzWg9H8IUKB4qvgkT5k5D0fwhjqrINhChQbbEUnnDY/3vhhWcQ7x8YUKAVCkVG/tHxjqzlChQAoCmk+j3nKHdKfop+yFCgFbAL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890588"/>
            <a:ext cx="1152525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4" name="AutoShape 10" descr="data:image/jpg;base64,/9j/4AAQSkZJRgABAQAAAQABAAD/2wBDAAkGBwgHBgkIBwgKCgkLDRYPDQwMDRsUFRAWIB0iIiAdHx8kKDQsJCYxJx8fLT0tMTU3Ojo6Iys/RD84QzQ5Ojf/2wBDAQoKCg0MDRoPDxo3JR8lNzc3Nzc3Nzc3Nzc3Nzc3Nzc3Nzc3Nzc3Nzc3Nzc3Nzc3Nzc3Nzc3Nzc3Nzc3Nzc3Nzf/wAARCADEAHkDASIAAhEBAxEB/8QAGwAAAQUBAQAAAAAAAAAAAAAABQACAwQGAQf/xABLEAABAgQDBAUHCAgEBQUAAAABAgMABAUREiExBkFRYRMUInHRFSMyQoGhsRYzUlORk8HSQ1VicoOS4fAkJWOiBzRFVOI1RHOU8f/EABkBAAIDAQAAAAAAAAAAAAAAAAEEAAIDBf/EADoRAAEDAgIHBgMHAwUAAAAAAAEAAgMEERKRExQhUVKh0QUxQVNhcRVUkiIzQmJygbFDY+EyNKLB8P/aAAwDAQACEQMRAD8Aym08vLsGSHQNBa2yolKACe/iYDttoNsUuk87CNVtRLtPzUsSVdhmwKe+BAkr4bKXc21TDrIwR3Llaw4bMXNVWpFLqsKJZBUc7WGUIyKA4Ullm6TYwbZlXG21ISt0JVmYhVS23Coq6XInPEbxm+KUuOECy0ZVRBoxucSh3k5O+VaNzyiCaZl5RSUvMNIK9LpEFnKV2QW3nU6ZKzEUpygzU02G1OtghWLEUqvGdqhpsWhbaWlcL6Qg+qiEmgIKurIGX0RHOroFvMt5m3ojwiQ1KYkppUs8tSujAGWY3cYvpnJOZbKwjC4k6IyvaMtaDHYZGW9VsaVz24opL+ncqIlWvqUacBCEvgUB0LRbJupJPw4GLT87JpNh02Wtm1e6IxPSupTME7vNKzhwtY8LniWVh8VEqWQCcCGlDiUi/wAIjcaCcg02Mv73RcTOSpz6OZ+5MdMzLnWWmz/AMENAVdI8oeGjYno29T/ekcLar+igf33QRXMshJCZObN+DBhnWWzYdQnD/AMWFkMT0PwKv6scseUX+sXuU0yc+6hvTn9Vzv3USymJ25G5ysOLmlY6LNIUEAFOG9vdEQqi7ptSJu4z9A+EGZk4Z19OIkDCM4ehQxoGmsRsb7f61V9VADYwjMoWK04AD5FntPq+fdDEVp4BV6JO87NnwgnMzb6XsLam2UIGbjpyV3ARkJvaqqtvKbl1NzLYJ7bcuq2vOMg9xcW4js9AmBFG5ocIht9Sj3lp6wHkWe3fo/dpDhWHiCfIs7cbuj/G0BG9t3kAJmpJGMG2pT7t0WPlitXzMqhJtniJPwjTafx8kBGPCAZnqk/KtzU25NOUmqYlqBsLAfC+4Qqw2/PTDUxL0ubYdSCFHo8nBuBAGsHaTU2ahLFaey56zfDmOMXFEYU8bi9xFX0xeLFyr8QETvugCPU9VnJarzHWHlmTJQoi6UDDgc0KeVyCbRbFSnAf/SZk58YtzskCsvMp7biShxI9Ybj3jjFpgFCSlZxkesRa+UZRRyMdgxGyvNVwPbpTGC4997oUipVD0k0iYtkRdWkO8p1O5tR3dPpwUGSRrpwhD0rawxoncZS2uReS3n1QpVQqZSbUdd+boiIztUKcqXlbXpR4wZ9Y5buEMJ7BGcTRO4iprkfkt59UIM3VbD/LE4r73h4wusVT9XN/epgoSezbjwh1zE0J4j/79kdcb5TefVRPrxzjxUTcqEStYekHa3GBQm6mt1xw0fEorz84B+MStTVWLgtRQTa1sYH4xGztt3HJR/Z8lz9pv1BFOqsrd6Rw4iMkgjIRKbIayWc/ZA3rtZ0FBBz+tT4x3rlawAGhi2nzyePfEErB3A5KrqKZ2wvb9QV55lh2wd6NY4LSDu5wGmtlqO8slKVMFSf0KrC/dEs5U6hKt9LNUhtlGdiuYT4wyVrM1MKs1T5dSiMk9aSn4mCZWHvByV2UNS0YmvH1BY2abmabUlyKF9MoKCUqTkVXGXtzjayT1QRSErJD0wBfolkJUOV9DFeapzs48t5/Z9hxaj2ldbF/crLSKhbqVLea6WUcTKqyF19LgNuI3cjCU8srdsfd7LqRxQvbacgneCDtVzyhV1ixpRxDQGYENVO1gKummovvBmBlBRyemHW2TTJZt4FNiHXMJBtnbQH48ohLtaBOGmyw0vd4eMbxVLZG3AKRkoHxmzi0e5VATVZNrSDWEakvZ/GHCarWvUpcH/5r/jFvpK30ZtISgPEujnzhKcrlh/gpMW/1B4xppRucs9V/OzNUusVw5iVlb8OkP5oYp6uHIS0mAde2T374vBVc/wC1khkfXjlq5ddmJEC+mMmJj/K5TVhxszVEu1zDcNyQG7NXshuLaD6En9p8YulNbCbdHIgAcT4RLhrP0ZD7T4Qcf5XKaBvGzP8AwrcssYU571H3xaaebDvnFpSMJ9I2gayHQgZga/GHpDxmW0pIJPrW0i8z3sZdguUjBFHJJaQ2CpVza0SbqmJJtCze5dcJCe4DfAN2tbQTzRQymZUk53Zl8OXeLxs2qZLtLU+JdkvEklwpBUdd5i6rpAgaHO1hBDZCBiK11iCP7tl/deXpp9WmXB/gJtSvprQQf5lRbc2frrEtiLSVgZ4EuhSvs8I9HIUVi5Rv1hEKVdN06CCIvVE9ov8AABee7NqQ3MOLqGBBACUJU4UqSd5tcEZRrZSaJdIRMrfbVlhWsFSeYO/uMY3aZa1bQTJUQSlwW9gEFXKbOOTvXW6O40o5qDU4EoXzI58I50tNM9+NrzddhlbCIwyVgIK0M5T3FzBmpYYFqPaysFHceSossqWtHSKyKgAoWtYxn8NbSccvTAwu1hhmgRbuMEmXauZQ9JJtiaFrArGFXeQT9v28Y0jbJG+5HvbxSMzo5YsLXA27rnaP38Qr6cWFV+MIkYRYGBHWq/upkuTvvMDWOh6vHWnS2HcesQ9f0XM0R3jNFlKsoWHH8Ibjso2gUp7aBWfUZRNtLv6++OF2vkk9TkrnXz8S/ooIzvCJKUcKhY6mG9IefugXirpH/LSPMdKSYZjqv0JP7TEv6I6P1Ga41VnCAPJM6bJzsg5+6J2ay8gkiiTyuYSr8sFZdZCQLn0BrF6TdNlZ7zGYik4zyTLqyn8gZlAhXJjDZVCqHo6hBN/d3wlVuYIyoE/x9E8O6NNj8xfMZc4ctWYFyTeLaOQd7/4WetwH+gMyssa1MFYI2fqAGYtY317o6KvNgqPyfqGgAuD4RqFLuu19xhuMY1DMZj4wNE/jPJTXIPIGZ6rFrZamphb7+ys2txRuVXWM/s7oJpq86G7fJ+dyAtu/CDyVgg63ud3OHAgMJUeW6Bon8Z5K5r4XbDAMz1QE1WexAigTfcV6+6GGpVEkE0CYvwK+/lBxx260Gx1/CGFy6jYbhE0L+M8lNegH9BuZ6oMJ6pZ2oTuu9wQ3rtTLYtQ12tqXQINFZxHI6jdHUg9HmNRygCF3GeSOvReQ3n1QJU7ViUjyKRnvdA/GGmaq+6jIBzt50eMHl2NjbhDVZKTluI1g6F3GeXRHX4/Jbz6oD1qsG4FJaudfOp/NHOmrP6pY+/HjBs+kR+MKJoTxnl0U19vktyPVDmphKiSArdui/Ju3ZVYK1MUUTsmCo9YYFzl2xnlFmXqMilghU1Lg2PrjfeLiWPiGaWdR1PlnIoihwFnffDwMV31u9aPmStGQAUopF95yzjhqtPKLifl936QR01SRxJHXZfX6d90Um0MrcLnbPdaU8dXA/GyI39QVnq01tIZ1T0uHFsjJtDUwbhPO9r7+MDG9p6nIzS2poHHvZmU2PsVl/fGNkatI9JcT0voB6UVZ5yi1FlbU8/KOoOgJuR3EZj2RUGJos1/NNDWXm0sBPs0rFzdan33lvNzcwjGq/RtTHZRytkbRppXaqVVLAPsO40gDzZxXt3kcIBzGzNLKiqXriEp3IdRjt7RnA+dpCqexik6jKzaBmUIJCvYDkfYbwBO1veRmm3UAlAGjcP2PRa0bVyjuaJCoKCeDQP4x0bTsekKZUD/B/rGd2PYem54Lecfl2kAkrQ7ZRUNBmCfdG7VNoSXS66lIaSFYwCMY3nDna2/dvFtIoa2ESYC5YSdkSCMvY2/p4oN8pEElSaRUVA8GtLe2EnaE2wii1I8+jyi6a5TwonryLGx0Vw7oaK/TgM51Op9VXhG+ni40sKCp8g81TNfcNkiiVDdng/pHDXZhRJFCn7pzF0a8tIt+XKeEYDOJuBb0TbL2coaqv00/+8Trf0D4QNPFx/wj8PqfIPNUVVuc9JNBneFiLfhC8uzf6hnvs/pFlW0FNxXM2N/qnkY58oqZ/wB1/tgaxFx/wrfD6ryDzU6KDSsJPUkan11ce+LTOz1GLGM09nFh1ufGKwm2m02mXFMpXcBZSMJvfnrDJnamkU95Uq7NqJKAQQns589IqJKa5Fhs9FQt7Rc0ODnbfX/KKK2coqQB5NY1t63jHfk9RcaQaZL6n1Ya/V5BuR68iaS7LpIxrY87gJyAVguBqNbQEmtt5JtBXKtPvKANgqyBpz8ILZKZwu22Szw9oXwkuzKPDZ+i4yPJsvkBbs8zD00Cjdr/AC2V13o5QC2Z2nXU6oqTqATLqKCoFKSRut8T9ojYpXT0LPSuvLz3WAjCStpIzZw5JptB2m8XDzb9RQxNCpBBPk6VGuYbEOVQ6QlBUmQlAbDMsp8ILBqnONEMuPYhcAEg4u7nAhmdam5FuYlg4tpxJwqwkXsSD7wYvT1VNOcLBt9ljU0vaNO3E9xt6ElRT1EkFsLblmGJd5Y7DzaAClQBscoz9PVVJdsiqsutraWSJhICk8CbcDv0FrGNOt1V09hWvjETjxUtIDaiDe9xui9RSxTeizo+0aimO8HeqckxTH8QXT5RDiQCQGU2I4jLSLaZGQSCEyUsM/qk8uUU+qpaeQ5LICSg4glR7OeRHK8XULSAoqTYnPM8oFMwsGCQA28Vatn0jhLC4i/eNyaJCRLd+py9yDn0SfCEqSkwjEJSXByz6JPHuhB1GDPCNdVCI1zDQaAKmwbaFYhqzdyS0k3Eea6qTk0kYZeXHINp4d0Lq0t9Qx92nwiNyaYyu61r9YIZ1ln6xr7wQLNRxSbyqOBRazSg9nhF9Uo3NyyWplhlxskCziAQM4BGY2gwW8ktcPnE/mi11jahOSaSzbd5xPH9+MNO3hOS6B7Pkv8Aet+pR1TYilTJSGEmWXvXLkgH2HL7IFn/AIedsAVVWHmzn8YOvz+1r6mw7S2uxkPOJz/3xGXtqC5lS2QbadKn83KM8UZ/Acls2GoYLCdn1KWlbJyUg6h4rdefbbDYWtwjLTRMXvIyFFXRvvotwcv8YHdNtRckU5gHK46RP5oe27tOf+ny+uZLictP2ohMJ2GM5KCCpvfWG/UhExU61JVF5lAfcYbdslfRm5sdQRGkdqKp6lIoEyEtN4wr5sNqbN7i24gm+Y4xUQracggSsqACdXRx74imGNoJltHTyMorBmlYdAUnmCDCkkLQcUTSD7bF0YpHWwSysI/Vt/hc+RckEAmYmgpRw2K06fyw07FyIy6WYN/9RP5YlZmK0hHVFoZ64kpKErVkpPfyy04w9fymBuWZMH1e2OH/AO+2G2VIcNrDf2XOfQyA3E7QD3XPhkohsVTk5OLfI1HnB4QxWxlNKiCXiEDK6x4RIsbSqX6Epe25Q490Lo9o8d7SV8sr/wBIuJx5ZyVTRu+YZmeiiXsdTXNQ5kbZOf0hvyQph7dnMeo85viRLW0dyCZK187n/wAe6EGdoyk4HZIa2GfhB039s5Dqhqh+YZmei58kKU1LlQCyVbsd8oi+RtK+qd+8MSqltpeiuXJMJA0zuMv3Yb1baP62V/m/pA0v9s5DqraqfmG5nojanBa3MfGCKHUlKL8fwMAC8OzkdR7YmmJx8gJpzHTKsCFHJKeNycuUbSziPwv7Llw0jpr2IAHidiMqdTiScv7EJLiS4TwT+MZZ6UrzzySualkEXtZRNvsAEMeka6QW25mVd4jEUH3iF3VM/wCGNNsoaU7HTDJaV+pSkuFuPzDSEJSLqKtLXhlOq0jPhZk5htzDmQLg27jGRWzVFktPyEw4jQ4VAj42gXR5WobNOvTE1LONMuLwpWVBQSATrY5boxbWzgEvj7k2eyqQ2aybafZeloeTY5jfHQ4FN2y9HjyjNM1NmaauXXRfUsvqTF5dZlpZCFPdIpChhAAJN9N0Wh7UhldhOw+qxqew6iFuMEOHoiqygecU2FBC8lHcb8Ya68lSknMZ6ewwAG1tMebdDZfIA6T5tRskHPdz1MVTtjTDmFO9nM+b/rDoc1c8wTd1itKXU4wczkfwhdKkuC19OMZj5YU09oF7CB9Xx9sMG2dPUblD4SMs0jxg4goKeXcVqQ6m678fwERpeSQRbeYzPywp4uejfN/2U+Mc+WEgkXU2+Ac7YE5f7oGNqOryblp1PDoiLDO8Nxj6tH80ZlW18gEYS3ME4r+gnQ5/Shvysp/0Jj3eMTGFbV5NyLpbV0iBcHPcYIdGcaEggAA5X7oyyE7UFacKZcKz9dEWQja0k9uVCrZXWnlyjLTngKaNA3z2ZnotHZanfS0BMJCF4lnFnGdS3tb0l8cppn5xOevKHBvay6+3KDjZxPuyiac8BUHZzPPZmei0KW1dvtb4b0JUlaVEEKJBCrWIgH0W1BK7OyeZ3LH5f7zhBnahYNnpMZ52UM88/ViGc+WUR2dGD/uGc+iDObM1pubdXKBptorJbs6BZN8sogmZuZkqiqm1AhLurLxFkuDcf77oPpldpMIUJuUCeF//ABiF2l1yYSlUy5IOgD10hRA327Fx7IRmga/a2Mgrr08uiNn1DCN23oitPLE9KtzCWWUuYQlxIQns3tcZbvjEpkGBbzTQubfNJ8Iz7NNq9HaKwUuItmppV7DXMEA+3OJmBWZxCXJepSykYrZ6pNt4CcjneNo6l7bMew4klL2fC+8jJwG38b/9I4ZVq47KLckCOCUbSoYUoH8MQHMlXiQTUZcE/sqy1/Zjpka8FJvUmAe5R3fuxvp3+WeSw1GD5lv/AC6IwWe3qNMuzHOjGI5psAPVgMqnV0qzqjN7bkqy/wBsc8m1xSlJNUaGX0VeETTP8s8lNSp/mG5O6IzgUEkBYtfgYZg/1PeYEGm1rP8AzVv+VUN8m1n9bI+xcTTScB5IiipvmBk7otBL5v3AJsCTYX3iLa3EpWb2yA4QBZc6R0BD7jarXC21WUDyNonVPzIfbYnHC6gegvIX8Dl3GJLO6I3Lfs70rDSMnbZrvt7j4/uiyXE41Z7hvHOKdQrMhTBeemUNlWYT6RI42GcQTT7Eq24txy5sLJB7RO4W74xlbpwq2J9wqEyQA2Ukkck24Z2vGctcxoGA3utafsqR7naXYAvSGgTmqyUqzBVbS0WGpZBbumZaJJPZ03xjZJNV8mSyVNsocbaSlQU52rgW3C14mZm6qhvC5JoWDldLyb/GEXzdoE3DbD2XRjpOyh9lzrn3WicAaR0axZVjzjh+ZJ0Ft/dGNqNV6xIlxx120q8VOoAzO7BysTCpm1bKpZaamVpexqSkJbv2d1yN+sOUlU6RtpBYpKu7NbCcUJu09y17pSWzc6iGBthtV0JSCSL2FrxnDtXSiMAU8TpboTEZ2spSjl0/H5rhnxhvE1ICCYbACtQpSBY5ZHhDVON4kZjXhyjLq2tppyS3Mcfm/wCsNO1tNOZbmLDM2bHjBMjVNWk3Facvo6Q2zy4c44Hk9J3j4RmBtRTL3CJg8sKRf3x35XUw9oNTACdeynxiYxvR1eTctIXU4jfK+ekcxo+l7ozKtrqdmvoX8OmifzQz5Y0z6mZ/lT+aJjaiKaXcUalkI6U9jdwPOLLzLb7bjTiThVb0QQRlqIzrG0Uw2pS00h5R35KyyP7MSJ2mnirsUZ84juQv7PR5RiamIixvknfhdU03FvqHVcmJGovTKW1MdIpsYUv6JKeZ3d0F6bIdV846eke0vY2T3QMRtHUc7UJ8kkaIXv3aR1G0NSvc0V+xt+jX4QtE2midiAORTk0dfO3A5zbfqC0CCcKuydYa0pVhZO+/vgIiv1QaUV/j6C+fL2Q1qu1QhIFImDpmELG/mIY1pm45JL4TPvb9QQfyfWGqg8+3KKW064pSk4k2Uknv4QdkGpCab6TqsupwjErE2Co99xxiJut1TAkGjP2sP0SxEDU5UFTKZk0h9CsJCiG1AHKxJ9n9mFXuaJBJGDfx2Lptp5nQmKUtt4EOHei3k+TCSRJS4Nr3DKcvdCVIygF+psfcp8IoGr1bCR5HdtbXAqOeVasUm9IdHPCrLOGtaZuOSQ+GVB/G36h1RFUhLAZSbHsaT4QhJy7ZGGUZHGzSYHOVasn/AKS4n+Go7++OKqdbwk+Slix1wnxga03hOSnwufzG/UiimGLj/CM/dp8I50LYUkpl2wf3BnApdTrRVfyWvLdhPjHDUa2TlS1am3Zy+MHWhwnJT4ZL5jfqR6UlWn3VJcZbyQcKQgHEcrDKLPkb/Qa/+sIzHlGui48lmxP0Rmd2/nHfKde/Vp/kT4xQ1O3YDktm9nPtYvZ9S0spe68zr+Ai06ohSkA2SV4rcLj+kKFDwXEHio203ueJMJKRY/vH4woUGwQKYnW3M/GENEd0KFAsECmeonTS8NSrzWg9H8IUKB4qvgkT5k5D0fwhjqrINhChQbbEUnnDY/3vhhWcQ7x8YUKAVCkVG/tHxjqzlChQAoCmk+j3nKHdKfop+yFCgFbAL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890588"/>
            <a:ext cx="1152525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6" name="Picture 12" descr="Forward start">
            <a:hlinkClick r:id="rId3" tooltip="View Full-Siz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29" y="2095500"/>
            <a:ext cx="2443159" cy="395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Kék hegy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sp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16113"/>
            <a:ext cx="360045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p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284538"/>
            <a:ext cx="403225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03350" y="476250"/>
            <a:ext cx="612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i="1" dirty="0"/>
              <a:t>Manőverek az egyensúlyi helyzet megtartására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102914" cy="206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00100" y="4214818"/>
            <a:ext cx="7072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Figure 3. Spiral drawing representing the size and rotation direction of</a:t>
            </a:r>
          </a:p>
          <a:p>
            <a:r>
              <a:rPr lang="en-US" i="1" dirty="0" smtClean="0"/>
              <a:t>the vortices generated after each change in the kick movement. Some</a:t>
            </a:r>
          </a:p>
          <a:p>
            <a:r>
              <a:rPr lang="en-US" i="1" dirty="0" smtClean="0"/>
              <a:t>authors have suggested the thrusting impulse is a reaction to the jet</a:t>
            </a:r>
          </a:p>
          <a:p>
            <a:r>
              <a:rPr lang="en-US" i="1" dirty="0" smtClean="0"/>
              <a:t>stream away from the body, moving between the counter-rotating vortices</a:t>
            </a:r>
          </a:p>
          <a:p>
            <a:r>
              <a:rPr lang="en-US" i="1" dirty="0" smtClean="0"/>
              <a:t>(28, 53, 59). The trajectories represent hip, knee and big toe. The</a:t>
            </a:r>
          </a:p>
          <a:p>
            <a:r>
              <a:rPr lang="en-US" i="1" dirty="0" smtClean="0"/>
              <a:t>vortices drawn represented an instant after the change of direction in</a:t>
            </a:r>
          </a:p>
          <a:p>
            <a:r>
              <a:rPr lang="en-US" i="1" dirty="0" smtClean="0"/>
              <a:t>the big toe trajectory. All the traces were performed with the computer</a:t>
            </a:r>
          </a:p>
          <a:p>
            <a:r>
              <a:rPr lang="de-DE" i="1" dirty="0" err="1" smtClean="0"/>
              <a:t>programme</a:t>
            </a:r>
            <a:r>
              <a:rPr lang="de-DE" i="1" dirty="0" smtClean="0"/>
              <a:t> </a:t>
            </a:r>
            <a:r>
              <a:rPr lang="de-DE" i="1" dirty="0" err="1" smtClean="0"/>
              <a:t>GraphClick</a:t>
            </a:r>
            <a:r>
              <a:rPr lang="de-DE" i="1" dirty="0" smtClean="0"/>
              <a:t> v2.8.1 (Arizona Software).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15616" y="299695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spirálok az örvények méretét és forgás irányát reprezentálják a láb mindenegyes rugómozdulata után.   Egyes kutatók szerint a sajtoló impulzus a sugár áramlás reakciójának következménye távolodva a testtől , az ellentétes irányban forgó örvények között.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dtf.hu/btk/trti/libolya/Dokumentumok/Tematik%C3%A1k%202008-2009.%20II.%20f%C3%A9l%C3%A9v/G%C3%B6r%C3%B6g%20AB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362700" cy="37147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Kék hegy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p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068638"/>
            <a:ext cx="48974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sp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412875"/>
            <a:ext cx="48974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403350" y="476250"/>
            <a:ext cx="612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i="1"/>
              <a:t>A levegőben a forgások a súlypont körül játszódnak le</a:t>
            </a:r>
            <a:endParaRPr lang="en-US" sz="2800" b="1" i="1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403350" y="5319713"/>
            <a:ext cx="612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i="1" dirty="0">
                <a:solidFill>
                  <a:srgbClr val="FFFF00"/>
                </a:solidFill>
              </a:rPr>
              <a:t>A vízben a forgások a felhajtóerő központja körül játszódnak le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92688" cy="63408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Úszó sűrűségének szerepe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392488" y="3377638"/>
                <a:ext cx="4608826" cy="501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ú</m:t>
                          </m:r>
                          <m:r>
                            <a:rPr lang="en-US" sz="2400" i="1">
                              <a:latin typeface="Cambria Math"/>
                            </a:rPr>
                            <m:t>𝑠𝑧</m:t>
                          </m:r>
                          <m:r>
                            <a:rPr lang="en-US" sz="2400" i="1">
                              <a:latin typeface="Cambria Math"/>
                            </a:rPr>
                            <m:t>ó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  <m:r>
                            <a:rPr lang="en-US" sz="2400" i="1">
                              <a:latin typeface="Cambria Math"/>
                            </a:rPr>
                            <m:t>í</m:t>
                          </m:r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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𝑎𝑧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 ú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𝑠𝑧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ó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𝑒𝑙𝑠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ü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𝑙𝑙𝑦𝑒𝑑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" y="3377638"/>
                <a:ext cx="4608826" cy="501099"/>
              </a:xfrm>
              <a:prstGeom prst="rect">
                <a:avLst/>
              </a:prstGeom>
              <a:blipFill rotWithShape="1">
                <a:blip r:embed="rId2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924845" y="2772731"/>
                <a:ext cx="4099392" cy="501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ú</m:t>
                          </m:r>
                          <m:r>
                            <a:rPr lang="en-US" sz="2400" i="1">
                              <a:latin typeface="Cambria Math"/>
                            </a:rPr>
                            <m:t>𝑠𝑧</m:t>
                          </m:r>
                          <m:r>
                            <a:rPr lang="en-US" sz="2400" i="1">
                              <a:latin typeface="Cambria Math"/>
                            </a:rPr>
                            <m:t>ó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  <m:r>
                            <a:rPr lang="en-US" sz="2400" i="1">
                              <a:latin typeface="Cambria Math"/>
                            </a:rPr>
                            <m:t>í</m:t>
                          </m:r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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𝑎𝑧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 ú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𝑠𝑧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ó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𝑙𝑒𝑏𝑒𝑔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45" y="2772731"/>
                <a:ext cx="4099392" cy="501099"/>
              </a:xfrm>
              <a:prstGeom prst="rect">
                <a:avLst/>
              </a:prstGeom>
              <a:blipFill rotWithShape="1">
                <a:blip r:embed="rId3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251520" y="1954008"/>
                <a:ext cx="4890762" cy="870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ú</m:t>
                          </m:r>
                          <m:r>
                            <a:rPr lang="en-US" sz="2400" i="1">
                              <a:latin typeface="Cambria Math"/>
                            </a:rPr>
                            <m:t>𝑠𝑧</m:t>
                          </m:r>
                          <m:r>
                            <a:rPr lang="en-US" sz="2400" i="1">
                              <a:latin typeface="Cambria Math"/>
                            </a:rPr>
                            <m:t>ó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  <m:r>
                            <a:rPr lang="en-US" sz="2400" i="1">
                              <a:latin typeface="Cambria Math"/>
                            </a:rPr>
                            <m:t>í</m:t>
                          </m:r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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𝑎𝑧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 ú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𝑠𝑧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ó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𝑎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𝑓𝑒𝑙𝑠𝑧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í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𝑛𝑒𝑛</m:t>
                      </m:r>
                    </m:oMath>
                  </m:oMathPara>
                </a14:m>
                <a:endParaRPr lang="hu-HU" sz="2400" b="0" i="1" dirty="0" smtClean="0">
                  <a:latin typeface="Cambria Math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𝑚𝑎𝑟𝑎𝑑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954008"/>
                <a:ext cx="4890762" cy="8704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7261"/>
            <a:ext cx="4139952" cy="34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392488" y="4545286"/>
                <a:ext cx="8211960" cy="846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sym typeface="Symbol"/>
                            </a:rPr>
                            <m:t>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ú</m:t>
                          </m:r>
                          <m:r>
                            <a:rPr lang="en-US" sz="2400" i="1">
                              <a:latin typeface="Cambria Math"/>
                            </a:rPr>
                            <m:t>𝑠𝑧</m:t>
                          </m:r>
                          <m:r>
                            <a:rPr lang="en-US" sz="2400" i="1">
                              <a:latin typeface="Cambria Math"/>
                            </a:rPr>
                            <m:t>ó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≈0.995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𝑑𝑚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h𝑎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𝑎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𝑡</m:t>
                      </m:r>
                      <m:r>
                        <a:rPr lang="en-US" sz="2400" i="1">
                          <a:latin typeface="Cambria Math"/>
                        </a:rPr>
                        <m:t>ü</m:t>
                      </m:r>
                      <m:r>
                        <a:rPr lang="en-US" sz="2400" i="1">
                          <a:latin typeface="Cambria Math"/>
                        </a:rPr>
                        <m:t>𝑑</m:t>
                      </m:r>
                      <m:r>
                        <a:rPr lang="en-US" sz="2400" i="1">
                          <a:latin typeface="Cambria Math"/>
                        </a:rPr>
                        <m:t>ő </m:t>
                      </m:r>
                      <m:r>
                        <a:rPr lang="en-US" sz="2400" i="1">
                          <a:latin typeface="Cambria Math"/>
                        </a:rPr>
                        <m:t>𝑡𝑒𝑙𝑒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𝑣𝑎𝑛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𝑙𝑒𝑣𝑒𝑔</m:t>
                      </m:r>
                      <m:r>
                        <a:rPr lang="en-US" sz="2400" i="1">
                          <a:latin typeface="Cambria Math"/>
                        </a:rPr>
                        <m:t>ő</m:t>
                      </m:r>
                      <m:r>
                        <a:rPr lang="en-US" sz="2400" i="1">
                          <a:latin typeface="Cambria Math"/>
                        </a:rPr>
                        <m:t>𝑣𝑒𝑙</m:t>
                      </m:r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 ú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𝑠𝑧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á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𝑠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" y="4545286"/>
                <a:ext cx="8211960" cy="84619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1043608" y="5549462"/>
                <a:ext cx="6044283" cy="649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ú</m:t>
                        </m:r>
                        <m:r>
                          <a:rPr lang="en-US" sz="2400" i="1">
                            <a:latin typeface="Cambria Math"/>
                          </a:rPr>
                          <m:t>𝑠𝑧</m:t>
                        </m:r>
                        <m:r>
                          <a:rPr lang="en-US" sz="2400" i="1">
                            <a:latin typeface="Cambria Math"/>
                          </a:rPr>
                          <m:t>ó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≈1.005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𝑑𝑚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h𝑎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𝑎</m:t>
                    </m:r>
                    <m:r>
                      <a:rPr lang="en-US" sz="2400" i="1">
                        <a:latin typeface="Cambria Math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𝑡</m:t>
                    </m:r>
                    <m:r>
                      <a:rPr lang="en-US" sz="2400" i="1">
                        <a:latin typeface="Cambria Math"/>
                      </a:rPr>
                      <m:t>ü</m:t>
                    </m:r>
                    <m:r>
                      <a:rPr lang="en-US" sz="2400" i="1">
                        <a:latin typeface="Cambria Math"/>
                      </a:rPr>
                      <m:t>𝑑</m:t>
                    </m:r>
                    <m:r>
                      <a:rPr lang="en-US" sz="2400" i="1">
                        <a:latin typeface="Cambria Math"/>
                      </a:rPr>
                      <m:t>ő ü</m:t>
                    </m:r>
                    <m:r>
                      <a:rPr lang="en-US" sz="2400" i="1">
                        <a:latin typeface="Cambria Math"/>
                      </a:rPr>
                      <m:t>𝑟𝑒𝑠</m:t>
                    </m:r>
                  </m:oMath>
                </a14:m>
                <a:r>
                  <a:rPr lang="hu-HU" sz="2400" i="1" dirty="0" smtClean="0"/>
                  <a:t> </a:t>
                </a:r>
                <a:r>
                  <a:rPr lang="hu-HU" sz="2400" i="1" dirty="0" smtClean="0">
                    <a:sym typeface="Symbol"/>
                  </a:rPr>
                  <a:t> elsüllyed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49462"/>
                <a:ext cx="6044283" cy="649537"/>
              </a:xfrm>
              <a:prstGeom prst="rect">
                <a:avLst/>
              </a:prstGeom>
              <a:blipFill rotWithShape="1">
                <a:blip r:embed="rId7"/>
                <a:stretch>
                  <a:fillRect r="-504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400488" y="6230659"/>
                <a:ext cx="7647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Ha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ú</m:t>
                        </m:r>
                        <m:r>
                          <a:rPr lang="en-US" sz="2400" i="1">
                            <a:latin typeface="Cambria Math"/>
                          </a:rPr>
                          <m:t>𝑠𝑧</m:t>
                        </m:r>
                        <m:r>
                          <a:rPr lang="en-US" sz="2400" i="1">
                            <a:latin typeface="Cambria Math"/>
                          </a:rPr>
                          <m:t>ó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/>
                            <a:sym typeface="Symbol"/>
                          </a:rPr>
                          <m:t>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𝑣</m:t>
                        </m:r>
                        <m:r>
                          <a:rPr lang="en-US" sz="2400" i="1">
                            <a:latin typeface="Cambria Math"/>
                          </a:rPr>
                          <m:t>í</m:t>
                        </m:r>
                        <m:r>
                          <a:rPr lang="en-US" sz="2400" i="1">
                            <a:latin typeface="Cambria Math"/>
                          </a:rPr>
                          <m:t>𝑧</m:t>
                        </m:r>
                        <m:r>
                          <a:rPr lang="en-US" sz="2400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hu-HU" sz="2400" dirty="0" smtClean="0"/>
                  <a:t> </a:t>
                </a:r>
                <a:r>
                  <a:rPr lang="hu-HU" sz="2400" b="1" dirty="0" smtClean="0"/>
                  <a:t>plusz energia kell a felszínen maradáshoz! 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88" y="6230659"/>
                <a:ext cx="7647991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1276" t="-10526" r="-239" b="-2894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6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475656" y="602345"/>
            <a:ext cx="54006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Közegellenállás</a:t>
            </a:r>
            <a:endParaRPr lang="en-GB" sz="28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9552" y="3573016"/>
            <a:ext cx="838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sz="2400" baseline="-25000" dirty="0" err="1" smtClean="0"/>
              <a:t>k</a:t>
            </a:r>
            <a:r>
              <a:rPr lang="hu-HU" sz="2400" dirty="0" smtClean="0"/>
              <a:t> közegellenállás</a:t>
            </a:r>
          </a:p>
          <a:p>
            <a:r>
              <a:rPr lang="el-GR" sz="2400" dirty="0" smtClean="0"/>
              <a:t>ρ</a:t>
            </a:r>
            <a:r>
              <a:rPr lang="hu-HU" sz="2400" dirty="0" smtClean="0"/>
              <a:t> – a folyadék sűrűsége</a:t>
            </a:r>
          </a:p>
          <a:p>
            <a:r>
              <a:rPr lang="hu-HU" sz="2400" dirty="0" smtClean="0"/>
              <a:t>u – a test haladási sebessége a folyadék sebességéhez képest</a:t>
            </a:r>
          </a:p>
          <a:p>
            <a:r>
              <a:rPr lang="hu-HU" sz="2400" dirty="0" smtClean="0"/>
              <a:t>A – </a:t>
            </a:r>
            <a:r>
              <a:rPr lang="hu-HU" sz="2400" dirty="0" err="1" smtClean="0"/>
              <a:t>a</a:t>
            </a:r>
            <a:r>
              <a:rPr lang="hu-HU" sz="2400" dirty="0" smtClean="0"/>
              <a:t> haladási irányra merőleges felület területe (homlokfelület)</a:t>
            </a:r>
          </a:p>
          <a:p>
            <a:r>
              <a:rPr lang="hu-HU" sz="2400" dirty="0" err="1" smtClean="0"/>
              <a:t>C</a:t>
            </a:r>
            <a:r>
              <a:rPr lang="hu-HU" sz="2400" baseline="-25000" dirty="0" err="1" smtClean="0"/>
              <a:t>k</a:t>
            </a:r>
            <a:r>
              <a:rPr lang="hu-HU" sz="2400" dirty="0" smtClean="0"/>
              <a:t> – közegellenállási koefficiens</a:t>
            </a:r>
            <a:endParaRPr lang="en-GB" sz="2400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742665"/>
              </p:ext>
            </p:extLst>
          </p:nvPr>
        </p:nvGraphicFramePr>
        <p:xfrm>
          <a:off x="2267744" y="1772816"/>
          <a:ext cx="4320108" cy="1016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3" imgW="1295280" imgH="304560" progId="Equation.3">
                  <p:embed/>
                </p:oleObj>
              </mc:Choice>
              <mc:Fallback>
                <p:oleObj name="Equation" r:id="rId3" imgW="1295280" imgH="304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1772816"/>
                        <a:ext cx="4320108" cy="1016496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freeweb.hu/dszuk/archiv/a10/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80728"/>
            <a:ext cx="4608512" cy="5530217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051720" y="332656"/>
            <a:ext cx="4392488" cy="46166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Közegellenállási együttható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wimright23.webs.com/streamline%20sha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781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wimright23.webs.com/micky%20stream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77" y="1772816"/>
            <a:ext cx="43243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91116" y="723552"/>
            <a:ext cx="3692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Optimális testhelyzet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9656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wimright23.webs.com/CG1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9" y="2060848"/>
            <a:ext cx="23431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wimright23.webs.com/CGD3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23622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wimright23.webs.com/CG32A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37"/>
          <a:stretch/>
        </p:blipFill>
        <p:spPr bwMode="auto">
          <a:xfrm>
            <a:off x="7308304" y="2060848"/>
            <a:ext cx="155741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wimright23.webs.com/CG32A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0"/>
          <a:stretch/>
        </p:blipFill>
        <p:spPr bwMode="auto">
          <a:xfrm>
            <a:off x="2699792" y="2060848"/>
            <a:ext cx="129555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88024" y="1196752"/>
            <a:ext cx="3590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Nagyobb homlokfelület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1196752"/>
            <a:ext cx="3258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Kisebb homlokfelület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5736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700808"/>
            <a:ext cx="6768752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tapasztalatok szerint </a:t>
            </a:r>
            <a:r>
              <a:rPr lang="hu-HU" sz="2400" b="1" dirty="0" smtClean="0">
                <a:solidFill>
                  <a:schemeClr val="accent2"/>
                </a:solidFill>
              </a:rPr>
              <a:t>csövekben</a:t>
            </a:r>
            <a:r>
              <a:rPr lang="hu-HU" sz="2400" dirty="0" smtClean="0"/>
              <a:t> lamináris áramlás (réteges áramlás) Re&lt;2320 tartományban alakul ki, Re&gt;2320 esetén az áramlás turbulensé válik, ez utóbbi esetben az áramlási ellenállás ugrásszerűen megnő. Azt a Reynolds-számot, melynél a turbulens áramlás kialakul, </a:t>
            </a:r>
            <a:r>
              <a:rPr lang="hu-HU" sz="2400" b="1" dirty="0" smtClean="0"/>
              <a:t>kritikus Reynolds-szám</a:t>
            </a:r>
            <a:r>
              <a:rPr lang="hu-HU" sz="2400" dirty="0" smtClean="0"/>
              <a:t>nak nevezik.</a:t>
            </a:r>
          </a:p>
          <a:p>
            <a:pPr algn="ctr"/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Lamináris és turbulens áramlás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68" y="4977715"/>
            <a:ext cx="36004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98" y="1376284"/>
            <a:ext cx="50292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554837" y="1556792"/>
            <a:ext cx="1385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Lamináris</a:t>
            </a:r>
          </a:p>
          <a:p>
            <a:pPr algn="ctr"/>
            <a:r>
              <a:rPr lang="hu-HU" sz="2400" dirty="0" smtClean="0"/>
              <a:t>vonalas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211960" y="3064936"/>
            <a:ext cx="2870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Turbulens</a:t>
            </a:r>
          </a:p>
          <a:p>
            <a:pPr algn="ctr"/>
            <a:r>
              <a:rPr lang="hu-HU" sz="2400" dirty="0" smtClean="0"/>
              <a:t>örvénylő</a:t>
            </a:r>
          </a:p>
          <a:p>
            <a:pPr algn="ctr"/>
            <a:r>
              <a:rPr lang="hu-HU" sz="2400" dirty="0" smtClean="0"/>
              <a:t>Nagyobb az ellenállás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40153" y="4869160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Nagyobb az ellenállás, az örvények energiájukat az úszótól veszik el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555776" y="6330265"/>
            <a:ext cx="255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err="1" smtClean="0"/>
              <a:t>Laminar</a:t>
            </a:r>
            <a:r>
              <a:rPr lang="hu-HU" i="1" dirty="0" smtClean="0"/>
              <a:t>      -      </a:t>
            </a:r>
            <a:r>
              <a:rPr lang="hu-HU" i="1" dirty="0" err="1" smtClean="0"/>
              <a:t>Turbulent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79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57224" y="1285860"/>
            <a:ext cx="7786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/>
              <a:t>A határréteg a turbulens áramlással együtt hozza létre a legnagyobb súrlódási ellenállást. Az, hogy melyik sebességnél és a test melyik részén keletkezik először az úszó sebességétől  (v) és méretétől (L) , valamint a víz sűrűségétől (</a:t>
            </a:r>
            <a:r>
              <a:rPr lang="el-GR" sz="2000" i="1" dirty="0" smtClean="0"/>
              <a:t>ρ</a:t>
            </a:r>
            <a:r>
              <a:rPr lang="hu-HU" sz="2000" i="1" dirty="0" smtClean="0"/>
              <a:t>) és viszkozitásától (</a:t>
            </a:r>
            <a:r>
              <a:rPr lang="el-GR" sz="2000" i="1" dirty="0" smtClean="0"/>
              <a:t>μ</a:t>
            </a:r>
            <a:r>
              <a:rPr lang="hu-HU" sz="2000" i="1" dirty="0" smtClean="0"/>
              <a:t>) függ.  A turbulencia kezdete gyakran váratlan és az un. Reynolds szám kritikus értékénél következik be. Reynolds  szám az említett paraméterek interakcióját fejezi ki, és egy dimenzió nélküli szám. </a:t>
            </a:r>
            <a:endParaRPr lang="en-US" sz="20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786190"/>
            <a:ext cx="241103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142976" y="5286388"/>
            <a:ext cx="707236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Kritikus érték úszóknál: 500 000 </a:t>
            </a:r>
            <a:r>
              <a:rPr lang="hu-HU" sz="2400" b="1" i="1" dirty="0" smtClean="0">
                <a:sym typeface="Symbol"/>
              </a:rPr>
              <a:t> turbulens áramlás</a:t>
            </a:r>
            <a:endParaRPr lang="en-US" sz="24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71670" y="357166"/>
            <a:ext cx="54292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Súrlódási ellenállás</a:t>
            </a:r>
            <a:endParaRPr lang="en-US" sz="2800" b="1" dirty="0"/>
          </a:p>
        </p:txBody>
      </p:sp>
      <p:sp>
        <p:nvSpPr>
          <p:cNvPr id="3" name="Jobbra nyíl 2"/>
          <p:cNvSpPr/>
          <p:nvPr/>
        </p:nvSpPr>
        <p:spPr>
          <a:xfrm>
            <a:off x="4646510" y="40796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6023197" y="4029587"/>
                <a:ext cx="184262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3200" i="1">
                          <a:latin typeface="Cambria Math"/>
                        </a:rPr>
                        <m:t>~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ú</m:t>
                          </m:r>
                          <m:r>
                            <a:rPr lang="en-US" sz="3200" i="1">
                              <a:latin typeface="Cambria Math"/>
                            </a:rPr>
                            <m:t>𝑠𝑧</m:t>
                          </m:r>
                          <m:r>
                            <a:rPr lang="en-US" sz="3200" i="1">
                              <a:latin typeface="Cambria Math"/>
                            </a:rPr>
                            <m:t>ó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197" y="4029587"/>
                <a:ext cx="1842620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Alapvető összetevők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Izomerő</a:t>
            </a:r>
          </a:p>
          <a:p>
            <a:r>
              <a:rPr lang="hu-HU" dirty="0" smtClean="0"/>
              <a:t>Kondíció – állóképesség</a:t>
            </a:r>
          </a:p>
          <a:p>
            <a:r>
              <a:rPr lang="hu-HU" dirty="0" smtClean="0"/>
              <a:t>Mozgáskoordináció – kivitelezés</a:t>
            </a:r>
          </a:p>
          <a:p>
            <a:r>
              <a:rPr lang="hu-HU" dirty="0" smtClean="0"/>
              <a:t>+ Nem levegő, mint közeg</a:t>
            </a:r>
          </a:p>
          <a:p>
            <a:r>
              <a:rPr lang="hu-HU" dirty="0" smtClean="0"/>
              <a:t>+ Izmok nem gravitációval szembeni mozgása</a:t>
            </a:r>
          </a:p>
          <a:p>
            <a:r>
              <a:rPr lang="hu-HU" dirty="0" smtClean="0"/>
              <a:t>+ Levegővétel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1988840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 </a:t>
            </a:r>
            <a:r>
              <a:rPr lang="en-US" dirty="0" smtClean="0"/>
              <a:t>is the mean velocity of the object relative to the fluid (</a:t>
            </a:r>
            <a:r>
              <a:rPr lang="en-US" dirty="0" smtClean="0">
                <a:hlinkClick r:id="rId2" action="ppaction://hlinkfile" tooltip="SI units"/>
              </a:rPr>
              <a:t>SI units</a:t>
            </a:r>
            <a:r>
              <a:rPr lang="en-US" dirty="0" smtClean="0"/>
              <a:t>: m/s)</a:t>
            </a:r>
          </a:p>
          <a:p>
            <a:r>
              <a:rPr lang="en-US" i="1" dirty="0" smtClean="0"/>
              <a:t>L</a:t>
            </a:r>
            <a:r>
              <a:rPr lang="en-US" dirty="0" smtClean="0"/>
              <a:t> is a characteristic linear dimension, (travelled length of the fluid; </a:t>
            </a:r>
            <a:r>
              <a:rPr lang="en-US" dirty="0" smtClean="0">
                <a:hlinkClick r:id="rId3" action="ppaction://hlinkfile"/>
              </a:rPr>
              <a:t>hydraulic diameter</a:t>
            </a:r>
            <a:r>
              <a:rPr lang="en-US" dirty="0" smtClean="0"/>
              <a:t> when dealing with river systems) (m)</a:t>
            </a:r>
          </a:p>
          <a:p>
            <a:r>
              <a:rPr lang="en-US" dirty="0" smtClean="0"/>
              <a:t>μ is the </a:t>
            </a:r>
            <a:r>
              <a:rPr lang="en-US" dirty="0" smtClean="0">
                <a:hlinkClick r:id="rId4" action="ppaction://hlinkfile" tooltip="Dynamic viscosity"/>
              </a:rPr>
              <a:t>dynamic viscosity</a:t>
            </a:r>
            <a:r>
              <a:rPr lang="en-US" dirty="0" smtClean="0"/>
              <a:t> of the </a:t>
            </a:r>
            <a:r>
              <a:rPr lang="en-US" dirty="0" smtClean="0">
                <a:hlinkClick r:id="rId5" action="ppaction://hlinkfile"/>
              </a:rPr>
              <a:t>fluid</a:t>
            </a:r>
            <a:r>
              <a:rPr lang="en-US" dirty="0" smtClean="0"/>
              <a:t> (</a:t>
            </a:r>
            <a:r>
              <a:rPr lang="en-US" dirty="0" err="1" smtClean="0"/>
              <a:t>Pa·s</a:t>
            </a:r>
            <a:r>
              <a:rPr lang="en-US" dirty="0" smtClean="0"/>
              <a:t> or N·s/m² or kg/(</a:t>
            </a:r>
            <a:r>
              <a:rPr lang="en-US" dirty="0" err="1" smtClean="0"/>
              <a:t>m·s</a:t>
            </a:r>
            <a:r>
              <a:rPr lang="en-US" dirty="0" smtClean="0"/>
              <a:t>))</a:t>
            </a:r>
          </a:p>
          <a:p>
            <a:r>
              <a:rPr lang="en-US" dirty="0" smtClean="0"/>
              <a:t>ν is the </a:t>
            </a:r>
            <a:r>
              <a:rPr lang="en-US" dirty="0" smtClean="0">
                <a:hlinkClick r:id="rId6" action="ppaction://hlinkfile" tooltip="Kinematic viscosity"/>
              </a:rPr>
              <a:t>kinematic viscosity</a:t>
            </a:r>
            <a:r>
              <a:rPr lang="en-US" dirty="0" smtClean="0"/>
              <a:t> (ν = μ / </a:t>
            </a:r>
            <a:r>
              <a:rPr lang="en-US" i="1" dirty="0" smtClean="0"/>
              <a:t>ρ</a:t>
            </a:r>
            <a:r>
              <a:rPr lang="en-US" dirty="0" smtClean="0"/>
              <a:t>) (m²/s)</a:t>
            </a:r>
          </a:p>
          <a:p>
            <a:r>
              <a:rPr lang="el-GR" dirty="0" smtClean="0"/>
              <a:t>ρ</a:t>
            </a:r>
            <a:r>
              <a:rPr lang="hu-HU" smtClean="0"/>
              <a:t> </a:t>
            </a:r>
            <a:r>
              <a:rPr lang="en-US" dirty="0" smtClean="0"/>
              <a:t>is the </a:t>
            </a:r>
            <a:r>
              <a:rPr lang="en-US" dirty="0" smtClean="0">
                <a:hlinkClick r:id="rId7" action="ppaction://hlinkfile"/>
              </a:rPr>
              <a:t>density</a:t>
            </a:r>
            <a:r>
              <a:rPr lang="en-US" dirty="0" smtClean="0"/>
              <a:t> of the fluid (kg/m³)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1857364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Versenyúszóknál</a:t>
            </a:r>
          </a:p>
          <a:p>
            <a:pPr algn="ctr"/>
            <a:r>
              <a:rPr lang="en-US" sz="2800" b="1" i="1" dirty="0" smtClean="0"/>
              <a:t> </a:t>
            </a:r>
            <a:r>
              <a:rPr lang="en-US" sz="2800" b="1" i="1" dirty="0"/>
              <a:t>v = 2 m· s</a:t>
            </a:r>
            <a:r>
              <a:rPr lang="en-US" sz="2800" b="1" i="1" baseline="30000" dirty="0"/>
              <a:t>−1</a:t>
            </a:r>
            <a:r>
              <a:rPr lang="en-US" sz="2800" b="1" i="1" dirty="0" smtClean="0"/>
              <a:t>,</a:t>
            </a:r>
            <a:endParaRPr lang="hu-HU" sz="2800" b="1" i="1" dirty="0" smtClean="0"/>
          </a:p>
          <a:p>
            <a:pPr algn="ctr"/>
            <a:r>
              <a:rPr lang="en-US" sz="2800" b="1" i="1" dirty="0" smtClean="0"/>
              <a:t> </a:t>
            </a:r>
            <a:r>
              <a:rPr lang="en-US" sz="2800" b="1" i="1" dirty="0"/>
              <a:t>L = 2 m</a:t>
            </a:r>
            <a:r>
              <a:rPr lang="en-US" sz="2800" b="1" i="1" dirty="0" smtClean="0"/>
              <a:t>,</a:t>
            </a:r>
            <a:endParaRPr lang="hu-HU" sz="2800" b="1" i="1" dirty="0" smtClean="0"/>
          </a:p>
          <a:p>
            <a:pPr algn="ctr"/>
            <a:r>
              <a:rPr lang="en-US" sz="2800" b="1" i="1" dirty="0" smtClean="0"/>
              <a:t> </a:t>
            </a:r>
            <a:r>
              <a:rPr lang="en-US" sz="2800" b="1" i="1" dirty="0"/>
              <a:t>ρ = 1000 kg ·m</a:t>
            </a:r>
            <a:r>
              <a:rPr lang="en-US" sz="2800" b="1" i="1" baseline="30000" dirty="0"/>
              <a:t>−3</a:t>
            </a:r>
            <a:r>
              <a:rPr lang="en-US" sz="2800" b="1" i="1" dirty="0" smtClean="0"/>
              <a:t>,</a:t>
            </a:r>
            <a:endParaRPr lang="hu-HU" sz="2800" b="1" i="1" dirty="0" smtClean="0"/>
          </a:p>
          <a:p>
            <a:pPr algn="ctr"/>
            <a:r>
              <a:rPr lang="en-US" sz="2800" b="1" i="1" dirty="0" smtClean="0"/>
              <a:t>  </a:t>
            </a:r>
            <a:r>
              <a:rPr lang="en-US" sz="2800" b="1" i="1" dirty="0"/>
              <a:t>μ = 0.897 · 10</a:t>
            </a:r>
            <a:r>
              <a:rPr lang="en-US" sz="2800" b="1" i="1" baseline="30000" dirty="0"/>
              <a:t>−</a:t>
            </a:r>
            <a:r>
              <a:rPr lang="en-US" sz="2800" b="1" i="1" baseline="30000" dirty="0" smtClean="0"/>
              <a:t>3</a:t>
            </a:r>
            <a:r>
              <a:rPr lang="hu-HU" sz="2800" b="1" i="1" dirty="0" smtClean="0"/>
              <a:t> </a:t>
            </a:r>
            <a:r>
              <a:rPr lang="en-US" sz="2800" b="1" i="1" dirty="0" smtClean="0"/>
              <a:t>N</a:t>
            </a:r>
            <a:r>
              <a:rPr lang="en-US" sz="2800" b="1" i="1" dirty="0"/>
              <a:t>· s ·m</a:t>
            </a:r>
            <a:r>
              <a:rPr lang="en-US" sz="2800" b="1" i="1" baseline="30000" dirty="0"/>
              <a:t>−2</a:t>
            </a:r>
            <a:r>
              <a:rPr lang="en-US" sz="2800" b="1" i="1" dirty="0" smtClean="0"/>
              <a:t>,</a:t>
            </a:r>
            <a:endParaRPr lang="hu-HU" sz="2800" b="1" i="1" dirty="0" smtClean="0"/>
          </a:p>
          <a:p>
            <a:pPr algn="ctr"/>
            <a:r>
              <a:rPr lang="en-US" sz="2800" b="1" i="1" dirty="0" smtClean="0"/>
              <a:t> </a:t>
            </a:r>
            <a:endParaRPr lang="hu-HU" sz="2800" b="1" i="1" dirty="0" smtClean="0"/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Re </a:t>
            </a:r>
            <a:r>
              <a:rPr lang="hu-HU" sz="3200" b="1" i="1" dirty="0" smtClean="0">
                <a:solidFill>
                  <a:srgbClr val="FF0000"/>
                </a:solidFill>
              </a:rPr>
              <a:t> kb. </a:t>
            </a:r>
            <a:r>
              <a:rPr lang="en-US" sz="3200" b="1" i="1" dirty="0" smtClean="0">
                <a:solidFill>
                  <a:srgbClr val="FF0000"/>
                </a:solidFill>
              </a:rPr>
              <a:t>4.5 </a:t>
            </a:r>
            <a:r>
              <a:rPr lang="en-US" sz="3200" b="1" i="1" dirty="0">
                <a:solidFill>
                  <a:srgbClr val="FF0000"/>
                </a:solidFill>
              </a:rPr>
              <a:t>× 10</a:t>
            </a:r>
            <a:r>
              <a:rPr lang="en-US" sz="3200" b="1" i="1" baseline="30000" dirty="0">
                <a:solidFill>
                  <a:srgbClr val="FF0000"/>
                </a:solidFill>
              </a:rPr>
              <a:t>6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28794" y="500042"/>
            <a:ext cx="58579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Reynolds szám</a:t>
            </a:r>
            <a:endParaRPr lang="en-US" sz="2800" b="1" dirty="0"/>
          </a:p>
        </p:txBody>
      </p:sp>
      <p:sp>
        <p:nvSpPr>
          <p:cNvPr id="4" name="Jobbra nyíl 3"/>
          <p:cNvSpPr/>
          <p:nvPr/>
        </p:nvSpPr>
        <p:spPr>
          <a:xfrm rot="5400000">
            <a:off x="4416124" y="5029749"/>
            <a:ext cx="489204" cy="484632"/>
          </a:xfrm>
          <a:prstGeom prst="rightArrow">
            <a:avLst>
              <a:gd name="adj1" fmla="val 50000"/>
              <a:gd name="adj2" fmla="val 56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/>
          <p:cNvSpPr txBox="1"/>
          <p:nvPr/>
        </p:nvSpPr>
        <p:spPr>
          <a:xfrm>
            <a:off x="2750978" y="5724940"/>
            <a:ext cx="4304127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Úszásnál turbulens áramlás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ffden-2.phys.uaf.edu/211.fall2000.web.projects/Tina%20Osness/image1O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488" y="1857364"/>
            <a:ext cx="6844864" cy="2892196"/>
          </a:xfrm>
          <a:prstGeom prst="rect">
            <a:avLst/>
          </a:prstGeom>
          <a:noFill/>
        </p:spPr>
      </p:pic>
      <p:pic>
        <p:nvPicPr>
          <p:cNvPr id="12290" name="Picture 2" descr="http://upload.wikimedia.org/wikipedia/commons/thumb/b/b4/Vortex-street-animation.gif/220px-Vortex-street-anima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4316" y="1333488"/>
            <a:ext cx="2095500" cy="1047751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907704" y="764704"/>
            <a:ext cx="5746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Úszó után turbulens áramlás alakul ki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52419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87328" y="5373216"/>
            <a:ext cx="7072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A pályagörbék a csípő, a térd és a z öregujj útját. A berajzolt örvények az a pillanatot reprezentálják, amikor az öregujj mozgásának iránya megváltozik. 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65900" y="399141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A spirálok az örvények méretét és forgás irányát reprezentálják a láb mindenegyes rugómozdulata után.   Egyes kutatók szerint a sajtoló impulzus a sugár áramlás reakciójának következménye távolodva a testtől, az ellentétes irányban forgó örvények között.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GYETEM\TF\sportbiomechanika\UszasBiomechscan\IMG_2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69" y="1556792"/>
            <a:ext cx="939410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45378"/>
            <a:ext cx="3945966" cy="8858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357290" y="571480"/>
            <a:ext cx="664373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Súrlódás (Ff) és Nyomás ellenállás (</a:t>
            </a:r>
            <a:r>
              <a:rPr lang="hu-HU" sz="2800" b="1" i="1" dirty="0" err="1" smtClean="0"/>
              <a:t>Fp</a:t>
            </a:r>
            <a:r>
              <a:rPr lang="hu-HU" sz="2800" b="1" i="1" dirty="0" smtClean="0"/>
              <a:t>)</a:t>
            </a:r>
            <a:endParaRPr lang="en-US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14414" y="3857628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err="1" smtClean="0"/>
              <a:t>C</a:t>
            </a:r>
            <a:r>
              <a:rPr lang="hu-HU" sz="2000" b="1" i="1" baseline="-25000" dirty="0" err="1" smtClean="0"/>
              <a:t>Db</a:t>
            </a:r>
            <a:r>
              <a:rPr lang="hu-HU" sz="2000" b="1" i="1" dirty="0" smtClean="0"/>
              <a:t> – közegellenállási koefficiens</a:t>
            </a:r>
          </a:p>
          <a:p>
            <a:endParaRPr lang="hu-HU" sz="2000" b="1" i="1" dirty="0"/>
          </a:p>
          <a:p>
            <a:r>
              <a:rPr lang="hu-HU" sz="2000" b="1" i="1" dirty="0" err="1" smtClean="0"/>
              <a:t>A</a:t>
            </a:r>
            <a:r>
              <a:rPr lang="hu-HU" sz="2000" b="1" i="1" baseline="-25000" dirty="0" err="1" smtClean="0"/>
              <a:t>p</a:t>
            </a:r>
            <a:r>
              <a:rPr lang="hu-HU" sz="2000" b="1" i="1" dirty="0" smtClean="0"/>
              <a:t> – keresztmetszet (homlok felület)</a:t>
            </a:r>
            <a:endParaRPr lang="en-US" sz="2000" b="1" i="1" dirty="0"/>
          </a:p>
        </p:txBody>
      </p:sp>
      <p:sp>
        <p:nvSpPr>
          <p:cNvPr id="2" name="Téglalap 1"/>
          <p:cNvSpPr/>
          <p:nvPr/>
        </p:nvSpPr>
        <p:spPr>
          <a:xfrm>
            <a:off x="3113576" y="2510579"/>
            <a:ext cx="262003" cy="320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143116"/>
            <a:ext cx="318462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500166" y="785794"/>
            <a:ext cx="614366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Hullámellenállás (</a:t>
            </a:r>
            <a:r>
              <a:rPr lang="hu-HU" sz="2800" b="1" i="1" dirty="0" err="1" smtClean="0"/>
              <a:t>Fr</a:t>
            </a:r>
            <a:r>
              <a:rPr lang="hu-HU" sz="2800" b="1" i="1" dirty="0" smtClean="0"/>
              <a:t>)</a:t>
            </a:r>
            <a:endParaRPr lang="en-US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14414" y="4572008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 – az úszó sebessége, L-  az úszó testmagassága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7544" y="5733256"/>
            <a:ext cx="742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Az úszó </a:t>
            </a:r>
            <a:r>
              <a:rPr lang="hu-HU" dirty="0" err="1" smtClean="0"/>
              <a:t>hoszztengely</a:t>
            </a:r>
            <a:r>
              <a:rPr lang="hu-HU" dirty="0" smtClean="0"/>
              <a:t> mentén létrejövő rotációja csökkenti </a:t>
            </a:r>
            <a:r>
              <a:rPr lang="hu-HU" smtClean="0"/>
              <a:t>a hullámellenállást</a:t>
            </a:r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979712" y="2288269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i="1" dirty="0" err="1" smtClean="0">
                <a:latin typeface="Times New Roman" pitchFamily="18" charset="0"/>
                <a:cs typeface="Times New Roman" pitchFamily="18" charset="0"/>
              </a:rPr>
              <a:t>Fw</a:t>
            </a:r>
            <a:r>
              <a:rPr lang="hu-HU" sz="4000" b="1" i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hu-H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llumin.usc.edu/assets/media/637/ii7_142_swimming_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1511"/>
            <a:ext cx="8459925" cy="41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214422"/>
            <a:ext cx="2613185" cy="119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428728" y="642918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Két hullámcsúcs közötti távolság</a:t>
            </a:r>
            <a:endParaRPr lang="en-US" sz="2800" b="1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643182"/>
            <a:ext cx="5172075" cy="26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907704" y="558924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Az úszó által keltett hullámrendszer hossza</a:t>
            </a:r>
            <a:r>
              <a:rPr lang="en-US" sz="2400" b="1" dirty="0" smtClean="0"/>
              <a:t> </a:t>
            </a:r>
            <a:r>
              <a:rPr lang="en-US" sz="2400" b="1" dirty="0"/>
              <a:t>(</a:t>
            </a:r>
            <a:r>
              <a:rPr lang="en-US" sz="2400" b="1" i="1" dirty="0"/>
              <a:t>λ</a:t>
            </a:r>
            <a:r>
              <a:rPr lang="en-US" sz="2400" b="1" i="1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7022" y="2625274"/>
            <a:ext cx="1836250" cy="94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42910" y="500042"/>
            <a:ext cx="7929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 smtClean="0"/>
              <a:t>Hasonlóan a hajók törzssebességének kiszámításakor a hullámhossz (</a:t>
            </a:r>
            <a:r>
              <a:rPr lang="en-US" sz="2400" i="1" dirty="0" smtClean="0"/>
              <a:t>λ</a:t>
            </a:r>
            <a:r>
              <a:rPr lang="hu-HU" sz="2400" i="1" dirty="0" smtClean="0"/>
              <a:t>) és a hullám amplitúdó növekszik az úszó sebességének növekedésével. A keltett hullám akkora sebességgel halad a víz felszínén, mint amekkora az úszó sebessége. A hullám hossza a sebességtől az alábbi egyenlet értelmében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65353" y="3884855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Test  haladási sebessége </a:t>
            </a:r>
            <a:r>
              <a:rPr lang="en-US" sz="2400" b="1" dirty="0"/>
              <a:t>(</a:t>
            </a:r>
            <a:r>
              <a:rPr lang="en-US" sz="2400" b="1" i="1" dirty="0" err="1"/>
              <a:t>vh</a:t>
            </a:r>
            <a:r>
              <a:rPr lang="en-US" sz="2400" b="1" i="1" dirty="0"/>
              <a:t>) </a:t>
            </a:r>
            <a:r>
              <a:rPr lang="hu-HU" sz="2400" b="1" dirty="0" smtClean="0"/>
              <a:t>akkor lesz optimális, amikor </a:t>
            </a:r>
            <a:r>
              <a:rPr lang="en-US" sz="2400" b="1" i="1" dirty="0" smtClean="0"/>
              <a:t>λ</a:t>
            </a:r>
            <a:r>
              <a:rPr lang="hu-HU" sz="2400" b="1" i="1" dirty="0" smtClean="0"/>
              <a:t> egyenlő lesz a vízvonal hosszával</a:t>
            </a:r>
            <a:r>
              <a:rPr lang="hu-HU" sz="2400" i="1" dirty="0" smtClean="0"/>
              <a:t> (</a:t>
            </a:r>
            <a:r>
              <a:rPr lang="en-US" sz="2400" b="1" i="1" dirty="0" err="1" smtClean="0"/>
              <a:t>lw</a:t>
            </a:r>
            <a:r>
              <a:rPr lang="hu-HU" sz="2400" b="1" i="1" dirty="0" smtClean="0"/>
              <a:t>)</a:t>
            </a:r>
            <a:r>
              <a:rPr lang="hu-HU" sz="2400" i="1" dirty="0" smtClean="0"/>
              <a:t>.</a:t>
            </a:r>
          </a:p>
          <a:p>
            <a:r>
              <a:rPr lang="hu-HU" sz="2400" i="1" dirty="0" smtClean="0"/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Prange</a:t>
            </a:r>
            <a:r>
              <a:rPr lang="en-US" sz="2400" i="1" dirty="0" smtClean="0"/>
              <a:t> </a:t>
            </a:r>
            <a:r>
              <a:rPr lang="en-US" sz="2400" i="1" dirty="0"/>
              <a:t>and Schmidt-Nielsen, 1970). </a:t>
            </a:r>
            <a:endParaRPr lang="en-US" sz="24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022" y="5085184"/>
            <a:ext cx="2092912" cy="110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Miért a gyorsúszás a leggyorsabb?</a:t>
            </a:r>
          </a:p>
          <a:p>
            <a:endParaRPr lang="hu-HU" dirty="0"/>
          </a:p>
          <a:p>
            <a:r>
              <a:rPr lang="hu-HU" dirty="0" smtClean="0"/>
              <a:t>A pillangó a legfárasztóbb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oldus.com/events/mb2002/program/abstracts/toussaint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810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noldus.com/events/mb2002/program/abstracts/toussaint_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7350"/>
            <a:ext cx="3810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560" y="5589240"/>
            <a:ext cx="8224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Összes ellenállás 21%-a származik a hullámellenállásból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7773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23733"/>
            <a:ext cx="5401022" cy="394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853177" y="5445224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Az ábra szerint a lábmunka csökkenti a hullámellenállást. </a:t>
            </a:r>
            <a:r>
              <a:rPr lang="en-US" sz="2400" dirty="0" smtClean="0"/>
              <a:t>(</a:t>
            </a:r>
            <a:r>
              <a:rPr lang="en-US" sz="2400" dirty="0" err="1"/>
              <a:t>Hout</a:t>
            </a:r>
            <a:r>
              <a:rPr lang="en-US" sz="2400" dirty="0"/>
              <a:t>, 2003).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643042" y="500042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Hullámellenállás csökkentése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428868"/>
            <a:ext cx="4640058" cy="83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85852" y="642918"/>
            <a:ext cx="59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 smtClean="0"/>
              <a:t>Az összes közegellenállási erő</a:t>
            </a:r>
            <a:endParaRPr lang="en-US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57290" y="4214818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/>
              <a:t>F</a:t>
            </a:r>
            <a:r>
              <a:rPr lang="hu-HU" sz="2400" b="1" i="1" baseline="-25000" dirty="0" smtClean="0"/>
              <a:t>f</a:t>
            </a:r>
            <a:r>
              <a:rPr lang="hu-HU" sz="2400" b="1" i="1" dirty="0" smtClean="0"/>
              <a:t> – súrlódási (viszkózus) ellenállás</a:t>
            </a:r>
          </a:p>
          <a:p>
            <a:r>
              <a:rPr lang="hu-HU" sz="2400" b="1" i="1" dirty="0" err="1" smtClean="0"/>
              <a:t>F</a:t>
            </a:r>
            <a:r>
              <a:rPr lang="hu-HU" sz="2400" b="1" i="1" baseline="-25000" dirty="0" err="1" smtClean="0"/>
              <a:t>p</a:t>
            </a:r>
            <a:r>
              <a:rPr lang="hu-HU" sz="2400" b="1" i="1" dirty="0" smtClean="0"/>
              <a:t> – nyomás ellenállás</a:t>
            </a:r>
          </a:p>
          <a:p>
            <a:r>
              <a:rPr lang="hu-HU" sz="2400" b="1" i="1" dirty="0" err="1" smtClean="0"/>
              <a:t>F</a:t>
            </a:r>
            <a:r>
              <a:rPr lang="hu-HU" sz="2400" b="1" i="1" baseline="-25000" dirty="0" err="1" smtClean="0"/>
              <a:t>w</a:t>
            </a:r>
            <a:r>
              <a:rPr lang="hu-HU" sz="2400" b="1" i="1" dirty="0" smtClean="0"/>
              <a:t> – hullámellenállás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95264"/>
            <a:ext cx="4610111" cy="479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14348" y="5500702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 hullám magassága (amplitúdó) az úszás sebességétől és a technikai tudástól függ. A hullám energiát vesz el. </a:t>
            </a:r>
            <a:endParaRPr lang="en-US" sz="2400" b="1" dirty="0"/>
          </a:p>
          <a:p>
            <a:r>
              <a:rPr lang="en-US" sz="2400" dirty="0" err="1"/>
              <a:t>Takamoto</a:t>
            </a:r>
            <a:r>
              <a:rPr lang="en-US" sz="2400" dirty="0"/>
              <a:t>, </a:t>
            </a:r>
            <a:r>
              <a:rPr lang="en-US" sz="2400" dirty="0" err="1"/>
              <a:t>Ohmichi</a:t>
            </a:r>
            <a:r>
              <a:rPr lang="en-US" sz="2400" dirty="0"/>
              <a:t> and Miyashita, 1985).</a:t>
            </a:r>
          </a:p>
        </p:txBody>
      </p:sp>
      <p:cxnSp>
        <p:nvCxnSpPr>
          <p:cNvPr id="5" name="Egyenes összekötő 4"/>
          <p:cNvCxnSpPr/>
          <p:nvPr/>
        </p:nvCxnSpPr>
        <p:spPr>
          <a:xfrm rot="5400000">
            <a:off x="4572000" y="3143248"/>
            <a:ext cx="27146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rot="5400000">
            <a:off x="5000628" y="2928934"/>
            <a:ext cx="3000396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rot="5400000">
            <a:off x="4929190" y="2357430"/>
            <a:ext cx="4143404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28588"/>
            <a:ext cx="9001125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857356" y="6000768"/>
            <a:ext cx="1467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/>
              <a:t>Kezdő örvény</a:t>
            </a:r>
            <a:r>
              <a:rPr lang="en-US" i="1" dirty="0" smtClean="0"/>
              <a:t> 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9" y="3343275"/>
            <a:ext cx="10001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gyenes összekötő nyíllal 5"/>
          <p:cNvCxnSpPr>
            <a:stCxn id="9219" idx="1"/>
            <a:endCxn id="9219" idx="3"/>
          </p:cNvCxnSpPr>
          <p:nvPr/>
        </p:nvCxnSpPr>
        <p:spPr>
          <a:xfrm rot="10800000" flipH="1">
            <a:off x="6286518" y="3429000"/>
            <a:ext cx="100012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42976" y="4000504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err="1" smtClean="0"/>
              <a:t>P</a:t>
            </a:r>
            <a:r>
              <a:rPr lang="hu-HU" sz="2000" b="1" i="1" baseline="-25000" dirty="0" err="1" smtClean="0"/>
              <a:t>k</a:t>
            </a:r>
            <a:r>
              <a:rPr lang="hu-HU" sz="2000" b="1" i="1" dirty="0" smtClean="0"/>
              <a:t> – közegellenállás legyőzésére használt erő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42976" y="4643446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P</a:t>
            </a:r>
            <a:r>
              <a:rPr lang="hu-HU" sz="2000" b="1" i="1" baseline="-25000" dirty="0" smtClean="0"/>
              <a:t>0</a:t>
            </a:r>
            <a:r>
              <a:rPr lang="hu-HU" sz="2000" b="1" i="1" dirty="0" smtClean="0"/>
              <a:t> – összes mechanikai erő</a:t>
            </a:r>
            <a:endParaRPr lang="en-US" sz="20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42976" y="5357826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err="1" smtClean="0"/>
              <a:t>P</a:t>
            </a:r>
            <a:r>
              <a:rPr lang="hu-HU" sz="2000" b="1" i="1" baseline="-25000" dirty="0" err="1" smtClean="0"/>
              <a:t>ke</a:t>
            </a:r>
            <a:r>
              <a:rPr lang="hu-HU" sz="2000" b="1" i="1" dirty="0" smtClean="0"/>
              <a:t> – elvesztett erő, amely a víz kinetikai energiájának növelésére fordítódik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214414" y="3429000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err="1"/>
              <a:t>e</a:t>
            </a:r>
            <a:r>
              <a:rPr lang="hu-HU" sz="2000" b="1" i="1" baseline="-25000" dirty="0" err="1" smtClean="0"/>
              <a:t>p</a:t>
            </a:r>
            <a:r>
              <a:rPr lang="hu-HU" sz="2000" b="1" i="1" dirty="0" smtClean="0"/>
              <a:t> –az előrehajtó erő hatékonysága</a:t>
            </a:r>
            <a:endParaRPr lang="en-US" sz="20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643042" y="500042"/>
            <a:ext cx="557216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Az előrehajtó erő hatékonysága (hatásfoka - </a:t>
            </a:r>
            <a:r>
              <a:rPr lang="hu-HU" sz="2400" b="1" i="1" dirty="0" err="1" smtClean="0"/>
              <a:t>efficiency</a:t>
            </a:r>
            <a:r>
              <a:rPr lang="hu-HU" sz="2400" b="1" i="1" dirty="0" smtClean="0"/>
              <a:t>)</a:t>
            </a:r>
            <a:endParaRPr lang="en-US" sz="2400" b="1" i="1" dirty="0"/>
          </a:p>
        </p:txBody>
      </p:sp>
      <p:graphicFrame>
        <p:nvGraphicFramePr>
          <p:cNvPr id="8" name="Objektum 7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483768" y="1844824"/>
          <a:ext cx="3015540" cy="1152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5" imgW="1130040" imgH="431640" progId="Equation.3">
                  <p:embed/>
                </p:oleObj>
              </mc:Choice>
              <mc:Fallback>
                <p:oleObj name="Equation" r:id="rId5" imgW="11300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844824"/>
                        <a:ext cx="3015540" cy="1152004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8839224" cy="365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14348" y="500042"/>
            <a:ext cx="7786742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Közegellenállás változása a sebesség függvényében</a:t>
            </a:r>
            <a:endParaRPr 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500034" y="5286388"/>
                <a:ext cx="8143932" cy="70788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000" b="1" i="1" dirty="0" smtClean="0"/>
                  <a:t>2 m/s sebességnél az összes ellenállási erő 110 N és ezért 220 Watt mechanikai teljesítményre van szükség ennek legyőzésére. (P=F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∗</m:t>
                    </m:r>
                  </m:oMath>
                </a14:m>
                <a:r>
                  <a:rPr lang="hu-HU" sz="2000" b="1" i="1" dirty="0" smtClean="0"/>
                  <a:t>v)</a:t>
                </a:r>
                <a:endParaRPr lang="en-US" sz="2000" b="1" i="1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34" y="5286388"/>
                <a:ext cx="8143932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28728" y="1214422"/>
            <a:ext cx="414340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Az úszás maximális sebessége:</a:t>
            </a:r>
            <a:endParaRPr lang="en-US" sz="2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215073" y="1214422"/>
            <a:ext cx="1285885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2,0 m/s</a:t>
            </a:r>
            <a:endParaRPr lang="en-US" sz="24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00100" y="2857496"/>
            <a:ext cx="7215238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b="1" i="1" dirty="0"/>
          </a:p>
          <a:p>
            <a:r>
              <a:rPr lang="en-US" sz="2400" b="1" i="1" dirty="0"/>
              <a:t> </a:t>
            </a:r>
            <a:r>
              <a:rPr lang="hu-HU" sz="2400" b="1" i="1" dirty="0" smtClean="0"/>
              <a:t>Függ:</a:t>
            </a:r>
            <a:endParaRPr lang="en-US" sz="2400" b="1" i="1" dirty="0"/>
          </a:p>
          <a:p>
            <a:r>
              <a:rPr lang="en-US" sz="2400" b="1" i="1" dirty="0"/>
              <a:t>1. </a:t>
            </a:r>
            <a:r>
              <a:rPr lang="hu-HU" sz="2400" b="1" i="1" dirty="0" smtClean="0"/>
              <a:t>Az izmok kémiai energiájának mechanikai energiává (munkává alakításának fokától.</a:t>
            </a:r>
            <a:r>
              <a:rPr lang="en-US" sz="2400" b="1" i="1" dirty="0" smtClean="0"/>
              <a:t> </a:t>
            </a:r>
            <a:endParaRPr lang="en-US" sz="2400" b="1" i="1" dirty="0"/>
          </a:p>
          <a:p>
            <a:r>
              <a:rPr lang="en-US" sz="2400" b="1" i="1" dirty="0"/>
              <a:t>2. </a:t>
            </a:r>
            <a:r>
              <a:rPr lang="hu-HU" sz="2400" b="1" i="1" dirty="0" smtClean="0"/>
              <a:t>Az energia előrehajtó erőként használatától.</a:t>
            </a:r>
            <a:r>
              <a:rPr lang="en-US" sz="2400" b="1" i="1" dirty="0" smtClean="0"/>
              <a:t> </a:t>
            </a:r>
            <a:endParaRPr lang="en-US" sz="2400" b="1" i="1" dirty="0"/>
          </a:p>
          <a:p>
            <a:r>
              <a:rPr lang="en-US" sz="2400" b="1" i="1" dirty="0"/>
              <a:t>3</a:t>
            </a:r>
            <a:r>
              <a:rPr lang="en-US" sz="2400" b="1" i="1" dirty="0" smtClean="0"/>
              <a:t>.</a:t>
            </a:r>
            <a:r>
              <a:rPr lang="hu-HU" sz="2400" b="1" i="1" dirty="0" smtClean="0"/>
              <a:t> A testre ható ellenállási erők minimalizálása adott sebesség alatt.</a:t>
            </a:r>
            <a:r>
              <a:rPr lang="en-US" sz="2400" b="1" i="1" dirty="0" smtClean="0"/>
              <a:t> </a:t>
            </a:r>
            <a:endParaRPr lang="en-US" sz="2400" b="1" i="1" dirty="0"/>
          </a:p>
          <a:p>
            <a:endParaRPr lang="en-US" sz="24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85115" y="2158073"/>
            <a:ext cx="718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(100m gyorsúszás WR: 46.91s </a:t>
            </a:r>
            <a:r>
              <a:rPr lang="hu-HU" sz="2000" dirty="0" err="1" smtClean="0"/>
              <a:t>Cesar</a:t>
            </a:r>
            <a:r>
              <a:rPr lang="hu-HU" sz="2000" dirty="0" smtClean="0"/>
              <a:t> </a:t>
            </a:r>
            <a:r>
              <a:rPr lang="hu-HU" sz="2000" dirty="0" err="1" smtClean="0"/>
              <a:t>Cielo</a:t>
            </a:r>
            <a:r>
              <a:rPr lang="hu-HU" sz="2000" dirty="0" smtClean="0"/>
              <a:t> 2009 Róma. v=2.132 m/s)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81853"/>
            <a:ext cx="6667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619672" y="3933056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Állandó sebesség.</a:t>
            </a:r>
          </a:p>
          <a:p>
            <a:r>
              <a:rPr lang="hu-HU" sz="2400" b="1" dirty="0" smtClean="0"/>
              <a:t>Átlag előrehajtó erő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b="1" dirty="0" err="1"/>
              <a:t>Fp</a:t>
            </a:r>
            <a:r>
              <a:rPr lang="en-US" sz="2400" b="1" dirty="0"/>
              <a:t>) </a:t>
            </a:r>
            <a:endParaRPr lang="hu-HU" sz="2400" b="1" dirty="0" smtClean="0"/>
          </a:p>
          <a:p>
            <a:r>
              <a:rPr lang="hu-HU" sz="2400" b="1" dirty="0"/>
              <a:t>Á</a:t>
            </a:r>
            <a:r>
              <a:rPr lang="hu-HU" sz="2400" b="1" dirty="0" smtClean="0"/>
              <a:t>tlag közegellenállási erő</a:t>
            </a:r>
            <a:r>
              <a:rPr lang="en-US" sz="2400" b="1" dirty="0" smtClean="0"/>
              <a:t> </a:t>
            </a:r>
            <a:r>
              <a:rPr lang="en-US" sz="2400" b="1" dirty="0"/>
              <a:t>(</a:t>
            </a:r>
            <a:r>
              <a:rPr lang="en-US" sz="2400" b="1" dirty="0" smtClean="0"/>
              <a:t>D</a:t>
            </a:r>
            <a:r>
              <a:rPr lang="hu-HU" sz="2400" b="1" dirty="0" smtClean="0"/>
              <a:t>)</a:t>
            </a:r>
          </a:p>
          <a:p>
            <a:r>
              <a:rPr lang="hu-HU" sz="2400" b="1" dirty="0"/>
              <a:t>A</a:t>
            </a:r>
            <a:r>
              <a:rPr lang="hu-HU" sz="2400" b="1" dirty="0" smtClean="0"/>
              <a:t> kar sebessége (u)</a:t>
            </a:r>
          </a:p>
          <a:p>
            <a:r>
              <a:rPr lang="hu-HU" sz="2400" b="1" dirty="0" smtClean="0"/>
              <a:t>A test sebessége (v)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123728" y="260648"/>
            <a:ext cx="4777462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Vízszintes erőkomponensek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3" y="2024063"/>
            <a:ext cx="67341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724114" y="4869160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Fp</a:t>
            </a:r>
            <a:r>
              <a:rPr lang="hu-HU" sz="2400" b="1" dirty="0" smtClean="0"/>
              <a:t> – előrehajtó erő</a:t>
            </a:r>
          </a:p>
          <a:p>
            <a:r>
              <a:rPr lang="hu-HU" sz="2400" b="1" dirty="0" smtClean="0"/>
              <a:t>d – közegellenállási erő</a:t>
            </a:r>
          </a:p>
          <a:p>
            <a:r>
              <a:rPr lang="hu-HU" sz="2400" b="1" dirty="0" smtClean="0"/>
              <a:t>l - emelőerő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85852" y="571480"/>
            <a:ext cx="6643734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 végtagok által vízre kifejtett erőhatásai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Felületi feszültség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EGYETEM\TF\sportbiomechanika\UszasBiomechscan\IMG_2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7992"/>
            <a:ext cx="7128793" cy="32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280" y="1628800"/>
            <a:ext cx="3299660" cy="138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00100" y="3286124"/>
            <a:ext cx="197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L - emelőerő 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7224" y="642918"/>
            <a:ext cx="735811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 kéz emelőereje</a:t>
            </a:r>
            <a:endParaRPr lang="en-US" sz="28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928662" y="3929066"/>
            <a:ext cx="274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/>
              <a:t>ρ</a:t>
            </a:r>
            <a:r>
              <a:rPr lang="hu-HU" sz="2000" b="1" i="1" dirty="0" smtClean="0"/>
              <a:t> – a víz sűrűsége</a:t>
            </a:r>
            <a:endParaRPr lang="en-US" sz="20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00100" y="4429132"/>
            <a:ext cx="55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/>
              <a:t>u</a:t>
            </a:r>
            <a:r>
              <a:rPr lang="hu-HU" sz="2000" b="1" i="1" dirty="0" smtClean="0"/>
              <a:t> - a test folyadékhoz viszonyított sebessége</a:t>
            </a:r>
            <a:endParaRPr lang="en-US" sz="20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84784"/>
            <a:ext cx="25622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1000100" y="5000636"/>
            <a:ext cx="5229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C</a:t>
            </a:r>
            <a:r>
              <a:rPr lang="hu-HU" sz="2000" b="1" i="1" baseline="-25000" dirty="0" smtClean="0"/>
              <a:t>l</a:t>
            </a:r>
            <a:r>
              <a:rPr lang="hu-HU" sz="2000" b="1" i="1" dirty="0" smtClean="0"/>
              <a:t> – emelőerő </a:t>
            </a:r>
            <a:r>
              <a:rPr lang="hu-HU" sz="2000" b="1" i="1" dirty="0"/>
              <a:t>k</a:t>
            </a:r>
            <a:r>
              <a:rPr lang="hu-HU" sz="2000" b="1" i="1" dirty="0" smtClean="0"/>
              <a:t>oefficiens</a:t>
            </a:r>
            <a:endParaRPr lang="en-US" sz="2000" b="1" i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071538" y="5572140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S – kézfelületi terület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85860"/>
            <a:ext cx="3590906" cy="178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142975" y="4286256"/>
            <a:ext cx="240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/>
              <a:t>D</a:t>
            </a:r>
            <a:r>
              <a:rPr lang="hu-HU" sz="2000" b="1" i="1" dirty="0" smtClean="0"/>
              <a:t> - közegellenállás 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42976" y="4714884"/>
            <a:ext cx="256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/>
              <a:t>ρ</a:t>
            </a:r>
            <a:r>
              <a:rPr lang="hu-HU" sz="2000" b="1" i="1" dirty="0" smtClean="0"/>
              <a:t> – a víz sűrűsége</a:t>
            </a:r>
            <a:endParaRPr lang="en-US" sz="20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42976" y="5143512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/>
              <a:t>u</a:t>
            </a:r>
            <a:r>
              <a:rPr lang="hu-HU" sz="2000" b="1" i="1" dirty="0" smtClean="0"/>
              <a:t> - a test folyadékhoz viszonyított sebessége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42975" y="5643578"/>
            <a:ext cx="4894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C</a:t>
            </a:r>
            <a:r>
              <a:rPr lang="hu-HU" sz="2000" b="1" i="1" baseline="-25000" dirty="0" smtClean="0"/>
              <a:t>d</a:t>
            </a:r>
            <a:r>
              <a:rPr lang="hu-HU" sz="2000" b="1" i="1" dirty="0" smtClean="0"/>
              <a:t> – közegellenállási koefficiens</a:t>
            </a:r>
            <a:endParaRPr lang="en-US" sz="20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214414" y="6215082"/>
            <a:ext cx="481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S – kézfelületi terület</a:t>
            </a:r>
            <a:endParaRPr lang="en-US" sz="2000" b="1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3714744" y="335756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071810"/>
            <a:ext cx="369399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611560" y="1785926"/>
            <a:ext cx="3600400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C</a:t>
            </a:r>
            <a:r>
              <a:rPr lang="hu-HU" sz="2000" b="1" i="1" baseline="-25000" dirty="0" smtClean="0"/>
              <a:t>l</a:t>
            </a:r>
            <a:r>
              <a:rPr lang="hu-HU" sz="2000" b="1" i="1" dirty="0" smtClean="0"/>
              <a:t> és C</a:t>
            </a:r>
            <a:r>
              <a:rPr lang="hu-HU" sz="2000" b="1" i="1" baseline="-25000" dirty="0" smtClean="0"/>
              <a:t>d</a:t>
            </a:r>
            <a:r>
              <a:rPr lang="hu-HU" sz="2000" b="1" i="1" dirty="0" smtClean="0"/>
              <a:t> koefficiens a támadási (</a:t>
            </a:r>
            <a:r>
              <a:rPr lang="el-GR" sz="2000" b="1" i="1" dirty="0" smtClean="0"/>
              <a:t>α</a:t>
            </a:r>
            <a:r>
              <a:rPr lang="hu-HU" sz="2000" b="1" i="1" dirty="0" smtClean="0"/>
              <a:t>) és hátrahajlítási szög (</a:t>
            </a:r>
            <a:r>
              <a:rPr lang="el-GR" sz="2000" b="1" i="1" dirty="0" smtClean="0"/>
              <a:t>ψ</a:t>
            </a:r>
            <a:r>
              <a:rPr lang="hu-HU" sz="2000" b="1" i="1" dirty="0" smtClean="0"/>
              <a:t>) jellemzője </a:t>
            </a:r>
            <a:endParaRPr lang="en-US" sz="2000" b="1" i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57224" y="642918"/>
            <a:ext cx="735811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A közegellenállás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lumin.usc.edu/assets/media/638/ii7_142_swimming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" y="3861048"/>
            <a:ext cx="5112568" cy="27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llumin.usc.edu/assets/media/639/ii7_142_swimming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" y="1378916"/>
            <a:ext cx="5081025" cy="22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269" y="404594"/>
            <a:ext cx="9133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kar oldalirányú elmozdulása hatására „</a:t>
            </a:r>
            <a:r>
              <a:rPr lang="hu-HU" sz="2800" b="1" dirty="0" smtClean="0"/>
              <a:t>felhajtóerő</a:t>
            </a:r>
            <a:r>
              <a:rPr lang="hu-HU" sz="2800" dirty="0" smtClean="0"/>
              <a:t>” jön létre</a:t>
            </a:r>
            <a:endParaRPr lang="hu-HU" sz="2800" dirty="0"/>
          </a:p>
        </p:txBody>
      </p:sp>
      <p:pic>
        <p:nvPicPr>
          <p:cNvPr id="4098" name="Picture 2" descr="E:\EGYETEM\TF\sportbiomechanika\UszasBiomechscan\IMG_2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6"/>
          <a:stretch/>
        </p:blipFill>
        <p:spPr bwMode="auto">
          <a:xfrm>
            <a:off x="6103249" y="927813"/>
            <a:ext cx="2573207" cy="55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EGYETEM\TF\sportbiomechanika\UszasBiomechscan\IMG_2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4" y="548680"/>
            <a:ext cx="8805018" cy="60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EGYETEM\TF\sportbiomechanika\UszasBiomechscan\IMG_2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8" y="548680"/>
            <a:ext cx="7002967" cy="62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43" y="692696"/>
            <a:ext cx="6096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43" y="5483771"/>
            <a:ext cx="6600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409" y="1700808"/>
            <a:ext cx="7939767" cy="382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500166" y="642918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Nyomásértékek a kar különböző részein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GYETEM\TF\sportbiomechanika\UszasBiomechscan\IMG_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2247"/>
            <a:ext cx="8136904" cy="51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EGYETEM\TF\sportbiomechanika\UszasBiomechscan\IMG_2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48" y="2420888"/>
            <a:ext cx="9166324" cy="343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677" y="302542"/>
            <a:ext cx="54006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Az úszóra ható erők</a:t>
            </a:r>
            <a:endParaRPr lang="en-GB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261109" y="1124743"/>
            <a:ext cx="5112568" cy="5693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/>
                </a:solidFill>
              </a:rPr>
              <a:t>Külső erők:</a:t>
            </a:r>
          </a:p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Gravitációs erő</a:t>
            </a:r>
          </a:p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Felhajtóerő </a:t>
            </a:r>
          </a:p>
          <a:p>
            <a:r>
              <a:rPr lang="hu-HU" sz="2800" b="1" dirty="0" smtClean="0">
                <a:solidFill>
                  <a:schemeClr val="tx1"/>
                </a:solidFill>
              </a:rPr>
              <a:t>Közegellenállási erő:</a:t>
            </a:r>
          </a:p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Súrlódási erő</a:t>
            </a:r>
          </a:p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Nyomás ellenállás</a:t>
            </a:r>
          </a:p>
          <a:p>
            <a:pPr algn="ctr"/>
            <a:endParaRPr lang="hu-HU" sz="2800" b="1" dirty="0" smtClean="0">
              <a:solidFill>
                <a:schemeClr val="tx1"/>
              </a:solidFill>
            </a:endParaRPr>
          </a:p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Hullámellenállás</a:t>
            </a:r>
          </a:p>
          <a:p>
            <a:pPr algn="ctr"/>
            <a:endParaRPr lang="hu-HU" sz="2800" b="1" dirty="0" smtClean="0"/>
          </a:p>
          <a:p>
            <a:r>
              <a:rPr lang="hu-HU" sz="2800" b="1" dirty="0" smtClean="0">
                <a:solidFill>
                  <a:schemeClr val="tx1"/>
                </a:solidFill>
              </a:rPr>
              <a:t>Az izmok által létrehozott erők:</a:t>
            </a:r>
          </a:p>
          <a:p>
            <a:pPr algn="ctr"/>
            <a:r>
              <a:rPr lang="hu-HU" sz="2800" b="1" dirty="0" err="1" smtClean="0">
                <a:solidFill>
                  <a:schemeClr val="accent3">
                    <a:lumMod val="50000"/>
                  </a:schemeClr>
                </a:solidFill>
              </a:rPr>
              <a:t>Propulziós</a:t>
            </a:r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 erő</a:t>
            </a:r>
          </a:p>
          <a:p>
            <a:pPr algn="ctr"/>
            <a:r>
              <a:rPr lang="hu-HU" sz="2800" b="1" dirty="0" smtClean="0">
                <a:solidFill>
                  <a:schemeClr val="accent3">
                    <a:lumMod val="50000"/>
                  </a:schemeClr>
                </a:solidFill>
              </a:rPr>
              <a:t>Emelőerő </a:t>
            </a:r>
          </a:p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26110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640960" cy="236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 flipH="1">
            <a:off x="1763688" y="3315320"/>
            <a:ext cx="576064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 flipV="1">
            <a:off x="5292080" y="3140968"/>
            <a:ext cx="1008112" cy="8077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339752" y="3356992"/>
            <a:ext cx="0" cy="86409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6292181" y="3076480"/>
            <a:ext cx="0" cy="80778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1663445" y="3353839"/>
            <a:ext cx="676307" cy="3546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>
            <a:off x="5292080" y="3941440"/>
            <a:ext cx="1000102" cy="730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GYETEM\TF\sportbiomechanika\UszasBiomechscan\IMG_2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5685"/>
            <a:ext cx="8676456" cy="32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6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1484784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To kick 100 meters it takes 80 seconds. When kicking, a swimmer can travel at a velocity of 1.25 m/s. To pull 100 meters it takes 60 seconds. When pulling, a swimmer can travel at a velocity of 1.6 m/s. To swim 100 meters with both the arms and the legs it would take 50 seconds. When swimming using both the arms and the legs, a swimmer has a velocity of 2 m/s. The arms therefore generate more propulsion than the legs. The propulsion generated by the legs is 62%. The propulsion generated by the arms is 83</a:t>
            </a:r>
            <a:r>
              <a:rPr lang="en-US" dirty="0" smtClean="0"/>
              <a:t>%. </a:t>
            </a:r>
            <a:endParaRPr lang="hu-HU" dirty="0" smtClean="0"/>
          </a:p>
          <a:p>
            <a:pPr algn="just"/>
            <a:endParaRPr lang="hu-HU" dirty="0" smtClean="0"/>
          </a:p>
          <a:p>
            <a:pPr algn="ctr"/>
            <a:r>
              <a:rPr lang="en-US" b="1" dirty="0" smtClean="0"/>
              <a:t>The </a:t>
            </a:r>
            <a:r>
              <a:rPr lang="en-US" b="1" dirty="0"/>
              <a:t>ratio of pull to kick is 1.3, meaning that the pull is 1.3 times greater than the kick</a:t>
            </a:r>
            <a:r>
              <a:rPr lang="en-US" dirty="0"/>
              <a:t>. </a:t>
            </a: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226790" y="542724"/>
            <a:ext cx="6834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Kar és lábtempó </a:t>
            </a:r>
            <a:r>
              <a:rPr lang="hu-HU" sz="2800" dirty="0" err="1" smtClean="0"/>
              <a:t>propulziós</a:t>
            </a:r>
            <a:r>
              <a:rPr lang="hu-HU" sz="2800" dirty="0" smtClean="0"/>
              <a:t> hatásának aránya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5576" y="530120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Rövid távon a kartempó 30%-al nagyobb arányban hoz létre </a:t>
            </a:r>
            <a:r>
              <a:rPr lang="hu-HU" sz="2400" dirty="0" err="1" smtClean="0"/>
              <a:t>propulziós</a:t>
            </a:r>
            <a:r>
              <a:rPr lang="hu-HU" sz="2400" dirty="0" smtClean="0"/>
              <a:t> erőt, mint a lábtempó. Hosszabb távon a kartempó szerepe a domináns.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073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714348" y="3916924"/>
            <a:ext cx="81439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Az úszásban nincs olyan fix pont, amelyre a kezekkel nyomást gyakorolhatunk.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4348" y="4497181"/>
            <a:ext cx="778674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Az előrehajtó erő által létrejövő impulzus, amelyet a vízre gyakorolt nyomó (lökő) erő hoz létre egyenlő a hátra taszított víz tömegének impulzusával (m</a:t>
            </a:r>
            <a:r>
              <a:rPr lang="el-GR" dirty="0" smtClean="0"/>
              <a:t>Δ</a:t>
            </a:r>
            <a:r>
              <a:rPr lang="hu-HU" dirty="0" smtClean="0"/>
              <a:t>v).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785786" y="5417122"/>
            <a:ext cx="757242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 karmozgás alatt az energia (1/2 m</a:t>
            </a:r>
            <a:r>
              <a:rPr lang="el-GR" dirty="0" smtClean="0"/>
              <a:t>Δ</a:t>
            </a:r>
            <a:r>
              <a:rPr lang="hu-HU" dirty="0" smtClean="0"/>
              <a:t>v2) az úszóról a vízre tevődik át.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5214974" cy="338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811995" y="6052646"/>
            <a:ext cx="81875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Az úszót a hátrafelé elmozdított víztömeg által rá ható reakcióerő hajtja előre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84176"/>
            <a:ext cx="861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7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EGYETEM\TF\sportbiomechanika\UszasBiomechscan\IMG_21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1"/>
          <a:stretch/>
        </p:blipFill>
        <p:spPr bwMode="auto">
          <a:xfrm>
            <a:off x="2699792" y="20568"/>
            <a:ext cx="4011718" cy="65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9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EGYETEM\TF\sportbiomechanika\UszasBiomechscan\IMG_2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3" y="332656"/>
            <a:ext cx="676181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0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EGYETEM\TF\sportbiomechanika\UszasBiomechscan\IMG_2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/>
          <a:stretch/>
        </p:blipFill>
        <p:spPr bwMode="auto">
          <a:xfrm>
            <a:off x="3995935" y="-13854"/>
            <a:ext cx="3600401" cy="694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808138" cy="513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3203924" y="587694"/>
            <a:ext cx="3045257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Gyorsúszás elemzés</a:t>
            </a:r>
            <a:endParaRPr lang="en-US" sz="2800" dirty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827584" y="4160875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537" y="1000108"/>
            <a:ext cx="58769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14414" y="5000636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A kar mozgás gyorsúszásnál-</a:t>
            </a:r>
            <a:r>
              <a:rPr lang="en-US" sz="2400" b="1" dirty="0" smtClean="0"/>
              <a:t> ( </a:t>
            </a:r>
            <a:r>
              <a:rPr lang="en-US" sz="2400" b="1" dirty="0" err="1"/>
              <a:t>Svec</a:t>
            </a:r>
            <a:r>
              <a:rPr lang="en-US" sz="2400" b="1" dirty="0"/>
              <a:t>, 1982</a:t>
            </a:r>
            <a:r>
              <a:rPr lang="en-US" sz="2400" b="1" dirty="0" smtClean="0"/>
              <a:t>)</a:t>
            </a:r>
            <a:endParaRPr lang="hu-HU" sz="2400" b="1" dirty="0" smtClean="0"/>
          </a:p>
          <a:p>
            <a:r>
              <a:rPr lang="en-US" sz="2400" dirty="0" smtClean="0"/>
              <a:t> a-b:</a:t>
            </a:r>
            <a:r>
              <a:rPr lang="hu-HU" sz="2400" dirty="0" smtClean="0"/>
              <a:t>vízfogás</a:t>
            </a:r>
            <a:r>
              <a:rPr lang="en-US" sz="2400" dirty="0" smtClean="0"/>
              <a:t>, </a:t>
            </a:r>
            <a:r>
              <a:rPr lang="en-US" sz="2400" dirty="0"/>
              <a:t>b-c: </a:t>
            </a:r>
            <a:r>
              <a:rPr lang="hu-HU" sz="2400" dirty="0" smtClean="0"/>
              <a:t>lefelé húzás</a:t>
            </a:r>
            <a:r>
              <a:rPr lang="en-US" sz="2400" dirty="0" smtClean="0"/>
              <a:t>, </a:t>
            </a:r>
            <a:r>
              <a:rPr lang="en-US" sz="2400" dirty="0"/>
              <a:t>c-d: </a:t>
            </a:r>
            <a:r>
              <a:rPr lang="hu-HU" sz="2400" dirty="0" smtClean="0"/>
              <a:t>befelé húzás</a:t>
            </a:r>
            <a:r>
              <a:rPr lang="en-US" sz="2400" dirty="0" smtClean="0"/>
              <a:t>, </a:t>
            </a:r>
            <a:r>
              <a:rPr lang="en-US" sz="2400" dirty="0"/>
              <a:t>d-e: </a:t>
            </a:r>
            <a:r>
              <a:rPr lang="hu-HU" sz="2400" dirty="0" smtClean="0"/>
              <a:t>kifelé húzás</a:t>
            </a:r>
            <a:r>
              <a:rPr lang="en-US" sz="2400" dirty="0" smtClean="0"/>
              <a:t>, </a:t>
            </a:r>
            <a:r>
              <a:rPr lang="en-US" sz="2400" dirty="0"/>
              <a:t>e-f: </a:t>
            </a:r>
            <a:r>
              <a:rPr lang="hu-HU" sz="2400" dirty="0" smtClean="0"/>
              <a:t>a víz elhagyása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57356" y="3786190"/>
            <a:ext cx="171451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i="1" dirty="0" smtClean="0"/>
              <a:t>Oldal nézet</a:t>
            </a:r>
            <a:endParaRPr lang="en-US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6248" y="3938590"/>
            <a:ext cx="171451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i="1" dirty="0" smtClean="0"/>
              <a:t>Alul nézet</a:t>
            </a:r>
            <a:endParaRPr lang="en-US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15074" y="3786190"/>
            <a:ext cx="171451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i="1" dirty="0" smtClean="0"/>
              <a:t>Elölnézet</a:t>
            </a:r>
            <a:endParaRPr lang="en-US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214414" y="285728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gyorsúszó karmozdulata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976664" cy="77809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Közegellenállás szerepe kettős</a:t>
            </a:r>
            <a:endParaRPr lang="en-US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2329852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hu-HU" sz="3200" dirty="0"/>
              <a:t>M</a:t>
            </a:r>
            <a:r>
              <a:rPr lang="hu-HU" sz="3200" dirty="0" smtClean="0"/>
              <a:t>inimális ellenállás az úszóval szemben: </a:t>
            </a:r>
          </a:p>
          <a:p>
            <a:pPr marL="457200" lvl="1" indent="0">
              <a:buNone/>
            </a:pPr>
            <a:r>
              <a:rPr lang="hu-HU" sz="3200" dirty="0"/>
              <a:t>	</a:t>
            </a:r>
            <a:r>
              <a:rPr lang="hu-HU" sz="3200" dirty="0" err="1" smtClean="0"/>
              <a:t>Rezisztív</a:t>
            </a:r>
            <a:r>
              <a:rPr lang="hu-HU" sz="3200" dirty="0" smtClean="0"/>
              <a:t> erők minimalizálása</a:t>
            </a:r>
          </a:p>
          <a:p>
            <a:pPr lvl="1"/>
            <a:r>
              <a:rPr lang="hu-HU" sz="3200" dirty="0"/>
              <a:t>M</a:t>
            </a:r>
            <a:r>
              <a:rPr lang="hu-HU" sz="3200" dirty="0" smtClean="0"/>
              <a:t>aximális a kézzel és a lábfejjel szemben: </a:t>
            </a:r>
            <a:r>
              <a:rPr lang="hu-HU" sz="3200" dirty="0" err="1" smtClean="0"/>
              <a:t>Propulzív</a:t>
            </a:r>
            <a:r>
              <a:rPr lang="hu-HU" sz="3200" dirty="0" smtClean="0"/>
              <a:t> erők maximalizálása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80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GYETEM\TF\sportbiomechanika\UszasBiomechscan\IMG_2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40" y="177537"/>
            <a:ext cx="5556056" cy="642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15373"/>
            <a:ext cx="7429552" cy="624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866370" cy="562074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Kartempó fázisai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8" y="1361115"/>
            <a:ext cx="5357192" cy="493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62001"/>
            <a:ext cx="2371700" cy="19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d Freestyle Swimming Visualisation - Mr Smooth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728033"/>
            <a:ext cx="844893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679" y="1428736"/>
            <a:ext cx="6717681" cy="49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785786" y="428604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közegellenállás változása és sebesség függvényében</a:t>
            </a:r>
          </a:p>
          <a:p>
            <a:pPr algn="ctr"/>
            <a:r>
              <a:rPr lang="hu-HU" sz="2400" b="1" i="1" dirty="0" smtClean="0"/>
              <a:t>(gyorsúszás)</a:t>
            </a:r>
            <a:endParaRPr lang="en-US" sz="2400" b="1" i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785786" y="652534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2013,5,22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596" y="1404938"/>
            <a:ext cx="6114748" cy="51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85786" y="428604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A közegellenállás változása </a:t>
            </a:r>
            <a:r>
              <a:rPr lang="hu-HU" sz="2400" b="1" i="1" dirty="0" smtClean="0"/>
              <a:t>a </a:t>
            </a:r>
            <a:r>
              <a:rPr lang="hu-HU" sz="2400" b="1" i="1" dirty="0" smtClean="0"/>
              <a:t>sebesség függvényében</a:t>
            </a:r>
          </a:p>
          <a:p>
            <a:pPr algn="ctr"/>
            <a:r>
              <a:rPr lang="hu-HU" sz="2400" b="1" i="1" dirty="0" smtClean="0"/>
              <a:t>(gyorsúszás)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71604" y="2690336"/>
            <a:ext cx="53578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hu-HU" sz="2400" dirty="0" smtClean="0"/>
              <a:t>Élvonalbeli női úszók:</a:t>
            </a:r>
            <a:r>
              <a:rPr lang="en-US" sz="2400" dirty="0" smtClean="0"/>
              <a:t> A=24</a:t>
            </a:r>
            <a:r>
              <a:rPr lang="hu-HU" sz="2400" dirty="0" smtClean="0"/>
              <a:t>0cm</a:t>
            </a:r>
            <a:r>
              <a:rPr lang="hu-HU" sz="2400" baseline="30000" dirty="0" smtClean="0"/>
              <a:t>2</a:t>
            </a:r>
            <a:endParaRPr lang="en-US" sz="2400" baseline="30000" dirty="0" smtClean="0"/>
          </a:p>
          <a:p>
            <a:r>
              <a:rPr lang="hu-HU" sz="2400" dirty="0" smtClean="0"/>
              <a:t>Élvonalbeli férfi úszók </a:t>
            </a:r>
            <a:r>
              <a:rPr lang="en-US" sz="2400" dirty="0" smtClean="0"/>
              <a:t>: A=30</a:t>
            </a:r>
            <a:r>
              <a:rPr lang="hu-HU" sz="2400" dirty="0" smtClean="0"/>
              <a:t>5cm</a:t>
            </a:r>
            <a:r>
              <a:rPr lang="hu-HU" sz="2400" baseline="30000" dirty="0" smtClean="0"/>
              <a:t>2</a:t>
            </a:r>
            <a:endParaRPr lang="en-US" sz="2400" baseline="30000" dirty="0" smtClean="0"/>
          </a:p>
          <a:p>
            <a:r>
              <a:rPr lang="hu-HU" sz="2400" dirty="0" smtClean="0"/>
              <a:t>Élvonalbeli férfi </a:t>
            </a:r>
            <a:r>
              <a:rPr lang="hu-HU" sz="2400" dirty="0" err="1" smtClean="0"/>
              <a:t>triatlonisták</a:t>
            </a:r>
            <a:r>
              <a:rPr lang="en-US" sz="2400" dirty="0" smtClean="0"/>
              <a:t>: A=416</a:t>
            </a:r>
            <a:r>
              <a:rPr lang="hu-HU" sz="2400" dirty="0" smtClean="0"/>
              <a:t>cm</a:t>
            </a:r>
            <a:r>
              <a:rPr lang="hu-HU" sz="2400" baseline="30000" dirty="0" smtClean="0"/>
              <a:t>2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1600" dirty="0" smtClean="0"/>
              <a:t>(Toussaint and </a:t>
            </a:r>
            <a:r>
              <a:rPr lang="en-US" sz="1600" dirty="0" err="1" smtClean="0"/>
              <a:t>Beek</a:t>
            </a:r>
            <a:r>
              <a:rPr lang="en-US" sz="1600" dirty="0" smtClean="0"/>
              <a:t>, 1992) </a:t>
            </a:r>
            <a:endParaRPr lang="en-US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500166" y="1357298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Közegellenállási erő ~  A </a:t>
            </a:r>
            <a:r>
              <a:rPr lang="hu-HU" sz="2400" b="1" i="1" dirty="0" smtClean="0">
                <a:sym typeface="Symbol"/>
              </a:rPr>
              <a:t>v</a:t>
            </a:r>
            <a:r>
              <a:rPr lang="hu-HU" sz="2400" b="1" i="1" baseline="30000" dirty="0" smtClean="0">
                <a:sym typeface="Symbol"/>
              </a:rPr>
              <a:t>2</a:t>
            </a:r>
            <a:endParaRPr lang="en-US" sz="2400" b="1" i="1" baseline="30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500166" y="2143116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= </a:t>
            </a:r>
            <a:r>
              <a:rPr lang="hu-HU" sz="2400" dirty="0" err="1" smtClean="0"/>
              <a:t>a</a:t>
            </a:r>
            <a:r>
              <a:rPr lang="hu-HU" sz="2400" dirty="0" smtClean="0"/>
              <a:t> test vízre merőleges felülete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428868"/>
            <a:ext cx="2019291" cy="24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style Swimming Body Position Comparison - BlueSeventy Wetsuit, Speedsuit, Pull Buoy, Bathers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771623"/>
            <a:ext cx="8624958" cy="48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style swim speed 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61" r="21704"/>
          <a:stretch/>
        </p:blipFill>
        <p:spPr>
          <a:xfrm>
            <a:off x="1763688" y="354600"/>
            <a:ext cx="5328592" cy="58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7197"/>
            <a:ext cx="7776864" cy="41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37194" y="692696"/>
            <a:ext cx="6858048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Sebesség változás gyorsúszásnál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12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upload.wikimedia.org/wikipedia/commons/thumb/7/74/Buoyancy.svg/250px-Buoyancy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36061"/>
            <a:ext cx="3375976" cy="421321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187624" y="836712"/>
            <a:ext cx="54006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Felhajtóerő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EGYETEM\TF\sportbiomechanika\UszasBiomechscan\IMG_2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66549" cy="60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557167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5" y="3140968"/>
            <a:ext cx="4968552" cy="347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692696"/>
            <a:ext cx="222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VASA </a:t>
            </a:r>
            <a:r>
              <a:rPr lang="hu-HU" sz="2400" dirty="0" err="1" smtClean="0"/>
              <a:t>ergométer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45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29" y="2204250"/>
            <a:ext cx="7996562" cy="40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037194" y="1412776"/>
            <a:ext cx="68580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Sebesség változás mellúszásnál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93122" y="3429000"/>
            <a:ext cx="11430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karmunka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5525062" y="3409708"/>
            <a:ext cx="11430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lábmunka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3536925" y="542724"/>
            <a:ext cx="185858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Mellúszás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14356"/>
            <a:ext cx="548245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85786" y="4214818"/>
            <a:ext cx="7858180" cy="369332"/>
          </a:xfrm>
          <a:prstGeom prst="rect">
            <a:avLst/>
          </a:prstGeom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A-1 A kar húzómozgása kezdeti gyorsulást eredményez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000364" y="3143248"/>
            <a:ext cx="7858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b="1" i="1" dirty="0" smtClean="0"/>
              <a:t>karok</a:t>
            </a:r>
            <a:endParaRPr lang="en-US" b="1" i="1" dirty="0"/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2857488" y="1285860"/>
            <a:ext cx="1714512" cy="1143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5400000" flipH="1" flipV="1">
            <a:off x="4750595" y="2107397"/>
            <a:ext cx="2214578" cy="571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3000364" y="452746"/>
            <a:ext cx="378621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Mellúszó ciklus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29256" y="3631172"/>
            <a:ext cx="78581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b="1" i="1" dirty="0" smtClean="0"/>
              <a:t>lábak</a:t>
            </a:r>
            <a:endParaRPr lang="en-US" b="1" i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14348" y="4643446"/>
            <a:ext cx="7929618" cy="646331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D-1 Ezt követi a lassulás (negatív gyorsulás) ami a lábak behajlítása alatt következik be.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14348" y="5429264"/>
            <a:ext cx="7929618" cy="369332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A-2 A lábak rúgóereje gyorsulást eredményez.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14348" y="5857892"/>
            <a:ext cx="7858180" cy="646331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D-2 A lábak munkájának befejeztével a kicsúszás alatt ismét csökken az úszó sebessége (negatív gyorsulás)</a:t>
            </a:r>
            <a:endParaRPr lang="en-US" dirty="0" smtClean="0"/>
          </a:p>
        </p:txBody>
      </p:sp>
      <p:cxnSp>
        <p:nvCxnSpPr>
          <p:cNvPr id="19" name="Egyenes összekötő 18"/>
          <p:cNvCxnSpPr/>
          <p:nvPr/>
        </p:nvCxnSpPr>
        <p:spPr>
          <a:xfrm rot="16200000" flipH="1">
            <a:off x="4036215" y="2178835"/>
            <a:ext cx="1500198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6215074" y="1428736"/>
            <a:ext cx="1214446" cy="92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428596" y="1571612"/>
            <a:ext cx="1357322" cy="400110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/>
              <a:t>dy</a:t>
            </a:r>
            <a:r>
              <a:rPr lang="hu-HU" sz="2000" b="1" dirty="0" smtClean="0"/>
              <a:t>/</a:t>
            </a:r>
            <a:r>
              <a:rPr lang="hu-HU" sz="2000" b="1" dirty="0" err="1" smtClean="0"/>
              <a:t>dx</a:t>
            </a:r>
            <a:endParaRPr lang="en-US" sz="2000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428596" y="2285992"/>
            <a:ext cx="1357322" cy="40011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/>
              <a:t>dv</a:t>
            </a:r>
            <a:r>
              <a:rPr lang="hu-HU" sz="2000" b="1" dirty="0" smtClean="0"/>
              <a:t>/</a:t>
            </a:r>
            <a:r>
              <a:rPr lang="hu-HU" sz="2000" b="1" dirty="0" err="1" smtClean="0"/>
              <a:t>dt</a:t>
            </a:r>
            <a:endParaRPr lang="en-US" sz="20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37253" y="3100328"/>
            <a:ext cx="1304268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F</a:t>
            </a:r>
            <a:r>
              <a:rPr lang="hu-HU" sz="2000" b="1" baseline="-25000" dirty="0" err="1" smtClean="0"/>
              <a:t>eredő</a:t>
            </a:r>
            <a:r>
              <a:rPr lang="hu-HU" sz="2000" b="1" dirty="0" smtClean="0"/>
              <a:t>=m•a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GYETEM\TF\sportbiomechanika\UszasBiomechscan\IMG_2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7993"/>
            <a:ext cx="8604448" cy="369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7276"/>
            <a:ext cx="4308510" cy="573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63688" y="6026831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 smtClean="0"/>
              <a:t>Mellúszó helyzete a legkisebb sebességnél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eaststroke swim speed 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411" r="21744"/>
          <a:stretch/>
        </p:blipFill>
        <p:spPr>
          <a:xfrm>
            <a:off x="2158584" y="692696"/>
            <a:ext cx="487180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156" y="1785925"/>
            <a:ext cx="6714986" cy="424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674543" y="428604"/>
            <a:ext cx="335587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Pillangó úszás</a:t>
            </a:r>
            <a:endParaRPr lang="en-US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28728" y="6165304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Három </a:t>
            </a:r>
            <a:r>
              <a:rPr lang="hu-HU" sz="2400" dirty="0" smtClean="0"/>
              <a:t>úszónál összehasonlítva a TKP sebességeit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28728" y="2169907"/>
            <a:ext cx="1071570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Kar-láb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674543" y="2166026"/>
            <a:ext cx="1071570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láb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tterfly swim speed 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02" r="21517"/>
          <a:stretch/>
        </p:blipFill>
        <p:spPr>
          <a:xfrm>
            <a:off x="1726442" y="404664"/>
            <a:ext cx="5411449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331039"/>
            <a:ext cx="5214975" cy="385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102756" y="584775"/>
            <a:ext cx="73581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Vízszintes sebesség hat mozgásciklusnál. A folyamatos vonal a hat ciklus átlagát mutatja. </a:t>
            </a:r>
            <a:endParaRPr lang="en-US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86116" y="1785926"/>
            <a:ext cx="1071570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Kar-láb</a:t>
            </a:r>
            <a:endParaRPr lang="en-US" sz="2000" b="1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286380" y="1928802"/>
            <a:ext cx="1071570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láb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411760" y="0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Pillangó úszás</a:t>
            </a:r>
            <a:endParaRPr lang="en-US" sz="32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5104972"/>
            <a:ext cx="9138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Nagy sebesség érhető el abban a szakaszban, amikor a felsőtest kiemelkedik a vízből, mivel levegő közegellenállása 800-szor kisebb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smtClean="0"/>
              <a:t>De a törzs függőleges elmozdítása energiát emészt fel, vízbeérkezéskor a fékezési hatás </a:t>
            </a:r>
            <a:r>
              <a:rPr lang="hu-HU" sz="2400" dirty="0" smtClean="0"/>
              <a:t>is jelentős, részben a felületi feszültség miatt.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nlinephys.com/weightinairin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6872"/>
            <a:ext cx="5210175" cy="27813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187624" y="836712"/>
            <a:ext cx="54006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Felhajtóerő</a:t>
            </a:r>
            <a:endParaRPr lang="en-GB" sz="2800" b="1" dirty="0"/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131840" y="5085184"/>
            <a:ext cx="1889125" cy="39687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/>
              <a:t>F </a:t>
            </a:r>
            <a:r>
              <a:rPr lang="hu-HU" sz="2000" b="1" dirty="0"/>
              <a:t>= </a:t>
            </a:r>
            <a:r>
              <a:rPr lang="hu-HU" sz="2000" b="1" dirty="0" smtClean="0"/>
              <a:t>A · h · </a:t>
            </a:r>
            <a:r>
              <a:rPr lang="hu-HU" b="1" dirty="0" smtClean="0">
                <a:sym typeface="Symbol" pitchFamily="18" charset="2"/>
              </a:rPr>
              <a:t> ·</a:t>
            </a:r>
            <a:r>
              <a:rPr lang="hu-HU" sz="2000" b="1" dirty="0" smtClean="0">
                <a:sym typeface="Symbol" pitchFamily="18" charset="2"/>
              </a:rPr>
              <a:t> </a:t>
            </a:r>
            <a:r>
              <a:rPr lang="hu-HU" sz="2000" b="1" dirty="0">
                <a:sym typeface="Symbol" pitchFamily="18" charset="2"/>
              </a:rPr>
              <a:t>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940152" y="5085184"/>
            <a:ext cx="194421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· h = V</a:t>
            </a:r>
          </a:p>
          <a:p>
            <a:pPr algn="ctr"/>
            <a:r>
              <a:rPr lang="hu-HU" b="1" dirty="0" smtClean="0"/>
              <a:t>V · </a:t>
            </a:r>
            <a:r>
              <a:rPr lang="el-GR" b="1" dirty="0" smtClean="0"/>
              <a:t>ρ</a:t>
            </a:r>
            <a:r>
              <a:rPr lang="hu-HU" b="1" dirty="0" smtClean="0"/>
              <a:t> = m</a:t>
            </a:r>
          </a:p>
          <a:p>
            <a:pPr algn="ctr"/>
            <a:r>
              <a:rPr lang="hu-HU" b="1" dirty="0" smtClean="0"/>
              <a:t>m · g = </a:t>
            </a:r>
            <a:r>
              <a:rPr lang="hu-HU" b="1" dirty="0" err="1" smtClean="0"/>
              <a:t>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88950"/>
            <a:ext cx="4092397" cy="421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779912" y="301633"/>
            <a:ext cx="25717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Hátúszás</a:t>
            </a:r>
            <a:endParaRPr lang="en-US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55776" y="5429263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Lassú sebesség, kis csapásszám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4664"/>
            <a:ext cx="3966242" cy="41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884988" y="5445222"/>
            <a:ext cx="3156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Gyors, nagy csapásszám</a:t>
            </a:r>
            <a:endParaRPr lang="en-US" sz="2400" dirty="0"/>
          </a:p>
        </p:txBody>
      </p:sp>
      <p:pic>
        <p:nvPicPr>
          <p:cNvPr id="4" name="Back - swim strok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2282" y="1124744"/>
            <a:ext cx="4589989" cy="344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EGYETEM\TF\sportbiomechanika\UszasBiomechscan\IMG_2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8498"/>
            <a:ext cx="8906005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404664"/>
            <a:ext cx="633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testtartás hatása a homlokfelületre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811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85728"/>
            <a:ext cx="3820980" cy="42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21439" y="31311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Gyorsúszás rajt után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14348" y="5357826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the swimmer entered the water from a diving start the</a:t>
            </a:r>
            <a:r>
              <a:rPr lang="hu-HU" sz="1400" dirty="0" smtClean="0"/>
              <a:t> </a:t>
            </a:r>
            <a:r>
              <a:rPr lang="en-US" sz="1400" dirty="0" smtClean="0"/>
              <a:t>velocity decreased rapidly and then showed fluctuations related</a:t>
            </a:r>
            <a:r>
              <a:rPr lang="hu-HU" sz="1400" dirty="0" smtClean="0"/>
              <a:t> </a:t>
            </a:r>
            <a:r>
              <a:rPr lang="en-US" sz="1400" dirty="0" smtClean="0"/>
              <a:t>to the repeated leg flexions and extensions known as </a:t>
            </a:r>
            <a:r>
              <a:rPr lang="en-US" sz="1400" dirty="0" err="1" smtClean="0"/>
              <a:t>dolphining</a:t>
            </a:r>
            <a:r>
              <a:rPr lang="hu-HU" sz="1400" dirty="0" smtClean="0"/>
              <a:t> </a:t>
            </a:r>
            <a:r>
              <a:rPr lang="en-US" sz="1400" dirty="0" smtClean="0"/>
              <a:t>(Figure 13). In this section the mean velocity of was 1.70</a:t>
            </a:r>
            <a:r>
              <a:rPr lang="hu-HU" sz="1400" dirty="0" smtClean="0"/>
              <a:t> </a:t>
            </a:r>
            <a:r>
              <a:rPr lang="en-US" sz="1400" dirty="0" smtClean="0"/>
              <a:t>m/s. During swimming the </a:t>
            </a:r>
            <a:r>
              <a:rPr lang="en-US" sz="1400" dirty="0" err="1" smtClean="0"/>
              <a:t>crawlstroke</a:t>
            </a:r>
            <a:r>
              <a:rPr lang="en-US" sz="1400" dirty="0" smtClean="0"/>
              <a:t> the velocity was 1.82</a:t>
            </a:r>
            <a:r>
              <a:rPr lang="hu-HU" sz="1400" dirty="0" smtClean="0"/>
              <a:t> </a:t>
            </a:r>
            <a:r>
              <a:rPr lang="en-US" sz="1400" dirty="0" smtClean="0"/>
              <a:t>m/s. It is apparent that this swimmer should limit </a:t>
            </a:r>
            <a:r>
              <a:rPr lang="en-US" sz="1400" dirty="0" err="1" smtClean="0"/>
              <a:t>dolphining</a:t>
            </a:r>
            <a:r>
              <a:rPr lang="hu-HU" sz="1400" dirty="0" smtClean="0"/>
              <a:t> </a:t>
            </a:r>
            <a:r>
              <a:rPr lang="en-US" sz="1400" dirty="0" smtClean="0"/>
              <a:t>to three cycles and then begin swimming. </a:t>
            </a:r>
            <a:endParaRPr lang="en-US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928662" y="1214422"/>
            <a:ext cx="164307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Delfin mozgás</a:t>
            </a:r>
            <a:endParaRPr lang="en-US" dirty="0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2643174" y="1285860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06674"/>
            <a:ext cx="6768752" cy="384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40758" y="620688"/>
            <a:ext cx="2581091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Forduló fázisai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10500" y="5661248"/>
            <a:ext cx="844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III-IV fázisban legkisebb tehetetlenségi nyomaték elérése a cél a</a:t>
            </a:r>
          </a:p>
          <a:p>
            <a:r>
              <a:rPr lang="hu-HU" sz="2400" dirty="0" smtClean="0"/>
              <a:t>lehető legnagyobb fordulási szögsebesség elérésének érdekében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629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Image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00372"/>
            <a:ext cx="483071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172114" y="94616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Buborékok a ruhán – felhajtóerő, homlokfelület csökkentése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64088" y="404664"/>
            <a:ext cx="3385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Fastskin</a:t>
            </a:r>
            <a:r>
              <a:rPr lang="hu-HU" sz="2800" dirty="0" smtClean="0"/>
              <a:t> ruhák hatásai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119909" y="1586542"/>
            <a:ext cx="404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Hosszirányú bordázat – lamináris áramlás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30564" y="1955874"/>
            <a:ext cx="4024091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Lágyabb szövetek összenyomása – homlokfelület csökkentése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View Larger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50" y="2132856"/>
            <a:ext cx="3286148" cy="268283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55418" y="676560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Súrlódási </a:t>
            </a:r>
            <a:r>
              <a:rPr lang="hu-HU" sz="2400" b="1" dirty="0" smtClean="0"/>
              <a:t>ellenállás változása</a:t>
            </a:r>
            <a:endParaRPr lang="en-US" sz="2400" b="1" dirty="0"/>
          </a:p>
        </p:txBody>
      </p:sp>
      <p:pic>
        <p:nvPicPr>
          <p:cNvPr id="64516" name="Picture 4" descr="View Larger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853868"/>
            <a:ext cx="3143272" cy="2222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12"/>
          <p:cNvPicPr>
            <a:picLocks noChangeAspect="1" noChangeArrowheads="1"/>
          </p:cNvPicPr>
          <p:nvPr/>
        </p:nvPicPr>
        <p:blipFill rotWithShape="1">
          <a:blip r:embed="rId2" cstate="print"/>
          <a:srcRect t="3368"/>
          <a:stretch/>
        </p:blipFill>
        <p:spPr bwMode="auto">
          <a:xfrm>
            <a:off x="1928793" y="1484784"/>
            <a:ext cx="4786317" cy="38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26598" y="188640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közegellenállás és az úszás sebességének kapcsolata hagyományos és </a:t>
            </a:r>
            <a:r>
              <a:rPr lang="hu-HU" sz="2400" dirty="0" err="1" smtClean="0"/>
              <a:t>fastskin</a:t>
            </a:r>
            <a:r>
              <a:rPr lang="hu-HU" sz="2400" dirty="0" smtClean="0"/>
              <a:t> öltözékben 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7158" y="5568751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Nagy sebességnél jelentős különbség a két féle öltözék között. Ugyanazon sebességnél kisebb a közegellenállás </a:t>
            </a:r>
            <a:r>
              <a:rPr lang="hu-HU" sz="2400" dirty="0" err="1" smtClean="0"/>
              <a:t>fastskin</a:t>
            </a:r>
            <a:r>
              <a:rPr lang="hu-HU" sz="2400" dirty="0" smtClean="0"/>
              <a:t> öltözékben.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8" y="0"/>
            <a:ext cx="7610566" cy="674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89373" y="353958"/>
            <a:ext cx="179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Világcsúcsok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78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965"/>
            <a:ext cx="7056784" cy="625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937985" y="655139"/>
            <a:ext cx="622927" cy="5390665"/>
          </a:xfrm>
          <a:prstGeom prst="rect">
            <a:avLst/>
          </a:prstGeom>
          <a:solidFill>
            <a:srgbClr val="FFC000"/>
          </a:solidFill>
        </p:spPr>
        <p:txBody>
          <a:bodyPr vert="wordArtVert" wrap="square" rtlCol="0">
            <a:spAutoFit/>
          </a:bodyPr>
          <a:lstStyle/>
          <a:p>
            <a:r>
              <a:rPr lang="hu-HU" sz="2400" b="1" dirty="0" smtClean="0"/>
              <a:t>Világcsúcsok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44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ék hegy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sp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451485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sp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716338"/>
            <a:ext cx="3529013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37288" y="3159125"/>
            <a:ext cx="1169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</a:rPr>
              <a:t>stabil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916113" y="684213"/>
            <a:ext cx="1169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rgbClr val="000066"/>
                </a:solidFill>
              </a:rPr>
              <a:t>labilis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607050" y="1808163"/>
            <a:ext cx="2565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M</a:t>
            </a:r>
            <a:r>
              <a:rPr lang="hu-HU" sz="2400" b="1" baseline="-25000"/>
              <a:t>SP</a:t>
            </a:r>
            <a:r>
              <a:rPr lang="hu-HU" sz="2400" b="1"/>
              <a:t> = SP </a:t>
            </a:r>
            <a:r>
              <a:rPr lang="hu-HU" sz="2400" b="1">
                <a:sym typeface="Symbol" pitchFamily="18" charset="2"/>
              </a:rPr>
              <a:t></a:t>
            </a:r>
            <a:r>
              <a:rPr lang="hu-HU" sz="2400" b="1"/>
              <a:t> d</a:t>
            </a:r>
            <a:endParaRPr lang="en-US" sz="2400" b="1"/>
          </a:p>
        </p:txBody>
      </p:sp>
      <p:sp>
        <p:nvSpPr>
          <p:cNvPr id="8" name="Szövegdoboz 7"/>
          <p:cNvSpPr txBox="1"/>
          <p:nvPr/>
        </p:nvSpPr>
        <p:spPr>
          <a:xfrm>
            <a:off x="1655800" y="116632"/>
            <a:ext cx="54006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Felhajtóerő központja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11960" y="3123714"/>
            <a:ext cx="64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Vége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39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2850680" cy="267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1149470" y="4359172"/>
            <a:ext cx="745497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Subject </a:t>
            </a:r>
            <a:r>
              <a:rPr lang="hu-HU" sz="1200" dirty="0" smtClean="0"/>
              <a:t>      </a:t>
            </a:r>
            <a:r>
              <a:rPr lang="en-US" sz="1200" b="1" dirty="0" smtClean="0"/>
              <a:t>VX </a:t>
            </a:r>
            <a:r>
              <a:rPr lang="hu-HU" sz="1200" b="1" dirty="0" smtClean="0"/>
              <a:t>            </a:t>
            </a:r>
            <a:r>
              <a:rPr lang="en-US" sz="1200" b="1" dirty="0" smtClean="0"/>
              <a:t>VZ</a:t>
            </a:r>
            <a:r>
              <a:rPr lang="hu-HU" sz="1200" b="1" dirty="0" smtClean="0"/>
              <a:t>            </a:t>
            </a:r>
            <a:r>
              <a:rPr lang="en-US" sz="1200" b="1" dirty="0" smtClean="0"/>
              <a:t> VG </a:t>
            </a:r>
            <a:r>
              <a:rPr lang="hu-HU" sz="1200" b="1" dirty="0" smtClean="0"/>
              <a:t>          </a:t>
            </a:r>
            <a:r>
              <a:rPr lang="el-GR" sz="1200" b="1" dirty="0" smtClean="0"/>
              <a:t>α</a:t>
            </a:r>
            <a:r>
              <a:rPr lang="en-US" sz="1200" b="1" dirty="0" smtClean="0"/>
              <a:t>takeoff</a:t>
            </a:r>
          </a:p>
          <a:p>
            <a:r>
              <a:rPr lang="hu-HU" sz="1200" dirty="0" smtClean="0"/>
              <a:t>                 </a:t>
            </a:r>
            <a:r>
              <a:rPr lang="pt-BR" sz="1200" dirty="0" smtClean="0"/>
              <a:t>a) </a:t>
            </a:r>
            <a:r>
              <a:rPr lang="hu-HU" sz="1200" dirty="0" smtClean="0"/>
              <a:t>     </a:t>
            </a:r>
            <a:r>
              <a:rPr lang="pt-BR" sz="1200" dirty="0" smtClean="0"/>
              <a:t>b) </a:t>
            </a:r>
            <a:r>
              <a:rPr lang="hu-HU" sz="1200" dirty="0" smtClean="0"/>
              <a:t>    </a:t>
            </a:r>
            <a:r>
              <a:rPr lang="pt-BR" sz="1200" dirty="0" smtClean="0"/>
              <a:t>a) </a:t>
            </a:r>
            <a:r>
              <a:rPr lang="hu-HU" sz="1200" dirty="0" smtClean="0"/>
              <a:t>      </a:t>
            </a:r>
            <a:r>
              <a:rPr lang="pt-BR" sz="1200" dirty="0" smtClean="0"/>
              <a:t>b) </a:t>
            </a:r>
            <a:r>
              <a:rPr lang="hu-HU" sz="1200" dirty="0" smtClean="0"/>
              <a:t>     </a:t>
            </a:r>
            <a:r>
              <a:rPr lang="pt-BR" sz="1200" dirty="0" smtClean="0"/>
              <a:t>a) </a:t>
            </a:r>
            <a:r>
              <a:rPr lang="hu-HU" sz="1200" dirty="0" smtClean="0"/>
              <a:t>   </a:t>
            </a:r>
            <a:r>
              <a:rPr lang="pt-BR" sz="1200" dirty="0" smtClean="0"/>
              <a:t>b)</a:t>
            </a:r>
            <a:r>
              <a:rPr lang="hu-HU" sz="1200" dirty="0" smtClean="0"/>
              <a:t>    </a:t>
            </a:r>
            <a:r>
              <a:rPr lang="pt-BR" sz="1200" dirty="0" smtClean="0"/>
              <a:t> a)</a:t>
            </a:r>
            <a:r>
              <a:rPr lang="hu-HU" sz="1200" dirty="0" smtClean="0"/>
              <a:t>        </a:t>
            </a:r>
            <a:r>
              <a:rPr lang="pt-BR" sz="1200" dirty="0" smtClean="0"/>
              <a:t>b)</a:t>
            </a:r>
          </a:p>
          <a:p>
            <a:r>
              <a:rPr lang="en-US" sz="1200" dirty="0" smtClean="0"/>
              <a:t>1</a:t>
            </a:r>
            <a:r>
              <a:rPr lang="hu-HU" sz="1200" dirty="0" smtClean="0"/>
              <a:t>           </a:t>
            </a:r>
            <a:r>
              <a:rPr lang="en-US" sz="1200" dirty="0" smtClean="0"/>
              <a:t> 3.56 4.09 </a:t>
            </a:r>
            <a:r>
              <a:rPr lang="hu-HU" sz="1200" dirty="0" smtClean="0"/>
              <a:t> </a:t>
            </a:r>
            <a:r>
              <a:rPr lang="en-US" sz="1200" dirty="0" smtClean="0"/>
              <a:t>0.38 -0.09 3.58 4.09 </a:t>
            </a:r>
            <a:r>
              <a:rPr lang="hu-HU" sz="1200" dirty="0" smtClean="0"/>
              <a:t>   </a:t>
            </a:r>
            <a:r>
              <a:rPr lang="en-US" sz="1200" dirty="0" smtClean="0"/>
              <a:t>6.20 -1.35</a:t>
            </a:r>
          </a:p>
          <a:p>
            <a:r>
              <a:rPr lang="en-US" sz="1200" dirty="0" smtClean="0"/>
              <a:t>2</a:t>
            </a:r>
            <a:r>
              <a:rPr lang="hu-HU" sz="1200" dirty="0" smtClean="0"/>
              <a:t> </a:t>
            </a:r>
            <a:r>
              <a:rPr lang="en-US" sz="1200" dirty="0" smtClean="0"/>
              <a:t> </a:t>
            </a:r>
            <a:r>
              <a:rPr lang="hu-HU" sz="1200" dirty="0" smtClean="0"/>
              <a:t>          </a:t>
            </a:r>
            <a:r>
              <a:rPr lang="en-US" sz="1200" dirty="0" smtClean="0"/>
              <a:t>3.92 4.25 -0.16 -0.35 3.92 4.26</a:t>
            </a:r>
            <a:r>
              <a:rPr lang="hu-HU" sz="1200" dirty="0" smtClean="0"/>
              <a:t> </a:t>
            </a:r>
            <a:r>
              <a:rPr lang="en-US" sz="1200" dirty="0" smtClean="0"/>
              <a:t> -2.34 -4.82</a:t>
            </a:r>
          </a:p>
          <a:p>
            <a:r>
              <a:rPr lang="en-US" sz="1200" dirty="0" smtClean="0"/>
              <a:t>3 </a:t>
            </a:r>
            <a:r>
              <a:rPr lang="hu-HU" sz="1200" dirty="0" smtClean="0"/>
              <a:t>           </a:t>
            </a:r>
            <a:r>
              <a:rPr lang="en-US" sz="1200" dirty="0" smtClean="0"/>
              <a:t>3.75 4.14 -0.54 -0.66 3.79 4.20</a:t>
            </a:r>
            <a:r>
              <a:rPr lang="hu-HU" sz="1200" dirty="0" smtClean="0"/>
              <a:t> </a:t>
            </a:r>
            <a:r>
              <a:rPr lang="en-US" sz="1200" dirty="0" smtClean="0"/>
              <a:t> -8.16 -9.16</a:t>
            </a:r>
          </a:p>
          <a:p>
            <a:r>
              <a:rPr lang="en-US" sz="1200" dirty="0" smtClean="0"/>
              <a:t>4 </a:t>
            </a:r>
            <a:r>
              <a:rPr lang="hu-HU" sz="1200" dirty="0" smtClean="0"/>
              <a:t>           </a:t>
            </a:r>
            <a:r>
              <a:rPr lang="en-US" sz="1200" dirty="0" smtClean="0"/>
              <a:t>4.10 4.44 -0.13 -0.44 4.10 4.47</a:t>
            </a:r>
            <a:r>
              <a:rPr lang="hu-HU" sz="1200" dirty="0" smtClean="0"/>
              <a:t> </a:t>
            </a:r>
            <a:r>
              <a:rPr lang="en-US" sz="1200" dirty="0" smtClean="0"/>
              <a:t> -1.92 -5.73</a:t>
            </a:r>
          </a:p>
          <a:p>
            <a:r>
              <a:rPr lang="en-US" sz="1400" b="1" i="1" dirty="0" smtClean="0">
                <a:solidFill>
                  <a:srgbClr val="FF0000"/>
                </a:solidFill>
              </a:rPr>
              <a:t>mean </a:t>
            </a:r>
            <a:r>
              <a:rPr lang="hu-HU" sz="1400" b="1" i="1" dirty="0" smtClean="0">
                <a:solidFill>
                  <a:srgbClr val="FF0000"/>
                </a:solidFill>
              </a:rPr>
              <a:t>   </a:t>
            </a:r>
            <a:r>
              <a:rPr lang="en-US" sz="1400" b="1" i="1" dirty="0" smtClean="0">
                <a:solidFill>
                  <a:srgbClr val="FF0000"/>
                </a:solidFill>
              </a:rPr>
              <a:t>3.83 4.23 -0.11 -0.38 3.84 4.25 -1.55 -5.26</a:t>
            </a:r>
          </a:p>
          <a:p>
            <a:r>
              <a:rPr lang="en-US" sz="1100" b="1" i="1" dirty="0" err="1" smtClean="0">
                <a:solidFill>
                  <a:srgbClr val="FF0000"/>
                </a:solidFill>
              </a:rPr>
              <a:t>Sd</a:t>
            </a:r>
            <a:r>
              <a:rPr lang="en-US" sz="1100" b="1" i="1" dirty="0" smtClean="0">
                <a:solidFill>
                  <a:srgbClr val="FF0000"/>
                </a:solidFill>
              </a:rPr>
              <a:t> </a:t>
            </a:r>
            <a:r>
              <a:rPr lang="hu-HU" sz="1100" b="1" i="1" dirty="0" smtClean="0">
                <a:solidFill>
                  <a:srgbClr val="FF0000"/>
                </a:solidFill>
              </a:rPr>
              <a:t>              </a:t>
            </a:r>
            <a:r>
              <a:rPr lang="en-US" sz="1100" b="1" i="1" dirty="0" smtClean="0">
                <a:solidFill>
                  <a:srgbClr val="FF0000"/>
                </a:solidFill>
              </a:rPr>
              <a:t>0.23 0.15 0.37 0.23 0.21 0.15 5.90 3.21</a:t>
            </a:r>
            <a:endParaRPr lang="en-US" sz="1100" b="1" i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85918" y="3071810"/>
            <a:ext cx="636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</a:t>
            </a:r>
            <a:r>
              <a:rPr lang="en-US" sz="2000" b="1" baseline="-25000" dirty="0" smtClean="0"/>
              <a:t>X</a:t>
            </a:r>
            <a:r>
              <a:rPr lang="en-US" sz="2000" b="1" dirty="0" smtClean="0"/>
              <a:t> </a:t>
            </a:r>
            <a:r>
              <a:rPr lang="hu-HU" sz="2000" b="1" dirty="0" smtClean="0"/>
              <a:t>                    </a:t>
            </a:r>
            <a:r>
              <a:rPr lang="en-US" sz="2000" b="1" dirty="0" smtClean="0"/>
              <a:t>V</a:t>
            </a:r>
            <a:r>
              <a:rPr lang="en-US" sz="2000" b="1" baseline="-25000" dirty="0" smtClean="0"/>
              <a:t>Z</a:t>
            </a:r>
            <a:r>
              <a:rPr lang="hu-HU" sz="2000" b="1" dirty="0" smtClean="0"/>
              <a:t>            </a:t>
            </a:r>
            <a:r>
              <a:rPr lang="en-US" sz="2000" b="1" dirty="0" smtClean="0"/>
              <a:t> </a:t>
            </a:r>
            <a:r>
              <a:rPr lang="hu-HU" sz="2000" b="1" dirty="0" smtClean="0"/>
              <a:t>        </a:t>
            </a:r>
            <a:r>
              <a:rPr lang="en-US" sz="2000" b="1" dirty="0" smtClean="0"/>
              <a:t>V</a:t>
            </a:r>
            <a:r>
              <a:rPr lang="en-US" sz="2000" b="1" baseline="-25000" dirty="0" smtClean="0"/>
              <a:t>G</a:t>
            </a:r>
            <a:r>
              <a:rPr lang="en-US" sz="2000" b="1" dirty="0" smtClean="0"/>
              <a:t> </a:t>
            </a:r>
            <a:r>
              <a:rPr lang="hu-HU" sz="2000" b="1" dirty="0" smtClean="0"/>
              <a:t>                        </a:t>
            </a:r>
            <a:r>
              <a:rPr lang="el-GR" sz="2000" b="1" dirty="0" smtClean="0"/>
              <a:t>α</a:t>
            </a:r>
            <a:r>
              <a:rPr lang="hu-HU" sz="2000" b="1" dirty="0" smtClean="0"/>
              <a:t> </a:t>
            </a:r>
            <a:endParaRPr lang="en-US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500166" y="3643314"/>
            <a:ext cx="62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3.83 </a:t>
            </a:r>
            <a:r>
              <a:rPr lang="hu-HU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4.23 </a:t>
            </a:r>
            <a:r>
              <a:rPr lang="hu-HU" sz="2000" b="1" i="1" dirty="0" smtClean="0">
                <a:solidFill>
                  <a:srgbClr val="FF0000"/>
                </a:solidFill>
              </a:rPr>
              <a:t>    </a:t>
            </a:r>
            <a:r>
              <a:rPr lang="en-US" sz="2000" b="1" i="1" dirty="0" smtClean="0">
                <a:solidFill>
                  <a:srgbClr val="FF0000"/>
                </a:solidFill>
              </a:rPr>
              <a:t>-0.11 -0.38 </a:t>
            </a:r>
            <a:r>
              <a:rPr lang="hu-HU" sz="2000" b="1" i="1" dirty="0" smtClean="0">
                <a:solidFill>
                  <a:srgbClr val="FF0000"/>
                </a:solidFill>
              </a:rPr>
              <a:t>      </a:t>
            </a:r>
            <a:r>
              <a:rPr lang="en-US" sz="2000" b="1" i="1" dirty="0" smtClean="0">
                <a:solidFill>
                  <a:srgbClr val="FF0000"/>
                </a:solidFill>
              </a:rPr>
              <a:t>3.84 4.25 </a:t>
            </a:r>
            <a:r>
              <a:rPr lang="hu-HU" sz="2000" b="1" i="1" dirty="0" smtClean="0">
                <a:solidFill>
                  <a:srgbClr val="FF0000"/>
                </a:solidFill>
              </a:rPr>
              <a:t>          </a:t>
            </a:r>
            <a:r>
              <a:rPr lang="en-US" sz="2000" b="1" i="1" dirty="0" smtClean="0">
                <a:solidFill>
                  <a:srgbClr val="FF0000"/>
                </a:solidFill>
              </a:rPr>
              <a:t>-1.55 -5.26</a:t>
            </a:r>
          </a:p>
          <a:p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857364"/>
            <a:ext cx="5714466" cy="335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142976" y="357166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Hátúszás rajt erő-idő görbéje</a:t>
            </a:r>
            <a:endParaRPr lang="en-US" sz="2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28" y="2205030"/>
            <a:ext cx="6754618" cy="75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133725"/>
            <a:ext cx="694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928662" y="928670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Öt hátúszó rajtjának kinematikai adatai</a:t>
            </a:r>
            <a:endParaRPr lang="en-US" sz="24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000504"/>
            <a:ext cx="3798637" cy="18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189136" cy="39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785918" y="1142984"/>
            <a:ext cx="6072230" cy="928694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1928794" y="4500570"/>
            <a:ext cx="5929354" cy="35719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1071538" y="2857496"/>
            <a:ext cx="6858048" cy="642942"/>
          </a:xfrm>
          <a:prstGeom prst="rect">
            <a:avLst/>
          </a:prstGeom>
          <a:solidFill>
            <a:schemeClr val="accent2">
              <a:lumMod val="75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30956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71538" y="4786322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BODYSUIT YOURSELF: BUT FIRST THINK ABOUT IT</a:t>
            </a:r>
            <a:endParaRPr lang="hu-HU" dirty="0" smtClean="0"/>
          </a:p>
          <a:p>
            <a:r>
              <a:rPr lang="hu-HU" dirty="0" smtClean="0"/>
              <a:t>Ross Sanders</a:t>
            </a:r>
            <a:r>
              <a:rPr lang="hu-HU" baseline="30000" dirty="0" smtClean="0"/>
              <a:t>1</a:t>
            </a:r>
            <a:r>
              <a:rPr lang="hu-HU" dirty="0" smtClean="0"/>
              <a:t>, </a:t>
            </a:r>
            <a:r>
              <a:rPr lang="hu-HU" dirty="0" err="1" smtClean="0"/>
              <a:t>Brent</a:t>
            </a:r>
            <a:r>
              <a:rPr lang="hu-HU" dirty="0" smtClean="0"/>
              <a:t> Rushall</a:t>
            </a:r>
            <a:r>
              <a:rPr lang="hu-HU" baseline="30000" dirty="0" smtClean="0"/>
              <a:t>2</a:t>
            </a:r>
            <a:r>
              <a:rPr lang="hu-HU" dirty="0" smtClean="0"/>
              <a:t>, </a:t>
            </a:r>
            <a:r>
              <a:rPr lang="hu-HU" dirty="0" err="1" smtClean="0"/>
              <a:t>Huub</a:t>
            </a:r>
            <a:r>
              <a:rPr lang="hu-HU" dirty="0" smtClean="0"/>
              <a:t> Toussaint</a:t>
            </a:r>
            <a:r>
              <a:rPr lang="hu-HU" baseline="30000" dirty="0" smtClean="0"/>
              <a:t>3</a:t>
            </a:r>
            <a:r>
              <a:rPr lang="hu-HU" dirty="0" smtClean="0"/>
              <a:t>, Joel Stager</a:t>
            </a:r>
            <a:r>
              <a:rPr lang="hu-HU" baseline="30000" dirty="0" smtClean="0"/>
              <a:t>4</a:t>
            </a:r>
            <a:r>
              <a:rPr lang="hu-HU" dirty="0" smtClean="0"/>
              <a:t>, and </a:t>
            </a:r>
            <a:r>
              <a:rPr lang="hu-HU" dirty="0" err="1" smtClean="0"/>
              <a:t>Hideki</a:t>
            </a:r>
            <a:r>
              <a:rPr lang="hu-HU" dirty="0" smtClean="0"/>
              <a:t> Takagi</a:t>
            </a:r>
            <a:r>
              <a:rPr lang="hu-HU" baseline="30000" dirty="0" smtClean="0"/>
              <a:t>5</a:t>
            </a:r>
            <a:endParaRPr lang="hu-HU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857364"/>
            <a:ext cx="463557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14414" y="35716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közegellenállás és az úszás sebességének kapcsolata hagyományos és </a:t>
            </a:r>
            <a:r>
              <a:rPr lang="hu-HU" dirty="0" err="1" smtClean="0"/>
              <a:t>fastskin</a:t>
            </a:r>
            <a:r>
              <a:rPr lang="hu-HU" dirty="0" smtClean="0"/>
              <a:t> öltözékben.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43636" y="3357562"/>
            <a:ext cx="2643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két változó között a kapcsolat négyzetes függvénnyel írható le.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596" y="421481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Nincs jelentős különbség a két féle öltözék között.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642918"/>
            <a:ext cx="4279135" cy="329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857224" y="3929066"/>
            <a:ext cx="771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beginning of the stroke cycle the action of the arms produces</a:t>
            </a:r>
          </a:p>
          <a:p>
            <a:r>
              <a:rPr lang="en-US" dirty="0" smtClean="0"/>
              <a:t>an initial acceleration, A-1.This followed by a period of</a:t>
            </a:r>
          </a:p>
          <a:p>
            <a:r>
              <a:rPr lang="en-US" dirty="0" smtClean="0"/>
              <a:t>deceleration, D-1, as the legs are flexed in preparation for the</a:t>
            </a:r>
          </a:p>
          <a:p>
            <a:r>
              <a:rPr lang="en-US" dirty="0" smtClean="0"/>
              <a:t>kick. The acceleration due to the legs, A-2 is much greater than</a:t>
            </a:r>
          </a:p>
          <a:p>
            <a:r>
              <a:rPr lang="en-US" dirty="0" smtClean="0"/>
              <a:t>A-1. The glide after the kick is associated with the second period</a:t>
            </a:r>
          </a:p>
          <a:p>
            <a:r>
              <a:rPr lang="en-US" dirty="0" smtClean="0"/>
              <a:t>of deceleration, D-2.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428596" y="35716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Gyorsulás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85794"/>
            <a:ext cx="4434357" cy="34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928662" y="4500570"/>
            <a:ext cx="771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beginning of the stroke cycle the action of the arms produces</a:t>
            </a:r>
          </a:p>
          <a:p>
            <a:r>
              <a:rPr lang="en-US" dirty="0" smtClean="0"/>
              <a:t>an initial acceleration, A-1.This followed by a period of</a:t>
            </a:r>
          </a:p>
          <a:p>
            <a:r>
              <a:rPr lang="en-US" dirty="0" smtClean="0"/>
              <a:t>deceleration, D-1, as the legs are flexed in preparation for the</a:t>
            </a:r>
          </a:p>
          <a:p>
            <a:r>
              <a:rPr lang="en-US" dirty="0" smtClean="0"/>
              <a:t>kick. The acceleration due to the legs, A-2 is much greater than</a:t>
            </a:r>
          </a:p>
          <a:p>
            <a:r>
              <a:rPr lang="en-US" dirty="0" smtClean="0"/>
              <a:t>A-1. The glide after the kick is associated with the second period</a:t>
            </a:r>
          </a:p>
          <a:p>
            <a:r>
              <a:rPr lang="en-US" dirty="0" smtClean="0"/>
              <a:t>of deceleration, D-2.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42976" y="28572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Út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tart of a backstroke race">
            <a:hlinkClick r:id="rId2" tooltip="View Full-Siz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4762500" cy="29813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2265</Words>
  <Application>Microsoft Office PowerPoint</Application>
  <PresentationFormat>Diavetítés a képernyőre (4:3 oldalarány)</PresentationFormat>
  <Paragraphs>273</Paragraphs>
  <Slides>101</Slides>
  <Notes>1</Notes>
  <HiddenSlides>16</HiddenSlides>
  <MMClips>6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101</vt:i4>
      </vt:variant>
    </vt:vector>
  </HeadingPairs>
  <TitlesOfParts>
    <vt:vector size="103" baseType="lpstr">
      <vt:lpstr>Office-téma</vt:lpstr>
      <vt:lpstr>Equation</vt:lpstr>
      <vt:lpstr>PowerPoint bemutató</vt:lpstr>
      <vt:lpstr>Alapvető összetevők</vt:lpstr>
      <vt:lpstr>Miért</vt:lpstr>
      <vt:lpstr>Felületi feszültség</vt:lpstr>
      <vt:lpstr>PowerPoint bemutató</vt:lpstr>
      <vt:lpstr>Közegellenállás szerepe kettős</vt:lpstr>
      <vt:lpstr>PowerPoint bemutató</vt:lpstr>
      <vt:lpstr>PowerPoint bemutató</vt:lpstr>
      <vt:lpstr>PowerPoint bemutató</vt:lpstr>
      <vt:lpstr>PowerPoint bemutató</vt:lpstr>
      <vt:lpstr>PowerPoint bemutató</vt:lpstr>
      <vt:lpstr>Úszó sűrűségének szerepe</vt:lpstr>
      <vt:lpstr>PowerPoint bemutató</vt:lpstr>
      <vt:lpstr>PowerPoint bemutató</vt:lpstr>
      <vt:lpstr>PowerPoint bemutató</vt:lpstr>
      <vt:lpstr>PowerPoint bemutató</vt:lpstr>
      <vt:lpstr>PowerPoint bemutató</vt:lpstr>
      <vt:lpstr>Lamináris és turbulens áramlás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Kartempó fázisai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Bence</cp:lastModifiedBy>
  <cp:revision>210</cp:revision>
  <dcterms:created xsi:type="dcterms:W3CDTF">2010-04-12T18:28:22Z</dcterms:created>
  <dcterms:modified xsi:type="dcterms:W3CDTF">2013-05-28T21:22:58Z</dcterms:modified>
</cp:coreProperties>
</file>