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0.xml" ContentType="application/vnd.openxmlformats-officedocument.drawingml.chart+xml"/>
  <Override PartName="/ppt/notesSlides/notesSlide38.xml" ContentType="application/vnd.openxmlformats-officedocument.presentationml.notesSlide+xml"/>
  <Override PartName="/ppt/charts/chart11.xml" ContentType="application/vnd.openxmlformats-officedocument.drawingml.chart+xml"/>
  <Override PartName="/ppt/notesSlides/notesSlide39.xml" ContentType="application/vnd.openxmlformats-officedocument.presentationml.notesSlide+xml"/>
  <Override PartName="/ppt/charts/chart12.xml" ContentType="application/vnd.openxmlformats-officedocument.drawingml.chart+xml"/>
  <Override PartName="/ppt/notesSlides/notesSlide40.xml" ContentType="application/vnd.openxmlformats-officedocument.presentationml.notesSlide+xml"/>
  <Override PartName="/ppt/charts/chart13.xml" ContentType="application/vnd.openxmlformats-officedocument.drawingml.chart+xml"/>
  <Override PartName="/ppt/notesSlides/notesSlide4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42.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4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5.xml" ContentType="application/vnd.openxmlformats-officedocument.drawingml.chart+xml"/>
  <Override PartName="/ppt/notesSlides/notesSlide48.xml" ContentType="application/vnd.openxmlformats-officedocument.presentationml.notesSlide+xml"/>
  <Override PartName="/ppt/charts/chart26.xml" ContentType="application/vnd.openxmlformats-officedocument.drawingml.chart+xml"/>
  <Override PartName="/ppt/notesSlides/notesSlide49.xml" ContentType="application/vnd.openxmlformats-officedocument.presentationml.notesSlide+xml"/>
  <Override PartName="/ppt/charts/chart27.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28.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83" r:id="rId18"/>
    <p:sldId id="484" r:id="rId19"/>
    <p:sldId id="417" r:id="rId20"/>
    <p:sldId id="418" r:id="rId21"/>
    <p:sldId id="419" r:id="rId22"/>
    <p:sldId id="420" r:id="rId23"/>
    <p:sldId id="421" r:id="rId24"/>
    <p:sldId id="422" r:id="rId25"/>
    <p:sldId id="423" r:id="rId26"/>
    <p:sldId id="424" r:id="rId27"/>
    <p:sldId id="425" r:id="rId28"/>
    <p:sldId id="468" r:id="rId29"/>
    <p:sldId id="470" r:id="rId30"/>
    <p:sldId id="481" r:id="rId31"/>
    <p:sldId id="471" r:id="rId32"/>
    <p:sldId id="426" r:id="rId33"/>
    <p:sldId id="428" r:id="rId34"/>
    <p:sldId id="427" r:id="rId35"/>
    <p:sldId id="460" r:id="rId36"/>
    <p:sldId id="461" r:id="rId37"/>
    <p:sldId id="472" r:id="rId38"/>
    <p:sldId id="430" r:id="rId39"/>
    <p:sldId id="431" r:id="rId40"/>
    <p:sldId id="432" r:id="rId41"/>
    <p:sldId id="433" r:id="rId42"/>
    <p:sldId id="462" r:id="rId43"/>
    <p:sldId id="463" r:id="rId44"/>
    <p:sldId id="464" r:id="rId45"/>
    <p:sldId id="465" r:id="rId46"/>
    <p:sldId id="469" r:id="rId47"/>
    <p:sldId id="474" r:id="rId48"/>
    <p:sldId id="475" r:id="rId49"/>
    <p:sldId id="466" r:id="rId50"/>
    <p:sldId id="435" r:id="rId51"/>
    <p:sldId id="485" r:id="rId52"/>
    <p:sldId id="486" r:id="rId53"/>
    <p:sldId id="437" r:id="rId54"/>
    <p:sldId id="477" r:id="rId55"/>
    <p:sldId id="476" r:id="rId56"/>
    <p:sldId id="439" r:id="rId57"/>
    <p:sldId id="478" r:id="rId58"/>
    <p:sldId id="440" r:id="rId59"/>
    <p:sldId id="441" r:id="rId60"/>
    <p:sldId id="442" r:id="rId61"/>
    <p:sldId id="480" r:id="rId62"/>
    <p:sldId id="444" r:id="rId63"/>
    <p:sldId id="445" r:id="rId64"/>
    <p:sldId id="446" r:id="rId65"/>
    <p:sldId id="447" r:id="rId66"/>
    <p:sldId id="448" r:id="rId67"/>
    <p:sldId id="479" r:id="rId68"/>
    <p:sldId id="449" r:id="rId69"/>
    <p:sldId id="482" r:id="rId70"/>
    <p:sldId id="450" r:id="rId71"/>
    <p:sldId id="451" r:id="rId72"/>
    <p:sldId id="452" r:id="rId73"/>
    <p:sldId id="453" r:id="rId74"/>
    <p:sldId id="454" r:id="rId75"/>
    <p:sldId id="455" r:id="rId76"/>
    <p:sldId id="456" r:id="rId77"/>
    <p:sldId id="457" r:id="rId78"/>
    <p:sldId id="487" r:id="rId79"/>
    <p:sldId id="458" r:id="rId80"/>
    <p:sldId id="459" r:id="rId81"/>
    <p:sldId id="467" r:id="rId82"/>
    <p:sldId id="473" r:id="rId83"/>
    <p:sldId id="438" r:id="rId84"/>
    <p:sldId id="436" r:id="rId8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67" autoAdjust="0"/>
  </p:normalViewPr>
  <p:slideViewPr>
    <p:cSldViewPr>
      <p:cViewPr varScale="1">
        <p:scale>
          <a:sx n="60" d="100"/>
          <a:sy n="60" d="100"/>
        </p:scale>
        <p:origin x="-16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1"/>
    <c:plotArea>
      <c:layout/>
      <c:barChart>
        <c:barDir val="col"/>
        <c:grouping val="clustered"/>
        <c:varyColors val="0"/>
        <c:ser>
          <c:idx val="0"/>
          <c:order val="0"/>
          <c:invertIfNegative val="0"/>
          <c:dLbls>
            <c:txPr>
              <a:bodyPr/>
              <a:lstStyle/>
              <a:p>
                <a:pPr>
                  <a:defRPr sz="1800" b="1">
                    <a:solidFill>
                      <a:schemeClr val="tx1"/>
                    </a:solidFill>
                  </a:defRPr>
                </a:pPr>
                <a:endParaRPr lang="hu-HU"/>
              </a:p>
            </c:txPr>
            <c:dLblPos val="ctr"/>
            <c:showLegendKey val="0"/>
            <c:showVal val="1"/>
            <c:showCatName val="0"/>
            <c:showSerName val="0"/>
            <c:showPercent val="0"/>
            <c:showBubbleSize val="0"/>
            <c:showLeaderLines val="0"/>
          </c:dLbls>
          <c:errBars>
            <c:errBarType val="plus"/>
            <c:errValType val="cust"/>
            <c:noEndCap val="0"/>
            <c:plus>
              <c:numRef>
                <c:f>Munka5!$B$6</c:f>
                <c:numCache>
                  <c:formatCode>General</c:formatCode>
                  <c:ptCount val="1"/>
                  <c:pt idx="0">
                    <c:v>229</c:v>
                  </c:pt>
                </c:numCache>
              </c:numRef>
            </c:plus>
            <c:minus>
              <c:numLit>
                <c:formatCode>General</c:formatCode>
                <c:ptCount val="1"/>
                <c:pt idx="0">
                  <c:v>1</c:v>
                </c:pt>
              </c:numLit>
            </c:minus>
          </c:errBars>
          <c:cat>
            <c:numRef>
              <c:f>Munka5!$B$4</c:f>
              <c:numCache>
                <c:formatCode>General</c:formatCode>
                <c:ptCount val="1"/>
              </c:numCache>
            </c:numRef>
          </c:cat>
          <c:val>
            <c:numRef>
              <c:f>Munka5!$B$5</c:f>
              <c:numCache>
                <c:formatCode>General</c:formatCode>
                <c:ptCount val="1"/>
                <c:pt idx="0">
                  <c:v>1924</c:v>
                </c:pt>
              </c:numCache>
            </c:numRef>
          </c:val>
        </c:ser>
        <c:dLbls>
          <c:showLegendKey val="0"/>
          <c:showVal val="0"/>
          <c:showCatName val="0"/>
          <c:showSerName val="0"/>
          <c:showPercent val="0"/>
          <c:showBubbleSize val="0"/>
        </c:dLbls>
        <c:gapWidth val="150"/>
        <c:axId val="247728000"/>
        <c:axId val="247729536"/>
      </c:barChart>
      <c:catAx>
        <c:axId val="247728000"/>
        <c:scaling>
          <c:orientation val="minMax"/>
        </c:scaling>
        <c:delete val="0"/>
        <c:axPos val="b"/>
        <c:numFmt formatCode="General" sourceLinked="1"/>
        <c:majorTickMark val="out"/>
        <c:minorTickMark val="none"/>
        <c:tickLblPos val="nextTo"/>
        <c:crossAx val="247729536"/>
        <c:crosses val="autoZero"/>
        <c:auto val="1"/>
        <c:lblAlgn val="ctr"/>
        <c:lblOffset val="100"/>
        <c:noMultiLvlLbl val="0"/>
      </c:catAx>
      <c:valAx>
        <c:axId val="247729536"/>
        <c:scaling>
          <c:orientation val="minMax"/>
          <c:max val="7000"/>
          <c:min val="0"/>
        </c:scaling>
        <c:delete val="0"/>
        <c:axPos val="l"/>
        <c:majorGridlines/>
        <c:title>
          <c:tx>
            <c:rich>
              <a:bodyPr rot="-5400000" vert="horz"/>
              <a:lstStyle/>
              <a:p>
                <a:pPr>
                  <a:defRPr sz="1200" b="1"/>
                </a:pPr>
                <a:r>
                  <a:rPr lang="hu-HU" sz="1200" b="1"/>
                  <a:t>Tenzilis erő (N)</a:t>
                </a:r>
              </a:p>
            </c:rich>
          </c:tx>
          <c:layout/>
          <c:overlay val="0"/>
        </c:title>
        <c:numFmt formatCode="General" sourceLinked="1"/>
        <c:majorTickMark val="out"/>
        <c:minorTickMark val="none"/>
        <c:tickLblPos val="nextTo"/>
        <c:txPr>
          <a:bodyPr/>
          <a:lstStyle/>
          <a:p>
            <a:pPr>
              <a:defRPr sz="1200"/>
            </a:pPr>
            <a:endParaRPr lang="hu-HU"/>
          </a:p>
        </c:txPr>
        <c:crossAx val="247728000"/>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txPr>
              <a:bodyPr/>
              <a:lstStyle/>
              <a:p>
                <a:pPr>
                  <a:defRPr sz="2000" b="1"/>
                </a:pPr>
                <a:endParaRPr lang="hu-HU"/>
              </a:p>
            </c:txPr>
            <c:dLblPos val="ctr"/>
            <c:showLegendKey val="0"/>
            <c:showVal val="1"/>
            <c:showCatName val="0"/>
            <c:showSerName val="0"/>
            <c:showPercent val="0"/>
            <c:showBubbleSize val="0"/>
            <c:showLeaderLines val="0"/>
          </c:dLbls>
          <c:cat>
            <c:strRef>
              <c:f>Munka3!$B$2:$D$2</c:f>
              <c:strCache>
                <c:ptCount val="3"/>
                <c:pt idx="0">
                  <c:v>Felnőtt Rhesus majom</c:v>
                </c:pt>
                <c:pt idx="1">
                  <c:v>Humán 22 éves</c:v>
                </c:pt>
                <c:pt idx="2">
                  <c:v>Humán 50 éves</c:v>
                </c:pt>
              </c:strCache>
            </c:strRef>
          </c:cat>
          <c:val>
            <c:numRef>
              <c:f>Munka3!$B$3:$D$3</c:f>
              <c:numCache>
                <c:formatCode>General</c:formatCode>
                <c:ptCount val="3"/>
                <c:pt idx="0">
                  <c:v>38</c:v>
                </c:pt>
                <c:pt idx="1">
                  <c:v>25.5</c:v>
                </c:pt>
                <c:pt idx="2">
                  <c:v>21.9</c:v>
                </c:pt>
              </c:numCache>
            </c:numRef>
          </c:val>
        </c:ser>
        <c:dLbls>
          <c:dLblPos val="ctr"/>
          <c:showLegendKey val="0"/>
          <c:showVal val="1"/>
          <c:showCatName val="0"/>
          <c:showSerName val="0"/>
          <c:showPercent val="0"/>
          <c:showBubbleSize val="0"/>
        </c:dLbls>
        <c:gapWidth val="150"/>
        <c:axId val="233945728"/>
        <c:axId val="234014208"/>
      </c:barChart>
      <c:catAx>
        <c:axId val="233945728"/>
        <c:scaling>
          <c:orientation val="minMax"/>
        </c:scaling>
        <c:delete val="0"/>
        <c:axPos val="b"/>
        <c:majorTickMark val="out"/>
        <c:minorTickMark val="none"/>
        <c:tickLblPos val="nextTo"/>
        <c:txPr>
          <a:bodyPr/>
          <a:lstStyle/>
          <a:p>
            <a:pPr>
              <a:defRPr sz="1400" b="1"/>
            </a:pPr>
            <a:endParaRPr lang="hu-HU"/>
          </a:p>
        </c:txPr>
        <c:crossAx val="234014208"/>
        <c:crosses val="autoZero"/>
        <c:auto val="1"/>
        <c:lblAlgn val="ctr"/>
        <c:lblOffset val="100"/>
        <c:noMultiLvlLbl val="0"/>
      </c:catAx>
      <c:valAx>
        <c:axId val="234014208"/>
        <c:scaling>
          <c:orientation val="minMax"/>
        </c:scaling>
        <c:delete val="0"/>
        <c:axPos val="l"/>
        <c:majorGridlines/>
        <c:title>
          <c:tx>
            <c:rich>
              <a:bodyPr rot="-5400000" vert="horz"/>
              <a:lstStyle/>
              <a:p>
                <a:pPr>
                  <a:defRPr sz="1600"/>
                </a:pPr>
                <a:r>
                  <a:rPr lang="en-US" sz="1600"/>
                  <a:t>Strain (%)</a:t>
                </a:r>
              </a:p>
            </c:rich>
          </c:tx>
          <c:layout/>
          <c:overlay val="0"/>
        </c:title>
        <c:numFmt formatCode="General" sourceLinked="1"/>
        <c:majorTickMark val="out"/>
        <c:minorTickMark val="none"/>
        <c:tickLblPos val="nextTo"/>
        <c:txPr>
          <a:bodyPr/>
          <a:lstStyle/>
          <a:p>
            <a:pPr>
              <a:defRPr sz="1400"/>
            </a:pPr>
            <a:endParaRPr lang="hu-HU"/>
          </a:p>
        </c:txPr>
        <c:crossAx val="23394572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invertIfNegative val="0"/>
          <c:dLbls>
            <c:txPr>
              <a:bodyPr/>
              <a:lstStyle/>
              <a:p>
                <a:pPr>
                  <a:defRPr sz="2000" b="1"/>
                </a:pPr>
                <a:endParaRPr lang="hu-HU"/>
              </a:p>
            </c:txPr>
            <c:dLblPos val="ctr"/>
            <c:showLegendKey val="0"/>
            <c:showVal val="1"/>
            <c:showCatName val="0"/>
            <c:showSerName val="0"/>
            <c:showPercent val="0"/>
            <c:showBubbleSize val="0"/>
            <c:showLeaderLines val="0"/>
          </c:dLbls>
          <c:cat>
            <c:strRef>
              <c:f>Munka3!$B$7:$D$7</c:f>
              <c:strCache>
                <c:ptCount val="3"/>
                <c:pt idx="0">
                  <c:v>Felnőtt Rhesus majom</c:v>
                </c:pt>
                <c:pt idx="1">
                  <c:v>Humán 22 éves</c:v>
                </c:pt>
                <c:pt idx="2">
                  <c:v>Humán 50 éves</c:v>
                </c:pt>
              </c:strCache>
            </c:strRef>
          </c:cat>
          <c:val>
            <c:numRef>
              <c:f>Munka3!$B$8:$D$8</c:f>
              <c:numCache>
                <c:formatCode>General</c:formatCode>
                <c:ptCount val="3"/>
                <c:pt idx="0">
                  <c:v>66</c:v>
                </c:pt>
                <c:pt idx="1">
                  <c:v>37.799999999999997</c:v>
                </c:pt>
                <c:pt idx="2">
                  <c:v>13.3</c:v>
                </c:pt>
              </c:numCache>
            </c:numRef>
          </c:val>
        </c:ser>
        <c:dLbls>
          <c:dLblPos val="ctr"/>
          <c:showLegendKey val="0"/>
          <c:showVal val="1"/>
          <c:showCatName val="0"/>
          <c:showSerName val="0"/>
          <c:showPercent val="0"/>
          <c:showBubbleSize val="0"/>
        </c:dLbls>
        <c:gapWidth val="150"/>
        <c:axId val="234028416"/>
        <c:axId val="234805888"/>
      </c:barChart>
      <c:catAx>
        <c:axId val="234028416"/>
        <c:scaling>
          <c:orientation val="minMax"/>
        </c:scaling>
        <c:delete val="0"/>
        <c:axPos val="b"/>
        <c:majorTickMark val="out"/>
        <c:minorTickMark val="none"/>
        <c:tickLblPos val="nextTo"/>
        <c:txPr>
          <a:bodyPr/>
          <a:lstStyle/>
          <a:p>
            <a:pPr>
              <a:defRPr sz="1400"/>
            </a:pPr>
            <a:endParaRPr lang="hu-HU"/>
          </a:p>
        </c:txPr>
        <c:crossAx val="234805888"/>
        <c:crosses val="autoZero"/>
        <c:auto val="1"/>
        <c:lblAlgn val="ctr"/>
        <c:lblOffset val="100"/>
        <c:noMultiLvlLbl val="0"/>
      </c:catAx>
      <c:valAx>
        <c:axId val="234805888"/>
        <c:scaling>
          <c:orientation val="minMax"/>
        </c:scaling>
        <c:delete val="0"/>
        <c:axPos val="l"/>
        <c:majorGridlines/>
        <c:title>
          <c:tx>
            <c:rich>
              <a:bodyPr rot="-5400000" vert="horz"/>
              <a:lstStyle/>
              <a:p>
                <a:pPr>
                  <a:defRPr sz="1800"/>
                </a:pPr>
                <a:r>
                  <a:rPr lang="en-US" sz="1800"/>
                  <a:t>Stress (</a:t>
                </a:r>
                <a:r>
                  <a:rPr lang="hu-HU" sz="1800"/>
                  <a:t>MPa)</a:t>
                </a:r>
                <a:endParaRPr lang="en-US" sz="1800"/>
              </a:p>
            </c:rich>
          </c:tx>
          <c:layout/>
          <c:overlay val="0"/>
        </c:title>
        <c:numFmt formatCode="General" sourceLinked="1"/>
        <c:majorTickMark val="out"/>
        <c:minorTickMark val="none"/>
        <c:tickLblPos val="nextTo"/>
        <c:txPr>
          <a:bodyPr/>
          <a:lstStyle/>
          <a:p>
            <a:pPr>
              <a:defRPr sz="1800"/>
            </a:pPr>
            <a:endParaRPr lang="hu-HU"/>
          </a:p>
        </c:txPr>
        <c:crossAx val="23402841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600" b="1"/>
                </a:pPr>
                <a:endParaRPr lang="hu-HU"/>
              </a:p>
            </c:txPr>
            <c:dLblPos val="ctr"/>
            <c:showLegendKey val="0"/>
            <c:showVal val="1"/>
            <c:showCatName val="0"/>
            <c:showSerName val="0"/>
            <c:showPercent val="0"/>
            <c:showBubbleSize val="0"/>
            <c:showLeaderLines val="0"/>
          </c:dLbls>
          <c:cat>
            <c:strRef>
              <c:f>Munka4!$B$3:$C$3</c:f>
              <c:strCache>
                <c:ptCount val="2"/>
                <c:pt idx="0">
                  <c:v>Tibialis anterior</c:v>
                </c:pt>
                <c:pt idx="1">
                  <c:v>Patella ín</c:v>
                </c:pt>
              </c:strCache>
            </c:strRef>
          </c:cat>
          <c:val>
            <c:numRef>
              <c:f>Munka4!$B$4:$C$4</c:f>
              <c:numCache>
                <c:formatCode>General</c:formatCode>
                <c:ptCount val="2"/>
                <c:pt idx="0">
                  <c:v>2.5</c:v>
                </c:pt>
                <c:pt idx="1">
                  <c:v>17.899999999999999</c:v>
                </c:pt>
              </c:numCache>
            </c:numRef>
          </c:val>
        </c:ser>
        <c:dLbls>
          <c:dLblPos val="ctr"/>
          <c:showLegendKey val="0"/>
          <c:showVal val="1"/>
          <c:showCatName val="0"/>
          <c:showSerName val="0"/>
          <c:showPercent val="0"/>
          <c:showBubbleSize val="0"/>
        </c:dLbls>
        <c:gapWidth val="150"/>
        <c:axId val="234878848"/>
        <c:axId val="239219456"/>
      </c:barChart>
      <c:catAx>
        <c:axId val="234878848"/>
        <c:scaling>
          <c:orientation val="minMax"/>
        </c:scaling>
        <c:delete val="0"/>
        <c:axPos val="b"/>
        <c:majorTickMark val="out"/>
        <c:minorTickMark val="none"/>
        <c:tickLblPos val="nextTo"/>
        <c:txPr>
          <a:bodyPr/>
          <a:lstStyle/>
          <a:p>
            <a:pPr>
              <a:defRPr sz="1800"/>
            </a:pPr>
            <a:endParaRPr lang="hu-HU"/>
          </a:p>
        </c:txPr>
        <c:crossAx val="239219456"/>
        <c:crosses val="autoZero"/>
        <c:auto val="1"/>
        <c:lblAlgn val="ctr"/>
        <c:lblOffset val="100"/>
        <c:noMultiLvlLbl val="0"/>
      </c:catAx>
      <c:valAx>
        <c:axId val="239219456"/>
        <c:scaling>
          <c:orientation val="minMax"/>
        </c:scaling>
        <c:delete val="0"/>
        <c:axPos val="l"/>
        <c:majorGridlines/>
        <c:title>
          <c:tx>
            <c:rich>
              <a:bodyPr rot="-5400000" vert="horz"/>
              <a:lstStyle/>
              <a:p>
                <a:pPr>
                  <a:defRPr sz="1800"/>
                </a:pPr>
                <a:r>
                  <a:rPr lang="en-US" sz="1800"/>
                  <a:t>Strain (%)</a:t>
                </a:r>
              </a:p>
            </c:rich>
          </c:tx>
          <c:layout/>
          <c:overlay val="0"/>
        </c:title>
        <c:numFmt formatCode="General" sourceLinked="1"/>
        <c:majorTickMark val="out"/>
        <c:minorTickMark val="none"/>
        <c:tickLblPos val="nextTo"/>
        <c:txPr>
          <a:bodyPr/>
          <a:lstStyle/>
          <a:p>
            <a:pPr>
              <a:defRPr sz="1400"/>
            </a:pPr>
            <a:endParaRPr lang="hu-HU"/>
          </a:p>
        </c:txPr>
        <c:crossAx val="23487884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invertIfNegative val="0"/>
          <c:dLbls>
            <c:txPr>
              <a:bodyPr/>
              <a:lstStyle/>
              <a:p>
                <a:pPr>
                  <a:defRPr sz="2000" b="1"/>
                </a:pPr>
                <a:endParaRPr lang="hu-HU"/>
              </a:p>
            </c:txPr>
            <c:dLblPos val="ctr"/>
            <c:showLegendKey val="0"/>
            <c:showVal val="1"/>
            <c:showCatName val="0"/>
            <c:showSerName val="0"/>
            <c:showPercent val="0"/>
            <c:showBubbleSize val="0"/>
            <c:showLeaderLines val="0"/>
          </c:dLbls>
          <c:cat>
            <c:strRef>
              <c:f>Munka4!$B$7:$C$7</c:f>
              <c:strCache>
                <c:ptCount val="2"/>
                <c:pt idx="0">
                  <c:v>Tibialis anterior</c:v>
                </c:pt>
                <c:pt idx="1">
                  <c:v>Patella ín</c:v>
                </c:pt>
              </c:strCache>
            </c:strRef>
          </c:cat>
          <c:val>
            <c:numRef>
              <c:f>Munka4!$B$8:$C$8</c:f>
              <c:numCache>
                <c:formatCode>General</c:formatCode>
                <c:ptCount val="2"/>
                <c:pt idx="0">
                  <c:v>25</c:v>
                </c:pt>
                <c:pt idx="1">
                  <c:v>39.299999999999997</c:v>
                </c:pt>
              </c:numCache>
            </c:numRef>
          </c:val>
        </c:ser>
        <c:dLbls>
          <c:dLblPos val="ctr"/>
          <c:showLegendKey val="0"/>
          <c:showVal val="1"/>
          <c:showCatName val="0"/>
          <c:showSerName val="0"/>
          <c:showPercent val="0"/>
          <c:showBubbleSize val="0"/>
        </c:dLbls>
        <c:gapWidth val="150"/>
        <c:axId val="242903296"/>
        <c:axId val="242906240"/>
      </c:barChart>
      <c:catAx>
        <c:axId val="242903296"/>
        <c:scaling>
          <c:orientation val="minMax"/>
        </c:scaling>
        <c:delete val="0"/>
        <c:axPos val="b"/>
        <c:majorTickMark val="out"/>
        <c:minorTickMark val="none"/>
        <c:tickLblPos val="nextTo"/>
        <c:txPr>
          <a:bodyPr/>
          <a:lstStyle/>
          <a:p>
            <a:pPr>
              <a:defRPr sz="1800"/>
            </a:pPr>
            <a:endParaRPr lang="hu-HU"/>
          </a:p>
        </c:txPr>
        <c:crossAx val="242906240"/>
        <c:crosses val="autoZero"/>
        <c:auto val="1"/>
        <c:lblAlgn val="ctr"/>
        <c:lblOffset val="100"/>
        <c:noMultiLvlLbl val="0"/>
      </c:catAx>
      <c:valAx>
        <c:axId val="242906240"/>
        <c:scaling>
          <c:orientation val="minMax"/>
        </c:scaling>
        <c:delete val="0"/>
        <c:axPos val="l"/>
        <c:majorGridlines/>
        <c:title>
          <c:tx>
            <c:rich>
              <a:bodyPr rot="-5400000" vert="horz"/>
              <a:lstStyle/>
              <a:p>
                <a:pPr>
                  <a:defRPr sz="1800"/>
                </a:pPr>
                <a:r>
                  <a:rPr lang="en-US" sz="1800"/>
                  <a:t>Stress (Mpa)</a:t>
                </a:r>
              </a:p>
            </c:rich>
          </c:tx>
          <c:layout/>
          <c:overlay val="0"/>
        </c:title>
        <c:numFmt formatCode="General" sourceLinked="1"/>
        <c:majorTickMark val="out"/>
        <c:minorTickMark val="none"/>
        <c:tickLblPos val="nextTo"/>
        <c:txPr>
          <a:bodyPr/>
          <a:lstStyle/>
          <a:p>
            <a:pPr>
              <a:defRPr sz="1600"/>
            </a:pPr>
            <a:endParaRPr lang="hu-HU"/>
          </a:p>
        </c:txPr>
        <c:crossAx val="242903296"/>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0"/>
    <c:plotArea>
      <c:layout/>
      <c:barChart>
        <c:barDir val="col"/>
        <c:grouping val="clustered"/>
        <c:varyColors val="0"/>
        <c:ser>
          <c:idx val="0"/>
          <c:order val="0"/>
          <c:invertIfNegative val="0"/>
          <c:dLbls>
            <c:txPr>
              <a:bodyPr/>
              <a:lstStyle/>
              <a:p>
                <a:pPr>
                  <a:defRPr sz="1600" b="1">
                    <a:solidFill>
                      <a:schemeClr val="tx1"/>
                    </a:solidFill>
                  </a:defRPr>
                </a:pPr>
                <a:endParaRPr lang="hu-HU"/>
              </a:p>
            </c:txPr>
            <c:dLblPos val="ctr"/>
            <c:showLegendKey val="0"/>
            <c:showVal val="1"/>
            <c:showCatName val="0"/>
            <c:showSerName val="0"/>
            <c:showPercent val="0"/>
            <c:showBubbleSize val="0"/>
            <c:showLeaderLines val="0"/>
          </c:dLbls>
          <c:errBars>
            <c:errBarType val="plus"/>
            <c:errValType val="cust"/>
            <c:noEndCap val="0"/>
            <c:plus>
              <c:numRef>
                <c:f>Munka8!$B$5:$E$5</c:f>
                <c:numCache>
                  <c:formatCode>General</c:formatCode>
                  <c:ptCount val="4"/>
                  <c:pt idx="0">
                    <c:v>5</c:v>
                  </c:pt>
                  <c:pt idx="1">
                    <c:v>6</c:v>
                  </c:pt>
                  <c:pt idx="2">
                    <c:v>3</c:v>
                  </c:pt>
                  <c:pt idx="3">
                    <c:v>4</c:v>
                  </c:pt>
                </c:numCache>
              </c:numRef>
            </c:plus>
            <c:minus>
              <c:numLit>
                <c:formatCode>General</c:formatCode>
                <c:ptCount val="1"/>
                <c:pt idx="0">
                  <c:v>1</c:v>
                </c:pt>
              </c:numLit>
            </c:minus>
          </c:errBars>
          <c:cat>
            <c:strRef>
              <c:f>Munka8!$B$3:$E$3</c:f>
              <c:strCache>
                <c:ptCount val="4"/>
                <c:pt idx="0">
                  <c:v>Férfiak</c:v>
                </c:pt>
                <c:pt idx="1">
                  <c:v>Nők</c:v>
                </c:pt>
                <c:pt idx="2">
                  <c:v>Fiúk</c:v>
                </c:pt>
                <c:pt idx="3">
                  <c:v>Lányok</c:v>
                </c:pt>
              </c:strCache>
            </c:strRef>
          </c:cat>
          <c:val>
            <c:numRef>
              <c:f>Munka8!$B$4:$E$4</c:f>
              <c:numCache>
                <c:formatCode>General</c:formatCode>
                <c:ptCount val="4"/>
                <c:pt idx="0">
                  <c:v>50</c:v>
                </c:pt>
                <c:pt idx="1">
                  <c:v>42</c:v>
                </c:pt>
                <c:pt idx="2">
                  <c:v>27</c:v>
                </c:pt>
                <c:pt idx="3">
                  <c:v>30.5</c:v>
                </c:pt>
              </c:numCache>
            </c:numRef>
          </c:val>
        </c:ser>
        <c:dLbls>
          <c:dLblPos val="ctr"/>
          <c:showLegendKey val="0"/>
          <c:showVal val="1"/>
          <c:showCatName val="0"/>
          <c:showSerName val="0"/>
          <c:showPercent val="0"/>
          <c:showBubbleSize val="0"/>
        </c:dLbls>
        <c:gapWidth val="150"/>
        <c:axId val="244984448"/>
        <c:axId val="244994432"/>
      </c:barChart>
      <c:catAx>
        <c:axId val="244984448"/>
        <c:scaling>
          <c:orientation val="minMax"/>
        </c:scaling>
        <c:delete val="0"/>
        <c:axPos val="b"/>
        <c:majorTickMark val="out"/>
        <c:minorTickMark val="none"/>
        <c:tickLblPos val="nextTo"/>
        <c:txPr>
          <a:bodyPr/>
          <a:lstStyle/>
          <a:p>
            <a:pPr>
              <a:defRPr sz="1600" b="1"/>
            </a:pPr>
            <a:endParaRPr lang="hu-HU"/>
          </a:p>
        </c:txPr>
        <c:crossAx val="244994432"/>
        <c:crosses val="autoZero"/>
        <c:auto val="1"/>
        <c:lblAlgn val="ctr"/>
        <c:lblOffset val="100"/>
        <c:noMultiLvlLbl val="0"/>
      </c:catAx>
      <c:valAx>
        <c:axId val="244994432"/>
        <c:scaling>
          <c:orientation val="minMax"/>
        </c:scaling>
        <c:delete val="0"/>
        <c:axPos val="l"/>
        <c:title>
          <c:tx>
            <c:rich>
              <a:bodyPr rot="-5400000" vert="horz"/>
              <a:lstStyle/>
              <a:p>
                <a:pPr>
                  <a:defRPr sz="1400"/>
                </a:pPr>
                <a:r>
                  <a:rPr lang="en-US" sz="1400"/>
                  <a:t>Stress (Mpa)</a:t>
                </a:r>
              </a:p>
            </c:rich>
          </c:tx>
          <c:layout/>
          <c:overlay val="0"/>
        </c:title>
        <c:numFmt formatCode="General" sourceLinked="1"/>
        <c:majorTickMark val="out"/>
        <c:minorTickMark val="none"/>
        <c:tickLblPos val="nextTo"/>
        <c:txPr>
          <a:bodyPr/>
          <a:lstStyle/>
          <a:p>
            <a:pPr>
              <a:defRPr sz="1400"/>
            </a:pPr>
            <a:endParaRPr lang="hu-HU"/>
          </a:p>
        </c:txPr>
        <c:crossAx val="24498444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21"/>
        <c:overlap val="35"/>
        <c:axId val="245005312"/>
        <c:axId val="243340032"/>
      </c:barChart>
      <c:catAx>
        <c:axId val="245005312"/>
        <c:scaling>
          <c:orientation val="minMax"/>
        </c:scaling>
        <c:delete val="0"/>
        <c:axPos val="b"/>
        <c:majorTickMark val="out"/>
        <c:minorTickMark val="none"/>
        <c:tickLblPos val="nextTo"/>
        <c:crossAx val="243340032"/>
        <c:crosses val="autoZero"/>
        <c:auto val="1"/>
        <c:lblAlgn val="ctr"/>
        <c:lblOffset val="100"/>
        <c:noMultiLvlLbl val="0"/>
      </c:catAx>
      <c:valAx>
        <c:axId val="243340032"/>
        <c:scaling>
          <c:orientation val="minMax"/>
        </c:scaling>
        <c:delete val="0"/>
        <c:axPos val="l"/>
        <c:title>
          <c:tx>
            <c:rich>
              <a:bodyPr rot="-5400000" vert="horz"/>
              <a:lstStyle/>
              <a:p>
                <a:pPr>
                  <a:defRPr/>
                </a:pPr>
                <a:r>
                  <a:rPr lang="en-US"/>
                  <a:t>Stress (MPa)</a:t>
                </a:r>
              </a:p>
            </c:rich>
          </c:tx>
          <c:layout/>
          <c:overlay val="0"/>
        </c:title>
        <c:numFmt formatCode="General" sourceLinked="1"/>
        <c:majorTickMark val="out"/>
        <c:minorTickMark val="none"/>
        <c:tickLblPos val="nextTo"/>
        <c:crossAx val="245005312"/>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Pt>
            <c:idx val="0"/>
            <c:invertIfNegative val="0"/>
            <c:bubble3D val="0"/>
            <c:spPr>
              <a:solidFill>
                <a:srgbClr val="FF0000">
                  <a:alpha val="59000"/>
                </a:srgbClr>
              </a:solidFill>
            </c:spPr>
          </c:dPt>
          <c:dLbls>
            <c:txPr>
              <a:bodyPr/>
              <a:lstStyle/>
              <a:p>
                <a:pPr>
                  <a:defRPr sz="1800" b="1"/>
                </a:pPr>
                <a:endParaRPr lang="hu-HU"/>
              </a:p>
            </c:txPr>
            <c:dLblPos val="ctr"/>
            <c:showLegendKey val="0"/>
            <c:showVal val="1"/>
            <c:showCatName val="0"/>
            <c:showSerName val="0"/>
            <c:showPercent val="0"/>
            <c:showBubbleSize val="0"/>
            <c:showLeaderLines val="0"/>
          </c:dLbls>
          <c:cat>
            <c:strRef>
              <c:f>Munka10!$B$2:$C$2</c:f>
              <c:strCache>
                <c:ptCount val="2"/>
                <c:pt idx="0">
                  <c:v>minimum</c:v>
                </c:pt>
                <c:pt idx="1">
                  <c:v>maximum</c:v>
                </c:pt>
              </c:strCache>
            </c:strRef>
          </c:cat>
          <c:val>
            <c:numRef>
              <c:f>Munka10!$B$3:$C$3</c:f>
              <c:numCache>
                <c:formatCode>General</c:formatCode>
                <c:ptCount val="2"/>
                <c:pt idx="0">
                  <c:v>20</c:v>
                </c:pt>
                <c:pt idx="1">
                  <c:v>42</c:v>
                </c:pt>
              </c:numCache>
            </c:numRef>
          </c:val>
        </c:ser>
        <c:dLbls>
          <c:dLblPos val="ctr"/>
          <c:showLegendKey val="0"/>
          <c:showVal val="1"/>
          <c:showCatName val="0"/>
          <c:showSerName val="0"/>
          <c:showPercent val="0"/>
          <c:showBubbleSize val="0"/>
        </c:dLbls>
        <c:gapWidth val="121"/>
        <c:overlap val="35"/>
        <c:axId val="243383680"/>
        <c:axId val="243391104"/>
      </c:barChart>
      <c:catAx>
        <c:axId val="243383680"/>
        <c:scaling>
          <c:orientation val="minMax"/>
        </c:scaling>
        <c:delete val="0"/>
        <c:axPos val="b"/>
        <c:majorTickMark val="out"/>
        <c:minorTickMark val="none"/>
        <c:tickLblPos val="nextTo"/>
        <c:txPr>
          <a:bodyPr/>
          <a:lstStyle/>
          <a:p>
            <a:pPr>
              <a:defRPr sz="1400"/>
            </a:pPr>
            <a:endParaRPr lang="hu-HU"/>
          </a:p>
        </c:txPr>
        <c:crossAx val="243391104"/>
        <c:crosses val="autoZero"/>
        <c:auto val="1"/>
        <c:lblAlgn val="ctr"/>
        <c:lblOffset val="100"/>
        <c:noMultiLvlLbl val="0"/>
      </c:catAx>
      <c:valAx>
        <c:axId val="243391104"/>
        <c:scaling>
          <c:orientation val="minMax"/>
        </c:scaling>
        <c:delete val="0"/>
        <c:axPos val="l"/>
        <c:title>
          <c:tx>
            <c:rich>
              <a:bodyPr rot="-5400000" vert="horz"/>
              <a:lstStyle/>
              <a:p>
                <a:pPr>
                  <a:defRPr sz="1400"/>
                </a:pPr>
                <a:r>
                  <a:rPr lang="en-US" sz="1400"/>
                  <a:t>Stress (MPa)</a:t>
                </a:r>
              </a:p>
            </c:rich>
          </c:tx>
          <c:layout/>
          <c:overlay val="0"/>
        </c:title>
        <c:numFmt formatCode="General" sourceLinked="1"/>
        <c:majorTickMark val="out"/>
        <c:minorTickMark val="none"/>
        <c:tickLblPos val="nextTo"/>
        <c:txPr>
          <a:bodyPr/>
          <a:lstStyle/>
          <a:p>
            <a:pPr>
              <a:defRPr sz="1400"/>
            </a:pPr>
            <a:endParaRPr lang="hu-HU"/>
          </a:p>
        </c:txPr>
        <c:crossAx val="243383680"/>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barChart>
        <c:barDir val="col"/>
        <c:grouping val="clustered"/>
        <c:varyColors val="0"/>
        <c:ser>
          <c:idx val="0"/>
          <c:order val="0"/>
          <c:invertIfNegative val="0"/>
          <c:dLbls>
            <c:txPr>
              <a:bodyPr/>
              <a:lstStyle/>
              <a:p>
                <a:pPr>
                  <a:defRPr sz="1800" b="1">
                    <a:solidFill>
                      <a:schemeClr val="bg1"/>
                    </a:solidFill>
                  </a:defRPr>
                </a:pPr>
                <a:endParaRPr lang="hu-HU"/>
              </a:p>
            </c:txPr>
            <c:dLblPos val="ctr"/>
            <c:showLegendKey val="0"/>
            <c:showVal val="1"/>
            <c:showCatName val="0"/>
            <c:showSerName val="0"/>
            <c:showPercent val="0"/>
            <c:showBubbleSize val="0"/>
            <c:showLeaderLines val="0"/>
          </c:dLbls>
          <c:errBars>
            <c:errBarType val="plus"/>
            <c:errValType val="cust"/>
            <c:noEndCap val="0"/>
            <c:plus>
              <c:numRef>
                <c:f>Munka9!$B$5:$E$5</c:f>
                <c:numCache>
                  <c:formatCode>General</c:formatCode>
                  <c:ptCount val="4"/>
                  <c:pt idx="0">
                    <c:v>2</c:v>
                  </c:pt>
                  <c:pt idx="1">
                    <c:v>2.5</c:v>
                  </c:pt>
                  <c:pt idx="2">
                    <c:v>4</c:v>
                  </c:pt>
                  <c:pt idx="3">
                    <c:v>4</c:v>
                  </c:pt>
                </c:numCache>
              </c:numRef>
            </c:plus>
            <c:minus>
              <c:numLit>
                <c:formatCode>General</c:formatCode>
                <c:ptCount val="1"/>
                <c:pt idx="0">
                  <c:v>1</c:v>
                </c:pt>
              </c:numLit>
            </c:minus>
          </c:errBars>
          <c:cat>
            <c:strRef>
              <c:f>Munka9!$B$3:$E$3</c:f>
              <c:strCache>
                <c:ptCount val="4"/>
                <c:pt idx="0">
                  <c:v>Férfiak</c:v>
                </c:pt>
                <c:pt idx="1">
                  <c:v>Nők</c:v>
                </c:pt>
                <c:pt idx="2">
                  <c:v>Fiúk</c:v>
                </c:pt>
                <c:pt idx="3">
                  <c:v>Lányok</c:v>
                </c:pt>
              </c:strCache>
            </c:strRef>
          </c:cat>
          <c:val>
            <c:numRef>
              <c:f>Munka9!$B$4:$E$4</c:f>
              <c:numCache>
                <c:formatCode>General</c:formatCode>
                <c:ptCount val="4"/>
                <c:pt idx="0">
                  <c:v>8</c:v>
                </c:pt>
                <c:pt idx="1">
                  <c:v>9.5</c:v>
                </c:pt>
                <c:pt idx="2">
                  <c:v>17</c:v>
                </c:pt>
                <c:pt idx="3">
                  <c:v>14</c:v>
                </c:pt>
              </c:numCache>
            </c:numRef>
          </c:val>
        </c:ser>
        <c:dLbls>
          <c:dLblPos val="ctr"/>
          <c:showLegendKey val="0"/>
          <c:showVal val="1"/>
          <c:showCatName val="0"/>
          <c:showSerName val="0"/>
          <c:showPercent val="0"/>
          <c:showBubbleSize val="0"/>
        </c:dLbls>
        <c:gapWidth val="150"/>
        <c:axId val="245065216"/>
        <c:axId val="245066752"/>
      </c:barChart>
      <c:catAx>
        <c:axId val="245065216"/>
        <c:scaling>
          <c:orientation val="minMax"/>
        </c:scaling>
        <c:delete val="0"/>
        <c:axPos val="b"/>
        <c:majorTickMark val="out"/>
        <c:minorTickMark val="none"/>
        <c:tickLblPos val="nextTo"/>
        <c:txPr>
          <a:bodyPr/>
          <a:lstStyle/>
          <a:p>
            <a:pPr>
              <a:defRPr sz="1600"/>
            </a:pPr>
            <a:endParaRPr lang="hu-HU"/>
          </a:p>
        </c:txPr>
        <c:crossAx val="245066752"/>
        <c:crosses val="autoZero"/>
        <c:auto val="1"/>
        <c:lblAlgn val="ctr"/>
        <c:lblOffset val="100"/>
        <c:noMultiLvlLbl val="0"/>
      </c:catAx>
      <c:valAx>
        <c:axId val="245066752"/>
        <c:scaling>
          <c:orientation val="minMax"/>
        </c:scaling>
        <c:delete val="0"/>
        <c:axPos val="l"/>
        <c:title>
          <c:tx>
            <c:rich>
              <a:bodyPr rot="-5400000" vert="horz"/>
              <a:lstStyle/>
              <a:p>
                <a:pPr>
                  <a:defRPr sz="1400"/>
                </a:pPr>
                <a:r>
                  <a:rPr lang="en-US" sz="1400"/>
                  <a:t>Strain (%)</a:t>
                </a:r>
              </a:p>
            </c:rich>
          </c:tx>
          <c:layout/>
          <c:overlay val="0"/>
        </c:title>
        <c:numFmt formatCode="General" sourceLinked="1"/>
        <c:majorTickMark val="out"/>
        <c:minorTickMark val="none"/>
        <c:tickLblPos val="nextTo"/>
        <c:txPr>
          <a:bodyPr/>
          <a:lstStyle/>
          <a:p>
            <a:pPr>
              <a:defRPr sz="1400"/>
            </a:pPr>
            <a:endParaRPr lang="hu-HU"/>
          </a:p>
        </c:txPr>
        <c:crossAx val="245065216"/>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invertIfNegative val="0"/>
          <c:dLbls>
            <c:txPr>
              <a:bodyPr/>
              <a:lstStyle/>
              <a:p>
                <a:pPr>
                  <a:defRPr sz="1600" b="1"/>
                </a:pPr>
                <a:endParaRPr lang="hu-HU"/>
              </a:p>
            </c:txPr>
            <c:dLblPos val="ctr"/>
            <c:showLegendKey val="0"/>
            <c:showVal val="1"/>
            <c:showCatName val="0"/>
            <c:showSerName val="0"/>
            <c:showPercent val="0"/>
            <c:showBubbleSize val="0"/>
            <c:showLeaderLines val="0"/>
          </c:dLbls>
          <c:cat>
            <c:strRef>
              <c:f>Achilles!$B$16:$C$16</c:f>
              <c:strCache>
                <c:ptCount val="2"/>
                <c:pt idx="0">
                  <c:v>minimum</c:v>
                </c:pt>
                <c:pt idx="1">
                  <c:v>maximum</c:v>
                </c:pt>
              </c:strCache>
            </c:strRef>
          </c:cat>
          <c:val>
            <c:numRef>
              <c:f>Achilles!$B$17:$C$17</c:f>
              <c:numCache>
                <c:formatCode>General</c:formatCode>
                <c:ptCount val="2"/>
                <c:pt idx="0">
                  <c:v>5</c:v>
                </c:pt>
                <c:pt idx="1">
                  <c:v>8</c:v>
                </c:pt>
              </c:numCache>
            </c:numRef>
          </c:val>
        </c:ser>
        <c:dLbls>
          <c:dLblPos val="ctr"/>
          <c:showLegendKey val="0"/>
          <c:showVal val="1"/>
          <c:showCatName val="0"/>
          <c:showSerName val="0"/>
          <c:showPercent val="0"/>
          <c:showBubbleSize val="0"/>
        </c:dLbls>
        <c:gapWidth val="150"/>
        <c:axId val="243468160"/>
        <c:axId val="243471104"/>
      </c:barChart>
      <c:catAx>
        <c:axId val="243468160"/>
        <c:scaling>
          <c:orientation val="minMax"/>
        </c:scaling>
        <c:delete val="0"/>
        <c:axPos val="b"/>
        <c:majorTickMark val="out"/>
        <c:minorTickMark val="none"/>
        <c:tickLblPos val="nextTo"/>
        <c:txPr>
          <a:bodyPr/>
          <a:lstStyle/>
          <a:p>
            <a:pPr>
              <a:defRPr sz="1200"/>
            </a:pPr>
            <a:endParaRPr lang="hu-HU"/>
          </a:p>
        </c:txPr>
        <c:crossAx val="243471104"/>
        <c:crosses val="autoZero"/>
        <c:auto val="1"/>
        <c:lblAlgn val="ctr"/>
        <c:lblOffset val="100"/>
        <c:noMultiLvlLbl val="0"/>
      </c:catAx>
      <c:valAx>
        <c:axId val="243471104"/>
        <c:scaling>
          <c:orientation val="minMax"/>
        </c:scaling>
        <c:delete val="0"/>
        <c:axPos val="l"/>
        <c:title>
          <c:tx>
            <c:rich>
              <a:bodyPr rot="-5400000" vert="horz"/>
              <a:lstStyle/>
              <a:p>
                <a:pPr>
                  <a:defRPr/>
                </a:pPr>
                <a:r>
                  <a:rPr lang="en-US"/>
                  <a:t>Strain (%)</a:t>
                </a:r>
              </a:p>
            </c:rich>
          </c:tx>
          <c:layout/>
          <c:overlay val="0"/>
        </c:title>
        <c:numFmt formatCode="General" sourceLinked="1"/>
        <c:majorTickMark val="out"/>
        <c:minorTickMark val="none"/>
        <c:tickLblPos val="nextTo"/>
        <c:crossAx val="243468160"/>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14928425357873"/>
          <c:y val="7.7441077441077436E-2"/>
          <c:w val="0.81799591002044991"/>
          <c:h val="0.6767676767676768"/>
        </c:manualLayout>
      </c:layout>
      <c:scatterChart>
        <c:scatterStyle val="lineMarker"/>
        <c:varyColors val="0"/>
        <c:ser>
          <c:idx val="0"/>
          <c:order val="0"/>
          <c:spPr>
            <a:ln w="33897">
              <a:noFill/>
            </a:ln>
          </c:spPr>
          <c:marker>
            <c:symbol val="none"/>
          </c:marker>
          <c:xVal>
            <c:numRef>
              <c:f>data!$J$16:$J$25</c:f>
              <c:numCache>
                <c:formatCode>General</c:formatCode>
                <c:ptCount val="10"/>
                <c:pt idx="0">
                  <c:v>0</c:v>
                </c:pt>
                <c:pt idx="1">
                  <c:v>3.893805309734518</c:v>
                </c:pt>
                <c:pt idx="2">
                  <c:v>5.8</c:v>
                </c:pt>
                <c:pt idx="3">
                  <c:v>7.1</c:v>
                </c:pt>
                <c:pt idx="4">
                  <c:v>8.7102177554438853</c:v>
                </c:pt>
                <c:pt idx="5">
                  <c:v>10.214168039538714</c:v>
                </c:pt>
                <c:pt idx="6">
                  <c:v>11.66936790923825</c:v>
                </c:pt>
                <c:pt idx="7">
                  <c:v>13.07814992025518</c:v>
                </c:pt>
                <c:pt idx="8">
                  <c:v>14.442700156985868</c:v>
                </c:pt>
                <c:pt idx="9">
                  <c:v>15.765069551777433</c:v>
                </c:pt>
              </c:numCache>
            </c:numRef>
          </c:xVal>
          <c:yVal>
            <c:numRef>
              <c:f>data!$K$16:$K$25</c:f>
              <c:numCache>
                <c:formatCode>General</c:formatCode>
                <c:ptCount val="10"/>
                <c:pt idx="0">
                  <c:v>3.5326086956521738</c:v>
                </c:pt>
                <c:pt idx="1">
                  <c:v>6.9746376811594208</c:v>
                </c:pt>
                <c:pt idx="2">
                  <c:v>10.416666666666668</c:v>
                </c:pt>
                <c:pt idx="3">
                  <c:v>13.858695652173912</c:v>
                </c:pt>
                <c:pt idx="4">
                  <c:v>17.300724637681157</c:v>
                </c:pt>
                <c:pt idx="5">
                  <c:v>20.742753623188403</c:v>
                </c:pt>
                <c:pt idx="6">
                  <c:v>24.184782608695652</c:v>
                </c:pt>
                <c:pt idx="7">
                  <c:v>27.626811594202898</c:v>
                </c:pt>
                <c:pt idx="8">
                  <c:v>31.068840579710141</c:v>
                </c:pt>
                <c:pt idx="9">
                  <c:v>34.510869565217391</c:v>
                </c:pt>
              </c:numCache>
            </c:numRef>
          </c:yVal>
          <c:smooth val="0"/>
        </c:ser>
        <c:ser>
          <c:idx val="0"/>
          <c:order val="1"/>
          <c:spPr>
            <a:ln w="33897">
              <a:noFill/>
            </a:ln>
          </c:spPr>
          <c:marker>
            <c:symbol val="none"/>
          </c:marker>
          <c:xVal>
            <c:numRef>
              <c:f>data!$J$32:$J$44</c:f>
              <c:numCache>
                <c:formatCode>General</c:formatCode>
                <c:ptCount val="13"/>
                <c:pt idx="0">
                  <c:v>0</c:v>
                </c:pt>
                <c:pt idx="1">
                  <c:v>3.1914893617021227</c:v>
                </c:pt>
                <c:pt idx="2">
                  <c:v>5.3726169844020815</c:v>
                </c:pt>
                <c:pt idx="3">
                  <c:v>7.1428571428571352</c:v>
                </c:pt>
                <c:pt idx="4">
                  <c:v>8.6956521739130359</c:v>
                </c:pt>
                <c:pt idx="5">
                  <c:v>10.197368421052625</c:v>
                </c:pt>
                <c:pt idx="6">
                  <c:v>11.650485436893197</c:v>
                </c:pt>
                <c:pt idx="7">
                  <c:v>13.057324840764325</c:v>
                </c:pt>
                <c:pt idx="8">
                  <c:v>14.420062695924759</c:v>
                </c:pt>
                <c:pt idx="9">
                  <c:v>15.740740740740735</c:v>
                </c:pt>
                <c:pt idx="10">
                  <c:v>17.021276595744673</c:v>
                </c:pt>
                <c:pt idx="11">
                  <c:v>18.263473053892209</c:v>
                </c:pt>
                <c:pt idx="12">
                  <c:v>19.469026548672559</c:v>
                </c:pt>
              </c:numCache>
            </c:numRef>
          </c:xVal>
          <c:yVal>
            <c:numRef>
              <c:f>data!$K$32:$K$44</c:f>
              <c:numCache>
                <c:formatCode>General</c:formatCode>
                <c:ptCount val="13"/>
                <c:pt idx="0">
                  <c:v>2.294419970631425</c:v>
                </c:pt>
                <c:pt idx="1">
                  <c:v>4.58883994126285</c:v>
                </c:pt>
                <c:pt idx="2">
                  <c:v>6.8832599118942737</c:v>
                </c:pt>
                <c:pt idx="3">
                  <c:v>9.1776798825257</c:v>
                </c:pt>
                <c:pt idx="4">
                  <c:v>11.472099853157122</c:v>
                </c:pt>
                <c:pt idx="5">
                  <c:v>13.766519823788547</c:v>
                </c:pt>
                <c:pt idx="6">
                  <c:v>16.060939794419969</c:v>
                </c:pt>
                <c:pt idx="7">
                  <c:v>18.3553597650514</c:v>
                </c:pt>
                <c:pt idx="8">
                  <c:v>20.64977973568282</c:v>
                </c:pt>
                <c:pt idx="9">
                  <c:v>22.944199706314244</c:v>
                </c:pt>
                <c:pt idx="10">
                  <c:v>25.238619676945671</c:v>
                </c:pt>
                <c:pt idx="11">
                  <c:v>27.533039647577095</c:v>
                </c:pt>
                <c:pt idx="12">
                  <c:v>29.827459618208515</c:v>
                </c:pt>
              </c:numCache>
            </c:numRef>
          </c:yVal>
          <c:smooth val="0"/>
        </c:ser>
        <c:ser>
          <c:idx val="0"/>
          <c:order val="2"/>
          <c:spPr>
            <a:ln w="33897">
              <a:noFill/>
            </a:ln>
          </c:spPr>
          <c:marker>
            <c:symbol val="none"/>
          </c:marker>
          <c:trendline>
            <c:spPr>
              <a:ln w="30131">
                <a:solidFill>
                  <a:srgbClr val="C0C0C0"/>
                </a:solidFill>
                <a:prstDash val="solid"/>
              </a:ln>
            </c:spPr>
            <c:trendlineType val="poly"/>
            <c:order val="2"/>
            <c:dispRSqr val="0"/>
            <c:dispEq val="0"/>
          </c:trendline>
          <c:xVal>
            <c:numRef>
              <c:f>data!$J$52:$J$60</c:f>
              <c:numCache>
                <c:formatCode>General</c:formatCode>
                <c:ptCount val="9"/>
                <c:pt idx="0">
                  <c:v>0</c:v>
                </c:pt>
                <c:pt idx="1">
                  <c:v>4.6315789473684212</c:v>
                </c:pt>
                <c:pt idx="2">
                  <c:v>7.1578947368421044</c:v>
                </c:pt>
                <c:pt idx="3">
                  <c:v>9.2631578947368425</c:v>
                </c:pt>
                <c:pt idx="4">
                  <c:v>11.368421052631579</c:v>
                </c:pt>
                <c:pt idx="5">
                  <c:v>13.473684210526315</c:v>
                </c:pt>
                <c:pt idx="6">
                  <c:v>15.578947368421053</c:v>
                </c:pt>
                <c:pt idx="7">
                  <c:v>17.684210526315791</c:v>
                </c:pt>
                <c:pt idx="8">
                  <c:v>19.789473684210527</c:v>
                </c:pt>
              </c:numCache>
            </c:numRef>
          </c:xVal>
          <c:yVal>
            <c:numRef>
              <c:f>data!$K$52:$K$60</c:f>
              <c:numCache>
                <c:formatCode>General</c:formatCode>
                <c:ptCount val="9"/>
                <c:pt idx="0">
                  <c:v>3.452685421994885</c:v>
                </c:pt>
                <c:pt idx="1">
                  <c:v>6.9053708439897701</c:v>
                </c:pt>
                <c:pt idx="2">
                  <c:v>10.358056265984654</c:v>
                </c:pt>
                <c:pt idx="3">
                  <c:v>13.81074168797954</c:v>
                </c:pt>
                <c:pt idx="4">
                  <c:v>19.181585677749361</c:v>
                </c:pt>
                <c:pt idx="5">
                  <c:v>23.01790281329923</c:v>
                </c:pt>
                <c:pt idx="6">
                  <c:v>26.963829009864831</c:v>
                </c:pt>
                <c:pt idx="7">
                  <c:v>30.909755206430432</c:v>
                </c:pt>
                <c:pt idx="8">
                  <c:v>34.855681402996034</c:v>
                </c:pt>
              </c:numCache>
            </c:numRef>
          </c:yVal>
          <c:smooth val="0"/>
        </c:ser>
        <c:ser>
          <c:idx val="0"/>
          <c:order val="3"/>
          <c:spPr>
            <a:ln w="33897">
              <a:noFill/>
            </a:ln>
          </c:spPr>
          <c:marker>
            <c:symbol val="none"/>
          </c:marker>
          <c:xVal>
            <c:numRef>
              <c:f>data!$J$68:$J$77</c:f>
              <c:numCache>
                <c:formatCode>General</c:formatCode>
                <c:ptCount val="10"/>
                <c:pt idx="0">
                  <c:v>0</c:v>
                </c:pt>
                <c:pt idx="1">
                  <c:v>2.9680365296803655</c:v>
                </c:pt>
                <c:pt idx="2">
                  <c:v>5.1339285714285712</c:v>
                </c:pt>
                <c:pt idx="3">
                  <c:v>6.7982456140350882</c:v>
                </c:pt>
                <c:pt idx="4">
                  <c:v>8.4051724137931032</c:v>
                </c:pt>
                <c:pt idx="5">
                  <c:v>9.9576271186440675</c:v>
                </c:pt>
                <c:pt idx="6">
                  <c:v>11.458333333333332</c:v>
                </c:pt>
                <c:pt idx="7">
                  <c:v>12.909836065573771</c:v>
                </c:pt>
                <c:pt idx="8">
                  <c:v>14.314516129032256</c:v>
                </c:pt>
                <c:pt idx="9">
                  <c:v>15.674603174603174</c:v>
                </c:pt>
              </c:numCache>
            </c:numRef>
          </c:xVal>
          <c:yVal>
            <c:numRef>
              <c:f>data!$K$68:$K$77</c:f>
              <c:numCache>
                <c:formatCode>General</c:formatCode>
                <c:ptCount val="10"/>
                <c:pt idx="0">
                  <c:v>3.5156249999999996</c:v>
                </c:pt>
                <c:pt idx="1">
                  <c:v>6.6406249999999991</c:v>
                </c:pt>
                <c:pt idx="2">
                  <c:v>9.5052083333333321</c:v>
                </c:pt>
                <c:pt idx="3">
                  <c:v>13.281249999999998</c:v>
                </c:pt>
                <c:pt idx="4">
                  <c:v>16.406249999999996</c:v>
                </c:pt>
                <c:pt idx="5">
                  <c:v>19.140625</c:v>
                </c:pt>
                <c:pt idx="6">
                  <c:v>22.619047619047656</c:v>
                </c:pt>
                <c:pt idx="7">
                  <c:v>25.827752976190492</c:v>
                </c:pt>
                <c:pt idx="8">
                  <c:v>29.036458333333329</c:v>
                </c:pt>
                <c:pt idx="9">
                  <c:v>32.245163690476168</c:v>
                </c:pt>
              </c:numCache>
            </c:numRef>
          </c:yVal>
          <c:smooth val="0"/>
        </c:ser>
        <c:ser>
          <c:idx val="0"/>
          <c:order val="4"/>
          <c:spPr>
            <a:ln w="33897">
              <a:noFill/>
            </a:ln>
          </c:spPr>
          <c:marker>
            <c:symbol val="none"/>
          </c:marker>
          <c:xVal>
            <c:numRef>
              <c:f>data!$J$85:$J$93</c:f>
              <c:numCache>
                <c:formatCode>General</c:formatCode>
                <c:ptCount val="9"/>
                <c:pt idx="0">
                  <c:v>0</c:v>
                </c:pt>
                <c:pt idx="1">
                  <c:v>6</c:v>
                </c:pt>
                <c:pt idx="2">
                  <c:v>8.9583333333333286</c:v>
                </c:pt>
                <c:pt idx="3">
                  <c:v>10.416666666666668</c:v>
                </c:pt>
                <c:pt idx="4">
                  <c:v>11.875</c:v>
                </c:pt>
                <c:pt idx="5">
                  <c:v>13.33333333333333</c:v>
                </c:pt>
                <c:pt idx="6">
                  <c:v>14.79166666666667</c:v>
                </c:pt>
                <c:pt idx="7">
                  <c:v>16.25</c:v>
                </c:pt>
                <c:pt idx="8">
                  <c:v>17.708333333333336</c:v>
                </c:pt>
              </c:numCache>
            </c:numRef>
          </c:xVal>
          <c:yVal>
            <c:numRef>
              <c:f>data!$K$85:$K$93</c:f>
              <c:numCache>
                <c:formatCode>General</c:formatCode>
                <c:ptCount val="9"/>
                <c:pt idx="0">
                  <c:v>3.2118055555555554</c:v>
                </c:pt>
                <c:pt idx="1">
                  <c:v>6.4</c:v>
                </c:pt>
                <c:pt idx="2">
                  <c:v>9.9826388888888893</c:v>
                </c:pt>
                <c:pt idx="3">
                  <c:v>13.310185185185157</c:v>
                </c:pt>
                <c:pt idx="4">
                  <c:v>16.695601851851823</c:v>
                </c:pt>
                <c:pt idx="5">
                  <c:v>20.081018518518491</c:v>
                </c:pt>
                <c:pt idx="6">
                  <c:v>23.466435185185151</c:v>
                </c:pt>
                <c:pt idx="7">
                  <c:v>26.851851851851819</c:v>
                </c:pt>
                <c:pt idx="8">
                  <c:v>30.237268518518491</c:v>
                </c:pt>
              </c:numCache>
            </c:numRef>
          </c:yVal>
          <c:smooth val="0"/>
        </c:ser>
        <c:ser>
          <c:idx val="1"/>
          <c:order val="5"/>
          <c:spPr>
            <a:ln w="33897">
              <a:noFill/>
            </a:ln>
          </c:spPr>
          <c:marker>
            <c:symbol val="none"/>
          </c:marker>
          <c:xVal>
            <c:numRef>
              <c:f>'C:\Dokumentumok\excel\energy\patellain\[kovacs.xls]110fok'!$I$4:$I$13</c:f>
              <c:numCache>
                <c:formatCode>General</c:formatCode>
                <c:ptCount val="10"/>
                <c:pt idx="0">
                  <c:v>0</c:v>
                </c:pt>
                <c:pt idx="1">
                  <c:v>3.2142857142857091</c:v>
                </c:pt>
                <c:pt idx="2">
                  <c:v>5.1903114186851216</c:v>
                </c:pt>
                <c:pt idx="3">
                  <c:v>6.6439522998296514</c:v>
                </c:pt>
                <c:pt idx="4">
                  <c:v>8.8186356073211396</c:v>
                </c:pt>
                <c:pt idx="5">
                  <c:v>10.45751633986929</c:v>
                </c:pt>
                <c:pt idx="6">
                  <c:v>12.137245470578804</c:v>
                </c:pt>
                <c:pt idx="7">
                  <c:v>13.755114888259504</c:v>
                </c:pt>
                <c:pt idx="8">
                  <c:v>15.314479987637277</c:v>
                </c:pt>
                <c:pt idx="9">
                  <c:v>16.818457802064486</c:v>
                </c:pt>
              </c:numCache>
            </c:numRef>
          </c:xVal>
          <c:yVal>
            <c:numRef>
              <c:f>'C:\Dokumentumok\excel\energy\patellain\[kovacs.xls]110fok'!$J$4:$J$13</c:f>
              <c:numCache>
                <c:formatCode>General</c:formatCode>
                <c:ptCount val="10"/>
                <c:pt idx="0">
                  <c:v>3.2801418439716312</c:v>
                </c:pt>
                <c:pt idx="1">
                  <c:v>6.6489361702127656</c:v>
                </c:pt>
                <c:pt idx="2">
                  <c:v>9.1312056737588652</c:v>
                </c:pt>
                <c:pt idx="3">
                  <c:v>12.677304964539008</c:v>
                </c:pt>
                <c:pt idx="4">
                  <c:v>15.709219858156027</c:v>
                </c:pt>
                <c:pt idx="5">
                  <c:v>18.829787234042552</c:v>
                </c:pt>
                <c:pt idx="6">
                  <c:v>21.950354609929079</c:v>
                </c:pt>
                <c:pt idx="7">
                  <c:v>25.070921985815605</c:v>
                </c:pt>
                <c:pt idx="8">
                  <c:v>28.191489361702125</c:v>
                </c:pt>
                <c:pt idx="9">
                  <c:v>31.312056737588652</c:v>
                </c:pt>
              </c:numCache>
            </c:numRef>
          </c:yVal>
          <c:smooth val="0"/>
        </c:ser>
        <c:dLbls>
          <c:showLegendKey val="0"/>
          <c:showVal val="0"/>
          <c:showCatName val="0"/>
          <c:showSerName val="0"/>
          <c:showPercent val="0"/>
          <c:showBubbleSize val="0"/>
        </c:dLbls>
        <c:axId val="245329280"/>
        <c:axId val="245343744"/>
      </c:scatterChart>
      <c:valAx>
        <c:axId val="245329280"/>
        <c:scaling>
          <c:orientation val="minMax"/>
          <c:max val="25"/>
        </c:scaling>
        <c:delete val="0"/>
        <c:axPos val="b"/>
        <c:title>
          <c:tx>
            <c:rich>
              <a:bodyPr/>
              <a:lstStyle/>
              <a:p>
                <a:pPr>
                  <a:defRPr/>
                </a:pPr>
                <a:r>
                  <a:rPr lang="hu-HU"/>
                  <a:t>Tendon strain (%)</a:t>
                </a:r>
              </a:p>
            </c:rich>
          </c:tx>
          <c:layout>
            <c:manualLayout>
              <c:xMode val="edge"/>
              <c:yMode val="edge"/>
              <c:x val="0.41717791411042943"/>
              <c:y val="0.86868686868686873"/>
            </c:manualLayout>
          </c:layout>
          <c:overlay val="0"/>
          <c:spPr>
            <a:noFill/>
            <a:ln w="30131">
              <a:noFill/>
            </a:ln>
          </c:spPr>
        </c:title>
        <c:numFmt formatCode="General" sourceLinked="1"/>
        <c:majorTickMark val="out"/>
        <c:minorTickMark val="none"/>
        <c:tickLblPos val="nextTo"/>
        <c:spPr>
          <a:ln w="3766">
            <a:solidFill>
              <a:schemeClr val="tx1"/>
            </a:solidFill>
            <a:prstDash val="solid"/>
          </a:ln>
        </c:spPr>
        <c:txPr>
          <a:bodyPr rot="0" vert="horz"/>
          <a:lstStyle/>
          <a:p>
            <a:pPr>
              <a:defRPr/>
            </a:pPr>
            <a:endParaRPr lang="hu-HU"/>
          </a:p>
        </c:txPr>
        <c:crossAx val="245343744"/>
        <c:crosses val="autoZero"/>
        <c:crossBetween val="midCat"/>
      </c:valAx>
      <c:valAx>
        <c:axId val="245343744"/>
        <c:scaling>
          <c:orientation val="minMax"/>
          <c:max val="40"/>
        </c:scaling>
        <c:delete val="0"/>
        <c:axPos val="l"/>
        <c:title>
          <c:tx>
            <c:rich>
              <a:bodyPr/>
              <a:lstStyle/>
              <a:p>
                <a:pPr>
                  <a:defRPr/>
                </a:pPr>
                <a:r>
                  <a:rPr lang="hu-HU"/>
                  <a:t>Tendon stress (MPa)</a:t>
                </a:r>
              </a:p>
            </c:rich>
          </c:tx>
          <c:layout>
            <c:manualLayout>
              <c:xMode val="edge"/>
              <c:yMode val="edge"/>
              <c:x val="2.2494887525562373E-2"/>
              <c:y val="0.15488215488215487"/>
            </c:manualLayout>
          </c:layout>
          <c:overlay val="0"/>
          <c:spPr>
            <a:noFill/>
            <a:ln w="30131">
              <a:noFill/>
            </a:ln>
          </c:spPr>
        </c:title>
        <c:numFmt formatCode="General" sourceLinked="1"/>
        <c:majorTickMark val="out"/>
        <c:minorTickMark val="none"/>
        <c:tickLblPos val="nextTo"/>
        <c:spPr>
          <a:ln w="3766">
            <a:solidFill>
              <a:schemeClr val="tx1"/>
            </a:solidFill>
            <a:prstDash val="solid"/>
          </a:ln>
        </c:spPr>
        <c:txPr>
          <a:bodyPr rot="0" vert="horz"/>
          <a:lstStyle/>
          <a:p>
            <a:pPr>
              <a:defRPr/>
            </a:pPr>
            <a:endParaRPr lang="hu-HU"/>
          </a:p>
        </c:txPr>
        <c:crossAx val="245329280"/>
        <c:crosses val="autoZero"/>
        <c:crossBetween val="midCat"/>
      </c:valAx>
      <c:spPr>
        <a:noFill/>
        <a:ln w="30131">
          <a:noFill/>
        </a:ln>
      </c:spPr>
    </c:plotArea>
    <c:plotVisOnly val="1"/>
    <c:dispBlanksAs val="gap"/>
    <c:showDLblsOverMax val="0"/>
  </c:chart>
  <c:spPr>
    <a:noFill/>
    <a:ln>
      <a:noFill/>
    </a:ln>
  </c:spPr>
  <c:txPr>
    <a:bodyPr/>
    <a:lstStyle/>
    <a:p>
      <a:pPr>
        <a:defRPr sz="1424" b="0" i="0" u="none" strike="noStrike" baseline="0">
          <a:solidFill>
            <a:schemeClr val="tx1"/>
          </a:solidFill>
          <a:latin typeface="Arial"/>
          <a:ea typeface="Arial"/>
          <a:cs typeface="Arial"/>
        </a:defRPr>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rot="-5400000" vert="horz"/>
              <a:lstStyle/>
              <a:p>
                <a:pPr>
                  <a:defRPr sz="1600" b="1"/>
                </a:pPr>
                <a:endParaRPr lang="hu-HU"/>
              </a:p>
            </c:txPr>
            <c:dLblPos val="ctr"/>
            <c:showLegendKey val="0"/>
            <c:showVal val="1"/>
            <c:showCatName val="0"/>
            <c:showSerName val="0"/>
            <c:showPercent val="0"/>
            <c:showBubbleSize val="0"/>
            <c:showLeaderLines val="0"/>
          </c:dLbls>
          <c:errBars>
            <c:errBarType val="plus"/>
            <c:errValType val="cust"/>
            <c:noEndCap val="0"/>
            <c:plus>
              <c:numRef>
                <c:f>OBrian!$B$5:$E$5</c:f>
                <c:numCache>
                  <c:formatCode>General</c:formatCode>
                  <c:ptCount val="4"/>
                  <c:pt idx="0">
                    <c:v>307.3</c:v>
                  </c:pt>
                  <c:pt idx="1">
                    <c:v>306.7</c:v>
                  </c:pt>
                  <c:pt idx="2">
                    <c:v>169.7</c:v>
                  </c:pt>
                  <c:pt idx="3">
                    <c:v>181.8</c:v>
                  </c:pt>
                </c:numCache>
              </c:numRef>
            </c:plus>
            <c:minus>
              <c:numLit>
                <c:formatCode>General</c:formatCode>
                <c:ptCount val="1"/>
                <c:pt idx="0">
                  <c:v>1</c:v>
                </c:pt>
              </c:numLit>
            </c:minus>
          </c:errBars>
          <c:cat>
            <c:strRef>
              <c:f>OBrian!$B$3:$E$3</c:f>
              <c:strCache>
                <c:ptCount val="4"/>
                <c:pt idx="0">
                  <c:v>Férfiak</c:v>
                </c:pt>
                <c:pt idx="1">
                  <c:v>Nők</c:v>
                </c:pt>
                <c:pt idx="2">
                  <c:v>Fiúk</c:v>
                </c:pt>
                <c:pt idx="3">
                  <c:v>Lányok</c:v>
                </c:pt>
              </c:strCache>
            </c:strRef>
          </c:cat>
          <c:val>
            <c:numRef>
              <c:f>OBrian!$B$4:$E$4</c:f>
              <c:numCache>
                <c:formatCode>General</c:formatCode>
                <c:ptCount val="4"/>
                <c:pt idx="0">
                  <c:v>5452.8</c:v>
                </c:pt>
                <c:pt idx="1">
                  <c:v>3877.2</c:v>
                </c:pt>
                <c:pt idx="2">
                  <c:v>2016.9</c:v>
                </c:pt>
                <c:pt idx="3">
                  <c:v>2168.9</c:v>
                </c:pt>
              </c:numCache>
            </c:numRef>
          </c:val>
        </c:ser>
        <c:dLbls>
          <c:dLblPos val="ctr"/>
          <c:showLegendKey val="0"/>
          <c:showVal val="1"/>
          <c:showCatName val="0"/>
          <c:showSerName val="0"/>
          <c:showPercent val="0"/>
          <c:showBubbleSize val="0"/>
        </c:dLbls>
        <c:gapWidth val="150"/>
        <c:axId val="352493568"/>
        <c:axId val="352495104"/>
      </c:barChart>
      <c:catAx>
        <c:axId val="352493568"/>
        <c:scaling>
          <c:orientation val="minMax"/>
        </c:scaling>
        <c:delete val="0"/>
        <c:axPos val="b"/>
        <c:majorTickMark val="out"/>
        <c:minorTickMark val="none"/>
        <c:tickLblPos val="nextTo"/>
        <c:txPr>
          <a:bodyPr/>
          <a:lstStyle/>
          <a:p>
            <a:pPr>
              <a:defRPr sz="1400" b="1"/>
            </a:pPr>
            <a:endParaRPr lang="hu-HU"/>
          </a:p>
        </c:txPr>
        <c:crossAx val="352495104"/>
        <c:crosses val="autoZero"/>
        <c:auto val="1"/>
        <c:lblAlgn val="ctr"/>
        <c:lblOffset val="100"/>
        <c:noMultiLvlLbl val="0"/>
      </c:catAx>
      <c:valAx>
        <c:axId val="352495104"/>
        <c:scaling>
          <c:orientation val="minMax"/>
        </c:scaling>
        <c:delete val="0"/>
        <c:axPos val="l"/>
        <c:title>
          <c:tx>
            <c:rich>
              <a:bodyPr rot="-5400000" vert="horz"/>
              <a:lstStyle/>
              <a:p>
                <a:pPr>
                  <a:defRPr sz="1400"/>
                </a:pPr>
                <a:r>
                  <a:rPr lang="hu-HU" sz="1400" dirty="0" err="1"/>
                  <a:t>Tenzilis</a:t>
                </a:r>
                <a:r>
                  <a:rPr lang="hu-HU" sz="1400" dirty="0"/>
                  <a:t> erő (N)</a:t>
                </a:r>
              </a:p>
            </c:rich>
          </c:tx>
          <c:layout/>
          <c:overlay val="0"/>
        </c:title>
        <c:numFmt formatCode="General" sourceLinked="1"/>
        <c:majorTickMark val="out"/>
        <c:minorTickMark val="none"/>
        <c:tickLblPos val="nextTo"/>
        <c:txPr>
          <a:bodyPr/>
          <a:lstStyle/>
          <a:p>
            <a:pPr>
              <a:defRPr sz="1200"/>
            </a:pPr>
            <a:endParaRPr lang="hu-HU"/>
          </a:p>
        </c:txPr>
        <c:crossAx val="352493568"/>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10917030567683"/>
          <c:y val="8.4000000000000005E-2"/>
          <c:w val="0.68558951965065507"/>
          <c:h val="0.84"/>
        </c:manualLayout>
      </c:layout>
      <c:barChart>
        <c:barDir val="col"/>
        <c:grouping val="clustered"/>
        <c:varyColors val="0"/>
        <c:ser>
          <c:idx val="0"/>
          <c:order val="0"/>
          <c:spPr>
            <a:solidFill>
              <a:srgbClr val="339966"/>
            </a:solidFill>
            <a:ln w="31431">
              <a:noFill/>
            </a:ln>
          </c:spPr>
          <c:invertIfNegative val="0"/>
          <c:dLbls>
            <c:dLbl>
              <c:idx val="0"/>
              <c:layout>
                <c:manualLayout>
                  <c:x val="-6.1464036723363714E-3"/>
                  <c:y val="0.40989265563401589"/>
                </c:manualLayout>
              </c:layout>
              <c:dLblPos val="outEnd"/>
              <c:showLegendKey val="0"/>
              <c:showVal val="1"/>
              <c:showCatName val="0"/>
              <c:showSerName val="0"/>
              <c:showPercent val="0"/>
              <c:showBubbleSize val="0"/>
            </c:dLbl>
            <c:numFmt formatCode="0.0" sourceLinked="0"/>
            <c:spPr>
              <a:noFill/>
              <a:ln w="31431">
                <a:noFill/>
              </a:ln>
            </c:spPr>
            <c:txPr>
              <a:bodyPr/>
              <a:lstStyle/>
              <a:p>
                <a:pPr>
                  <a:defRPr sz="1268" b="1" i="0" u="none" strike="noStrike" baseline="0">
                    <a:solidFill>
                      <a:srgbClr val="000000"/>
                    </a:solidFill>
                    <a:latin typeface="Arial CE"/>
                    <a:ea typeface="Arial CE"/>
                    <a:cs typeface="Arial CE"/>
                  </a:defRPr>
                </a:pPr>
                <a:endParaRPr lang="hu-HU"/>
              </a:p>
            </c:txPr>
            <c:showLegendKey val="0"/>
            <c:showVal val="1"/>
            <c:showCatName val="0"/>
            <c:showSerName val="0"/>
            <c:showPercent val="0"/>
            <c:showBubbleSize val="0"/>
            <c:showLeaderLines val="0"/>
          </c:dLbls>
          <c:errBars>
            <c:errBarType val="both"/>
            <c:errValType val="cust"/>
            <c:noEndCap val="0"/>
            <c:plus>
              <c:numRef>
                <c:f>young1!$T$22</c:f>
                <c:numCache>
                  <c:formatCode>General</c:formatCode>
                  <c:ptCount val="1"/>
                  <c:pt idx="0">
                    <c:v>71.033812482282428</c:v>
                  </c:pt>
                </c:numCache>
              </c:numRef>
            </c:plus>
            <c:minus>
              <c:numRef>
                <c:f>young1!$T$22</c:f>
                <c:numCache>
                  <c:formatCode>General</c:formatCode>
                  <c:ptCount val="1"/>
                  <c:pt idx="0">
                    <c:v>71.033812482282428</c:v>
                  </c:pt>
                </c:numCache>
              </c:numRef>
            </c:minus>
            <c:spPr>
              <a:ln w="15716">
                <a:solidFill>
                  <a:srgbClr val="C0C0C0"/>
                </a:solidFill>
                <a:prstDash val="solid"/>
              </a:ln>
            </c:spPr>
          </c:errBars>
          <c:val>
            <c:numRef>
              <c:f>young1!$R$20</c:f>
              <c:numCache>
                <c:formatCode>General</c:formatCode>
                <c:ptCount val="1"/>
                <c:pt idx="0">
                  <c:v>251.63837360295383</c:v>
                </c:pt>
              </c:numCache>
            </c:numRef>
          </c:val>
        </c:ser>
        <c:dLbls>
          <c:showLegendKey val="0"/>
          <c:showVal val="1"/>
          <c:showCatName val="0"/>
          <c:showSerName val="0"/>
          <c:showPercent val="0"/>
          <c:showBubbleSize val="0"/>
        </c:dLbls>
        <c:gapWidth val="150"/>
        <c:axId val="245454720"/>
        <c:axId val="245456256"/>
      </c:barChart>
      <c:catAx>
        <c:axId val="245454720"/>
        <c:scaling>
          <c:orientation val="minMax"/>
        </c:scaling>
        <c:delete val="1"/>
        <c:axPos val="b"/>
        <c:majorTickMark val="out"/>
        <c:minorTickMark val="none"/>
        <c:tickLblPos val="nextTo"/>
        <c:crossAx val="245456256"/>
        <c:crosses val="autoZero"/>
        <c:auto val="1"/>
        <c:lblAlgn val="ctr"/>
        <c:lblOffset val="100"/>
        <c:noMultiLvlLbl val="0"/>
      </c:catAx>
      <c:valAx>
        <c:axId val="245456256"/>
        <c:scaling>
          <c:orientation val="minMax"/>
        </c:scaling>
        <c:delete val="0"/>
        <c:axPos val="l"/>
        <c:title>
          <c:tx>
            <c:rich>
              <a:bodyPr/>
              <a:lstStyle/>
              <a:p>
                <a:pPr>
                  <a:defRPr sz="1176" b="1" i="0" u="none" strike="noStrike" baseline="0">
                    <a:solidFill>
                      <a:schemeClr val="tx1"/>
                    </a:solidFill>
                    <a:latin typeface="Arial CE"/>
                    <a:ea typeface="Arial CE"/>
                    <a:cs typeface="Arial CE"/>
                  </a:defRPr>
                </a:pPr>
                <a:r>
                  <a:rPr lang="hu-HU">
                    <a:solidFill>
                      <a:schemeClr val="tx1"/>
                    </a:solidFill>
                  </a:rPr>
                  <a:t>E (MPa)</a:t>
                </a:r>
              </a:p>
            </c:rich>
          </c:tx>
          <c:layout>
            <c:manualLayout>
              <c:xMode val="edge"/>
              <c:yMode val="edge"/>
              <c:x val="4.8034934497816595E-2"/>
              <c:y val="0.39600000000000002"/>
            </c:manualLayout>
          </c:layout>
          <c:overlay val="0"/>
          <c:spPr>
            <a:noFill/>
            <a:ln w="31431">
              <a:noFill/>
            </a:ln>
          </c:spPr>
        </c:title>
        <c:numFmt formatCode="General" sourceLinked="1"/>
        <c:majorTickMark val="out"/>
        <c:minorTickMark val="none"/>
        <c:tickLblPos val="nextTo"/>
        <c:spPr>
          <a:ln w="3929">
            <a:solidFill>
              <a:schemeClr val="tx1"/>
            </a:solidFill>
            <a:prstDash val="solid"/>
          </a:ln>
        </c:spPr>
        <c:txPr>
          <a:bodyPr rot="0" vert="horz"/>
          <a:lstStyle/>
          <a:p>
            <a:pPr>
              <a:defRPr sz="990" b="0" i="0" u="none" strike="noStrike" baseline="0">
                <a:solidFill>
                  <a:schemeClr val="tx1"/>
                </a:solidFill>
                <a:latin typeface="Arial CE"/>
                <a:ea typeface="Arial CE"/>
                <a:cs typeface="Arial CE"/>
              </a:defRPr>
            </a:pPr>
            <a:endParaRPr lang="hu-HU"/>
          </a:p>
        </c:txPr>
        <c:crossAx val="245454720"/>
        <c:crosses val="autoZero"/>
        <c:crossBetween val="between"/>
      </c:valAx>
      <c:spPr>
        <a:noFill/>
        <a:ln w="31431">
          <a:noFill/>
        </a:ln>
      </c:spPr>
    </c:plotArea>
    <c:plotVisOnly val="1"/>
    <c:dispBlanksAs val="gap"/>
    <c:showDLblsOverMax val="0"/>
  </c:chart>
  <c:spPr>
    <a:noFill/>
    <a:ln>
      <a:solidFill>
        <a:schemeClr val="tx1"/>
      </a:solidFill>
    </a:ln>
  </c:spPr>
  <c:txPr>
    <a:bodyPr/>
    <a:lstStyle/>
    <a:p>
      <a:pPr>
        <a:defRPr sz="619" b="0" i="0" u="none" strike="noStrike" baseline="0">
          <a:solidFill>
            <a:srgbClr val="000000"/>
          </a:solidFill>
          <a:latin typeface="Arial CE"/>
          <a:ea typeface="Arial CE"/>
          <a:cs typeface="Arial CE"/>
        </a:defRPr>
      </a:pPr>
      <a:endParaRPr lang="hu-H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invertIfNegative val="0"/>
          <c:dLbls>
            <c:txPr>
              <a:bodyPr/>
              <a:lstStyle/>
              <a:p>
                <a:pPr>
                  <a:defRPr sz="1800" b="1"/>
                </a:pPr>
                <a:endParaRPr lang="hu-HU"/>
              </a:p>
            </c:txPr>
            <c:dLblPos val="outEnd"/>
            <c:showLegendKey val="0"/>
            <c:showVal val="1"/>
            <c:showCatName val="0"/>
            <c:showSerName val="0"/>
            <c:showPercent val="0"/>
            <c:showBubbleSize val="0"/>
            <c:showLeaderLines val="0"/>
          </c:dLbls>
          <c:cat>
            <c:strRef>
              <c:f>Munka1!$B$10:$D$10</c:f>
              <c:strCache>
                <c:ptCount val="3"/>
                <c:pt idx="0">
                  <c:v>Felnőtt Rhesus majom</c:v>
                </c:pt>
                <c:pt idx="1">
                  <c:v>Humán 22 éves</c:v>
                </c:pt>
                <c:pt idx="2">
                  <c:v>Humán 50 éves</c:v>
                </c:pt>
              </c:strCache>
            </c:strRef>
          </c:cat>
          <c:val>
            <c:numRef>
              <c:f>Munka1!$B$11:$D$11</c:f>
              <c:numCache>
                <c:formatCode>General</c:formatCode>
                <c:ptCount val="3"/>
                <c:pt idx="0">
                  <c:v>186</c:v>
                </c:pt>
                <c:pt idx="1">
                  <c:v>111</c:v>
                </c:pt>
                <c:pt idx="2">
                  <c:v>65.3</c:v>
                </c:pt>
              </c:numCache>
            </c:numRef>
          </c:val>
        </c:ser>
        <c:dLbls>
          <c:dLblPos val="ctr"/>
          <c:showLegendKey val="0"/>
          <c:showVal val="1"/>
          <c:showCatName val="0"/>
          <c:showSerName val="0"/>
          <c:showPercent val="0"/>
          <c:showBubbleSize val="0"/>
        </c:dLbls>
        <c:gapWidth val="150"/>
        <c:axId val="242670208"/>
        <c:axId val="242677248"/>
      </c:barChart>
      <c:catAx>
        <c:axId val="242670208"/>
        <c:scaling>
          <c:orientation val="minMax"/>
        </c:scaling>
        <c:delete val="0"/>
        <c:axPos val="b"/>
        <c:majorTickMark val="out"/>
        <c:minorTickMark val="none"/>
        <c:tickLblPos val="nextTo"/>
        <c:txPr>
          <a:bodyPr/>
          <a:lstStyle/>
          <a:p>
            <a:pPr>
              <a:defRPr sz="1200"/>
            </a:pPr>
            <a:endParaRPr lang="hu-HU"/>
          </a:p>
        </c:txPr>
        <c:crossAx val="242677248"/>
        <c:crosses val="autoZero"/>
        <c:auto val="1"/>
        <c:lblAlgn val="ctr"/>
        <c:lblOffset val="100"/>
        <c:noMultiLvlLbl val="0"/>
      </c:catAx>
      <c:valAx>
        <c:axId val="242677248"/>
        <c:scaling>
          <c:orientation val="minMax"/>
          <c:max val="1200"/>
        </c:scaling>
        <c:delete val="0"/>
        <c:axPos val="l"/>
        <c:title>
          <c:tx>
            <c:rich>
              <a:bodyPr rot="-5400000" vert="horz"/>
              <a:lstStyle/>
              <a:p>
                <a:pPr>
                  <a:defRPr sz="1400"/>
                </a:pPr>
                <a:r>
                  <a:rPr lang="en-US" sz="1400"/>
                  <a:t>Elasztikus modulus (MPa)</a:t>
                </a:r>
              </a:p>
            </c:rich>
          </c:tx>
          <c:layout/>
          <c:overlay val="0"/>
        </c:title>
        <c:numFmt formatCode="General" sourceLinked="1"/>
        <c:majorTickMark val="out"/>
        <c:minorTickMark val="none"/>
        <c:tickLblPos val="nextTo"/>
        <c:txPr>
          <a:bodyPr/>
          <a:lstStyle/>
          <a:p>
            <a:pPr>
              <a:defRPr sz="1400"/>
            </a:pPr>
            <a:endParaRPr lang="hu-HU"/>
          </a:p>
        </c:txPr>
        <c:crossAx val="242670208"/>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invertIfNegative val="0"/>
          <c:dLbls>
            <c:txPr>
              <a:bodyPr/>
              <a:lstStyle/>
              <a:p>
                <a:pPr>
                  <a:defRPr sz="1600" b="1"/>
                </a:pPr>
                <a:endParaRPr lang="hu-HU"/>
              </a:p>
            </c:txPr>
            <c:dLblPos val="outEnd"/>
            <c:showLegendKey val="0"/>
            <c:showVal val="1"/>
            <c:showCatName val="0"/>
            <c:showSerName val="0"/>
            <c:showPercent val="0"/>
            <c:showBubbleSize val="0"/>
            <c:showLeaderLines val="0"/>
          </c:dLbls>
          <c:cat>
            <c:strRef>
              <c:f>Munka2!$B$12:$C$12</c:f>
              <c:strCache>
                <c:ptCount val="2"/>
                <c:pt idx="0">
                  <c:v>Tibialis anterior</c:v>
                </c:pt>
                <c:pt idx="1">
                  <c:v>Patella ín</c:v>
                </c:pt>
              </c:strCache>
            </c:strRef>
          </c:cat>
          <c:val>
            <c:numRef>
              <c:f>Munka2!$B$13:$C$13</c:f>
              <c:numCache>
                <c:formatCode>General</c:formatCode>
                <c:ptCount val="2"/>
                <c:pt idx="0">
                  <c:v>1200</c:v>
                </c:pt>
                <c:pt idx="1">
                  <c:v>260</c:v>
                </c:pt>
              </c:numCache>
            </c:numRef>
          </c:val>
        </c:ser>
        <c:dLbls>
          <c:dLblPos val="ctr"/>
          <c:showLegendKey val="0"/>
          <c:showVal val="1"/>
          <c:showCatName val="0"/>
          <c:showSerName val="0"/>
          <c:showPercent val="0"/>
          <c:showBubbleSize val="0"/>
        </c:dLbls>
        <c:gapWidth val="150"/>
        <c:axId val="242708864"/>
        <c:axId val="242711552"/>
      </c:barChart>
      <c:catAx>
        <c:axId val="242708864"/>
        <c:scaling>
          <c:orientation val="minMax"/>
        </c:scaling>
        <c:delete val="0"/>
        <c:axPos val="b"/>
        <c:majorTickMark val="out"/>
        <c:minorTickMark val="none"/>
        <c:tickLblPos val="nextTo"/>
        <c:txPr>
          <a:bodyPr/>
          <a:lstStyle/>
          <a:p>
            <a:pPr>
              <a:defRPr sz="1600"/>
            </a:pPr>
            <a:endParaRPr lang="hu-HU"/>
          </a:p>
        </c:txPr>
        <c:crossAx val="242711552"/>
        <c:crosses val="autoZero"/>
        <c:auto val="1"/>
        <c:lblAlgn val="ctr"/>
        <c:lblOffset val="100"/>
        <c:noMultiLvlLbl val="0"/>
      </c:catAx>
      <c:valAx>
        <c:axId val="242711552"/>
        <c:scaling>
          <c:orientation val="minMax"/>
        </c:scaling>
        <c:delete val="0"/>
        <c:axPos val="l"/>
        <c:title>
          <c:tx>
            <c:rich>
              <a:bodyPr rot="-5400000" vert="horz"/>
              <a:lstStyle/>
              <a:p>
                <a:pPr>
                  <a:defRPr sz="1400"/>
                </a:pPr>
                <a:r>
                  <a:rPr lang="en-US" sz="1400"/>
                  <a:t>Elasztikus modulus (MPa)</a:t>
                </a:r>
              </a:p>
            </c:rich>
          </c:tx>
          <c:layout/>
          <c:overlay val="0"/>
        </c:title>
        <c:numFmt formatCode="General" sourceLinked="1"/>
        <c:majorTickMark val="out"/>
        <c:minorTickMark val="none"/>
        <c:tickLblPos val="nextTo"/>
        <c:txPr>
          <a:bodyPr/>
          <a:lstStyle/>
          <a:p>
            <a:pPr>
              <a:defRPr sz="1400"/>
            </a:pPr>
            <a:endParaRPr lang="hu-HU"/>
          </a:p>
        </c:txPr>
        <c:crossAx val="242708864"/>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manualLayout>
          <c:layoutTarget val="inner"/>
          <c:xMode val="edge"/>
          <c:yMode val="edge"/>
          <c:x val="0.1416272965879265"/>
          <c:y val="6.9919072615923006E-2"/>
          <c:w val="0.82781714785651794"/>
          <c:h val="0.8326195683872849"/>
        </c:manualLayout>
      </c:layout>
      <c:barChart>
        <c:barDir val="col"/>
        <c:grouping val="clustered"/>
        <c:varyColors val="0"/>
        <c:ser>
          <c:idx val="0"/>
          <c:order val="0"/>
          <c:invertIfNegative val="0"/>
          <c:dLbls>
            <c:txPr>
              <a:bodyPr/>
              <a:lstStyle/>
              <a:p>
                <a:pPr>
                  <a:defRPr sz="1200" b="1"/>
                </a:pPr>
                <a:endParaRPr lang="hu-HU"/>
              </a:p>
            </c:txPr>
            <c:dLblPos val="ctr"/>
            <c:showLegendKey val="0"/>
            <c:showVal val="1"/>
            <c:showCatName val="0"/>
            <c:showSerName val="0"/>
            <c:showPercent val="0"/>
            <c:showBubbleSize val="0"/>
            <c:showLeaderLines val="0"/>
          </c:dLbls>
          <c:errBars>
            <c:errBarType val="plus"/>
            <c:errValType val="cust"/>
            <c:noEndCap val="0"/>
            <c:plus>
              <c:numRef>
                <c:f>Munka11!$B$8:$E$8</c:f>
                <c:numCache>
                  <c:formatCode>General</c:formatCode>
                  <c:ptCount val="4"/>
                  <c:pt idx="0">
                    <c:v>48.5</c:v>
                  </c:pt>
                  <c:pt idx="1">
                    <c:v>69.900000000000006</c:v>
                  </c:pt>
                  <c:pt idx="2">
                    <c:v>42.3</c:v>
                  </c:pt>
                  <c:pt idx="3">
                    <c:v>33.200000000000003</c:v>
                  </c:pt>
                </c:numCache>
              </c:numRef>
            </c:plus>
            <c:minus>
              <c:numLit>
                <c:formatCode>General</c:formatCode>
                <c:ptCount val="1"/>
                <c:pt idx="0">
                  <c:v>1</c:v>
                </c:pt>
              </c:numLit>
            </c:minus>
          </c:errBars>
          <c:cat>
            <c:strRef>
              <c:f>Munka11!$B$6:$E$6</c:f>
              <c:strCache>
                <c:ptCount val="4"/>
                <c:pt idx="0">
                  <c:v>Férfiak</c:v>
                </c:pt>
                <c:pt idx="1">
                  <c:v>Nők</c:v>
                </c:pt>
                <c:pt idx="2">
                  <c:v>Fiúk</c:v>
                </c:pt>
                <c:pt idx="3">
                  <c:v>Lányok</c:v>
                </c:pt>
              </c:strCache>
            </c:strRef>
          </c:cat>
          <c:val>
            <c:numRef>
              <c:f>Munka11!$B$7:$E$7</c:f>
              <c:numCache>
                <c:formatCode>General</c:formatCode>
                <c:ptCount val="4"/>
                <c:pt idx="0">
                  <c:v>597.4</c:v>
                </c:pt>
                <c:pt idx="1">
                  <c:v>549</c:v>
                </c:pt>
                <c:pt idx="2">
                  <c:v>254.7</c:v>
                </c:pt>
                <c:pt idx="3">
                  <c:v>301.60000000000002</c:v>
                </c:pt>
              </c:numCache>
            </c:numRef>
          </c:val>
        </c:ser>
        <c:dLbls>
          <c:dLblPos val="ctr"/>
          <c:showLegendKey val="0"/>
          <c:showVal val="1"/>
          <c:showCatName val="0"/>
          <c:showSerName val="0"/>
          <c:showPercent val="0"/>
          <c:showBubbleSize val="0"/>
        </c:dLbls>
        <c:gapWidth val="150"/>
        <c:axId val="242816128"/>
        <c:axId val="245779456"/>
      </c:barChart>
      <c:catAx>
        <c:axId val="242816128"/>
        <c:scaling>
          <c:orientation val="minMax"/>
        </c:scaling>
        <c:delete val="0"/>
        <c:axPos val="b"/>
        <c:majorTickMark val="out"/>
        <c:minorTickMark val="none"/>
        <c:tickLblPos val="nextTo"/>
        <c:txPr>
          <a:bodyPr/>
          <a:lstStyle/>
          <a:p>
            <a:pPr>
              <a:defRPr sz="1400" b="1"/>
            </a:pPr>
            <a:endParaRPr lang="hu-HU"/>
          </a:p>
        </c:txPr>
        <c:crossAx val="245779456"/>
        <c:crosses val="autoZero"/>
        <c:auto val="1"/>
        <c:lblAlgn val="ctr"/>
        <c:lblOffset val="100"/>
        <c:noMultiLvlLbl val="0"/>
      </c:catAx>
      <c:valAx>
        <c:axId val="245779456"/>
        <c:scaling>
          <c:orientation val="minMax"/>
        </c:scaling>
        <c:delete val="0"/>
        <c:axPos val="l"/>
        <c:majorGridlines/>
        <c:title>
          <c:tx>
            <c:rich>
              <a:bodyPr rot="-5400000" vert="horz"/>
              <a:lstStyle/>
              <a:p>
                <a:pPr>
                  <a:defRPr sz="1400"/>
                </a:pPr>
                <a:r>
                  <a:rPr lang="en-US" sz="1400"/>
                  <a:t>Elasztikus modulus (MPa)</a:t>
                </a:r>
              </a:p>
            </c:rich>
          </c:tx>
          <c:layout/>
          <c:overlay val="0"/>
        </c:title>
        <c:numFmt formatCode="General" sourceLinked="1"/>
        <c:majorTickMark val="out"/>
        <c:minorTickMark val="none"/>
        <c:tickLblPos val="nextTo"/>
        <c:txPr>
          <a:bodyPr/>
          <a:lstStyle/>
          <a:p>
            <a:pPr>
              <a:defRPr sz="1400"/>
            </a:pPr>
            <a:endParaRPr lang="hu-HU"/>
          </a:p>
        </c:txPr>
        <c:crossAx val="242816128"/>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invertIfNegative val="0"/>
          <c:dLbls>
            <c:txPr>
              <a:bodyPr/>
              <a:lstStyle/>
              <a:p>
                <a:pPr>
                  <a:defRPr sz="1400" b="1"/>
                </a:pPr>
                <a:endParaRPr lang="hu-HU"/>
              </a:p>
            </c:txPr>
            <c:dLblPos val="ctr"/>
            <c:showLegendKey val="0"/>
            <c:showVal val="1"/>
            <c:showCatName val="0"/>
            <c:showSerName val="0"/>
            <c:showPercent val="0"/>
            <c:showBubbleSize val="0"/>
            <c:showLeaderLines val="0"/>
          </c:dLbls>
          <c:cat>
            <c:strRef>
              <c:f>Munka10!$B$8:$C$8</c:f>
              <c:strCache>
                <c:ptCount val="2"/>
                <c:pt idx="0">
                  <c:v>minimum</c:v>
                </c:pt>
                <c:pt idx="1">
                  <c:v>maximum</c:v>
                </c:pt>
              </c:strCache>
            </c:strRef>
          </c:cat>
          <c:val>
            <c:numRef>
              <c:f>Munka10!$B$9:$C$9</c:f>
              <c:numCache>
                <c:formatCode>General</c:formatCode>
                <c:ptCount val="2"/>
                <c:pt idx="0">
                  <c:v>300</c:v>
                </c:pt>
                <c:pt idx="1">
                  <c:v>1400</c:v>
                </c:pt>
              </c:numCache>
            </c:numRef>
          </c:val>
        </c:ser>
        <c:dLbls>
          <c:dLblPos val="ctr"/>
          <c:showLegendKey val="0"/>
          <c:showVal val="1"/>
          <c:showCatName val="0"/>
          <c:showSerName val="0"/>
          <c:showPercent val="0"/>
          <c:showBubbleSize val="0"/>
        </c:dLbls>
        <c:gapWidth val="60"/>
        <c:axId val="246006912"/>
        <c:axId val="246009856"/>
      </c:barChart>
      <c:catAx>
        <c:axId val="246006912"/>
        <c:scaling>
          <c:orientation val="minMax"/>
        </c:scaling>
        <c:delete val="0"/>
        <c:axPos val="b"/>
        <c:majorTickMark val="out"/>
        <c:minorTickMark val="none"/>
        <c:tickLblPos val="nextTo"/>
        <c:txPr>
          <a:bodyPr/>
          <a:lstStyle/>
          <a:p>
            <a:pPr>
              <a:defRPr sz="1400" b="1"/>
            </a:pPr>
            <a:endParaRPr lang="hu-HU"/>
          </a:p>
        </c:txPr>
        <c:crossAx val="246009856"/>
        <c:crosses val="autoZero"/>
        <c:auto val="1"/>
        <c:lblAlgn val="ctr"/>
        <c:lblOffset val="100"/>
        <c:noMultiLvlLbl val="0"/>
      </c:catAx>
      <c:valAx>
        <c:axId val="246009856"/>
        <c:scaling>
          <c:orientation val="minMax"/>
        </c:scaling>
        <c:delete val="0"/>
        <c:axPos val="l"/>
        <c:title>
          <c:tx>
            <c:rich>
              <a:bodyPr rot="-5400000" vert="horz"/>
              <a:lstStyle/>
              <a:p>
                <a:pPr>
                  <a:defRPr sz="1400"/>
                </a:pPr>
                <a:r>
                  <a:rPr lang="en-US" sz="1400"/>
                  <a:t>Elasztikus Modulus (MPa)</a:t>
                </a:r>
              </a:p>
            </c:rich>
          </c:tx>
          <c:layout/>
          <c:overlay val="0"/>
        </c:title>
        <c:numFmt formatCode="General" sourceLinked="1"/>
        <c:majorTickMark val="out"/>
        <c:minorTickMark val="none"/>
        <c:tickLblPos val="nextTo"/>
        <c:txPr>
          <a:bodyPr/>
          <a:lstStyle/>
          <a:p>
            <a:pPr>
              <a:defRPr sz="1400"/>
            </a:pPr>
            <a:endParaRPr lang="hu-HU"/>
          </a:p>
        </c:txPr>
        <c:crossAx val="246006912"/>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69841269841291"/>
          <c:y val="7.4340527577937784E-2"/>
          <c:w val="0.73492063492063564"/>
          <c:h val="0.67146282973620908"/>
        </c:manualLayout>
      </c:layout>
      <c:scatterChart>
        <c:scatterStyle val="smoothMarker"/>
        <c:varyColors val="0"/>
        <c:ser>
          <c:idx val="0"/>
          <c:order val="0"/>
          <c:tx>
            <c:strRef>
              <c:f>Sheet1!$B$1</c:f>
              <c:strCache>
                <c:ptCount val="1"/>
                <c:pt idx="0">
                  <c:v>1,1583</c:v>
                </c:pt>
              </c:strCache>
            </c:strRef>
          </c:tx>
          <c:spPr>
            <a:ln w="6515">
              <a:solidFill>
                <a:srgbClr val="FF0000"/>
              </a:solidFill>
              <a:prstDash val="solid"/>
            </a:ln>
          </c:spPr>
          <c:marker>
            <c:symbol val="none"/>
          </c:marker>
          <c:xVal>
            <c:numRef>
              <c:f>Sheet1!$A$2:$A$263</c:f>
              <c:numCache>
                <c:formatCode>General</c:formatCode>
                <c:ptCount val="262"/>
                <c:pt idx="0">
                  <c:v>1.0000000000000013E-3</c:v>
                </c:pt>
                <c:pt idx="1">
                  <c:v>2.0000000000000026E-3</c:v>
                </c:pt>
                <c:pt idx="2">
                  <c:v>3.0000000000000027E-3</c:v>
                </c:pt>
                <c:pt idx="3">
                  <c:v>4.0000000000000053E-3</c:v>
                </c:pt>
                <c:pt idx="4">
                  <c:v>5.0000000000000053E-3</c:v>
                </c:pt>
                <c:pt idx="5">
                  <c:v>6.0000000000000062E-3</c:v>
                </c:pt>
                <c:pt idx="6">
                  <c:v>7.0000000000000062E-3</c:v>
                </c:pt>
                <c:pt idx="7">
                  <c:v>8.0000000000000123E-3</c:v>
                </c:pt>
                <c:pt idx="8">
                  <c:v>9.0000000000000028E-3</c:v>
                </c:pt>
                <c:pt idx="9">
                  <c:v>1.0000000000000005E-2</c:v>
                </c:pt>
                <c:pt idx="10">
                  <c:v>1.0999999999999998E-2</c:v>
                </c:pt>
                <c:pt idx="11">
                  <c:v>1.2E-2</c:v>
                </c:pt>
                <c:pt idx="12">
                  <c:v>1.2999999999999998E-2</c:v>
                </c:pt>
                <c:pt idx="13">
                  <c:v>1.4E-2</c:v>
                </c:pt>
                <c:pt idx="14">
                  <c:v>1.4999999999999998E-2</c:v>
                </c:pt>
                <c:pt idx="15">
                  <c:v>1.6000000000000021E-2</c:v>
                </c:pt>
                <c:pt idx="16">
                  <c:v>1.7000000000000001E-2</c:v>
                </c:pt>
                <c:pt idx="17">
                  <c:v>1.7999999999999999E-2</c:v>
                </c:pt>
                <c:pt idx="18">
                  <c:v>1.900000000000002E-2</c:v>
                </c:pt>
                <c:pt idx="19">
                  <c:v>2.0000000000000011E-2</c:v>
                </c:pt>
                <c:pt idx="20">
                  <c:v>2.1000000000000012E-2</c:v>
                </c:pt>
                <c:pt idx="21">
                  <c:v>2.1999999999999999E-2</c:v>
                </c:pt>
                <c:pt idx="22">
                  <c:v>2.3E-2</c:v>
                </c:pt>
                <c:pt idx="23">
                  <c:v>2.4E-2</c:v>
                </c:pt>
                <c:pt idx="24">
                  <c:v>2.5000000000000001E-2</c:v>
                </c:pt>
                <c:pt idx="25">
                  <c:v>2.5999999999999999E-2</c:v>
                </c:pt>
                <c:pt idx="26">
                  <c:v>2.7000000000000031E-2</c:v>
                </c:pt>
                <c:pt idx="27">
                  <c:v>2.8000000000000001E-2</c:v>
                </c:pt>
                <c:pt idx="28">
                  <c:v>2.9000000000000001E-2</c:v>
                </c:pt>
                <c:pt idx="29">
                  <c:v>3.0000000000000002E-2</c:v>
                </c:pt>
                <c:pt idx="30">
                  <c:v>3.1000000000000028E-2</c:v>
                </c:pt>
                <c:pt idx="31">
                  <c:v>3.2000000000000042E-2</c:v>
                </c:pt>
                <c:pt idx="32">
                  <c:v>3.3000000000000002E-2</c:v>
                </c:pt>
                <c:pt idx="33">
                  <c:v>3.4000000000000002E-2</c:v>
                </c:pt>
                <c:pt idx="34">
                  <c:v>3.500000000000001E-2</c:v>
                </c:pt>
                <c:pt idx="35">
                  <c:v>3.5999999999999997E-2</c:v>
                </c:pt>
                <c:pt idx="36">
                  <c:v>3.6999999999999998E-2</c:v>
                </c:pt>
                <c:pt idx="37">
                  <c:v>3.7999999999999999E-2</c:v>
                </c:pt>
                <c:pt idx="38">
                  <c:v>3.9000000000000014E-2</c:v>
                </c:pt>
                <c:pt idx="39">
                  <c:v>4.0000000000000022E-2</c:v>
                </c:pt>
                <c:pt idx="40">
                  <c:v>4.1000000000000002E-2</c:v>
                </c:pt>
                <c:pt idx="41">
                  <c:v>4.2000000000000023E-2</c:v>
                </c:pt>
                <c:pt idx="42">
                  <c:v>4.3000000000000003E-2</c:v>
                </c:pt>
                <c:pt idx="43">
                  <c:v>4.3999999999999997E-2</c:v>
                </c:pt>
                <c:pt idx="44">
                  <c:v>4.5000000000000012E-2</c:v>
                </c:pt>
                <c:pt idx="45">
                  <c:v>4.5999999999999999E-2</c:v>
                </c:pt>
                <c:pt idx="46">
                  <c:v>4.7000000000000014E-2</c:v>
                </c:pt>
                <c:pt idx="47">
                  <c:v>4.8000000000000001E-2</c:v>
                </c:pt>
                <c:pt idx="48">
                  <c:v>4.900000000000005E-2</c:v>
                </c:pt>
                <c:pt idx="49">
                  <c:v>0.05</c:v>
                </c:pt>
                <c:pt idx="50">
                  <c:v>5.1000000000000004E-2</c:v>
                </c:pt>
                <c:pt idx="51">
                  <c:v>5.1999999999999998E-2</c:v>
                </c:pt>
                <c:pt idx="52">
                  <c:v>5.3000000000000012E-2</c:v>
                </c:pt>
                <c:pt idx="53">
                  <c:v>5.3999999999999999E-2</c:v>
                </c:pt>
                <c:pt idx="54">
                  <c:v>5.5000000000000014E-2</c:v>
                </c:pt>
                <c:pt idx="55">
                  <c:v>5.6000000000000001E-2</c:v>
                </c:pt>
                <c:pt idx="56">
                  <c:v>5.7000000000000023E-2</c:v>
                </c:pt>
                <c:pt idx="57">
                  <c:v>5.8000000000000003E-2</c:v>
                </c:pt>
                <c:pt idx="58">
                  <c:v>5.9000000000000045E-2</c:v>
                </c:pt>
                <c:pt idx="59">
                  <c:v>6.0000000000000032E-2</c:v>
                </c:pt>
                <c:pt idx="60">
                  <c:v>6.1000000000000013E-2</c:v>
                </c:pt>
                <c:pt idx="61">
                  <c:v>6.2000000000000034E-2</c:v>
                </c:pt>
                <c:pt idx="62">
                  <c:v>6.3E-2</c:v>
                </c:pt>
                <c:pt idx="63">
                  <c:v>6.4000000000000085E-2</c:v>
                </c:pt>
                <c:pt idx="64">
                  <c:v>6.5000000000000002E-2</c:v>
                </c:pt>
                <c:pt idx="65">
                  <c:v>6.6000000000000003E-2</c:v>
                </c:pt>
                <c:pt idx="66">
                  <c:v>6.7000000000000004E-2</c:v>
                </c:pt>
                <c:pt idx="67">
                  <c:v>6.8000000000000019E-2</c:v>
                </c:pt>
                <c:pt idx="68">
                  <c:v>6.9000000000000034E-2</c:v>
                </c:pt>
                <c:pt idx="69">
                  <c:v>7.0000000000000021E-2</c:v>
                </c:pt>
                <c:pt idx="70">
                  <c:v>7.0999999999999994E-2</c:v>
                </c:pt>
                <c:pt idx="71">
                  <c:v>7.1999999999999995E-2</c:v>
                </c:pt>
                <c:pt idx="72">
                  <c:v>7.3000000000000009E-2</c:v>
                </c:pt>
                <c:pt idx="73">
                  <c:v>7.3999999999999996E-2</c:v>
                </c:pt>
                <c:pt idx="74">
                  <c:v>7.5000000000000011E-2</c:v>
                </c:pt>
                <c:pt idx="75">
                  <c:v>7.5999999999999998E-2</c:v>
                </c:pt>
                <c:pt idx="76">
                  <c:v>7.6999999999999999E-2</c:v>
                </c:pt>
                <c:pt idx="77">
                  <c:v>7.8000000000000014E-2</c:v>
                </c:pt>
                <c:pt idx="78">
                  <c:v>7.9000000000000084E-2</c:v>
                </c:pt>
                <c:pt idx="79">
                  <c:v>8.0000000000000043E-2</c:v>
                </c:pt>
                <c:pt idx="80">
                  <c:v>8.1000000000000003E-2</c:v>
                </c:pt>
                <c:pt idx="81">
                  <c:v>8.2000000000000003E-2</c:v>
                </c:pt>
                <c:pt idx="82">
                  <c:v>8.3000000000000046E-2</c:v>
                </c:pt>
                <c:pt idx="83">
                  <c:v>8.4000000000000047E-2</c:v>
                </c:pt>
                <c:pt idx="84">
                  <c:v>8.5000000000000006E-2</c:v>
                </c:pt>
                <c:pt idx="85">
                  <c:v>8.6000000000000021E-2</c:v>
                </c:pt>
                <c:pt idx="86">
                  <c:v>8.7000000000000022E-2</c:v>
                </c:pt>
                <c:pt idx="87">
                  <c:v>8.8000000000000064E-2</c:v>
                </c:pt>
                <c:pt idx="88">
                  <c:v>8.9000000000000065E-2</c:v>
                </c:pt>
                <c:pt idx="89">
                  <c:v>9.0000000000000024E-2</c:v>
                </c:pt>
                <c:pt idx="90">
                  <c:v>9.1000000000000025E-2</c:v>
                </c:pt>
                <c:pt idx="91">
                  <c:v>9.2000000000000026E-2</c:v>
                </c:pt>
                <c:pt idx="92">
                  <c:v>9.3000000000000138E-2</c:v>
                </c:pt>
                <c:pt idx="93">
                  <c:v>9.4000000000000028E-2</c:v>
                </c:pt>
                <c:pt idx="94">
                  <c:v>9.5000000000000043E-2</c:v>
                </c:pt>
                <c:pt idx="95">
                  <c:v>9.6000000000000002E-2</c:v>
                </c:pt>
                <c:pt idx="96">
                  <c:v>9.7000000000000003E-2</c:v>
                </c:pt>
                <c:pt idx="97">
                  <c:v>9.8000000000000129E-2</c:v>
                </c:pt>
                <c:pt idx="98">
                  <c:v>9.9000000000000046E-2</c:v>
                </c:pt>
                <c:pt idx="99">
                  <c:v>0.1</c:v>
                </c:pt>
                <c:pt idx="100">
                  <c:v>0.10100000000000002</c:v>
                </c:pt>
                <c:pt idx="101">
                  <c:v>0.10199999999999998</c:v>
                </c:pt>
                <c:pt idx="102">
                  <c:v>0.10299999999999998</c:v>
                </c:pt>
                <c:pt idx="103">
                  <c:v>0.10400000000000002</c:v>
                </c:pt>
                <c:pt idx="104">
                  <c:v>0.10500000000000002</c:v>
                </c:pt>
                <c:pt idx="105">
                  <c:v>0.10600000000000002</c:v>
                </c:pt>
                <c:pt idx="106">
                  <c:v>0.10700000000000008</c:v>
                </c:pt>
                <c:pt idx="107">
                  <c:v>0.10800000000000008</c:v>
                </c:pt>
                <c:pt idx="108">
                  <c:v>0.10900000000000008</c:v>
                </c:pt>
                <c:pt idx="109">
                  <c:v>0.11</c:v>
                </c:pt>
                <c:pt idx="110">
                  <c:v>0.111</c:v>
                </c:pt>
                <c:pt idx="111">
                  <c:v>0.112</c:v>
                </c:pt>
                <c:pt idx="112">
                  <c:v>0.113</c:v>
                </c:pt>
                <c:pt idx="113">
                  <c:v>0.114</c:v>
                </c:pt>
                <c:pt idx="114">
                  <c:v>0.115</c:v>
                </c:pt>
                <c:pt idx="115">
                  <c:v>0.11600000000000002</c:v>
                </c:pt>
                <c:pt idx="116">
                  <c:v>0.11700000000000002</c:v>
                </c:pt>
                <c:pt idx="117">
                  <c:v>0.11799999999999998</c:v>
                </c:pt>
                <c:pt idx="118">
                  <c:v>0.11899999999999998</c:v>
                </c:pt>
                <c:pt idx="119">
                  <c:v>0.12000000000000002</c:v>
                </c:pt>
                <c:pt idx="120">
                  <c:v>0.12100000000000002</c:v>
                </c:pt>
                <c:pt idx="121">
                  <c:v>0.12200000000000008</c:v>
                </c:pt>
                <c:pt idx="122">
                  <c:v>0.12300000000000008</c:v>
                </c:pt>
                <c:pt idx="123">
                  <c:v>0.12400000000000008</c:v>
                </c:pt>
                <c:pt idx="124">
                  <c:v>0.125</c:v>
                </c:pt>
                <c:pt idx="125">
                  <c:v>0.126</c:v>
                </c:pt>
                <c:pt idx="126">
                  <c:v>0.127</c:v>
                </c:pt>
                <c:pt idx="127">
                  <c:v>0.128</c:v>
                </c:pt>
                <c:pt idx="128">
                  <c:v>0.129</c:v>
                </c:pt>
                <c:pt idx="129">
                  <c:v>0.13</c:v>
                </c:pt>
                <c:pt idx="130">
                  <c:v>0.13100000000000001</c:v>
                </c:pt>
                <c:pt idx="131">
                  <c:v>0.13200000000000001</c:v>
                </c:pt>
                <c:pt idx="132">
                  <c:v>0.13300000000000001</c:v>
                </c:pt>
                <c:pt idx="133">
                  <c:v>0.13400000000000001</c:v>
                </c:pt>
                <c:pt idx="134">
                  <c:v>0.13500000000000001</c:v>
                </c:pt>
                <c:pt idx="135">
                  <c:v>0.13600000000000001</c:v>
                </c:pt>
                <c:pt idx="136">
                  <c:v>0.13700000000000001</c:v>
                </c:pt>
                <c:pt idx="137">
                  <c:v>0.13800000000000001</c:v>
                </c:pt>
                <c:pt idx="138">
                  <c:v>0.13900000000000001</c:v>
                </c:pt>
                <c:pt idx="139">
                  <c:v>0.14000000000000001</c:v>
                </c:pt>
                <c:pt idx="140">
                  <c:v>0.14100000000000001</c:v>
                </c:pt>
                <c:pt idx="141">
                  <c:v>0.14200000000000004</c:v>
                </c:pt>
                <c:pt idx="142">
                  <c:v>0.14300000000000004</c:v>
                </c:pt>
                <c:pt idx="143">
                  <c:v>0.14400000000000004</c:v>
                </c:pt>
                <c:pt idx="144">
                  <c:v>0.14500000000000016</c:v>
                </c:pt>
                <c:pt idx="145">
                  <c:v>0.14600000000000016</c:v>
                </c:pt>
                <c:pt idx="146">
                  <c:v>0.14700000000000016</c:v>
                </c:pt>
                <c:pt idx="147">
                  <c:v>0.14800000000000016</c:v>
                </c:pt>
                <c:pt idx="148">
                  <c:v>0.14900000000000016</c:v>
                </c:pt>
                <c:pt idx="149">
                  <c:v>0.15000000000000016</c:v>
                </c:pt>
                <c:pt idx="150">
                  <c:v>0.15100000000000016</c:v>
                </c:pt>
                <c:pt idx="151">
                  <c:v>0.15200000000000016</c:v>
                </c:pt>
                <c:pt idx="152">
                  <c:v>0.15300000000000016</c:v>
                </c:pt>
                <c:pt idx="153">
                  <c:v>0.15400000000000016</c:v>
                </c:pt>
                <c:pt idx="154">
                  <c:v>0.15500000000000017</c:v>
                </c:pt>
                <c:pt idx="155">
                  <c:v>0.15600000000000017</c:v>
                </c:pt>
                <c:pt idx="156">
                  <c:v>0.15700000000000017</c:v>
                </c:pt>
                <c:pt idx="157">
                  <c:v>0.15800000000000017</c:v>
                </c:pt>
                <c:pt idx="158">
                  <c:v>0.15900000000000017</c:v>
                </c:pt>
                <c:pt idx="159">
                  <c:v>0.16</c:v>
                </c:pt>
                <c:pt idx="160">
                  <c:v>0.161</c:v>
                </c:pt>
                <c:pt idx="161">
                  <c:v>0.16200000000000001</c:v>
                </c:pt>
                <c:pt idx="162">
                  <c:v>0.16300000000000001</c:v>
                </c:pt>
                <c:pt idx="163">
                  <c:v>0.16400000000000001</c:v>
                </c:pt>
                <c:pt idx="164">
                  <c:v>0.16500000000000001</c:v>
                </c:pt>
                <c:pt idx="165">
                  <c:v>0.16600000000000001</c:v>
                </c:pt>
                <c:pt idx="166">
                  <c:v>0.16700000000000001</c:v>
                </c:pt>
                <c:pt idx="167">
                  <c:v>0.16800000000000001</c:v>
                </c:pt>
                <c:pt idx="168">
                  <c:v>0.16900000000000001</c:v>
                </c:pt>
                <c:pt idx="169">
                  <c:v>0.17</c:v>
                </c:pt>
                <c:pt idx="170">
                  <c:v>0.17100000000000001</c:v>
                </c:pt>
                <c:pt idx="171">
                  <c:v>0.17200000000000001</c:v>
                </c:pt>
                <c:pt idx="172">
                  <c:v>0.17300000000000001</c:v>
                </c:pt>
                <c:pt idx="173">
                  <c:v>0.17400000000000004</c:v>
                </c:pt>
                <c:pt idx="174">
                  <c:v>0.17500000000000004</c:v>
                </c:pt>
                <c:pt idx="175">
                  <c:v>0.17600000000000016</c:v>
                </c:pt>
                <c:pt idx="176">
                  <c:v>0.17700000000000016</c:v>
                </c:pt>
                <c:pt idx="177">
                  <c:v>0.17800000000000016</c:v>
                </c:pt>
                <c:pt idx="178">
                  <c:v>0.17900000000000016</c:v>
                </c:pt>
                <c:pt idx="179">
                  <c:v>0.18000000000000016</c:v>
                </c:pt>
                <c:pt idx="180">
                  <c:v>0.18100000000000016</c:v>
                </c:pt>
                <c:pt idx="181">
                  <c:v>0.18200000000000016</c:v>
                </c:pt>
                <c:pt idx="182">
                  <c:v>0.18300000000000016</c:v>
                </c:pt>
                <c:pt idx="183">
                  <c:v>0.18400000000000016</c:v>
                </c:pt>
                <c:pt idx="184">
                  <c:v>0.18500000000000016</c:v>
                </c:pt>
                <c:pt idx="185">
                  <c:v>0.18600000000000017</c:v>
                </c:pt>
                <c:pt idx="186">
                  <c:v>0.18700000000000017</c:v>
                </c:pt>
                <c:pt idx="187">
                  <c:v>0.18800000000000017</c:v>
                </c:pt>
                <c:pt idx="188">
                  <c:v>0.18900000000000017</c:v>
                </c:pt>
                <c:pt idx="189">
                  <c:v>0.19</c:v>
                </c:pt>
                <c:pt idx="190">
                  <c:v>0.191</c:v>
                </c:pt>
                <c:pt idx="191">
                  <c:v>0.192</c:v>
                </c:pt>
                <c:pt idx="192">
                  <c:v>0.193</c:v>
                </c:pt>
                <c:pt idx="193">
                  <c:v>0.19400000000000001</c:v>
                </c:pt>
                <c:pt idx="194">
                  <c:v>0.19500000000000001</c:v>
                </c:pt>
                <c:pt idx="195">
                  <c:v>0.19600000000000001</c:v>
                </c:pt>
                <c:pt idx="196">
                  <c:v>0.19700000000000001</c:v>
                </c:pt>
                <c:pt idx="197">
                  <c:v>0.19800000000000001</c:v>
                </c:pt>
                <c:pt idx="198">
                  <c:v>0.19900000000000001</c:v>
                </c:pt>
                <c:pt idx="199">
                  <c:v>0.2</c:v>
                </c:pt>
                <c:pt idx="200">
                  <c:v>0.20100000000000001</c:v>
                </c:pt>
                <c:pt idx="201">
                  <c:v>0.20200000000000001</c:v>
                </c:pt>
                <c:pt idx="202">
                  <c:v>0.20300000000000001</c:v>
                </c:pt>
                <c:pt idx="203">
                  <c:v>0.20400000000000001</c:v>
                </c:pt>
                <c:pt idx="204">
                  <c:v>0.20500000000000004</c:v>
                </c:pt>
                <c:pt idx="205">
                  <c:v>0.20600000000000004</c:v>
                </c:pt>
                <c:pt idx="206">
                  <c:v>0.20700000000000016</c:v>
                </c:pt>
                <c:pt idx="207">
                  <c:v>0.20800000000000016</c:v>
                </c:pt>
                <c:pt idx="208">
                  <c:v>0.20900000000000016</c:v>
                </c:pt>
                <c:pt idx="209">
                  <c:v>0.21000000000000016</c:v>
                </c:pt>
                <c:pt idx="210">
                  <c:v>0.21100000000000016</c:v>
                </c:pt>
                <c:pt idx="211">
                  <c:v>0.21200000000000016</c:v>
                </c:pt>
                <c:pt idx="212">
                  <c:v>0.21300000000000016</c:v>
                </c:pt>
                <c:pt idx="213">
                  <c:v>0.21400000000000016</c:v>
                </c:pt>
                <c:pt idx="214">
                  <c:v>0.21500000000000016</c:v>
                </c:pt>
                <c:pt idx="215">
                  <c:v>0.21600000000000016</c:v>
                </c:pt>
                <c:pt idx="216">
                  <c:v>0.21700000000000016</c:v>
                </c:pt>
                <c:pt idx="217">
                  <c:v>0.21800000000000017</c:v>
                </c:pt>
                <c:pt idx="218">
                  <c:v>0.21900000000000017</c:v>
                </c:pt>
                <c:pt idx="219">
                  <c:v>0.22</c:v>
                </c:pt>
                <c:pt idx="220">
                  <c:v>0.221</c:v>
                </c:pt>
                <c:pt idx="221">
                  <c:v>0.222</c:v>
                </c:pt>
                <c:pt idx="222">
                  <c:v>0.223</c:v>
                </c:pt>
                <c:pt idx="223">
                  <c:v>0.224</c:v>
                </c:pt>
                <c:pt idx="224">
                  <c:v>0.22500000000000001</c:v>
                </c:pt>
                <c:pt idx="225">
                  <c:v>0.22600000000000001</c:v>
                </c:pt>
                <c:pt idx="226">
                  <c:v>0.22700000000000001</c:v>
                </c:pt>
                <c:pt idx="227">
                  <c:v>0.22800000000000001</c:v>
                </c:pt>
                <c:pt idx="228">
                  <c:v>0.22900000000000001</c:v>
                </c:pt>
                <c:pt idx="229">
                  <c:v>0.23</c:v>
                </c:pt>
                <c:pt idx="230">
                  <c:v>0.23100000000000001</c:v>
                </c:pt>
                <c:pt idx="231">
                  <c:v>0.23200000000000001</c:v>
                </c:pt>
                <c:pt idx="232">
                  <c:v>0.23300000000000001</c:v>
                </c:pt>
                <c:pt idx="233">
                  <c:v>0.23400000000000001</c:v>
                </c:pt>
                <c:pt idx="234">
                  <c:v>0.23500000000000001</c:v>
                </c:pt>
                <c:pt idx="235">
                  <c:v>0.23600000000000004</c:v>
                </c:pt>
                <c:pt idx="236">
                  <c:v>0.23700000000000004</c:v>
                </c:pt>
                <c:pt idx="237">
                  <c:v>0.23800000000000004</c:v>
                </c:pt>
                <c:pt idx="238">
                  <c:v>0.23900000000000016</c:v>
                </c:pt>
                <c:pt idx="239">
                  <c:v>0.24000000000000016</c:v>
                </c:pt>
                <c:pt idx="240">
                  <c:v>0.24100000000000016</c:v>
                </c:pt>
                <c:pt idx="241">
                  <c:v>0.24200000000000016</c:v>
                </c:pt>
                <c:pt idx="242">
                  <c:v>0.24300000000000016</c:v>
                </c:pt>
                <c:pt idx="243">
                  <c:v>0.24400000000000016</c:v>
                </c:pt>
                <c:pt idx="244">
                  <c:v>0.24500000000000016</c:v>
                </c:pt>
                <c:pt idx="245">
                  <c:v>0.24600000000000016</c:v>
                </c:pt>
                <c:pt idx="246">
                  <c:v>0.24700000000000016</c:v>
                </c:pt>
                <c:pt idx="247">
                  <c:v>0.24800000000000016</c:v>
                </c:pt>
                <c:pt idx="248">
                  <c:v>0.24900000000000017</c:v>
                </c:pt>
                <c:pt idx="249">
                  <c:v>0.25</c:v>
                </c:pt>
                <c:pt idx="250">
                  <c:v>0.251</c:v>
                </c:pt>
                <c:pt idx="251">
                  <c:v>0.252</c:v>
                </c:pt>
                <c:pt idx="252">
                  <c:v>0.253</c:v>
                </c:pt>
                <c:pt idx="253">
                  <c:v>0.254</c:v>
                </c:pt>
                <c:pt idx="254">
                  <c:v>0.255</c:v>
                </c:pt>
                <c:pt idx="255">
                  <c:v>0.25600000000000001</c:v>
                </c:pt>
                <c:pt idx="256">
                  <c:v>0.25700000000000001</c:v>
                </c:pt>
                <c:pt idx="257">
                  <c:v>0.25800000000000001</c:v>
                </c:pt>
                <c:pt idx="258">
                  <c:v>0.25900000000000001</c:v>
                </c:pt>
                <c:pt idx="259">
                  <c:v>0.26</c:v>
                </c:pt>
                <c:pt idx="260">
                  <c:v>0.26100000000000001</c:v>
                </c:pt>
                <c:pt idx="261">
                  <c:v>0.26200000000000001</c:v>
                </c:pt>
              </c:numCache>
            </c:numRef>
          </c:xVal>
          <c:yVal>
            <c:numRef>
              <c:f>Sheet1!$B$2:$B$263</c:f>
              <c:numCache>
                <c:formatCode>General</c:formatCode>
                <c:ptCount val="262"/>
                <c:pt idx="0">
                  <c:v>244.40830000000017</c:v>
                </c:pt>
                <c:pt idx="1">
                  <c:v>334.75829999999968</c:v>
                </c:pt>
                <c:pt idx="2">
                  <c:v>532.83330000000001</c:v>
                </c:pt>
                <c:pt idx="3">
                  <c:v>758.7083000000008</c:v>
                </c:pt>
                <c:pt idx="4">
                  <c:v>1194.2416000000001</c:v>
                </c:pt>
                <c:pt idx="5">
                  <c:v>1759.5082</c:v>
                </c:pt>
                <c:pt idx="6">
                  <c:v>2444.0832999999998</c:v>
                </c:pt>
                <c:pt idx="7">
                  <c:v>3468.0495999999998</c:v>
                </c:pt>
                <c:pt idx="8">
                  <c:v>4882.3745000000008</c:v>
                </c:pt>
                <c:pt idx="9">
                  <c:v>5763.8662000000058</c:v>
                </c:pt>
                <c:pt idx="10">
                  <c:v>6634.9326000000001</c:v>
                </c:pt>
                <c:pt idx="11">
                  <c:v>7297.4995000000008</c:v>
                </c:pt>
                <c:pt idx="12">
                  <c:v>7811.7997999999998</c:v>
                </c:pt>
                <c:pt idx="13">
                  <c:v>8253.125</c:v>
                </c:pt>
                <c:pt idx="14">
                  <c:v>8728.0409999999883</c:v>
                </c:pt>
                <c:pt idx="15">
                  <c:v>9151.9912000000004</c:v>
                </c:pt>
                <c:pt idx="16">
                  <c:v>9197.1659999999792</c:v>
                </c:pt>
                <c:pt idx="17">
                  <c:v>8694.4491999999882</c:v>
                </c:pt>
                <c:pt idx="18">
                  <c:v>7902.1499000000003</c:v>
                </c:pt>
                <c:pt idx="19">
                  <c:v>6889.7666000000054</c:v>
                </c:pt>
                <c:pt idx="20">
                  <c:v>5973.5244000000002</c:v>
                </c:pt>
                <c:pt idx="21">
                  <c:v>5215.9746000000005</c:v>
                </c:pt>
                <c:pt idx="22">
                  <c:v>4644.9165000000003</c:v>
                </c:pt>
                <c:pt idx="23">
                  <c:v>4164.2079999999996</c:v>
                </c:pt>
                <c:pt idx="24">
                  <c:v>3813.2332000000001</c:v>
                </c:pt>
                <c:pt idx="25">
                  <c:v>3450.6747999999998</c:v>
                </c:pt>
                <c:pt idx="26">
                  <c:v>3173.8330000000028</c:v>
                </c:pt>
                <c:pt idx="27">
                  <c:v>2959.5414999999998</c:v>
                </c:pt>
                <c:pt idx="28">
                  <c:v>2777.6831000000002</c:v>
                </c:pt>
                <c:pt idx="29">
                  <c:v>2681.5414999999998</c:v>
                </c:pt>
                <c:pt idx="30">
                  <c:v>2585.3998999999999</c:v>
                </c:pt>
                <c:pt idx="31">
                  <c:v>2602.7746999999972</c:v>
                </c:pt>
                <c:pt idx="32">
                  <c:v>2620.1498999999967</c:v>
                </c:pt>
                <c:pt idx="33">
                  <c:v>2620.1498999999967</c:v>
                </c:pt>
                <c:pt idx="34">
                  <c:v>2624.7831999999999</c:v>
                </c:pt>
                <c:pt idx="35">
                  <c:v>2591.1914000000002</c:v>
                </c:pt>
                <c:pt idx="36">
                  <c:v>2563.3916000000022</c:v>
                </c:pt>
                <c:pt idx="37">
                  <c:v>2489.2581</c:v>
                </c:pt>
                <c:pt idx="38">
                  <c:v>2449.8748000000001</c:v>
                </c:pt>
                <c:pt idx="39">
                  <c:v>2416.2829999999967</c:v>
                </c:pt>
                <c:pt idx="40">
                  <c:v>2427.8665000000001</c:v>
                </c:pt>
                <c:pt idx="41">
                  <c:v>2467.25</c:v>
                </c:pt>
                <c:pt idx="42">
                  <c:v>2534.4331000000029</c:v>
                </c:pt>
                <c:pt idx="43">
                  <c:v>2602.7746999999972</c:v>
                </c:pt>
                <c:pt idx="44">
                  <c:v>2710.4998000000001</c:v>
                </c:pt>
                <c:pt idx="45">
                  <c:v>2761.4665999999997</c:v>
                </c:pt>
                <c:pt idx="46">
                  <c:v>2857.6081999999997</c:v>
                </c:pt>
                <c:pt idx="47">
                  <c:v>2924.7914999999998</c:v>
                </c:pt>
                <c:pt idx="48">
                  <c:v>3015.1414</c:v>
                </c:pt>
                <c:pt idx="49">
                  <c:v>3146.0332000000012</c:v>
                </c:pt>
                <c:pt idx="50">
                  <c:v>3242.1747999999998</c:v>
                </c:pt>
                <c:pt idx="51">
                  <c:v>3338.3164000000002</c:v>
                </c:pt>
                <c:pt idx="52">
                  <c:v>3456.4663</c:v>
                </c:pt>
                <c:pt idx="53">
                  <c:v>3558.3996999999999</c:v>
                </c:pt>
                <c:pt idx="54">
                  <c:v>3666.1247999999987</c:v>
                </c:pt>
                <c:pt idx="55">
                  <c:v>3768.0581000000002</c:v>
                </c:pt>
                <c:pt idx="56">
                  <c:v>3875.7829999999967</c:v>
                </c:pt>
                <c:pt idx="57">
                  <c:v>3960.3416000000002</c:v>
                </c:pt>
                <c:pt idx="58">
                  <c:v>4039.1079</c:v>
                </c:pt>
                <c:pt idx="59">
                  <c:v>4101.6582000000044</c:v>
                </c:pt>
                <c:pt idx="60">
                  <c:v>4146.8330000000005</c:v>
                </c:pt>
                <c:pt idx="61">
                  <c:v>4174.6333000000004</c:v>
                </c:pt>
                <c:pt idx="62">
                  <c:v>4180.4247999999998</c:v>
                </c:pt>
                <c:pt idx="63">
                  <c:v>4152.6245000000044</c:v>
                </c:pt>
                <c:pt idx="64">
                  <c:v>4146.8330000000005</c:v>
                </c:pt>
                <c:pt idx="65">
                  <c:v>4095.8665000000001</c:v>
                </c:pt>
                <c:pt idx="66">
                  <c:v>4078.4915000000028</c:v>
                </c:pt>
                <c:pt idx="67">
                  <c:v>4044.8998999999999</c:v>
                </c:pt>
                <c:pt idx="68">
                  <c:v>4017.0996</c:v>
                </c:pt>
                <c:pt idx="69">
                  <c:v>3999.724899999997</c:v>
                </c:pt>
                <c:pt idx="70">
                  <c:v>3954.5497999999998</c:v>
                </c:pt>
                <c:pt idx="71">
                  <c:v>3915.1664999999966</c:v>
                </c:pt>
                <c:pt idx="72">
                  <c:v>3880.4164999999998</c:v>
                </c:pt>
                <c:pt idx="73">
                  <c:v>3858.4081999999999</c:v>
                </c:pt>
                <c:pt idx="74">
                  <c:v>3835.2415000000001</c:v>
                </c:pt>
                <c:pt idx="75">
                  <c:v>3824.8164000000002</c:v>
                </c:pt>
                <c:pt idx="76">
                  <c:v>3819.0246999999972</c:v>
                </c:pt>
                <c:pt idx="77">
                  <c:v>3830.6079</c:v>
                </c:pt>
                <c:pt idx="78">
                  <c:v>3824.8164000000002</c:v>
                </c:pt>
                <c:pt idx="79">
                  <c:v>3819.0246999999972</c:v>
                </c:pt>
                <c:pt idx="80">
                  <c:v>3824.8164000000002</c:v>
                </c:pt>
                <c:pt idx="81">
                  <c:v>3824.8164000000002</c:v>
                </c:pt>
                <c:pt idx="82">
                  <c:v>3830.6079</c:v>
                </c:pt>
                <c:pt idx="83">
                  <c:v>3830.6079</c:v>
                </c:pt>
                <c:pt idx="84">
                  <c:v>3841.0329999999999</c:v>
                </c:pt>
                <c:pt idx="85">
                  <c:v>3841.0329999999999</c:v>
                </c:pt>
                <c:pt idx="86">
                  <c:v>3858.4081999999999</c:v>
                </c:pt>
                <c:pt idx="87">
                  <c:v>3858.4081999999999</c:v>
                </c:pt>
                <c:pt idx="88">
                  <c:v>3835.2415000000001</c:v>
                </c:pt>
                <c:pt idx="89">
                  <c:v>3841.0329999999999</c:v>
                </c:pt>
                <c:pt idx="90">
                  <c:v>3824.8164000000002</c:v>
                </c:pt>
                <c:pt idx="91">
                  <c:v>3801.6496999999972</c:v>
                </c:pt>
                <c:pt idx="92">
                  <c:v>3795.8579000000022</c:v>
                </c:pt>
                <c:pt idx="93">
                  <c:v>3779.6414</c:v>
                </c:pt>
                <c:pt idx="94">
                  <c:v>3779.6414</c:v>
                </c:pt>
                <c:pt idx="95">
                  <c:v>3773.8499000000002</c:v>
                </c:pt>
                <c:pt idx="96">
                  <c:v>3739.0996</c:v>
                </c:pt>
                <c:pt idx="97">
                  <c:v>3711.2997999999998</c:v>
                </c:pt>
                <c:pt idx="98">
                  <c:v>3699.7163</c:v>
                </c:pt>
                <c:pt idx="99">
                  <c:v>3683.4998000000001</c:v>
                </c:pt>
                <c:pt idx="100">
                  <c:v>3654.5412999999999</c:v>
                </c:pt>
                <c:pt idx="101">
                  <c:v>3632.5329999999999</c:v>
                </c:pt>
                <c:pt idx="102">
                  <c:v>3620.9497000000001</c:v>
                </c:pt>
                <c:pt idx="103">
                  <c:v>3591.9915000000028</c:v>
                </c:pt>
                <c:pt idx="104">
                  <c:v>3564.1916999999999</c:v>
                </c:pt>
                <c:pt idx="105">
                  <c:v>3536.3914000000022</c:v>
                </c:pt>
                <c:pt idx="106">
                  <c:v>3524.8081000000002</c:v>
                </c:pt>
                <c:pt idx="107">
                  <c:v>3513.2245999999973</c:v>
                </c:pt>
                <c:pt idx="108">
                  <c:v>3485.4247999999998</c:v>
                </c:pt>
                <c:pt idx="109">
                  <c:v>3479.6331000000027</c:v>
                </c:pt>
                <c:pt idx="110">
                  <c:v>3462.2581</c:v>
                </c:pt>
                <c:pt idx="111">
                  <c:v>3462.2581</c:v>
                </c:pt>
                <c:pt idx="112">
                  <c:v>3444.8831000000027</c:v>
                </c:pt>
                <c:pt idx="113">
                  <c:v>3422.8744999999999</c:v>
                </c:pt>
                <c:pt idx="114">
                  <c:v>3399.7079999999987</c:v>
                </c:pt>
                <c:pt idx="115">
                  <c:v>3399.7079999999987</c:v>
                </c:pt>
                <c:pt idx="116">
                  <c:v>3383.4915000000028</c:v>
                </c:pt>
                <c:pt idx="117">
                  <c:v>3371.9079999999999</c:v>
                </c:pt>
                <c:pt idx="118">
                  <c:v>3366.1165000000001</c:v>
                </c:pt>
                <c:pt idx="119">
                  <c:v>3371.9079999999999</c:v>
                </c:pt>
                <c:pt idx="120">
                  <c:v>3360.3247000000001</c:v>
                </c:pt>
                <c:pt idx="121">
                  <c:v>3338.3164000000002</c:v>
                </c:pt>
                <c:pt idx="122">
                  <c:v>3315.1496999999972</c:v>
                </c:pt>
                <c:pt idx="123">
                  <c:v>3298.9331000000029</c:v>
                </c:pt>
                <c:pt idx="124">
                  <c:v>3281.5581000000002</c:v>
                </c:pt>
                <c:pt idx="125">
                  <c:v>3258.3914000000022</c:v>
                </c:pt>
                <c:pt idx="126">
                  <c:v>3258.3914000000022</c:v>
                </c:pt>
                <c:pt idx="127">
                  <c:v>3252.5999000000002</c:v>
                </c:pt>
                <c:pt idx="128">
                  <c:v>3230.5916000000002</c:v>
                </c:pt>
                <c:pt idx="129">
                  <c:v>3219.0081</c:v>
                </c:pt>
                <c:pt idx="130">
                  <c:v>3196.9998000000001</c:v>
                </c:pt>
                <c:pt idx="131">
                  <c:v>3179.6247999999987</c:v>
                </c:pt>
                <c:pt idx="132">
                  <c:v>3162.2497999999987</c:v>
                </c:pt>
                <c:pt idx="133">
                  <c:v>3146.0332000000012</c:v>
                </c:pt>
                <c:pt idx="134">
                  <c:v>3146.0332000000012</c:v>
                </c:pt>
                <c:pt idx="135">
                  <c:v>3134.4500000000012</c:v>
                </c:pt>
                <c:pt idx="136">
                  <c:v>3122.8665000000001</c:v>
                </c:pt>
                <c:pt idx="137">
                  <c:v>3100.8582000000001</c:v>
                </c:pt>
                <c:pt idx="138">
                  <c:v>3071.8996999999999</c:v>
                </c:pt>
                <c:pt idx="139">
                  <c:v>3044.0999000000002</c:v>
                </c:pt>
                <c:pt idx="140">
                  <c:v>3038.3083000000001</c:v>
                </c:pt>
                <c:pt idx="141">
                  <c:v>3020.9331000000029</c:v>
                </c:pt>
                <c:pt idx="142">
                  <c:v>2998.9247999999998</c:v>
                </c:pt>
                <c:pt idx="143">
                  <c:v>2987.3413000000028</c:v>
                </c:pt>
                <c:pt idx="144">
                  <c:v>2993.1333000000022</c:v>
                </c:pt>
                <c:pt idx="145">
                  <c:v>2969.9665999999997</c:v>
                </c:pt>
                <c:pt idx="146">
                  <c:v>2959.5414999999998</c:v>
                </c:pt>
                <c:pt idx="147">
                  <c:v>2918.9998000000001</c:v>
                </c:pt>
                <c:pt idx="148">
                  <c:v>2918.9998000000001</c:v>
                </c:pt>
                <c:pt idx="149">
                  <c:v>2902.7831999999999</c:v>
                </c:pt>
                <c:pt idx="150">
                  <c:v>2891.1997000000001</c:v>
                </c:pt>
                <c:pt idx="151">
                  <c:v>2863.3998999999999</c:v>
                </c:pt>
                <c:pt idx="152">
                  <c:v>2863.3998999999999</c:v>
                </c:pt>
                <c:pt idx="153">
                  <c:v>2834.4414000000002</c:v>
                </c:pt>
                <c:pt idx="154">
                  <c:v>2817.0663999999997</c:v>
                </c:pt>
                <c:pt idx="155">
                  <c:v>2789.2663999999972</c:v>
                </c:pt>
                <c:pt idx="156">
                  <c:v>2761.4665999999997</c:v>
                </c:pt>
                <c:pt idx="157">
                  <c:v>2738.2997999999998</c:v>
                </c:pt>
                <c:pt idx="158">
                  <c:v>2716.2914999999998</c:v>
                </c:pt>
                <c:pt idx="159">
                  <c:v>2698.9162999999999</c:v>
                </c:pt>
                <c:pt idx="160">
                  <c:v>2681.5414999999998</c:v>
                </c:pt>
                <c:pt idx="161">
                  <c:v>2675.7497999999987</c:v>
                </c:pt>
                <c:pt idx="162">
                  <c:v>2647.9497000000001</c:v>
                </c:pt>
                <c:pt idx="163">
                  <c:v>2624.7831999999999</c:v>
                </c:pt>
                <c:pt idx="164">
                  <c:v>2591.1914000000002</c:v>
                </c:pt>
                <c:pt idx="165">
                  <c:v>2585.3998999999999</c:v>
                </c:pt>
                <c:pt idx="166">
                  <c:v>2563.3916000000022</c:v>
                </c:pt>
                <c:pt idx="167">
                  <c:v>2534.4331000000029</c:v>
                </c:pt>
                <c:pt idx="168">
                  <c:v>2524.0083</c:v>
                </c:pt>
                <c:pt idx="169">
                  <c:v>2524.0083</c:v>
                </c:pt>
                <c:pt idx="170">
                  <c:v>2495.0497999999998</c:v>
                </c:pt>
                <c:pt idx="171">
                  <c:v>2473.0414999999998</c:v>
                </c:pt>
                <c:pt idx="172">
                  <c:v>2438.2914999999998</c:v>
                </c:pt>
                <c:pt idx="173">
                  <c:v>2416.2829999999967</c:v>
                </c:pt>
                <c:pt idx="174">
                  <c:v>2398.9081999999999</c:v>
                </c:pt>
                <c:pt idx="175">
                  <c:v>2365.3164000000002</c:v>
                </c:pt>
                <c:pt idx="176">
                  <c:v>2342.1498999999967</c:v>
                </c:pt>
                <c:pt idx="177">
                  <c:v>2336.3582000000001</c:v>
                </c:pt>
                <c:pt idx="178">
                  <c:v>2314.3499000000002</c:v>
                </c:pt>
                <c:pt idx="179">
                  <c:v>2274.9665999999997</c:v>
                </c:pt>
                <c:pt idx="180">
                  <c:v>2251.7997999999998</c:v>
                </c:pt>
                <c:pt idx="181">
                  <c:v>2235.5832999999998</c:v>
                </c:pt>
                <c:pt idx="182">
                  <c:v>2206.625</c:v>
                </c:pt>
                <c:pt idx="183">
                  <c:v>2184.6165000000001</c:v>
                </c:pt>
                <c:pt idx="184">
                  <c:v>2161.4499999999998</c:v>
                </c:pt>
                <c:pt idx="185">
                  <c:v>2139.4414000000002</c:v>
                </c:pt>
                <c:pt idx="186">
                  <c:v>2127.8582000000001</c:v>
                </c:pt>
                <c:pt idx="187">
                  <c:v>2093.1081999999997</c:v>
                </c:pt>
                <c:pt idx="188">
                  <c:v>2065.3081000000002</c:v>
                </c:pt>
                <c:pt idx="189">
                  <c:v>2037.5082</c:v>
                </c:pt>
                <c:pt idx="190">
                  <c:v>2008.5499</c:v>
                </c:pt>
                <c:pt idx="191">
                  <c:v>1980.7499</c:v>
                </c:pt>
                <c:pt idx="192">
                  <c:v>1947.1581999999999</c:v>
                </c:pt>
                <c:pt idx="193">
                  <c:v>1923.9915000000001</c:v>
                </c:pt>
                <c:pt idx="194">
                  <c:v>1918.1997999999999</c:v>
                </c:pt>
                <c:pt idx="195">
                  <c:v>1890.3998999999999</c:v>
                </c:pt>
                <c:pt idx="196">
                  <c:v>1861.4414999999999</c:v>
                </c:pt>
                <c:pt idx="197">
                  <c:v>1816.2666000000011</c:v>
                </c:pt>
                <c:pt idx="198">
                  <c:v>1794.2582</c:v>
                </c:pt>
                <c:pt idx="199">
                  <c:v>1771.0916</c:v>
                </c:pt>
                <c:pt idx="200">
                  <c:v>1743.2915</c:v>
                </c:pt>
                <c:pt idx="201">
                  <c:v>1714.3332999999998</c:v>
                </c:pt>
                <c:pt idx="202">
                  <c:v>1692.325</c:v>
                </c:pt>
                <c:pt idx="203">
                  <c:v>1663.3665000000001</c:v>
                </c:pt>
                <c:pt idx="204">
                  <c:v>1635.5664999999999</c:v>
                </c:pt>
                <c:pt idx="205">
                  <c:v>1584.5998999999999</c:v>
                </c:pt>
                <c:pt idx="206">
                  <c:v>1556.7998</c:v>
                </c:pt>
                <c:pt idx="207">
                  <c:v>1505.8332999999998</c:v>
                </c:pt>
                <c:pt idx="208">
                  <c:v>1488.4583</c:v>
                </c:pt>
                <c:pt idx="209">
                  <c:v>1437.4916000000001</c:v>
                </c:pt>
                <c:pt idx="210">
                  <c:v>1420.1166000000001</c:v>
                </c:pt>
                <c:pt idx="211">
                  <c:v>1403.8998999999999</c:v>
                </c:pt>
                <c:pt idx="212">
                  <c:v>1352.9331999999999</c:v>
                </c:pt>
                <c:pt idx="213">
                  <c:v>1301.9667000000011</c:v>
                </c:pt>
                <c:pt idx="214">
                  <c:v>1273.0082</c:v>
                </c:pt>
                <c:pt idx="215">
                  <c:v>1227.8332999999998</c:v>
                </c:pt>
                <c:pt idx="216">
                  <c:v>1188.45</c:v>
                </c:pt>
                <c:pt idx="217">
                  <c:v>1149.0667000000001</c:v>
                </c:pt>
                <c:pt idx="218">
                  <c:v>1109.6831999999986</c:v>
                </c:pt>
                <c:pt idx="219">
                  <c:v>1076.0916</c:v>
                </c:pt>
                <c:pt idx="220">
                  <c:v>1035.5499</c:v>
                </c:pt>
                <c:pt idx="221">
                  <c:v>996.16659999999933</c:v>
                </c:pt>
                <c:pt idx="222">
                  <c:v>928.98329999999999</c:v>
                </c:pt>
                <c:pt idx="223">
                  <c:v>883.80820000000006</c:v>
                </c:pt>
                <c:pt idx="224">
                  <c:v>838.63329999999996</c:v>
                </c:pt>
                <c:pt idx="225">
                  <c:v>792.29990000000055</c:v>
                </c:pt>
                <c:pt idx="226">
                  <c:v>747.12490000000003</c:v>
                </c:pt>
                <c:pt idx="227">
                  <c:v>719.32499999999948</c:v>
                </c:pt>
                <c:pt idx="228">
                  <c:v>674.1499</c:v>
                </c:pt>
                <c:pt idx="229">
                  <c:v>628.97500000000002</c:v>
                </c:pt>
                <c:pt idx="230">
                  <c:v>566.42489999999998</c:v>
                </c:pt>
                <c:pt idx="231">
                  <c:v>527.04159999999933</c:v>
                </c:pt>
                <c:pt idx="232">
                  <c:v>476.07499999999999</c:v>
                </c:pt>
                <c:pt idx="233">
                  <c:v>442.48329999999953</c:v>
                </c:pt>
                <c:pt idx="234">
                  <c:v>391.51659999999936</c:v>
                </c:pt>
                <c:pt idx="235">
                  <c:v>346.34160000000008</c:v>
                </c:pt>
                <c:pt idx="236">
                  <c:v>301.16669999999999</c:v>
                </c:pt>
                <c:pt idx="237">
                  <c:v>266.41669999999954</c:v>
                </c:pt>
                <c:pt idx="238">
                  <c:v>210.81659999999999</c:v>
                </c:pt>
                <c:pt idx="239">
                  <c:v>170.27499999999998</c:v>
                </c:pt>
                <c:pt idx="240">
                  <c:v>142.47499999999999</c:v>
                </c:pt>
                <c:pt idx="241">
                  <c:v>114.67499999999998</c:v>
                </c:pt>
                <c:pt idx="242">
                  <c:v>91.508299999999991</c:v>
                </c:pt>
                <c:pt idx="243">
                  <c:v>74.133299999999991</c:v>
                </c:pt>
                <c:pt idx="244">
                  <c:v>74.133299999999991</c:v>
                </c:pt>
                <c:pt idx="245">
                  <c:v>57.916699999999999</c:v>
                </c:pt>
                <c:pt idx="246">
                  <c:v>40.541699999999999</c:v>
                </c:pt>
              </c:numCache>
            </c:numRef>
          </c:yVal>
          <c:smooth val="1"/>
        </c:ser>
        <c:dLbls>
          <c:showLegendKey val="0"/>
          <c:showVal val="0"/>
          <c:showCatName val="0"/>
          <c:showSerName val="0"/>
          <c:showPercent val="0"/>
          <c:showBubbleSize val="0"/>
        </c:dLbls>
        <c:axId val="130407808"/>
        <c:axId val="202352128"/>
      </c:scatterChart>
      <c:valAx>
        <c:axId val="130407808"/>
        <c:scaling>
          <c:orientation val="minMax"/>
          <c:max val="0.25"/>
        </c:scaling>
        <c:delete val="0"/>
        <c:axPos val="b"/>
        <c:title>
          <c:tx>
            <c:rich>
              <a:bodyPr/>
              <a:lstStyle/>
              <a:p>
                <a:pPr>
                  <a:defRPr sz="923" b="1" i="0" u="none" strike="noStrike" baseline="0">
                    <a:solidFill>
                      <a:srgbClr val="000000"/>
                    </a:solidFill>
                    <a:latin typeface="Times New Roman"/>
                    <a:ea typeface="Times New Roman"/>
                    <a:cs typeface="Times New Roman"/>
                  </a:defRPr>
                </a:pPr>
                <a:r>
                  <a:rPr lang="hu-HU"/>
                  <a:t>Time (s)</a:t>
                </a:r>
              </a:p>
            </c:rich>
          </c:tx>
          <c:layout>
            <c:manualLayout>
              <c:xMode val="edge"/>
              <c:yMode val="edge"/>
              <c:x val="0.50793652238556886"/>
              <c:y val="0.87769792412312209"/>
            </c:manualLayout>
          </c:layout>
          <c:overlay val="0"/>
          <c:spPr>
            <a:noFill/>
            <a:ln w="13030">
              <a:noFill/>
            </a:ln>
          </c:spPr>
        </c:title>
        <c:numFmt formatCode="General" sourceLinked="1"/>
        <c:majorTickMark val="out"/>
        <c:minorTickMark val="none"/>
        <c:tickLblPos val="nextTo"/>
        <c:spPr>
          <a:ln w="1629">
            <a:solidFill>
              <a:schemeClr val="tx1"/>
            </a:solidFill>
            <a:prstDash val="solid"/>
          </a:ln>
        </c:spPr>
        <c:txPr>
          <a:bodyPr rot="0" vert="horz"/>
          <a:lstStyle/>
          <a:p>
            <a:pPr>
              <a:defRPr sz="923" b="1" i="0" u="none" strike="noStrike" baseline="0">
                <a:solidFill>
                  <a:srgbClr val="000000"/>
                </a:solidFill>
                <a:latin typeface="Times New Roman"/>
                <a:ea typeface="Times New Roman"/>
                <a:cs typeface="Times New Roman"/>
              </a:defRPr>
            </a:pPr>
            <a:endParaRPr lang="hu-HU"/>
          </a:p>
        </c:txPr>
        <c:crossAx val="202352128"/>
        <c:crosses val="autoZero"/>
        <c:crossBetween val="midCat"/>
      </c:valAx>
      <c:valAx>
        <c:axId val="202352128"/>
        <c:scaling>
          <c:orientation val="minMax"/>
        </c:scaling>
        <c:delete val="0"/>
        <c:axPos val="l"/>
        <c:title>
          <c:tx>
            <c:rich>
              <a:bodyPr/>
              <a:lstStyle/>
              <a:p>
                <a:pPr>
                  <a:defRPr sz="923" b="1" i="0" u="none" strike="noStrike" baseline="0">
                    <a:solidFill>
                      <a:srgbClr val="000000"/>
                    </a:solidFill>
                    <a:latin typeface="Times New Roman"/>
                    <a:ea typeface="Times New Roman"/>
                    <a:cs typeface="Times New Roman"/>
                  </a:defRPr>
                </a:pPr>
                <a:r>
                  <a:rPr lang="hu-HU"/>
                  <a:t>Force (N)</a:t>
                </a:r>
              </a:p>
            </c:rich>
          </c:tx>
          <c:layout>
            <c:manualLayout>
              <c:xMode val="edge"/>
              <c:yMode val="edge"/>
              <c:x val="1.7460288562195621E-2"/>
              <c:y val="0.28297399188737826"/>
            </c:manualLayout>
          </c:layout>
          <c:overlay val="0"/>
          <c:spPr>
            <a:noFill/>
            <a:ln w="13030">
              <a:noFill/>
            </a:ln>
          </c:spPr>
        </c:title>
        <c:numFmt formatCode="General" sourceLinked="1"/>
        <c:majorTickMark val="out"/>
        <c:minorTickMark val="none"/>
        <c:tickLblPos val="nextTo"/>
        <c:spPr>
          <a:ln w="1629">
            <a:solidFill>
              <a:schemeClr val="tx1"/>
            </a:solidFill>
            <a:prstDash val="solid"/>
          </a:ln>
        </c:spPr>
        <c:txPr>
          <a:bodyPr rot="0" vert="horz"/>
          <a:lstStyle/>
          <a:p>
            <a:pPr>
              <a:defRPr sz="923" b="1" i="0" u="none" strike="noStrike" baseline="0">
                <a:solidFill>
                  <a:schemeClr val="tx1"/>
                </a:solidFill>
                <a:latin typeface="Times New Roman"/>
                <a:ea typeface="Times New Roman"/>
                <a:cs typeface="Times New Roman"/>
              </a:defRPr>
            </a:pPr>
            <a:endParaRPr lang="hu-HU"/>
          </a:p>
        </c:txPr>
        <c:crossAx val="130407808"/>
        <c:crosses val="autoZero"/>
        <c:crossBetween val="midCat"/>
      </c:valAx>
      <c:spPr>
        <a:noFill/>
        <a:ln w="25354">
          <a:noFill/>
        </a:ln>
      </c:spPr>
    </c:plotArea>
    <c:plotVisOnly val="1"/>
    <c:dispBlanksAs val="gap"/>
    <c:showDLblsOverMax val="0"/>
  </c:chart>
  <c:spPr>
    <a:noFill/>
    <a:ln>
      <a:noFill/>
    </a:ln>
  </c:spPr>
  <c:txPr>
    <a:bodyPr/>
    <a:lstStyle/>
    <a:p>
      <a:pPr>
        <a:defRPr sz="923" b="1" i="0" u="none" strike="noStrike" baseline="0">
          <a:solidFill>
            <a:schemeClr val="tx1"/>
          </a:solidFill>
          <a:latin typeface="Times New Roman"/>
          <a:ea typeface="Times New Roman"/>
          <a:cs typeface="Times New Roman"/>
        </a:defRPr>
      </a:pPr>
      <a:endParaRPr lang="hu-H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761904761904762"/>
          <c:y val="2.1582733812949641E-2"/>
          <c:w val="0.80793650793650795"/>
          <c:h val="0.84652278177458029"/>
        </c:manualLayout>
      </c:layout>
      <c:bar3DChart>
        <c:barDir val="col"/>
        <c:grouping val="clustered"/>
        <c:varyColors val="0"/>
        <c:ser>
          <c:idx val="0"/>
          <c:order val="0"/>
          <c:tx>
            <c:strRef>
              <c:f>Sheet1!$A$2</c:f>
              <c:strCache>
                <c:ptCount val="1"/>
                <c:pt idx="0">
                  <c:v>double</c:v>
                </c:pt>
              </c:strCache>
            </c:strRef>
          </c:tx>
          <c:spPr>
            <a:solidFill>
              <a:schemeClr val="accent1"/>
            </a:solidFill>
            <a:ln w="10321">
              <a:solidFill>
                <a:schemeClr val="tx1"/>
              </a:solidFill>
              <a:prstDash val="solid"/>
            </a:ln>
          </c:spPr>
          <c:invertIfNegative val="0"/>
          <c:dPt>
            <c:idx val="1"/>
            <c:invertIfNegative val="0"/>
            <c:bubble3D val="0"/>
            <c:spPr>
              <a:solidFill>
                <a:srgbClr val="0000FF"/>
              </a:solidFill>
              <a:ln w="10321">
                <a:solidFill>
                  <a:schemeClr val="tx1"/>
                </a:solidFill>
                <a:prstDash val="solid"/>
              </a:ln>
            </c:spPr>
          </c:dPt>
          <c:dLbls>
            <c:dLbl>
              <c:idx val="0"/>
              <c:layout>
                <c:manualLayout>
                  <c:x val="3.5302557700305341E-3"/>
                  <c:y val="0.3108019613354992"/>
                </c:manualLayout>
              </c:layout>
              <c:spPr>
                <a:noFill/>
                <a:ln w="20642">
                  <a:noFill/>
                </a:ln>
              </c:spPr>
              <c:txPr>
                <a:bodyPr rot="-5400000" vert="horz"/>
                <a:lstStyle/>
                <a:p>
                  <a:pPr algn="ctr">
                    <a:defRPr sz="1788" b="1" i="0" u="none" strike="noStrike" baseline="0">
                      <a:solidFill>
                        <a:schemeClr val="tx1"/>
                      </a:solidFill>
                      <a:latin typeface="Times New Roman"/>
                      <a:ea typeface="Times New Roman"/>
                      <a:cs typeface="Times New Roman"/>
                    </a:defRPr>
                  </a:pPr>
                  <a:endParaRPr lang="hu-HU"/>
                </a:p>
              </c:txPr>
              <c:showLegendKey val="0"/>
              <c:showVal val="1"/>
              <c:showCatName val="0"/>
              <c:showSerName val="0"/>
              <c:showPercent val="0"/>
              <c:showBubbleSize val="0"/>
            </c:dLbl>
            <c:dLbl>
              <c:idx val="1"/>
              <c:layout>
                <c:manualLayout>
                  <c:x val="7.969761218357815E-3"/>
                  <c:y val="0.1846361039509386"/>
                </c:manualLayout>
              </c:layout>
              <c:spPr>
                <a:noFill/>
                <a:ln w="20642">
                  <a:noFill/>
                </a:ln>
              </c:spPr>
              <c:txPr>
                <a:bodyPr rot="-5400000" vert="horz"/>
                <a:lstStyle/>
                <a:p>
                  <a:pPr algn="ctr">
                    <a:defRPr sz="1788" b="1" i="0" u="none" strike="noStrike" baseline="0">
                      <a:solidFill>
                        <a:schemeClr val="tx1"/>
                      </a:solidFill>
                      <a:latin typeface="Times New Roman"/>
                      <a:ea typeface="Times New Roman"/>
                      <a:cs typeface="Times New Roman"/>
                    </a:defRPr>
                  </a:pPr>
                  <a:endParaRPr lang="hu-HU"/>
                </a:p>
              </c:txPr>
              <c:showLegendKey val="0"/>
              <c:showVal val="1"/>
              <c:showCatName val="0"/>
              <c:showSerName val="0"/>
              <c:showPercent val="0"/>
              <c:showBubbleSize val="0"/>
            </c:dLbl>
            <c:spPr>
              <a:noFill/>
              <a:ln w="20642">
                <a:noFill/>
              </a:ln>
            </c:spPr>
            <c:txPr>
              <a:bodyPr/>
              <a:lstStyle/>
              <a:p>
                <a:pPr>
                  <a:defRPr sz="1463" b="1" i="0" u="none" strike="noStrike" baseline="0">
                    <a:solidFill>
                      <a:schemeClr val="tx1"/>
                    </a:solidFill>
                    <a:latin typeface="Times New Roman"/>
                    <a:ea typeface="Times New Roman"/>
                    <a:cs typeface="Times New Roman"/>
                  </a:defRPr>
                </a:pPr>
                <a:endParaRPr lang="hu-HU"/>
              </a:p>
            </c:txPr>
            <c:showLegendKey val="0"/>
            <c:showVal val="1"/>
            <c:showCatName val="0"/>
            <c:showSerName val="0"/>
            <c:showPercent val="0"/>
            <c:showBubbleSize val="0"/>
            <c:showLeaderLines val="0"/>
          </c:dLbls>
          <c:cat>
            <c:strRef>
              <c:f>Sheet1!$B$1:$C$1</c:f>
              <c:strCache>
                <c:ptCount val="2"/>
                <c:pt idx="0">
                  <c:v>double</c:v>
                </c:pt>
                <c:pt idx="1">
                  <c:v>single</c:v>
                </c:pt>
              </c:strCache>
            </c:strRef>
          </c:cat>
          <c:val>
            <c:numRef>
              <c:f>Sheet1!$B$2:$C$2</c:f>
              <c:numCache>
                <c:formatCode>General</c:formatCode>
                <c:ptCount val="2"/>
                <c:pt idx="0">
                  <c:v>6163</c:v>
                </c:pt>
                <c:pt idx="1">
                  <c:v>3081</c:v>
                </c:pt>
              </c:numCache>
            </c:numRef>
          </c:val>
        </c:ser>
        <c:dLbls>
          <c:showLegendKey val="0"/>
          <c:showVal val="1"/>
          <c:showCatName val="0"/>
          <c:showSerName val="0"/>
          <c:showPercent val="0"/>
          <c:showBubbleSize val="0"/>
        </c:dLbls>
        <c:gapWidth val="150"/>
        <c:gapDepth val="0"/>
        <c:shape val="box"/>
        <c:axId val="201728000"/>
        <c:axId val="201729536"/>
        <c:axId val="0"/>
      </c:bar3DChart>
      <c:catAx>
        <c:axId val="201728000"/>
        <c:scaling>
          <c:orientation val="minMax"/>
        </c:scaling>
        <c:delete val="0"/>
        <c:axPos val="b"/>
        <c:numFmt formatCode="General" sourceLinked="1"/>
        <c:majorTickMark val="out"/>
        <c:minorTickMark val="none"/>
        <c:tickLblPos val="low"/>
        <c:spPr>
          <a:ln w="2580">
            <a:solidFill>
              <a:schemeClr val="tx1"/>
            </a:solidFill>
            <a:prstDash val="solid"/>
          </a:ln>
        </c:spPr>
        <c:txPr>
          <a:bodyPr rot="0" vert="horz"/>
          <a:lstStyle/>
          <a:p>
            <a:pPr>
              <a:defRPr sz="1463" b="1" i="0" u="none" strike="noStrike" baseline="0">
                <a:solidFill>
                  <a:schemeClr val="tx1"/>
                </a:solidFill>
                <a:latin typeface="Times New Roman"/>
                <a:ea typeface="Times New Roman"/>
                <a:cs typeface="Times New Roman"/>
              </a:defRPr>
            </a:pPr>
            <a:endParaRPr lang="hu-HU"/>
          </a:p>
        </c:txPr>
        <c:crossAx val="201729536"/>
        <c:crosses val="autoZero"/>
        <c:auto val="1"/>
        <c:lblAlgn val="ctr"/>
        <c:lblOffset val="100"/>
        <c:tickLblSkip val="1"/>
        <c:tickMarkSkip val="1"/>
        <c:noMultiLvlLbl val="0"/>
      </c:catAx>
      <c:valAx>
        <c:axId val="201729536"/>
        <c:scaling>
          <c:orientation val="minMax"/>
          <c:max val="8000"/>
        </c:scaling>
        <c:delete val="0"/>
        <c:axPos val="l"/>
        <c:majorGridlines>
          <c:spPr>
            <a:ln w="10321">
              <a:solidFill>
                <a:srgbClr val="969696"/>
              </a:solidFill>
              <a:prstDash val="sysDash"/>
            </a:ln>
          </c:spPr>
        </c:majorGridlines>
        <c:title>
          <c:tx>
            <c:rich>
              <a:bodyPr/>
              <a:lstStyle/>
              <a:p>
                <a:pPr>
                  <a:defRPr sz="1463" b="1" i="0" u="none" strike="noStrike" baseline="0">
                    <a:solidFill>
                      <a:schemeClr val="tx1"/>
                    </a:solidFill>
                    <a:latin typeface="Times New Roman"/>
                    <a:ea typeface="Times New Roman"/>
                    <a:cs typeface="Times New Roman"/>
                  </a:defRPr>
                </a:pPr>
                <a:r>
                  <a:rPr lang="hu-HU"/>
                  <a:t>Force (N)</a:t>
                </a:r>
              </a:p>
            </c:rich>
          </c:tx>
          <c:layout>
            <c:manualLayout>
              <c:xMode val="edge"/>
              <c:yMode val="edge"/>
              <c:x val="1.7460317460317461E-2"/>
              <c:y val="0.3501199040767386"/>
            </c:manualLayout>
          </c:layout>
          <c:overlay val="0"/>
          <c:spPr>
            <a:noFill/>
            <a:ln w="20642">
              <a:noFill/>
            </a:ln>
          </c:spPr>
        </c:title>
        <c:numFmt formatCode="General" sourceLinked="1"/>
        <c:majorTickMark val="out"/>
        <c:minorTickMark val="none"/>
        <c:tickLblPos val="nextTo"/>
        <c:spPr>
          <a:ln w="2580">
            <a:solidFill>
              <a:schemeClr val="tx1"/>
            </a:solidFill>
            <a:prstDash val="solid"/>
          </a:ln>
        </c:spPr>
        <c:txPr>
          <a:bodyPr rot="0" vert="horz"/>
          <a:lstStyle/>
          <a:p>
            <a:pPr>
              <a:defRPr sz="1463" b="1" i="0" u="none" strike="noStrike" baseline="0">
                <a:solidFill>
                  <a:schemeClr val="tx1"/>
                </a:solidFill>
                <a:latin typeface="Times New Roman"/>
                <a:ea typeface="Times New Roman"/>
                <a:cs typeface="Times New Roman"/>
              </a:defRPr>
            </a:pPr>
            <a:endParaRPr lang="hu-HU"/>
          </a:p>
        </c:txPr>
        <c:crossAx val="201728000"/>
        <c:crosses val="autoZero"/>
        <c:crossBetween val="between"/>
      </c:valAx>
      <c:spPr>
        <a:noFill/>
        <a:ln w="20642">
          <a:noFill/>
        </a:ln>
      </c:spPr>
    </c:plotArea>
    <c:plotVisOnly val="1"/>
    <c:dispBlanksAs val="gap"/>
    <c:showDLblsOverMax val="0"/>
  </c:chart>
  <c:spPr>
    <a:noFill/>
    <a:ln>
      <a:noFill/>
    </a:ln>
  </c:spPr>
  <c:txPr>
    <a:bodyPr/>
    <a:lstStyle/>
    <a:p>
      <a:pPr>
        <a:defRPr sz="1463" b="1" i="0" u="none" strike="noStrike" baseline="0">
          <a:solidFill>
            <a:schemeClr val="tx1"/>
          </a:solidFill>
          <a:latin typeface="Times New Roman"/>
          <a:ea typeface="Times New Roman"/>
          <a:cs typeface="Times New Roman"/>
        </a:defRPr>
      </a:pPr>
      <a:endParaRPr lang="hu-H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69841269841291"/>
          <c:y val="7.4340527577937784E-2"/>
          <c:w val="0.73492063492063564"/>
          <c:h val="0.67146282973620908"/>
        </c:manualLayout>
      </c:layout>
      <c:scatterChart>
        <c:scatterStyle val="smoothMarker"/>
        <c:varyColors val="0"/>
        <c:ser>
          <c:idx val="0"/>
          <c:order val="0"/>
          <c:tx>
            <c:strRef>
              <c:f>Sheet1!$B$1</c:f>
              <c:strCache>
                <c:ptCount val="1"/>
                <c:pt idx="0">
                  <c:v>1,1583</c:v>
                </c:pt>
              </c:strCache>
            </c:strRef>
          </c:tx>
          <c:spPr>
            <a:ln w="6515">
              <a:solidFill>
                <a:srgbClr val="FF0000"/>
              </a:solidFill>
              <a:prstDash val="solid"/>
            </a:ln>
          </c:spPr>
          <c:marker>
            <c:symbol val="none"/>
          </c:marker>
          <c:xVal>
            <c:numRef>
              <c:f>Sheet1!$A$2:$A$263</c:f>
              <c:numCache>
                <c:formatCode>General</c:formatCode>
                <c:ptCount val="262"/>
                <c:pt idx="0">
                  <c:v>1.0000000000000013E-3</c:v>
                </c:pt>
                <c:pt idx="1">
                  <c:v>2.0000000000000026E-3</c:v>
                </c:pt>
                <c:pt idx="2">
                  <c:v>3.0000000000000027E-3</c:v>
                </c:pt>
                <c:pt idx="3">
                  <c:v>4.0000000000000053E-3</c:v>
                </c:pt>
                <c:pt idx="4">
                  <c:v>5.0000000000000053E-3</c:v>
                </c:pt>
                <c:pt idx="5">
                  <c:v>6.0000000000000062E-3</c:v>
                </c:pt>
                <c:pt idx="6">
                  <c:v>7.0000000000000062E-3</c:v>
                </c:pt>
                <c:pt idx="7">
                  <c:v>8.0000000000000123E-3</c:v>
                </c:pt>
                <c:pt idx="8">
                  <c:v>9.0000000000000028E-3</c:v>
                </c:pt>
                <c:pt idx="9">
                  <c:v>1.0000000000000005E-2</c:v>
                </c:pt>
                <c:pt idx="10">
                  <c:v>1.0999999999999998E-2</c:v>
                </c:pt>
                <c:pt idx="11">
                  <c:v>1.2E-2</c:v>
                </c:pt>
                <c:pt idx="12">
                  <c:v>1.2999999999999998E-2</c:v>
                </c:pt>
                <c:pt idx="13">
                  <c:v>1.4E-2</c:v>
                </c:pt>
                <c:pt idx="14">
                  <c:v>1.4999999999999998E-2</c:v>
                </c:pt>
                <c:pt idx="15">
                  <c:v>1.6000000000000021E-2</c:v>
                </c:pt>
                <c:pt idx="16">
                  <c:v>1.7000000000000001E-2</c:v>
                </c:pt>
                <c:pt idx="17">
                  <c:v>1.7999999999999999E-2</c:v>
                </c:pt>
                <c:pt idx="18">
                  <c:v>1.900000000000002E-2</c:v>
                </c:pt>
                <c:pt idx="19">
                  <c:v>2.0000000000000011E-2</c:v>
                </c:pt>
                <c:pt idx="20">
                  <c:v>2.1000000000000012E-2</c:v>
                </c:pt>
                <c:pt idx="21">
                  <c:v>2.1999999999999999E-2</c:v>
                </c:pt>
                <c:pt idx="22">
                  <c:v>2.3E-2</c:v>
                </c:pt>
                <c:pt idx="23">
                  <c:v>2.4E-2</c:v>
                </c:pt>
                <c:pt idx="24">
                  <c:v>2.5000000000000001E-2</c:v>
                </c:pt>
                <c:pt idx="25">
                  <c:v>2.5999999999999999E-2</c:v>
                </c:pt>
                <c:pt idx="26">
                  <c:v>2.7000000000000031E-2</c:v>
                </c:pt>
                <c:pt idx="27">
                  <c:v>2.8000000000000001E-2</c:v>
                </c:pt>
                <c:pt idx="28">
                  <c:v>2.9000000000000001E-2</c:v>
                </c:pt>
                <c:pt idx="29">
                  <c:v>3.0000000000000002E-2</c:v>
                </c:pt>
                <c:pt idx="30">
                  <c:v>3.1000000000000028E-2</c:v>
                </c:pt>
                <c:pt idx="31">
                  <c:v>3.2000000000000042E-2</c:v>
                </c:pt>
                <c:pt idx="32">
                  <c:v>3.3000000000000002E-2</c:v>
                </c:pt>
                <c:pt idx="33">
                  <c:v>3.4000000000000002E-2</c:v>
                </c:pt>
                <c:pt idx="34">
                  <c:v>3.500000000000001E-2</c:v>
                </c:pt>
                <c:pt idx="35">
                  <c:v>3.5999999999999997E-2</c:v>
                </c:pt>
                <c:pt idx="36">
                  <c:v>3.6999999999999998E-2</c:v>
                </c:pt>
                <c:pt idx="37">
                  <c:v>3.7999999999999999E-2</c:v>
                </c:pt>
                <c:pt idx="38">
                  <c:v>3.9000000000000014E-2</c:v>
                </c:pt>
                <c:pt idx="39">
                  <c:v>4.0000000000000022E-2</c:v>
                </c:pt>
                <c:pt idx="40">
                  <c:v>4.1000000000000002E-2</c:v>
                </c:pt>
                <c:pt idx="41">
                  <c:v>4.2000000000000023E-2</c:v>
                </c:pt>
                <c:pt idx="42">
                  <c:v>4.3000000000000003E-2</c:v>
                </c:pt>
                <c:pt idx="43">
                  <c:v>4.3999999999999997E-2</c:v>
                </c:pt>
                <c:pt idx="44">
                  <c:v>4.5000000000000012E-2</c:v>
                </c:pt>
                <c:pt idx="45">
                  <c:v>4.5999999999999999E-2</c:v>
                </c:pt>
                <c:pt idx="46">
                  <c:v>4.7000000000000014E-2</c:v>
                </c:pt>
                <c:pt idx="47">
                  <c:v>4.8000000000000001E-2</c:v>
                </c:pt>
                <c:pt idx="48">
                  <c:v>4.900000000000005E-2</c:v>
                </c:pt>
                <c:pt idx="49">
                  <c:v>0.05</c:v>
                </c:pt>
                <c:pt idx="50">
                  <c:v>5.1000000000000004E-2</c:v>
                </c:pt>
                <c:pt idx="51">
                  <c:v>5.1999999999999998E-2</c:v>
                </c:pt>
                <c:pt idx="52">
                  <c:v>5.3000000000000012E-2</c:v>
                </c:pt>
                <c:pt idx="53">
                  <c:v>5.3999999999999999E-2</c:v>
                </c:pt>
                <c:pt idx="54">
                  <c:v>5.5000000000000014E-2</c:v>
                </c:pt>
                <c:pt idx="55">
                  <c:v>5.6000000000000001E-2</c:v>
                </c:pt>
                <c:pt idx="56">
                  <c:v>5.7000000000000023E-2</c:v>
                </c:pt>
                <c:pt idx="57">
                  <c:v>5.8000000000000003E-2</c:v>
                </c:pt>
                <c:pt idx="58">
                  <c:v>5.9000000000000045E-2</c:v>
                </c:pt>
                <c:pt idx="59">
                  <c:v>6.0000000000000032E-2</c:v>
                </c:pt>
                <c:pt idx="60">
                  <c:v>6.1000000000000013E-2</c:v>
                </c:pt>
                <c:pt idx="61">
                  <c:v>6.2000000000000034E-2</c:v>
                </c:pt>
                <c:pt idx="62">
                  <c:v>6.3E-2</c:v>
                </c:pt>
                <c:pt idx="63">
                  <c:v>6.4000000000000085E-2</c:v>
                </c:pt>
                <c:pt idx="64">
                  <c:v>6.5000000000000002E-2</c:v>
                </c:pt>
                <c:pt idx="65">
                  <c:v>6.6000000000000003E-2</c:v>
                </c:pt>
                <c:pt idx="66">
                  <c:v>6.7000000000000004E-2</c:v>
                </c:pt>
                <c:pt idx="67">
                  <c:v>6.8000000000000019E-2</c:v>
                </c:pt>
                <c:pt idx="68">
                  <c:v>6.9000000000000034E-2</c:v>
                </c:pt>
                <c:pt idx="69">
                  <c:v>7.0000000000000021E-2</c:v>
                </c:pt>
                <c:pt idx="70">
                  <c:v>7.0999999999999994E-2</c:v>
                </c:pt>
                <c:pt idx="71">
                  <c:v>7.1999999999999995E-2</c:v>
                </c:pt>
                <c:pt idx="72">
                  <c:v>7.3000000000000009E-2</c:v>
                </c:pt>
                <c:pt idx="73">
                  <c:v>7.3999999999999996E-2</c:v>
                </c:pt>
                <c:pt idx="74">
                  <c:v>7.5000000000000011E-2</c:v>
                </c:pt>
                <c:pt idx="75">
                  <c:v>7.5999999999999998E-2</c:v>
                </c:pt>
                <c:pt idx="76">
                  <c:v>7.6999999999999999E-2</c:v>
                </c:pt>
                <c:pt idx="77">
                  <c:v>7.8000000000000014E-2</c:v>
                </c:pt>
                <c:pt idx="78">
                  <c:v>7.9000000000000084E-2</c:v>
                </c:pt>
                <c:pt idx="79">
                  <c:v>8.0000000000000043E-2</c:v>
                </c:pt>
                <c:pt idx="80">
                  <c:v>8.1000000000000003E-2</c:v>
                </c:pt>
                <c:pt idx="81">
                  <c:v>8.2000000000000003E-2</c:v>
                </c:pt>
                <c:pt idx="82">
                  <c:v>8.3000000000000046E-2</c:v>
                </c:pt>
                <c:pt idx="83">
                  <c:v>8.4000000000000047E-2</c:v>
                </c:pt>
                <c:pt idx="84">
                  <c:v>8.5000000000000006E-2</c:v>
                </c:pt>
                <c:pt idx="85">
                  <c:v>8.6000000000000021E-2</c:v>
                </c:pt>
                <c:pt idx="86">
                  <c:v>8.7000000000000022E-2</c:v>
                </c:pt>
                <c:pt idx="87">
                  <c:v>8.8000000000000064E-2</c:v>
                </c:pt>
                <c:pt idx="88">
                  <c:v>8.9000000000000065E-2</c:v>
                </c:pt>
                <c:pt idx="89">
                  <c:v>9.0000000000000024E-2</c:v>
                </c:pt>
                <c:pt idx="90">
                  <c:v>9.1000000000000025E-2</c:v>
                </c:pt>
                <c:pt idx="91">
                  <c:v>9.2000000000000026E-2</c:v>
                </c:pt>
                <c:pt idx="92">
                  <c:v>9.3000000000000138E-2</c:v>
                </c:pt>
                <c:pt idx="93">
                  <c:v>9.4000000000000028E-2</c:v>
                </c:pt>
                <c:pt idx="94">
                  <c:v>9.5000000000000043E-2</c:v>
                </c:pt>
                <c:pt idx="95">
                  <c:v>9.6000000000000002E-2</c:v>
                </c:pt>
                <c:pt idx="96">
                  <c:v>9.7000000000000003E-2</c:v>
                </c:pt>
                <c:pt idx="97">
                  <c:v>9.8000000000000129E-2</c:v>
                </c:pt>
                <c:pt idx="98">
                  <c:v>9.9000000000000046E-2</c:v>
                </c:pt>
                <c:pt idx="99">
                  <c:v>0.1</c:v>
                </c:pt>
                <c:pt idx="100">
                  <c:v>0.10100000000000002</c:v>
                </c:pt>
                <c:pt idx="101">
                  <c:v>0.10199999999999998</c:v>
                </c:pt>
                <c:pt idx="102">
                  <c:v>0.10299999999999998</c:v>
                </c:pt>
                <c:pt idx="103">
                  <c:v>0.10400000000000002</c:v>
                </c:pt>
                <c:pt idx="104">
                  <c:v>0.10500000000000002</c:v>
                </c:pt>
                <c:pt idx="105">
                  <c:v>0.10600000000000002</c:v>
                </c:pt>
                <c:pt idx="106">
                  <c:v>0.10700000000000008</c:v>
                </c:pt>
                <c:pt idx="107">
                  <c:v>0.10800000000000008</c:v>
                </c:pt>
                <c:pt idx="108">
                  <c:v>0.10900000000000008</c:v>
                </c:pt>
                <c:pt idx="109">
                  <c:v>0.11</c:v>
                </c:pt>
                <c:pt idx="110">
                  <c:v>0.111</c:v>
                </c:pt>
                <c:pt idx="111">
                  <c:v>0.112</c:v>
                </c:pt>
                <c:pt idx="112">
                  <c:v>0.113</c:v>
                </c:pt>
                <c:pt idx="113">
                  <c:v>0.114</c:v>
                </c:pt>
                <c:pt idx="114">
                  <c:v>0.115</c:v>
                </c:pt>
                <c:pt idx="115">
                  <c:v>0.11600000000000002</c:v>
                </c:pt>
                <c:pt idx="116">
                  <c:v>0.11700000000000002</c:v>
                </c:pt>
                <c:pt idx="117">
                  <c:v>0.11799999999999998</c:v>
                </c:pt>
                <c:pt idx="118">
                  <c:v>0.11899999999999998</c:v>
                </c:pt>
                <c:pt idx="119">
                  <c:v>0.12000000000000002</c:v>
                </c:pt>
                <c:pt idx="120">
                  <c:v>0.12100000000000002</c:v>
                </c:pt>
                <c:pt idx="121">
                  <c:v>0.12200000000000008</c:v>
                </c:pt>
                <c:pt idx="122">
                  <c:v>0.12300000000000008</c:v>
                </c:pt>
                <c:pt idx="123">
                  <c:v>0.12400000000000008</c:v>
                </c:pt>
                <c:pt idx="124">
                  <c:v>0.125</c:v>
                </c:pt>
                <c:pt idx="125">
                  <c:v>0.126</c:v>
                </c:pt>
                <c:pt idx="126">
                  <c:v>0.127</c:v>
                </c:pt>
                <c:pt idx="127">
                  <c:v>0.128</c:v>
                </c:pt>
                <c:pt idx="128">
                  <c:v>0.129</c:v>
                </c:pt>
                <c:pt idx="129">
                  <c:v>0.13</c:v>
                </c:pt>
                <c:pt idx="130">
                  <c:v>0.13100000000000001</c:v>
                </c:pt>
                <c:pt idx="131">
                  <c:v>0.13200000000000001</c:v>
                </c:pt>
                <c:pt idx="132">
                  <c:v>0.13300000000000001</c:v>
                </c:pt>
                <c:pt idx="133">
                  <c:v>0.13400000000000001</c:v>
                </c:pt>
                <c:pt idx="134">
                  <c:v>0.13500000000000001</c:v>
                </c:pt>
                <c:pt idx="135">
                  <c:v>0.13600000000000001</c:v>
                </c:pt>
                <c:pt idx="136">
                  <c:v>0.13700000000000001</c:v>
                </c:pt>
                <c:pt idx="137">
                  <c:v>0.13800000000000001</c:v>
                </c:pt>
                <c:pt idx="138">
                  <c:v>0.13900000000000001</c:v>
                </c:pt>
                <c:pt idx="139">
                  <c:v>0.14000000000000001</c:v>
                </c:pt>
                <c:pt idx="140">
                  <c:v>0.14100000000000001</c:v>
                </c:pt>
                <c:pt idx="141">
                  <c:v>0.14200000000000004</c:v>
                </c:pt>
                <c:pt idx="142">
                  <c:v>0.14300000000000004</c:v>
                </c:pt>
                <c:pt idx="143">
                  <c:v>0.14400000000000004</c:v>
                </c:pt>
                <c:pt idx="144">
                  <c:v>0.14500000000000016</c:v>
                </c:pt>
                <c:pt idx="145">
                  <c:v>0.14600000000000016</c:v>
                </c:pt>
                <c:pt idx="146">
                  <c:v>0.14700000000000016</c:v>
                </c:pt>
                <c:pt idx="147">
                  <c:v>0.14800000000000016</c:v>
                </c:pt>
                <c:pt idx="148">
                  <c:v>0.14900000000000016</c:v>
                </c:pt>
                <c:pt idx="149">
                  <c:v>0.15000000000000016</c:v>
                </c:pt>
                <c:pt idx="150">
                  <c:v>0.15100000000000016</c:v>
                </c:pt>
                <c:pt idx="151">
                  <c:v>0.15200000000000016</c:v>
                </c:pt>
                <c:pt idx="152">
                  <c:v>0.15300000000000016</c:v>
                </c:pt>
                <c:pt idx="153">
                  <c:v>0.15400000000000016</c:v>
                </c:pt>
                <c:pt idx="154">
                  <c:v>0.15500000000000017</c:v>
                </c:pt>
                <c:pt idx="155">
                  <c:v>0.15600000000000017</c:v>
                </c:pt>
                <c:pt idx="156">
                  <c:v>0.15700000000000017</c:v>
                </c:pt>
                <c:pt idx="157">
                  <c:v>0.15800000000000017</c:v>
                </c:pt>
                <c:pt idx="158">
                  <c:v>0.15900000000000017</c:v>
                </c:pt>
                <c:pt idx="159">
                  <c:v>0.16</c:v>
                </c:pt>
                <c:pt idx="160">
                  <c:v>0.161</c:v>
                </c:pt>
                <c:pt idx="161">
                  <c:v>0.16200000000000001</c:v>
                </c:pt>
                <c:pt idx="162">
                  <c:v>0.16300000000000001</c:v>
                </c:pt>
                <c:pt idx="163">
                  <c:v>0.16400000000000001</c:v>
                </c:pt>
                <c:pt idx="164">
                  <c:v>0.16500000000000001</c:v>
                </c:pt>
                <c:pt idx="165">
                  <c:v>0.16600000000000001</c:v>
                </c:pt>
                <c:pt idx="166">
                  <c:v>0.16700000000000001</c:v>
                </c:pt>
                <c:pt idx="167">
                  <c:v>0.16800000000000001</c:v>
                </c:pt>
                <c:pt idx="168">
                  <c:v>0.16900000000000001</c:v>
                </c:pt>
                <c:pt idx="169">
                  <c:v>0.17</c:v>
                </c:pt>
                <c:pt idx="170">
                  <c:v>0.17100000000000001</c:v>
                </c:pt>
                <c:pt idx="171">
                  <c:v>0.17200000000000001</c:v>
                </c:pt>
                <c:pt idx="172">
                  <c:v>0.17300000000000001</c:v>
                </c:pt>
                <c:pt idx="173">
                  <c:v>0.17400000000000004</c:v>
                </c:pt>
                <c:pt idx="174">
                  <c:v>0.17500000000000004</c:v>
                </c:pt>
                <c:pt idx="175">
                  <c:v>0.17600000000000016</c:v>
                </c:pt>
                <c:pt idx="176">
                  <c:v>0.17700000000000016</c:v>
                </c:pt>
                <c:pt idx="177">
                  <c:v>0.17800000000000016</c:v>
                </c:pt>
                <c:pt idx="178">
                  <c:v>0.17900000000000016</c:v>
                </c:pt>
                <c:pt idx="179">
                  <c:v>0.18000000000000016</c:v>
                </c:pt>
                <c:pt idx="180">
                  <c:v>0.18100000000000016</c:v>
                </c:pt>
                <c:pt idx="181">
                  <c:v>0.18200000000000016</c:v>
                </c:pt>
                <c:pt idx="182">
                  <c:v>0.18300000000000016</c:v>
                </c:pt>
                <c:pt idx="183">
                  <c:v>0.18400000000000016</c:v>
                </c:pt>
                <c:pt idx="184">
                  <c:v>0.18500000000000016</c:v>
                </c:pt>
                <c:pt idx="185">
                  <c:v>0.18600000000000017</c:v>
                </c:pt>
                <c:pt idx="186">
                  <c:v>0.18700000000000017</c:v>
                </c:pt>
                <c:pt idx="187">
                  <c:v>0.18800000000000017</c:v>
                </c:pt>
                <c:pt idx="188">
                  <c:v>0.18900000000000017</c:v>
                </c:pt>
                <c:pt idx="189">
                  <c:v>0.19</c:v>
                </c:pt>
                <c:pt idx="190">
                  <c:v>0.191</c:v>
                </c:pt>
                <c:pt idx="191">
                  <c:v>0.192</c:v>
                </c:pt>
                <c:pt idx="192">
                  <c:v>0.193</c:v>
                </c:pt>
                <c:pt idx="193">
                  <c:v>0.19400000000000001</c:v>
                </c:pt>
                <c:pt idx="194">
                  <c:v>0.19500000000000001</c:v>
                </c:pt>
                <c:pt idx="195">
                  <c:v>0.19600000000000001</c:v>
                </c:pt>
                <c:pt idx="196">
                  <c:v>0.19700000000000001</c:v>
                </c:pt>
                <c:pt idx="197">
                  <c:v>0.19800000000000001</c:v>
                </c:pt>
                <c:pt idx="198">
                  <c:v>0.19900000000000001</c:v>
                </c:pt>
                <c:pt idx="199">
                  <c:v>0.2</c:v>
                </c:pt>
                <c:pt idx="200">
                  <c:v>0.20100000000000001</c:v>
                </c:pt>
                <c:pt idx="201">
                  <c:v>0.20200000000000001</c:v>
                </c:pt>
                <c:pt idx="202">
                  <c:v>0.20300000000000001</c:v>
                </c:pt>
                <c:pt idx="203">
                  <c:v>0.20400000000000001</c:v>
                </c:pt>
                <c:pt idx="204">
                  <c:v>0.20500000000000004</c:v>
                </c:pt>
                <c:pt idx="205">
                  <c:v>0.20600000000000004</c:v>
                </c:pt>
                <c:pt idx="206">
                  <c:v>0.20700000000000016</c:v>
                </c:pt>
                <c:pt idx="207">
                  <c:v>0.20800000000000016</c:v>
                </c:pt>
                <c:pt idx="208">
                  <c:v>0.20900000000000016</c:v>
                </c:pt>
                <c:pt idx="209">
                  <c:v>0.21000000000000016</c:v>
                </c:pt>
                <c:pt idx="210">
                  <c:v>0.21100000000000016</c:v>
                </c:pt>
                <c:pt idx="211">
                  <c:v>0.21200000000000016</c:v>
                </c:pt>
                <c:pt idx="212">
                  <c:v>0.21300000000000016</c:v>
                </c:pt>
                <c:pt idx="213">
                  <c:v>0.21400000000000016</c:v>
                </c:pt>
                <c:pt idx="214">
                  <c:v>0.21500000000000016</c:v>
                </c:pt>
                <c:pt idx="215">
                  <c:v>0.21600000000000016</c:v>
                </c:pt>
                <c:pt idx="216">
                  <c:v>0.21700000000000016</c:v>
                </c:pt>
                <c:pt idx="217">
                  <c:v>0.21800000000000017</c:v>
                </c:pt>
                <c:pt idx="218">
                  <c:v>0.21900000000000017</c:v>
                </c:pt>
                <c:pt idx="219">
                  <c:v>0.22</c:v>
                </c:pt>
                <c:pt idx="220">
                  <c:v>0.221</c:v>
                </c:pt>
                <c:pt idx="221">
                  <c:v>0.222</c:v>
                </c:pt>
                <c:pt idx="222">
                  <c:v>0.223</c:v>
                </c:pt>
                <c:pt idx="223">
                  <c:v>0.224</c:v>
                </c:pt>
                <c:pt idx="224">
                  <c:v>0.22500000000000001</c:v>
                </c:pt>
                <c:pt idx="225">
                  <c:v>0.22600000000000001</c:v>
                </c:pt>
                <c:pt idx="226">
                  <c:v>0.22700000000000001</c:v>
                </c:pt>
                <c:pt idx="227">
                  <c:v>0.22800000000000001</c:v>
                </c:pt>
                <c:pt idx="228">
                  <c:v>0.22900000000000001</c:v>
                </c:pt>
                <c:pt idx="229">
                  <c:v>0.23</c:v>
                </c:pt>
                <c:pt idx="230">
                  <c:v>0.23100000000000001</c:v>
                </c:pt>
                <c:pt idx="231">
                  <c:v>0.23200000000000001</c:v>
                </c:pt>
                <c:pt idx="232">
                  <c:v>0.23300000000000001</c:v>
                </c:pt>
                <c:pt idx="233">
                  <c:v>0.23400000000000001</c:v>
                </c:pt>
                <c:pt idx="234">
                  <c:v>0.23500000000000001</c:v>
                </c:pt>
                <c:pt idx="235">
                  <c:v>0.23600000000000004</c:v>
                </c:pt>
                <c:pt idx="236">
                  <c:v>0.23700000000000004</c:v>
                </c:pt>
                <c:pt idx="237">
                  <c:v>0.23800000000000004</c:v>
                </c:pt>
                <c:pt idx="238">
                  <c:v>0.23900000000000016</c:v>
                </c:pt>
                <c:pt idx="239">
                  <c:v>0.24000000000000016</c:v>
                </c:pt>
                <c:pt idx="240">
                  <c:v>0.24100000000000016</c:v>
                </c:pt>
                <c:pt idx="241">
                  <c:v>0.24200000000000016</c:v>
                </c:pt>
                <c:pt idx="242">
                  <c:v>0.24300000000000016</c:v>
                </c:pt>
                <c:pt idx="243">
                  <c:v>0.24400000000000016</c:v>
                </c:pt>
                <c:pt idx="244">
                  <c:v>0.24500000000000016</c:v>
                </c:pt>
                <c:pt idx="245">
                  <c:v>0.24600000000000016</c:v>
                </c:pt>
                <c:pt idx="246">
                  <c:v>0.24700000000000016</c:v>
                </c:pt>
                <c:pt idx="247">
                  <c:v>0.24800000000000016</c:v>
                </c:pt>
                <c:pt idx="248">
                  <c:v>0.24900000000000017</c:v>
                </c:pt>
                <c:pt idx="249">
                  <c:v>0.25</c:v>
                </c:pt>
                <c:pt idx="250">
                  <c:v>0.251</c:v>
                </c:pt>
                <c:pt idx="251">
                  <c:v>0.252</c:v>
                </c:pt>
                <c:pt idx="252">
                  <c:v>0.253</c:v>
                </c:pt>
                <c:pt idx="253">
                  <c:v>0.254</c:v>
                </c:pt>
                <c:pt idx="254">
                  <c:v>0.255</c:v>
                </c:pt>
                <c:pt idx="255">
                  <c:v>0.25600000000000001</c:v>
                </c:pt>
                <c:pt idx="256">
                  <c:v>0.25700000000000001</c:v>
                </c:pt>
                <c:pt idx="257">
                  <c:v>0.25800000000000001</c:v>
                </c:pt>
                <c:pt idx="258">
                  <c:v>0.25900000000000001</c:v>
                </c:pt>
                <c:pt idx="259">
                  <c:v>0.26</c:v>
                </c:pt>
                <c:pt idx="260">
                  <c:v>0.26100000000000001</c:v>
                </c:pt>
                <c:pt idx="261">
                  <c:v>0.26200000000000001</c:v>
                </c:pt>
              </c:numCache>
            </c:numRef>
          </c:xVal>
          <c:yVal>
            <c:numRef>
              <c:f>Sheet1!$B$2:$B$263</c:f>
              <c:numCache>
                <c:formatCode>General</c:formatCode>
                <c:ptCount val="262"/>
                <c:pt idx="0">
                  <c:v>244.40830000000017</c:v>
                </c:pt>
                <c:pt idx="1">
                  <c:v>334.75829999999968</c:v>
                </c:pt>
                <c:pt idx="2">
                  <c:v>532.83330000000001</c:v>
                </c:pt>
                <c:pt idx="3">
                  <c:v>758.7083000000008</c:v>
                </c:pt>
                <c:pt idx="4">
                  <c:v>1194.2416000000001</c:v>
                </c:pt>
                <c:pt idx="5">
                  <c:v>1759.5082</c:v>
                </c:pt>
                <c:pt idx="6">
                  <c:v>2444.0832999999998</c:v>
                </c:pt>
                <c:pt idx="7">
                  <c:v>3468.0495999999998</c:v>
                </c:pt>
                <c:pt idx="8">
                  <c:v>4882.3745000000008</c:v>
                </c:pt>
                <c:pt idx="9">
                  <c:v>5763.8662000000058</c:v>
                </c:pt>
                <c:pt idx="10">
                  <c:v>6634.9326000000001</c:v>
                </c:pt>
                <c:pt idx="11">
                  <c:v>7297.4995000000008</c:v>
                </c:pt>
                <c:pt idx="12">
                  <c:v>7811.7997999999998</c:v>
                </c:pt>
                <c:pt idx="13">
                  <c:v>8253.125</c:v>
                </c:pt>
                <c:pt idx="14">
                  <c:v>8728.0409999999883</c:v>
                </c:pt>
                <c:pt idx="15">
                  <c:v>9151.9912000000004</c:v>
                </c:pt>
                <c:pt idx="16">
                  <c:v>9197.1659999999792</c:v>
                </c:pt>
                <c:pt idx="17">
                  <c:v>8694.4491999999882</c:v>
                </c:pt>
                <c:pt idx="18">
                  <c:v>7902.1499000000003</c:v>
                </c:pt>
                <c:pt idx="19">
                  <c:v>6889.7666000000054</c:v>
                </c:pt>
                <c:pt idx="20">
                  <c:v>5973.5244000000002</c:v>
                </c:pt>
                <c:pt idx="21">
                  <c:v>5215.9746000000005</c:v>
                </c:pt>
                <c:pt idx="22">
                  <c:v>4644.9165000000003</c:v>
                </c:pt>
                <c:pt idx="23">
                  <c:v>4164.2079999999996</c:v>
                </c:pt>
                <c:pt idx="24">
                  <c:v>3813.2332000000001</c:v>
                </c:pt>
                <c:pt idx="25">
                  <c:v>3450.6747999999998</c:v>
                </c:pt>
                <c:pt idx="26">
                  <c:v>3173.8330000000028</c:v>
                </c:pt>
                <c:pt idx="27">
                  <c:v>2959.5414999999998</c:v>
                </c:pt>
                <c:pt idx="28">
                  <c:v>2777.6831000000002</c:v>
                </c:pt>
                <c:pt idx="29">
                  <c:v>2681.5414999999998</c:v>
                </c:pt>
                <c:pt idx="30">
                  <c:v>2585.3998999999999</c:v>
                </c:pt>
                <c:pt idx="31">
                  <c:v>2602.7746999999972</c:v>
                </c:pt>
                <c:pt idx="32">
                  <c:v>2620.1498999999967</c:v>
                </c:pt>
                <c:pt idx="33">
                  <c:v>2620.1498999999967</c:v>
                </c:pt>
                <c:pt idx="34">
                  <c:v>2624.7831999999999</c:v>
                </c:pt>
                <c:pt idx="35">
                  <c:v>2591.1914000000002</c:v>
                </c:pt>
                <c:pt idx="36">
                  <c:v>2563.3916000000022</c:v>
                </c:pt>
                <c:pt idx="37">
                  <c:v>2489.2581</c:v>
                </c:pt>
                <c:pt idx="38">
                  <c:v>2449.8748000000001</c:v>
                </c:pt>
                <c:pt idx="39">
                  <c:v>2416.2829999999967</c:v>
                </c:pt>
                <c:pt idx="40">
                  <c:v>2427.8665000000001</c:v>
                </c:pt>
                <c:pt idx="41">
                  <c:v>2467.25</c:v>
                </c:pt>
                <c:pt idx="42">
                  <c:v>2534.4331000000029</c:v>
                </c:pt>
                <c:pt idx="43">
                  <c:v>2602.7746999999972</c:v>
                </c:pt>
                <c:pt idx="44">
                  <c:v>2710.4998000000001</c:v>
                </c:pt>
                <c:pt idx="45">
                  <c:v>2761.4665999999997</c:v>
                </c:pt>
                <c:pt idx="46">
                  <c:v>2857.6081999999997</c:v>
                </c:pt>
                <c:pt idx="47">
                  <c:v>2924.7914999999998</c:v>
                </c:pt>
                <c:pt idx="48">
                  <c:v>3015.1414</c:v>
                </c:pt>
                <c:pt idx="49">
                  <c:v>3146.0332000000012</c:v>
                </c:pt>
                <c:pt idx="50">
                  <c:v>3242.1747999999998</c:v>
                </c:pt>
                <c:pt idx="51">
                  <c:v>3338.3164000000002</c:v>
                </c:pt>
                <c:pt idx="52">
                  <c:v>3456.4663</c:v>
                </c:pt>
                <c:pt idx="53">
                  <c:v>3558.3996999999999</c:v>
                </c:pt>
                <c:pt idx="54">
                  <c:v>3666.1247999999987</c:v>
                </c:pt>
                <c:pt idx="55">
                  <c:v>3768.0581000000002</c:v>
                </c:pt>
                <c:pt idx="56">
                  <c:v>3875.7829999999967</c:v>
                </c:pt>
                <c:pt idx="57">
                  <c:v>3960.3416000000002</c:v>
                </c:pt>
                <c:pt idx="58">
                  <c:v>4039.1079</c:v>
                </c:pt>
                <c:pt idx="59">
                  <c:v>4101.6582000000044</c:v>
                </c:pt>
                <c:pt idx="60">
                  <c:v>4146.8330000000005</c:v>
                </c:pt>
                <c:pt idx="61">
                  <c:v>4174.6333000000004</c:v>
                </c:pt>
                <c:pt idx="62">
                  <c:v>4180.4247999999998</c:v>
                </c:pt>
                <c:pt idx="63">
                  <c:v>4152.6245000000044</c:v>
                </c:pt>
                <c:pt idx="64">
                  <c:v>4146.8330000000005</c:v>
                </c:pt>
                <c:pt idx="65">
                  <c:v>4095.8665000000001</c:v>
                </c:pt>
                <c:pt idx="66">
                  <c:v>4078.4915000000028</c:v>
                </c:pt>
                <c:pt idx="67">
                  <c:v>4044.8998999999999</c:v>
                </c:pt>
                <c:pt idx="68">
                  <c:v>4017.0996</c:v>
                </c:pt>
                <c:pt idx="69">
                  <c:v>3999.724899999997</c:v>
                </c:pt>
                <c:pt idx="70">
                  <c:v>3954.5497999999998</c:v>
                </c:pt>
                <c:pt idx="71">
                  <c:v>3915.1664999999966</c:v>
                </c:pt>
                <c:pt idx="72">
                  <c:v>3880.4164999999998</c:v>
                </c:pt>
                <c:pt idx="73">
                  <c:v>3858.4081999999999</c:v>
                </c:pt>
                <c:pt idx="74">
                  <c:v>3835.2415000000001</c:v>
                </c:pt>
                <c:pt idx="75">
                  <c:v>3824.8164000000002</c:v>
                </c:pt>
                <c:pt idx="76">
                  <c:v>3819.0246999999972</c:v>
                </c:pt>
                <c:pt idx="77">
                  <c:v>3830.6079</c:v>
                </c:pt>
                <c:pt idx="78">
                  <c:v>3824.8164000000002</c:v>
                </c:pt>
                <c:pt idx="79">
                  <c:v>3819.0246999999972</c:v>
                </c:pt>
                <c:pt idx="80">
                  <c:v>3824.8164000000002</c:v>
                </c:pt>
                <c:pt idx="81">
                  <c:v>3824.8164000000002</c:v>
                </c:pt>
                <c:pt idx="82">
                  <c:v>3830.6079</c:v>
                </c:pt>
                <c:pt idx="83">
                  <c:v>3830.6079</c:v>
                </c:pt>
                <c:pt idx="84">
                  <c:v>3841.0329999999999</c:v>
                </c:pt>
                <c:pt idx="85">
                  <c:v>3841.0329999999999</c:v>
                </c:pt>
                <c:pt idx="86">
                  <c:v>3858.4081999999999</c:v>
                </c:pt>
                <c:pt idx="87">
                  <c:v>3858.4081999999999</c:v>
                </c:pt>
                <c:pt idx="88">
                  <c:v>3835.2415000000001</c:v>
                </c:pt>
                <c:pt idx="89">
                  <c:v>3841.0329999999999</c:v>
                </c:pt>
                <c:pt idx="90">
                  <c:v>3824.8164000000002</c:v>
                </c:pt>
                <c:pt idx="91">
                  <c:v>3801.6496999999972</c:v>
                </c:pt>
                <c:pt idx="92">
                  <c:v>3795.8579000000022</c:v>
                </c:pt>
                <c:pt idx="93">
                  <c:v>3779.6414</c:v>
                </c:pt>
                <c:pt idx="94">
                  <c:v>3779.6414</c:v>
                </c:pt>
                <c:pt idx="95">
                  <c:v>3773.8499000000002</c:v>
                </c:pt>
                <c:pt idx="96">
                  <c:v>3739.0996</c:v>
                </c:pt>
                <c:pt idx="97">
                  <c:v>3711.2997999999998</c:v>
                </c:pt>
                <c:pt idx="98">
                  <c:v>3699.7163</c:v>
                </c:pt>
                <c:pt idx="99">
                  <c:v>3683.4998000000001</c:v>
                </c:pt>
                <c:pt idx="100">
                  <c:v>3654.5412999999999</c:v>
                </c:pt>
                <c:pt idx="101">
                  <c:v>3632.5329999999999</c:v>
                </c:pt>
                <c:pt idx="102">
                  <c:v>3620.9497000000001</c:v>
                </c:pt>
                <c:pt idx="103">
                  <c:v>3591.9915000000028</c:v>
                </c:pt>
                <c:pt idx="104">
                  <c:v>3564.1916999999999</c:v>
                </c:pt>
                <c:pt idx="105">
                  <c:v>3536.3914000000022</c:v>
                </c:pt>
                <c:pt idx="106">
                  <c:v>3524.8081000000002</c:v>
                </c:pt>
                <c:pt idx="107">
                  <c:v>3513.2245999999973</c:v>
                </c:pt>
                <c:pt idx="108">
                  <c:v>3485.4247999999998</c:v>
                </c:pt>
                <c:pt idx="109">
                  <c:v>3479.6331000000027</c:v>
                </c:pt>
                <c:pt idx="110">
                  <c:v>3462.2581</c:v>
                </c:pt>
                <c:pt idx="111">
                  <c:v>3462.2581</c:v>
                </c:pt>
                <c:pt idx="112">
                  <c:v>3444.8831000000027</c:v>
                </c:pt>
                <c:pt idx="113">
                  <c:v>3422.8744999999999</c:v>
                </c:pt>
                <c:pt idx="114">
                  <c:v>3399.7079999999987</c:v>
                </c:pt>
                <c:pt idx="115">
                  <c:v>3399.7079999999987</c:v>
                </c:pt>
                <c:pt idx="116">
                  <c:v>3383.4915000000028</c:v>
                </c:pt>
                <c:pt idx="117">
                  <c:v>3371.9079999999999</c:v>
                </c:pt>
                <c:pt idx="118">
                  <c:v>3366.1165000000001</c:v>
                </c:pt>
                <c:pt idx="119">
                  <c:v>3371.9079999999999</c:v>
                </c:pt>
                <c:pt idx="120">
                  <c:v>3360.3247000000001</c:v>
                </c:pt>
                <c:pt idx="121">
                  <c:v>3338.3164000000002</c:v>
                </c:pt>
                <c:pt idx="122">
                  <c:v>3315.1496999999972</c:v>
                </c:pt>
                <c:pt idx="123">
                  <c:v>3298.9331000000029</c:v>
                </c:pt>
                <c:pt idx="124">
                  <c:v>3281.5581000000002</c:v>
                </c:pt>
                <c:pt idx="125">
                  <c:v>3258.3914000000022</c:v>
                </c:pt>
                <c:pt idx="126">
                  <c:v>3258.3914000000022</c:v>
                </c:pt>
                <c:pt idx="127">
                  <c:v>3252.5999000000002</c:v>
                </c:pt>
                <c:pt idx="128">
                  <c:v>3230.5916000000002</c:v>
                </c:pt>
                <c:pt idx="129">
                  <c:v>3219.0081</c:v>
                </c:pt>
                <c:pt idx="130">
                  <c:v>3196.9998000000001</c:v>
                </c:pt>
                <c:pt idx="131">
                  <c:v>3179.6247999999987</c:v>
                </c:pt>
                <c:pt idx="132">
                  <c:v>3162.2497999999987</c:v>
                </c:pt>
                <c:pt idx="133">
                  <c:v>3146.0332000000012</c:v>
                </c:pt>
                <c:pt idx="134">
                  <c:v>3146.0332000000012</c:v>
                </c:pt>
                <c:pt idx="135">
                  <c:v>3134.4500000000012</c:v>
                </c:pt>
                <c:pt idx="136">
                  <c:v>3122.8665000000001</c:v>
                </c:pt>
                <c:pt idx="137">
                  <c:v>3100.8582000000001</c:v>
                </c:pt>
                <c:pt idx="138">
                  <c:v>3071.8996999999999</c:v>
                </c:pt>
                <c:pt idx="139">
                  <c:v>3044.0999000000002</c:v>
                </c:pt>
                <c:pt idx="140">
                  <c:v>3038.3083000000001</c:v>
                </c:pt>
                <c:pt idx="141">
                  <c:v>3020.9331000000029</c:v>
                </c:pt>
                <c:pt idx="142">
                  <c:v>2998.9247999999998</c:v>
                </c:pt>
                <c:pt idx="143">
                  <c:v>2987.3413000000028</c:v>
                </c:pt>
                <c:pt idx="144">
                  <c:v>2993.1333000000022</c:v>
                </c:pt>
                <c:pt idx="145">
                  <c:v>2969.9665999999997</c:v>
                </c:pt>
                <c:pt idx="146">
                  <c:v>2959.5414999999998</c:v>
                </c:pt>
                <c:pt idx="147">
                  <c:v>2918.9998000000001</c:v>
                </c:pt>
                <c:pt idx="148">
                  <c:v>2918.9998000000001</c:v>
                </c:pt>
                <c:pt idx="149">
                  <c:v>2902.7831999999999</c:v>
                </c:pt>
                <c:pt idx="150">
                  <c:v>2891.1997000000001</c:v>
                </c:pt>
                <c:pt idx="151">
                  <c:v>2863.3998999999999</c:v>
                </c:pt>
                <c:pt idx="152">
                  <c:v>2863.3998999999999</c:v>
                </c:pt>
                <c:pt idx="153">
                  <c:v>2834.4414000000002</c:v>
                </c:pt>
                <c:pt idx="154">
                  <c:v>2817.0663999999997</c:v>
                </c:pt>
                <c:pt idx="155">
                  <c:v>2789.2663999999972</c:v>
                </c:pt>
                <c:pt idx="156">
                  <c:v>2761.4665999999997</c:v>
                </c:pt>
                <c:pt idx="157">
                  <c:v>2738.2997999999998</c:v>
                </c:pt>
                <c:pt idx="158">
                  <c:v>2716.2914999999998</c:v>
                </c:pt>
                <c:pt idx="159">
                  <c:v>2698.9162999999999</c:v>
                </c:pt>
                <c:pt idx="160">
                  <c:v>2681.5414999999998</c:v>
                </c:pt>
                <c:pt idx="161">
                  <c:v>2675.7497999999987</c:v>
                </c:pt>
                <c:pt idx="162">
                  <c:v>2647.9497000000001</c:v>
                </c:pt>
                <c:pt idx="163">
                  <c:v>2624.7831999999999</c:v>
                </c:pt>
                <c:pt idx="164">
                  <c:v>2591.1914000000002</c:v>
                </c:pt>
                <c:pt idx="165">
                  <c:v>2585.3998999999999</c:v>
                </c:pt>
                <c:pt idx="166">
                  <c:v>2563.3916000000022</c:v>
                </c:pt>
                <c:pt idx="167">
                  <c:v>2534.4331000000029</c:v>
                </c:pt>
                <c:pt idx="168">
                  <c:v>2524.0083</c:v>
                </c:pt>
                <c:pt idx="169">
                  <c:v>2524.0083</c:v>
                </c:pt>
                <c:pt idx="170">
                  <c:v>2495.0497999999998</c:v>
                </c:pt>
                <c:pt idx="171">
                  <c:v>2473.0414999999998</c:v>
                </c:pt>
                <c:pt idx="172">
                  <c:v>2438.2914999999998</c:v>
                </c:pt>
                <c:pt idx="173">
                  <c:v>2416.2829999999967</c:v>
                </c:pt>
                <c:pt idx="174">
                  <c:v>2398.9081999999999</c:v>
                </c:pt>
                <c:pt idx="175">
                  <c:v>2365.3164000000002</c:v>
                </c:pt>
                <c:pt idx="176">
                  <c:v>2342.1498999999967</c:v>
                </c:pt>
                <c:pt idx="177">
                  <c:v>2336.3582000000001</c:v>
                </c:pt>
                <c:pt idx="178">
                  <c:v>2314.3499000000002</c:v>
                </c:pt>
                <c:pt idx="179">
                  <c:v>2274.9665999999997</c:v>
                </c:pt>
                <c:pt idx="180">
                  <c:v>2251.7997999999998</c:v>
                </c:pt>
                <c:pt idx="181">
                  <c:v>2235.5832999999998</c:v>
                </c:pt>
                <c:pt idx="182">
                  <c:v>2206.625</c:v>
                </c:pt>
                <c:pt idx="183">
                  <c:v>2184.6165000000001</c:v>
                </c:pt>
                <c:pt idx="184">
                  <c:v>2161.4499999999998</c:v>
                </c:pt>
                <c:pt idx="185">
                  <c:v>2139.4414000000002</c:v>
                </c:pt>
                <c:pt idx="186">
                  <c:v>2127.8582000000001</c:v>
                </c:pt>
                <c:pt idx="187">
                  <c:v>2093.1081999999997</c:v>
                </c:pt>
                <c:pt idx="188">
                  <c:v>2065.3081000000002</c:v>
                </c:pt>
                <c:pt idx="189">
                  <c:v>2037.5082</c:v>
                </c:pt>
                <c:pt idx="190">
                  <c:v>2008.5499</c:v>
                </c:pt>
                <c:pt idx="191">
                  <c:v>1980.7499</c:v>
                </c:pt>
                <c:pt idx="192">
                  <c:v>1947.1581999999999</c:v>
                </c:pt>
                <c:pt idx="193">
                  <c:v>1923.9915000000001</c:v>
                </c:pt>
                <c:pt idx="194">
                  <c:v>1918.1997999999999</c:v>
                </c:pt>
                <c:pt idx="195">
                  <c:v>1890.3998999999999</c:v>
                </c:pt>
                <c:pt idx="196">
                  <c:v>1861.4414999999999</c:v>
                </c:pt>
                <c:pt idx="197">
                  <c:v>1816.2666000000011</c:v>
                </c:pt>
                <c:pt idx="198">
                  <c:v>1794.2582</c:v>
                </c:pt>
                <c:pt idx="199">
                  <c:v>1771.0916</c:v>
                </c:pt>
                <c:pt idx="200">
                  <c:v>1743.2915</c:v>
                </c:pt>
                <c:pt idx="201">
                  <c:v>1714.3332999999998</c:v>
                </c:pt>
                <c:pt idx="202">
                  <c:v>1692.325</c:v>
                </c:pt>
                <c:pt idx="203">
                  <c:v>1663.3665000000001</c:v>
                </c:pt>
                <c:pt idx="204">
                  <c:v>1635.5664999999999</c:v>
                </c:pt>
                <c:pt idx="205">
                  <c:v>1584.5998999999999</c:v>
                </c:pt>
                <c:pt idx="206">
                  <c:v>1556.7998</c:v>
                </c:pt>
                <c:pt idx="207">
                  <c:v>1505.8332999999998</c:v>
                </c:pt>
                <c:pt idx="208">
                  <c:v>1488.4583</c:v>
                </c:pt>
                <c:pt idx="209">
                  <c:v>1437.4916000000001</c:v>
                </c:pt>
                <c:pt idx="210">
                  <c:v>1420.1166000000001</c:v>
                </c:pt>
                <c:pt idx="211">
                  <c:v>1403.8998999999999</c:v>
                </c:pt>
                <c:pt idx="212">
                  <c:v>1352.9331999999999</c:v>
                </c:pt>
                <c:pt idx="213">
                  <c:v>1301.9667000000011</c:v>
                </c:pt>
                <c:pt idx="214">
                  <c:v>1273.0082</c:v>
                </c:pt>
                <c:pt idx="215">
                  <c:v>1227.8332999999998</c:v>
                </c:pt>
                <c:pt idx="216">
                  <c:v>1188.45</c:v>
                </c:pt>
                <c:pt idx="217">
                  <c:v>1149.0667000000001</c:v>
                </c:pt>
                <c:pt idx="218">
                  <c:v>1109.6831999999986</c:v>
                </c:pt>
                <c:pt idx="219">
                  <c:v>1076.0916</c:v>
                </c:pt>
                <c:pt idx="220">
                  <c:v>1035.5499</c:v>
                </c:pt>
                <c:pt idx="221">
                  <c:v>996.16659999999933</c:v>
                </c:pt>
                <c:pt idx="222">
                  <c:v>928.98329999999999</c:v>
                </c:pt>
                <c:pt idx="223">
                  <c:v>883.80820000000006</c:v>
                </c:pt>
                <c:pt idx="224">
                  <c:v>838.63329999999996</c:v>
                </c:pt>
                <c:pt idx="225">
                  <c:v>792.29990000000055</c:v>
                </c:pt>
                <c:pt idx="226">
                  <c:v>747.12490000000003</c:v>
                </c:pt>
                <c:pt idx="227">
                  <c:v>719.32499999999948</c:v>
                </c:pt>
                <c:pt idx="228">
                  <c:v>674.1499</c:v>
                </c:pt>
                <c:pt idx="229">
                  <c:v>628.97500000000002</c:v>
                </c:pt>
                <c:pt idx="230">
                  <c:v>566.42489999999998</c:v>
                </c:pt>
                <c:pt idx="231">
                  <c:v>527.04159999999933</c:v>
                </c:pt>
                <c:pt idx="232">
                  <c:v>476.07499999999999</c:v>
                </c:pt>
                <c:pt idx="233">
                  <c:v>442.48329999999953</c:v>
                </c:pt>
                <c:pt idx="234">
                  <c:v>391.51659999999936</c:v>
                </c:pt>
                <c:pt idx="235">
                  <c:v>346.34160000000008</c:v>
                </c:pt>
                <c:pt idx="236">
                  <c:v>301.16669999999999</c:v>
                </c:pt>
                <c:pt idx="237">
                  <c:v>266.41669999999954</c:v>
                </c:pt>
                <c:pt idx="238">
                  <c:v>210.81659999999999</c:v>
                </c:pt>
                <c:pt idx="239">
                  <c:v>170.27499999999998</c:v>
                </c:pt>
                <c:pt idx="240">
                  <c:v>142.47499999999999</c:v>
                </c:pt>
                <c:pt idx="241">
                  <c:v>114.67499999999998</c:v>
                </c:pt>
                <c:pt idx="242">
                  <c:v>91.508299999999991</c:v>
                </c:pt>
                <c:pt idx="243">
                  <c:v>74.133299999999991</c:v>
                </c:pt>
                <c:pt idx="244">
                  <c:v>74.133299999999991</c:v>
                </c:pt>
                <c:pt idx="245">
                  <c:v>57.916699999999999</c:v>
                </c:pt>
                <c:pt idx="246">
                  <c:v>40.541699999999999</c:v>
                </c:pt>
              </c:numCache>
            </c:numRef>
          </c:yVal>
          <c:smooth val="1"/>
        </c:ser>
        <c:dLbls>
          <c:showLegendKey val="0"/>
          <c:showVal val="0"/>
          <c:showCatName val="0"/>
          <c:showSerName val="0"/>
          <c:showPercent val="0"/>
          <c:showBubbleSize val="0"/>
        </c:dLbls>
        <c:axId val="201885568"/>
        <c:axId val="201887744"/>
      </c:scatterChart>
      <c:valAx>
        <c:axId val="201885568"/>
        <c:scaling>
          <c:orientation val="minMax"/>
          <c:max val="0.25"/>
        </c:scaling>
        <c:delete val="0"/>
        <c:axPos val="b"/>
        <c:title>
          <c:tx>
            <c:rich>
              <a:bodyPr/>
              <a:lstStyle/>
              <a:p>
                <a:pPr>
                  <a:defRPr sz="923" b="1" i="0" u="none" strike="noStrike" baseline="0">
                    <a:solidFill>
                      <a:srgbClr val="000000"/>
                    </a:solidFill>
                    <a:latin typeface="Times New Roman"/>
                    <a:ea typeface="Times New Roman"/>
                    <a:cs typeface="Times New Roman"/>
                  </a:defRPr>
                </a:pPr>
                <a:r>
                  <a:rPr lang="hu-HU"/>
                  <a:t>Time (s)</a:t>
                </a:r>
              </a:p>
            </c:rich>
          </c:tx>
          <c:layout>
            <c:manualLayout>
              <c:xMode val="edge"/>
              <c:yMode val="edge"/>
              <c:x val="0.50793652238556886"/>
              <c:y val="0.87769792412312209"/>
            </c:manualLayout>
          </c:layout>
          <c:overlay val="0"/>
          <c:spPr>
            <a:noFill/>
            <a:ln w="13030">
              <a:noFill/>
            </a:ln>
          </c:spPr>
        </c:title>
        <c:numFmt formatCode="General" sourceLinked="1"/>
        <c:majorTickMark val="out"/>
        <c:minorTickMark val="none"/>
        <c:tickLblPos val="nextTo"/>
        <c:spPr>
          <a:ln w="1629">
            <a:solidFill>
              <a:schemeClr val="tx1"/>
            </a:solidFill>
            <a:prstDash val="solid"/>
          </a:ln>
        </c:spPr>
        <c:txPr>
          <a:bodyPr rot="0" vert="horz"/>
          <a:lstStyle/>
          <a:p>
            <a:pPr>
              <a:defRPr sz="923" b="1" i="0" u="none" strike="noStrike" baseline="0">
                <a:solidFill>
                  <a:srgbClr val="000000"/>
                </a:solidFill>
                <a:latin typeface="Times New Roman"/>
                <a:ea typeface="Times New Roman"/>
                <a:cs typeface="Times New Roman"/>
              </a:defRPr>
            </a:pPr>
            <a:endParaRPr lang="hu-HU"/>
          </a:p>
        </c:txPr>
        <c:crossAx val="201887744"/>
        <c:crosses val="autoZero"/>
        <c:crossBetween val="midCat"/>
      </c:valAx>
      <c:valAx>
        <c:axId val="201887744"/>
        <c:scaling>
          <c:orientation val="minMax"/>
        </c:scaling>
        <c:delete val="0"/>
        <c:axPos val="l"/>
        <c:title>
          <c:tx>
            <c:rich>
              <a:bodyPr/>
              <a:lstStyle/>
              <a:p>
                <a:pPr>
                  <a:defRPr sz="923" b="1" i="0" u="none" strike="noStrike" baseline="0">
                    <a:solidFill>
                      <a:srgbClr val="000000"/>
                    </a:solidFill>
                    <a:latin typeface="Times New Roman"/>
                    <a:ea typeface="Times New Roman"/>
                    <a:cs typeface="Times New Roman"/>
                  </a:defRPr>
                </a:pPr>
                <a:r>
                  <a:rPr lang="hu-HU"/>
                  <a:t>Force (N)</a:t>
                </a:r>
              </a:p>
            </c:rich>
          </c:tx>
          <c:layout>
            <c:manualLayout>
              <c:xMode val="edge"/>
              <c:yMode val="edge"/>
              <c:x val="1.7460288562195621E-2"/>
              <c:y val="0.28297399188737826"/>
            </c:manualLayout>
          </c:layout>
          <c:overlay val="0"/>
          <c:spPr>
            <a:noFill/>
            <a:ln w="13030">
              <a:noFill/>
            </a:ln>
          </c:spPr>
        </c:title>
        <c:numFmt formatCode="General" sourceLinked="1"/>
        <c:majorTickMark val="out"/>
        <c:minorTickMark val="none"/>
        <c:tickLblPos val="nextTo"/>
        <c:spPr>
          <a:ln w="1629">
            <a:solidFill>
              <a:schemeClr val="tx1"/>
            </a:solidFill>
            <a:prstDash val="solid"/>
          </a:ln>
        </c:spPr>
        <c:txPr>
          <a:bodyPr rot="0" vert="horz"/>
          <a:lstStyle/>
          <a:p>
            <a:pPr>
              <a:defRPr sz="923" b="1" i="0" u="none" strike="noStrike" baseline="0">
                <a:solidFill>
                  <a:schemeClr val="tx1"/>
                </a:solidFill>
                <a:latin typeface="Times New Roman"/>
                <a:ea typeface="Times New Roman"/>
                <a:cs typeface="Times New Roman"/>
              </a:defRPr>
            </a:pPr>
            <a:endParaRPr lang="hu-HU"/>
          </a:p>
        </c:txPr>
        <c:crossAx val="201885568"/>
        <c:crosses val="autoZero"/>
        <c:crossBetween val="midCat"/>
      </c:valAx>
      <c:spPr>
        <a:noFill/>
        <a:ln w="25354">
          <a:noFill/>
        </a:ln>
      </c:spPr>
    </c:plotArea>
    <c:plotVisOnly val="1"/>
    <c:dispBlanksAs val="gap"/>
    <c:showDLblsOverMax val="0"/>
  </c:chart>
  <c:spPr>
    <a:noFill/>
    <a:ln>
      <a:noFill/>
    </a:ln>
  </c:spPr>
  <c:txPr>
    <a:bodyPr/>
    <a:lstStyle/>
    <a:p>
      <a:pPr>
        <a:defRPr sz="923" b="1" i="0" u="none" strike="noStrike" baseline="0">
          <a:solidFill>
            <a:schemeClr val="tx1"/>
          </a:solidFill>
          <a:latin typeface="Times New Roman"/>
          <a:ea typeface="Times New Roman"/>
          <a:cs typeface="Times New Roman"/>
        </a:defRPr>
      </a:pPr>
      <a:endParaRPr lang="hu-H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Munka1!$B$2</c:f>
              <c:strCache>
                <c:ptCount val="1"/>
                <c:pt idx="0">
                  <c:v>Erő</c:v>
                </c:pt>
              </c:strCache>
            </c:strRef>
          </c:tx>
          <c:invertIfNegative val="0"/>
          <c:dLbls>
            <c:txPr>
              <a:bodyPr/>
              <a:lstStyle/>
              <a:p>
                <a:pPr>
                  <a:defRPr sz="1400" b="1"/>
                </a:pPr>
                <a:endParaRPr lang="hu-HU"/>
              </a:p>
            </c:txPr>
            <c:dLblPos val="outEnd"/>
            <c:showLegendKey val="0"/>
            <c:showVal val="1"/>
            <c:showCatName val="0"/>
            <c:showSerName val="0"/>
            <c:showPercent val="0"/>
            <c:showBubbleSize val="0"/>
            <c:showLeaderLines val="0"/>
          </c:dLbls>
          <c:cat>
            <c:strRef>
              <c:f>Munka1!$A$3:$A$6</c:f>
              <c:strCache>
                <c:ptCount val="4"/>
                <c:pt idx="0">
                  <c:v>ép</c:v>
                </c:pt>
                <c:pt idx="1">
                  <c:v>8 hét immob</c:v>
                </c:pt>
                <c:pt idx="2">
                  <c:v>5 hónap rehab</c:v>
                </c:pt>
                <c:pt idx="3">
                  <c:v>12 hónap rehab</c:v>
                </c:pt>
              </c:strCache>
            </c:strRef>
          </c:cat>
          <c:val>
            <c:numRef>
              <c:f>Munka1!$B$3:$B$6</c:f>
              <c:numCache>
                <c:formatCode>General</c:formatCode>
                <c:ptCount val="4"/>
                <c:pt idx="0">
                  <c:v>100</c:v>
                </c:pt>
                <c:pt idx="1">
                  <c:v>61</c:v>
                </c:pt>
                <c:pt idx="2">
                  <c:v>79</c:v>
                </c:pt>
                <c:pt idx="3">
                  <c:v>91</c:v>
                </c:pt>
              </c:numCache>
            </c:numRef>
          </c:val>
        </c:ser>
        <c:ser>
          <c:idx val="1"/>
          <c:order val="1"/>
          <c:tx>
            <c:strRef>
              <c:f>Munka1!$C$2</c:f>
              <c:strCache>
                <c:ptCount val="1"/>
                <c:pt idx="0">
                  <c:v>Energia</c:v>
                </c:pt>
              </c:strCache>
            </c:strRef>
          </c:tx>
          <c:invertIfNegative val="0"/>
          <c:dLbls>
            <c:txPr>
              <a:bodyPr/>
              <a:lstStyle/>
              <a:p>
                <a:pPr>
                  <a:defRPr sz="1400" b="1"/>
                </a:pPr>
                <a:endParaRPr lang="hu-HU"/>
              </a:p>
            </c:txPr>
            <c:dLblPos val="outEnd"/>
            <c:showLegendKey val="0"/>
            <c:showVal val="1"/>
            <c:showCatName val="0"/>
            <c:showSerName val="0"/>
            <c:showPercent val="0"/>
            <c:showBubbleSize val="0"/>
            <c:showLeaderLines val="0"/>
          </c:dLbls>
          <c:cat>
            <c:strRef>
              <c:f>Munka1!$A$3:$A$6</c:f>
              <c:strCache>
                <c:ptCount val="4"/>
                <c:pt idx="0">
                  <c:v>ép</c:v>
                </c:pt>
                <c:pt idx="1">
                  <c:v>8 hét immob</c:v>
                </c:pt>
                <c:pt idx="2">
                  <c:v>5 hónap rehab</c:v>
                </c:pt>
                <c:pt idx="3">
                  <c:v>12 hónap rehab</c:v>
                </c:pt>
              </c:strCache>
            </c:strRef>
          </c:cat>
          <c:val>
            <c:numRef>
              <c:f>Munka1!$C$3:$C$6</c:f>
              <c:numCache>
                <c:formatCode>General</c:formatCode>
                <c:ptCount val="4"/>
                <c:pt idx="0">
                  <c:v>100</c:v>
                </c:pt>
                <c:pt idx="1">
                  <c:v>69</c:v>
                </c:pt>
                <c:pt idx="2">
                  <c:v>78</c:v>
                </c:pt>
                <c:pt idx="3">
                  <c:v>92</c:v>
                </c:pt>
              </c:numCache>
            </c:numRef>
          </c:val>
        </c:ser>
        <c:dLbls>
          <c:dLblPos val="ctr"/>
          <c:showLegendKey val="0"/>
          <c:showVal val="1"/>
          <c:showCatName val="0"/>
          <c:showSerName val="0"/>
          <c:showPercent val="0"/>
          <c:showBubbleSize val="0"/>
        </c:dLbls>
        <c:gapWidth val="150"/>
        <c:axId val="17631872"/>
        <c:axId val="17965824"/>
      </c:barChart>
      <c:catAx>
        <c:axId val="17631872"/>
        <c:scaling>
          <c:orientation val="minMax"/>
        </c:scaling>
        <c:delete val="0"/>
        <c:axPos val="b"/>
        <c:majorTickMark val="out"/>
        <c:minorTickMark val="none"/>
        <c:tickLblPos val="nextTo"/>
        <c:txPr>
          <a:bodyPr/>
          <a:lstStyle/>
          <a:p>
            <a:pPr>
              <a:defRPr sz="1400"/>
            </a:pPr>
            <a:endParaRPr lang="hu-HU"/>
          </a:p>
        </c:txPr>
        <c:crossAx val="17965824"/>
        <c:crosses val="autoZero"/>
        <c:auto val="1"/>
        <c:lblAlgn val="ctr"/>
        <c:lblOffset val="100"/>
        <c:noMultiLvlLbl val="0"/>
      </c:catAx>
      <c:valAx>
        <c:axId val="17965824"/>
        <c:scaling>
          <c:orientation val="minMax"/>
        </c:scaling>
        <c:delete val="0"/>
        <c:axPos val="l"/>
        <c:title>
          <c:tx>
            <c:rich>
              <a:bodyPr rot="-5400000" vert="horz"/>
              <a:lstStyle/>
              <a:p>
                <a:pPr>
                  <a:defRPr sz="1600"/>
                </a:pPr>
                <a:r>
                  <a:rPr lang="en-US" sz="1600"/>
                  <a:t>%</a:t>
                </a:r>
              </a:p>
            </c:rich>
          </c:tx>
          <c:layout/>
          <c:overlay val="0"/>
        </c:title>
        <c:numFmt formatCode="General" sourceLinked="1"/>
        <c:majorTickMark val="out"/>
        <c:minorTickMark val="none"/>
        <c:tickLblPos val="nextTo"/>
        <c:txPr>
          <a:bodyPr/>
          <a:lstStyle/>
          <a:p>
            <a:pPr>
              <a:defRPr sz="1200"/>
            </a:pPr>
            <a:endParaRPr lang="hu-HU"/>
          </a:p>
        </c:txPr>
        <c:crossAx val="176318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400" b="1"/>
                </a:pPr>
                <a:endParaRPr lang="hu-HU"/>
              </a:p>
            </c:txPr>
            <c:dLblPos val="ctr"/>
            <c:showLegendKey val="0"/>
            <c:showVal val="1"/>
            <c:showCatName val="0"/>
            <c:showSerName val="0"/>
            <c:showPercent val="0"/>
            <c:showBubbleSize val="0"/>
            <c:showLeaderLines val="0"/>
          </c:dLbls>
          <c:errBars>
            <c:errBarType val="plus"/>
            <c:errValType val="cust"/>
            <c:noEndCap val="0"/>
            <c:plus>
              <c:numRef>
                <c:f>Munka13!$B$5:$D$5</c:f>
                <c:numCache>
                  <c:formatCode>General</c:formatCode>
                  <c:ptCount val="3"/>
                  <c:pt idx="0">
                    <c:v>450</c:v>
                  </c:pt>
                  <c:pt idx="1">
                    <c:v>540</c:v>
                  </c:pt>
                  <c:pt idx="2">
                    <c:v>689</c:v>
                  </c:pt>
                </c:numCache>
              </c:numRef>
            </c:plus>
            <c:minus>
              <c:numLit>
                <c:formatCode>General</c:formatCode>
                <c:ptCount val="1"/>
                <c:pt idx="0">
                  <c:v>1</c:v>
                </c:pt>
              </c:numLit>
            </c:minus>
          </c:errBars>
          <c:cat>
            <c:multiLvlStrRef>
              <c:f>Munka13!$B$2:$D$3</c:f>
              <c:multiLvlStrCache>
                <c:ptCount val="3"/>
                <c:lvl>
                  <c:pt idx="0">
                    <c:v>40°</c:v>
                  </c:pt>
                  <c:pt idx="1">
                    <c:v>60°</c:v>
                  </c:pt>
                  <c:pt idx="2">
                    <c:v>60-80°</c:v>
                  </c:pt>
                </c:lvl>
                <c:lvl>
                  <c:pt idx="0">
                    <c:v>IC</c:v>
                  </c:pt>
                  <c:pt idx="2">
                    <c:v>EC</c:v>
                  </c:pt>
                </c:lvl>
              </c:multiLvlStrCache>
            </c:multiLvlStrRef>
          </c:cat>
          <c:val>
            <c:numRef>
              <c:f>Munka13!$B$4:$D$4</c:f>
              <c:numCache>
                <c:formatCode>General</c:formatCode>
                <c:ptCount val="3"/>
                <c:pt idx="0">
                  <c:v>5962</c:v>
                </c:pt>
                <c:pt idx="1">
                  <c:v>7964</c:v>
                </c:pt>
                <c:pt idx="2">
                  <c:v>9042</c:v>
                </c:pt>
              </c:numCache>
            </c:numRef>
          </c:val>
        </c:ser>
        <c:dLbls>
          <c:dLblPos val="ctr"/>
          <c:showLegendKey val="0"/>
          <c:showVal val="1"/>
          <c:showCatName val="0"/>
          <c:showSerName val="0"/>
          <c:showPercent val="0"/>
          <c:showBubbleSize val="0"/>
        </c:dLbls>
        <c:gapWidth val="150"/>
        <c:axId val="352531968"/>
        <c:axId val="352533504"/>
      </c:barChart>
      <c:catAx>
        <c:axId val="352531968"/>
        <c:scaling>
          <c:orientation val="minMax"/>
        </c:scaling>
        <c:delete val="0"/>
        <c:axPos val="b"/>
        <c:majorTickMark val="out"/>
        <c:minorTickMark val="none"/>
        <c:tickLblPos val="nextTo"/>
        <c:txPr>
          <a:bodyPr/>
          <a:lstStyle/>
          <a:p>
            <a:pPr>
              <a:defRPr sz="1400" b="1"/>
            </a:pPr>
            <a:endParaRPr lang="hu-HU"/>
          </a:p>
        </c:txPr>
        <c:crossAx val="352533504"/>
        <c:crosses val="autoZero"/>
        <c:auto val="1"/>
        <c:lblAlgn val="ctr"/>
        <c:lblOffset val="100"/>
        <c:noMultiLvlLbl val="0"/>
      </c:catAx>
      <c:valAx>
        <c:axId val="352533504"/>
        <c:scaling>
          <c:orientation val="minMax"/>
        </c:scaling>
        <c:delete val="0"/>
        <c:axPos val="l"/>
        <c:majorGridlines/>
        <c:title>
          <c:tx>
            <c:rich>
              <a:bodyPr rot="-5400000" vert="horz"/>
              <a:lstStyle/>
              <a:p>
                <a:pPr>
                  <a:defRPr sz="1400"/>
                </a:pPr>
                <a:r>
                  <a:rPr lang="hu-HU" sz="1400"/>
                  <a:t>Erő (N)</a:t>
                </a:r>
              </a:p>
            </c:rich>
          </c:tx>
          <c:layout/>
          <c:overlay val="0"/>
        </c:title>
        <c:numFmt formatCode="General" sourceLinked="1"/>
        <c:majorTickMark val="out"/>
        <c:minorTickMark val="none"/>
        <c:tickLblPos val="nextTo"/>
        <c:txPr>
          <a:bodyPr/>
          <a:lstStyle/>
          <a:p>
            <a:pPr>
              <a:defRPr sz="1400"/>
            </a:pPr>
            <a:endParaRPr lang="hu-HU"/>
          </a:p>
        </c:txPr>
        <c:crossAx val="3525319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1"/>
    <c:plotArea>
      <c:layout/>
      <c:barChart>
        <c:barDir val="col"/>
        <c:grouping val="clustered"/>
        <c:varyColors val="0"/>
        <c:ser>
          <c:idx val="0"/>
          <c:order val="0"/>
          <c:invertIfNegative val="0"/>
          <c:dLbls>
            <c:txPr>
              <a:bodyPr/>
              <a:lstStyle/>
              <a:p>
                <a:pPr>
                  <a:defRPr sz="1400" b="1"/>
                </a:pPr>
                <a:endParaRPr lang="hu-HU"/>
              </a:p>
            </c:txPr>
            <c:dLblPos val="ctr"/>
            <c:showLegendKey val="0"/>
            <c:showVal val="1"/>
            <c:showCatName val="0"/>
            <c:showSerName val="0"/>
            <c:showPercent val="0"/>
            <c:showBubbleSize val="0"/>
            <c:showLeaderLines val="0"/>
          </c:dLbls>
          <c:errBars>
            <c:errBarType val="plus"/>
            <c:errValType val="cust"/>
            <c:noEndCap val="0"/>
            <c:plus>
              <c:numRef>
                <c:f>Munka5!$D$6</c:f>
                <c:numCache>
                  <c:formatCode>General</c:formatCode>
                  <c:ptCount val="1"/>
                  <c:pt idx="0">
                    <c:v>0.6</c:v>
                  </c:pt>
                </c:numCache>
              </c:numRef>
            </c:plus>
            <c:minus>
              <c:numLit>
                <c:formatCode>General</c:formatCode>
                <c:ptCount val="1"/>
                <c:pt idx="0">
                  <c:v>1</c:v>
                </c:pt>
              </c:numLit>
            </c:minus>
          </c:errBars>
          <c:cat>
            <c:numRef>
              <c:f>Munka5!$D$4</c:f>
              <c:numCache>
                <c:formatCode>General</c:formatCode>
                <c:ptCount val="1"/>
              </c:numCache>
            </c:numRef>
          </c:cat>
          <c:val>
            <c:numRef>
              <c:f>Munka5!$D$5</c:f>
              <c:numCache>
                <c:formatCode>General</c:formatCode>
                <c:ptCount val="1"/>
                <c:pt idx="0">
                  <c:v>2.2000000000000002</c:v>
                </c:pt>
              </c:numCache>
            </c:numRef>
          </c:val>
        </c:ser>
        <c:dLbls>
          <c:showLegendKey val="0"/>
          <c:showVal val="0"/>
          <c:showCatName val="0"/>
          <c:showSerName val="0"/>
          <c:showPercent val="0"/>
          <c:showBubbleSize val="0"/>
        </c:dLbls>
        <c:gapWidth val="150"/>
        <c:axId val="355542912"/>
        <c:axId val="355544448"/>
      </c:barChart>
      <c:catAx>
        <c:axId val="355542912"/>
        <c:scaling>
          <c:orientation val="minMax"/>
        </c:scaling>
        <c:delete val="0"/>
        <c:axPos val="b"/>
        <c:numFmt formatCode="General" sourceLinked="1"/>
        <c:majorTickMark val="out"/>
        <c:minorTickMark val="none"/>
        <c:tickLblPos val="nextTo"/>
        <c:crossAx val="355544448"/>
        <c:crosses val="autoZero"/>
        <c:auto val="1"/>
        <c:lblAlgn val="ctr"/>
        <c:lblOffset val="100"/>
        <c:noMultiLvlLbl val="0"/>
      </c:catAx>
      <c:valAx>
        <c:axId val="355544448"/>
        <c:scaling>
          <c:orientation val="minMax"/>
        </c:scaling>
        <c:delete val="0"/>
        <c:axPos val="l"/>
        <c:majorGridlines/>
        <c:title>
          <c:tx>
            <c:rich>
              <a:bodyPr rot="-5400000" vert="horz"/>
              <a:lstStyle/>
              <a:p>
                <a:pPr>
                  <a:defRPr/>
                </a:pPr>
                <a:r>
                  <a:rPr lang="en-US"/>
                  <a:t>Megnyúlás (mm)</a:t>
                </a:r>
              </a:p>
            </c:rich>
          </c:tx>
          <c:layout/>
          <c:overlay val="0"/>
        </c:title>
        <c:numFmt formatCode="General" sourceLinked="1"/>
        <c:majorTickMark val="out"/>
        <c:minorTickMark val="none"/>
        <c:tickLblPos val="nextTo"/>
        <c:crossAx val="35554291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invertIfNegative val="0"/>
          <c:dLbls>
            <c:txPr>
              <a:bodyPr/>
              <a:lstStyle/>
              <a:p>
                <a:pPr>
                  <a:defRPr sz="1400" b="1"/>
                </a:pPr>
                <a:endParaRPr lang="hu-HU"/>
              </a:p>
            </c:txPr>
            <c:dLblPos val="ctr"/>
            <c:showLegendKey val="0"/>
            <c:showVal val="1"/>
            <c:showCatName val="0"/>
            <c:showSerName val="0"/>
            <c:showPercent val="0"/>
            <c:showBubbleSize val="0"/>
            <c:showLeaderLines val="0"/>
          </c:dLbls>
          <c:errBars>
            <c:errBarType val="plus"/>
            <c:errValType val="cust"/>
            <c:noEndCap val="0"/>
            <c:plus>
              <c:numRef>
                <c:f>Munka7!$B$18:$E$18</c:f>
                <c:numCache>
                  <c:formatCode>General</c:formatCode>
                  <c:ptCount val="4"/>
                  <c:pt idx="0">
                    <c:v>0.3</c:v>
                  </c:pt>
                  <c:pt idx="1">
                    <c:v>0.3</c:v>
                  </c:pt>
                  <c:pt idx="2">
                    <c:v>0.5</c:v>
                  </c:pt>
                  <c:pt idx="3">
                    <c:v>0.6</c:v>
                  </c:pt>
                </c:numCache>
              </c:numRef>
            </c:plus>
            <c:minus>
              <c:numLit>
                <c:formatCode>General</c:formatCode>
                <c:ptCount val="1"/>
                <c:pt idx="0">
                  <c:v>1</c:v>
                </c:pt>
              </c:numLit>
            </c:minus>
          </c:errBars>
          <c:cat>
            <c:strRef>
              <c:f>Munka7!$B$15:$E$15</c:f>
              <c:strCache>
                <c:ptCount val="4"/>
                <c:pt idx="0">
                  <c:v>Férfiak</c:v>
                </c:pt>
                <c:pt idx="1">
                  <c:v>Nők</c:v>
                </c:pt>
                <c:pt idx="2">
                  <c:v>Fiúk</c:v>
                </c:pt>
                <c:pt idx="3">
                  <c:v>Lányok</c:v>
                </c:pt>
              </c:strCache>
            </c:strRef>
          </c:cat>
          <c:val>
            <c:numRef>
              <c:f>Munka7!$B$16:$E$16</c:f>
              <c:numCache>
                <c:formatCode>General</c:formatCode>
                <c:ptCount val="4"/>
                <c:pt idx="0">
                  <c:v>2.2000000000000002</c:v>
                </c:pt>
                <c:pt idx="1">
                  <c:v>2.9</c:v>
                </c:pt>
                <c:pt idx="2">
                  <c:v>5.2</c:v>
                </c:pt>
                <c:pt idx="3">
                  <c:v>4.5</c:v>
                </c:pt>
              </c:numCache>
            </c:numRef>
          </c:val>
        </c:ser>
        <c:ser>
          <c:idx val="1"/>
          <c:order val="1"/>
          <c:invertIfNegative val="0"/>
          <c:dLbls>
            <c:txPr>
              <a:bodyPr/>
              <a:lstStyle/>
              <a:p>
                <a:pPr>
                  <a:defRPr sz="1400" b="1"/>
                </a:pPr>
                <a:endParaRPr lang="hu-HU"/>
              </a:p>
            </c:txPr>
            <c:dLblPos val="ctr"/>
            <c:showLegendKey val="0"/>
            <c:showVal val="1"/>
            <c:showCatName val="0"/>
            <c:showSerName val="0"/>
            <c:showPercent val="0"/>
            <c:showBubbleSize val="0"/>
            <c:showLeaderLines val="0"/>
          </c:dLbls>
          <c:cat>
            <c:strRef>
              <c:f>Munka7!$B$15:$E$15</c:f>
              <c:strCache>
                <c:ptCount val="4"/>
                <c:pt idx="0">
                  <c:v>Férfiak</c:v>
                </c:pt>
                <c:pt idx="1">
                  <c:v>Nők</c:v>
                </c:pt>
                <c:pt idx="2">
                  <c:v>Fiúk</c:v>
                </c:pt>
                <c:pt idx="3">
                  <c:v>Lányok</c:v>
                </c:pt>
              </c:strCache>
            </c:strRef>
          </c:cat>
          <c:val>
            <c:numRef>
              <c:f>Munka7!$B$17:$E$17</c:f>
              <c:numCache>
                <c:formatCode>General</c:formatCode>
                <c:ptCount val="4"/>
                <c:pt idx="0">
                  <c:v>4.7</c:v>
                </c:pt>
                <c:pt idx="1">
                  <c:v>4.5</c:v>
                </c:pt>
                <c:pt idx="2">
                  <c:v>5.9</c:v>
                </c:pt>
                <c:pt idx="3">
                  <c:v>5.6</c:v>
                </c:pt>
              </c:numCache>
            </c:numRef>
          </c:val>
        </c:ser>
        <c:dLbls>
          <c:dLblPos val="ctr"/>
          <c:showLegendKey val="0"/>
          <c:showVal val="1"/>
          <c:showCatName val="0"/>
          <c:showSerName val="0"/>
          <c:showPercent val="0"/>
          <c:showBubbleSize val="0"/>
        </c:dLbls>
        <c:gapWidth val="150"/>
        <c:axId val="355755136"/>
        <c:axId val="355756672"/>
      </c:barChart>
      <c:catAx>
        <c:axId val="355755136"/>
        <c:scaling>
          <c:orientation val="minMax"/>
        </c:scaling>
        <c:delete val="0"/>
        <c:axPos val="b"/>
        <c:majorTickMark val="out"/>
        <c:minorTickMark val="none"/>
        <c:tickLblPos val="nextTo"/>
        <c:txPr>
          <a:bodyPr/>
          <a:lstStyle/>
          <a:p>
            <a:pPr>
              <a:defRPr sz="1200"/>
            </a:pPr>
            <a:endParaRPr lang="hu-HU"/>
          </a:p>
        </c:txPr>
        <c:crossAx val="355756672"/>
        <c:crosses val="autoZero"/>
        <c:auto val="1"/>
        <c:lblAlgn val="ctr"/>
        <c:lblOffset val="100"/>
        <c:noMultiLvlLbl val="0"/>
      </c:catAx>
      <c:valAx>
        <c:axId val="355756672"/>
        <c:scaling>
          <c:orientation val="minMax"/>
        </c:scaling>
        <c:delete val="0"/>
        <c:axPos val="l"/>
        <c:title>
          <c:tx>
            <c:rich>
              <a:bodyPr rot="-5400000" vert="horz"/>
              <a:lstStyle/>
              <a:p>
                <a:pPr>
                  <a:defRPr sz="1400"/>
                </a:pPr>
                <a:r>
                  <a:rPr lang="en-US" sz="1400"/>
                  <a:t>Megnyúlás (mm)</a:t>
                </a:r>
              </a:p>
            </c:rich>
          </c:tx>
          <c:layout/>
          <c:overlay val="0"/>
        </c:title>
        <c:numFmt formatCode="General" sourceLinked="1"/>
        <c:majorTickMark val="out"/>
        <c:minorTickMark val="none"/>
        <c:tickLblPos val="nextTo"/>
        <c:txPr>
          <a:bodyPr/>
          <a:lstStyle/>
          <a:p>
            <a:pPr>
              <a:defRPr sz="1400"/>
            </a:pPr>
            <a:endParaRPr lang="hu-HU"/>
          </a:p>
        </c:txPr>
        <c:crossAx val="35575513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invertIfNegative val="0"/>
          <c:dPt>
            <c:idx val="1"/>
            <c:invertIfNegative val="0"/>
            <c:bubble3D val="0"/>
            <c:spPr>
              <a:solidFill>
                <a:schemeClr val="tx2">
                  <a:lumMod val="60000"/>
                  <a:lumOff val="40000"/>
                </a:schemeClr>
              </a:solidFill>
            </c:spPr>
          </c:dPt>
          <c:dPt>
            <c:idx val="2"/>
            <c:invertIfNegative val="0"/>
            <c:bubble3D val="0"/>
            <c:spPr>
              <a:solidFill>
                <a:schemeClr val="accent2">
                  <a:lumMod val="75000"/>
                </a:schemeClr>
              </a:solidFill>
            </c:spPr>
          </c:dPt>
          <c:dLbls>
            <c:dLbl>
              <c:idx val="2"/>
              <c:spPr/>
              <c:txPr>
                <a:bodyPr/>
                <a:lstStyle/>
                <a:p>
                  <a:pPr>
                    <a:defRPr sz="2800" b="1">
                      <a:solidFill>
                        <a:schemeClr val="bg1"/>
                      </a:solidFill>
                    </a:defRPr>
                  </a:pPr>
                  <a:endParaRPr lang="hu-HU"/>
                </a:p>
              </c:txPr>
              <c:dLblPos val="ctr"/>
              <c:showLegendKey val="0"/>
              <c:showVal val="1"/>
              <c:showCatName val="0"/>
              <c:showSerName val="0"/>
              <c:showPercent val="0"/>
              <c:showBubbleSize val="0"/>
            </c:dLbl>
            <c:txPr>
              <a:bodyPr/>
              <a:lstStyle/>
              <a:p>
                <a:pPr>
                  <a:defRPr sz="2800" b="1"/>
                </a:pPr>
                <a:endParaRPr lang="hu-HU"/>
              </a:p>
            </c:txPr>
            <c:dLblPos val="ctr"/>
            <c:showLegendKey val="0"/>
            <c:showVal val="1"/>
            <c:showCatName val="0"/>
            <c:showSerName val="0"/>
            <c:showPercent val="0"/>
            <c:showBubbleSize val="0"/>
            <c:showLeaderLines val="0"/>
          </c:dLbls>
          <c:cat>
            <c:strRef>
              <c:f>Munka1!$B$2:$D$2</c:f>
              <c:strCache>
                <c:ptCount val="3"/>
                <c:pt idx="0">
                  <c:v>Felnőtt Rhesus majom</c:v>
                </c:pt>
                <c:pt idx="1">
                  <c:v>Humán 22 éves</c:v>
                </c:pt>
                <c:pt idx="2">
                  <c:v>Humán 50 éves</c:v>
                </c:pt>
              </c:strCache>
            </c:strRef>
          </c:cat>
          <c:val>
            <c:numRef>
              <c:f>Munka1!$B$3:$D$3</c:f>
              <c:numCache>
                <c:formatCode>General</c:formatCode>
                <c:ptCount val="3"/>
                <c:pt idx="0">
                  <c:v>194</c:v>
                </c:pt>
                <c:pt idx="1">
                  <c:v>182</c:v>
                </c:pt>
                <c:pt idx="2">
                  <c:v>129</c:v>
                </c:pt>
              </c:numCache>
            </c:numRef>
          </c:val>
        </c:ser>
        <c:dLbls>
          <c:dLblPos val="ctr"/>
          <c:showLegendKey val="0"/>
          <c:showVal val="1"/>
          <c:showCatName val="0"/>
          <c:showSerName val="0"/>
          <c:showPercent val="0"/>
          <c:showBubbleSize val="0"/>
        </c:dLbls>
        <c:gapWidth val="150"/>
        <c:axId val="223758976"/>
        <c:axId val="223777152"/>
      </c:barChart>
      <c:catAx>
        <c:axId val="223758976"/>
        <c:scaling>
          <c:orientation val="minMax"/>
        </c:scaling>
        <c:delete val="0"/>
        <c:axPos val="b"/>
        <c:majorTickMark val="out"/>
        <c:minorTickMark val="none"/>
        <c:tickLblPos val="nextTo"/>
        <c:txPr>
          <a:bodyPr/>
          <a:lstStyle/>
          <a:p>
            <a:pPr>
              <a:defRPr sz="1400" b="1"/>
            </a:pPr>
            <a:endParaRPr lang="hu-HU"/>
          </a:p>
        </c:txPr>
        <c:crossAx val="223777152"/>
        <c:crosses val="autoZero"/>
        <c:auto val="1"/>
        <c:lblAlgn val="ctr"/>
        <c:lblOffset val="100"/>
        <c:noMultiLvlLbl val="0"/>
      </c:catAx>
      <c:valAx>
        <c:axId val="223777152"/>
        <c:scaling>
          <c:orientation val="minMax"/>
        </c:scaling>
        <c:delete val="0"/>
        <c:axPos val="l"/>
        <c:majorGridlines/>
        <c:title>
          <c:tx>
            <c:rich>
              <a:bodyPr rot="-5400000" vert="horz"/>
              <a:lstStyle/>
              <a:p>
                <a:pPr>
                  <a:defRPr sz="2000"/>
                </a:pPr>
                <a:r>
                  <a:rPr lang="en-US" sz="2000"/>
                  <a:t>Stiffness (N/mm)</a:t>
                </a:r>
              </a:p>
            </c:rich>
          </c:tx>
          <c:layout/>
          <c:overlay val="0"/>
        </c:title>
        <c:numFmt formatCode="General" sourceLinked="1"/>
        <c:majorTickMark val="out"/>
        <c:minorTickMark val="none"/>
        <c:tickLblPos val="nextTo"/>
        <c:crossAx val="22375897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0"/>
    <c:plotArea>
      <c:layout/>
      <c:barChart>
        <c:barDir val="col"/>
        <c:grouping val="clustered"/>
        <c:varyColors val="0"/>
        <c:ser>
          <c:idx val="0"/>
          <c:order val="0"/>
          <c:invertIfNegative val="0"/>
          <c:dLbls>
            <c:txPr>
              <a:bodyPr/>
              <a:lstStyle/>
              <a:p>
                <a:pPr>
                  <a:defRPr sz="2000" b="1"/>
                </a:pPr>
                <a:endParaRPr lang="hu-HU"/>
              </a:p>
            </c:txPr>
            <c:dLblPos val="ctr"/>
            <c:showLegendKey val="0"/>
            <c:showVal val="1"/>
            <c:showCatName val="0"/>
            <c:showSerName val="0"/>
            <c:showPercent val="0"/>
            <c:showBubbleSize val="0"/>
            <c:showLeaderLines val="0"/>
          </c:dLbls>
          <c:cat>
            <c:strRef>
              <c:f>Munka2!$B$3:$D$3</c:f>
              <c:strCache>
                <c:ptCount val="3"/>
                <c:pt idx="0">
                  <c:v>Mutató ujj ína</c:v>
                </c:pt>
                <c:pt idx="1">
                  <c:v>Tibialis anterior ína</c:v>
                </c:pt>
                <c:pt idx="2">
                  <c:v>Patella ín</c:v>
                </c:pt>
              </c:strCache>
            </c:strRef>
          </c:cat>
          <c:val>
            <c:numRef>
              <c:f>Munka2!$B$4:$D$4</c:f>
              <c:numCache>
                <c:formatCode>General</c:formatCode>
                <c:ptCount val="3"/>
                <c:pt idx="0">
                  <c:v>140.80000000000001</c:v>
                </c:pt>
                <c:pt idx="1">
                  <c:v>161</c:v>
                </c:pt>
                <c:pt idx="2">
                  <c:v>756</c:v>
                </c:pt>
              </c:numCache>
            </c:numRef>
          </c:val>
        </c:ser>
        <c:dLbls>
          <c:dLblPos val="ctr"/>
          <c:showLegendKey val="0"/>
          <c:showVal val="1"/>
          <c:showCatName val="0"/>
          <c:showSerName val="0"/>
          <c:showPercent val="0"/>
          <c:showBubbleSize val="0"/>
        </c:dLbls>
        <c:gapWidth val="150"/>
        <c:axId val="130553344"/>
        <c:axId val="130580864"/>
      </c:barChart>
      <c:catAx>
        <c:axId val="130553344"/>
        <c:scaling>
          <c:orientation val="minMax"/>
        </c:scaling>
        <c:delete val="0"/>
        <c:axPos val="b"/>
        <c:majorTickMark val="out"/>
        <c:minorTickMark val="none"/>
        <c:tickLblPos val="nextTo"/>
        <c:txPr>
          <a:bodyPr/>
          <a:lstStyle/>
          <a:p>
            <a:pPr>
              <a:defRPr sz="2000" b="1"/>
            </a:pPr>
            <a:endParaRPr lang="hu-HU"/>
          </a:p>
        </c:txPr>
        <c:crossAx val="130580864"/>
        <c:crosses val="autoZero"/>
        <c:auto val="1"/>
        <c:lblAlgn val="ctr"/>
        <c:lblOffset val="100"/>
        <c:noMultiLvlLbl val="0"/>
      </c:catAx>
      <c:valAx>
        <c:axId val="130580864"/>
        <c:scaling>
          <c:orientation val="minMax"/>
        </c:scaling>
        <c:delete val="0"/>
        <c:axPos val="l"/>
        <c:title>
          <c:tx>
            <c:rich>
              <a:bodyPr rot="-5400000" vert="horz"/>
              <a:lstStyle/>
              <a:p>
                <a:pPr>
                  <a:defRPr sz="2000"/>
                </a:pPr>
                <a:r>
                  <a:rPr lang="en-US" sz="2000"/>
                  <a:t>Stiffness (N/mm)</a:t>
                </a:r>
              </a:p>
            </c:rich>
          </c:tx>
          <c:layout/>
          <c:overlay val="0"/>
        </c:title>
        <c:numFmt formatCode="General" sourceLinked="1"/>
        <c:majorTickMark val="out"/>
        <c:minorTickMark val="none"/>
        <c:tickLblPos val="nextTo"/>
        <c:crossAx val="13055334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invertIfNegative val="0"/>
          <c:dLbls>
            <c:txPr>
              <a:bodyPr rot="-5400000" vert="horz"/>
              <a:lstStyle/>
              <a:p>
                <a:pPr>
                  <a:defRPr sz="1800" b="1"/>
                </a:pPr>
                <a:endParaRPr lang="hu-HU"/>
              </a:p>
            </c:txPr>
            <c:dLblPos val="ctr"/>
            <c:showLegendKey val="0"/>
            <c:showVal val="1"/>
            <c:showCatName val="0"/>
            <c:showSerName val="0"/>
            <c:showPercent val="0"/>
            <c:showBubbleSize val="0"/>
            <c:showLeaderLines val="0"/>
          </c:dLbls>
          <c:errBars>
            <c:errBarType val="plus"/>
            <c:errValType val="cust"/>
            <c:noEndCap val="0"/>
            <c:plus>
              <c:numRef>
                <c:f>Obrian1!$B$11:$E$11</c:f>
                <c:numCache>
                  <c:formatCode>General</c:formatCode>
                  <c:ptCount val="4"/>
                  <c:pt idx="0">
                    <c:v>87</c:v>
                  </c:pt>
                  <c:pt idx="1">
                    <c:v>139</c:v>
                  </c:pt>
                  <c:pt idx="2">
                    <c:v>70.8</c:v>
                  </c:pt>
                  <c:pt idx="3">
                    <c:v>57.4</c:v>
                  </c:pt>
                </c:numCache>
              </c:numRef>
            </c:plus>
            <c:minus>
              <c:numLit>
                <c:formatCode>General</c:formatCode>
                <c:ptCount val="1"/>
                <c:pt idx="0">
                  <c:v>1</c:v>
                </c:pt>
              </c:numLit>
            </c:minus>
          </c:errBars>
          <c:cat>
            <c:strRef>
              <c:f>Obrian1!$B$9:$E$9</c:f>
              <c:strCache>
                <c:ptCount val="4"/>
                <c:pt idx="0">
                  <c:v>Férfiak</c:v>
                </c:pt>
                <c:pt idx="1">
                  <c:v>Nők</c:v>
                </c:pt>
                <c:pt idx="2">
                  <c:v>Fiúk</c:v>
                </c:pt>
                <c:pt idx="3">
                  <c:v>Lányok</c:v>
                </c:pt>
              </c:strCache>
            </c:strRef>
          </c:cat>
          <c:val>
            <c:numRef>
              <c:f>Obrian1!$B$10:$E$10</c:f>
              <c:numCache>
                <c:formatCode>General</c:formatCode>
                <c:ptCount val="4"/>
                <c:pt idx="0">
                  <c:v>1075.5</c:v>
                </c:pt>
                <c:pt idx="1">
                  <c:v>1030</c:v>
                </c:pt>
                <c:pt idx="2">
                  <c:v>554.6</c:v>
                </c:pt>
                <c:pt idx="3">
                  <c:v>561.5</c:v>
                </c:pt>
              </c:numCache>
            </c:numRef>
          </c:val>
        </c:ser>
        <c:dLbls>
          <c:dLblPos val="ctr"/>
          <c:showLegendKey val="0"/>
          <c:showVal val="1"/>
          <c:showCatName val="0"/>
          <c:showSerName val="0"/>
          <c:showPercent val="0"/>
          <c:showBubbleSize val="0"/>
        </c:dLbls>
        <c:gapWidth val="150"/>
        <c:axId val="130945408"/>
        <c:axId val="130946944"/>
      </c:barChart>
      <c:catAx>
        <c:axId val="130945408"/>
        <c:scaling>
          <c:orientation val="minMax"/>
        </c:scaling>
        <c:delete val="0"/>
        <c:axPos val="b"/>
        <c:majorTickMark val="out"/>
        <c:minorTickMark val="none"/>
        <c:tickLblPos val="nextTo"/>
        <c:txPr>
          <a:bodyPr/>
          <a:lstStyle/>
          <a:p>
            <a:pPr>
              <a:defRPr sz="1400" b="1"/>
            </a:pPr>
            <a:endParaRPr lang="hu-HU"/>
          </a:p>
        </c:txPr>
        <c:crossAx val="130946944"/>
        <c:crosses val="autoZero"/>
        <c:auto val="1"/>
        <c:lblAlgn val="ctr"/>
        <c:lblOffset val="100"/>
        <c:noMultiLvlLbl val="0"/>
      </c:catAx>
      <c:valAx>
        <c:axId val="130946944"/>
        <c:scaling>
          <c:orientation val="minMax"/>
        </c:scaling>
        <c:delete val="0"/>
        <c:axPos val="l"/>
        <c:title>
          <c:tx>
            <c:rich>
              <a:bodyPr rot="-5400000" vert="horz"/>
              <a:lstStyle/>
              <a:p>
                <a:pPr>
                  <a:defRPr sz="1200"/>
                </a:pPr>
                <a:r>
                  <a:rPr lang="en-US" sz="1200" dirty="0"/>
                  <a:t>Stiffness (</a:t>
                </a:r>
                <a:r>
                  <a:rPr lang="en-US" sz="1200" dirty="0" smtClean="0"/>
                  <a:t>N</a:t>
                </a:r>
                <a:r>
                  <a:rPr lang="hu-HU" sz="1200" dirty="0" smtClean="0"/>
                  <a:t>/</a:t>
                </a:r>
                <a:r>
                  <a:rPr lang="en-US" sz="1200" dirty="0" smtClean="0"/>
                  <a:t>mm</a:t>
                </a:r>
                <a:r>
                  <a:rPr lang="en-US" sz="1200" dirty="0"/>
                  <a:t>)</a:t>
                </a:r>
              </a:p>
            </c:rich>
          </c:tx>
          <c:layout/>
          <c:overlay val="0"/>
        </c:title>
        <c:numFmt formatCode="General" sourceLinked="1"/>
        <c:majorTickMark val="out"/>
        <c:minorTickMark val="none"/>
        <c:tickLblPos val="nextTo"/>
        <c:crossAx val="13094540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barChart>
        <c:barDir val="col"/>
        <c:grouping val="clustered"/>
        <c:varyColors val="0"/>
        <c:ser>
          <c:idx val="0"/>
          <c:order val="0"/>
          <c:invertIfNegative val="0"/>
          <c:dLbls>
            <c:txPr>
              <a:bodyPr rot="-5400000" vert="horz"/>
              <a:lstStyle/>
              <a:p>
                <a:pPr>
                  <a:defRPr sz="1800" b="1">
                    <a:solidFill>
                      <a:schemeClr val="tx1"/>
                    </a:solidFill>
                  </a:defRPr>
                </a:pPr>
                <a:endParaRPr lang="hu-HU"/>
              </a:p>
            </c:txPr>
            <c:dLblPos val="ctr"/>
            <c:showLegendKey val="0"/>
            <c:showVal val="1"/>
            <c:showCatName val="0"/>
            <c:showSerName val="0"/>
            <c:showPercent val="0"/>
            <c:showBubbleSize val="0"/>
            <c:showLeaderLines val="0"/>
          </c:dLbls>
          <c:errBars>
            <c:errBarType val="plus"/>
            <c:errValType val="cust"/>
            <c:noEndCap val="0"/>
            <c:plus>
              <c:numRef>
                <c:f>Munka5!$F$6</c:f>
                <c:numCache>
                  <c:formatCode>General</c:formatCode>
                  <c:ptCount val="1"/>
                  <c:pt idx="0">
                    <c:v>534</c:v>
                  </c:pt>
                </c:numCache>
              </c:numRef>
            </c:plus>
            <c:minus>
              <c:numLit>
                <c:formatCode>General</c:formatCode>
                <c:ptCount val="1"/>
                <c:pt idx="0">
                  <c:v>1</c:v>
                </c:pt>
              </c:numLit>
            </c:minus>
          </c:errBars>
          <c:cat>
            <c:numRef>
              <c:f>Munka5!$F$4</c:f>
              <c:numCache>
                <c:formatCode>General</c:formatCode>
                <c:ptCount val="1"/>
              </c:numCache>
            </c:numRef>
          </c:cat>
          <c:val>
            <c:numRef>
              <c:f>Munka5!$F$5</c:f>
              <c:numCache>
                <c:formatCode>General</c:formatCode>
                <c:ptCount val="1"/>
                <c:pt idx="0">
                  <c:v>2622</c:v>
                </c:pt>
              </c:numCache>
            </c:numRef>
          </c:val>
        </c:ser>
        <c:dLbls>
          <c:showLegendKey val="0"/>
          <c:showVal val="0"/>
          <c:showCatName val="0"/>
          <c:showSerName val="0"/>
          <c:showPercent val="0"/>
          <c:showBubbleSize val="0"/>
        </c:dLbls>
        <c:gapWidth val="150"/>
        <c:axId val="223418624"/>
        <c:axId val="223432704"/>
      </c:barChart>
      <c:catAx>
        <c:axId val="223418624"/>
        <c:scaling>
          <c:orientation val="minMax"/>
        </c:scaling>
        <c:delete val="0"/>
        <c:axPos val="b"/>
        <c:numFmt formatCode="General" sourceLinked="1"/>
        <c:majorTickMark val="out"/>
        <c:minorTickMark val="none"/>
        <c:tickLblPos val="nextTo"/>
        <c:crossAx val="223432704"/>
        <c:crosses val="autoZero"/>
        <c:auto val="1"/>
        <c:lblAlgn val="ctr"/>
        <c:lblOffset val="100"/>
        <c:noMultiLvlLbl val="0"/>
      </c:catAx>
      <c:valAx>
        <c:axId val="223432704"/>
        <c:scaling>
          <c:orientation val="minMax"/>
        </c:scaling>
        <c:delete val="0"/>
        <c:axPos val="l"/>
        <c:majorGridlines/>
        <c:title>
          <c:tx>
            <c:rich>
              <a:bodyPr rot="-5400000" vert="horz"/>
              <a:lstStyle/>
              <a:p>
                <a:pPr>
                  <a:defRPr/>
                </a:pPr>
                <a:r>
                  <a:rPr lang="en-US"/>
                  <a:t>Stiffness (N/mm)</a:t>
                </a:r>
              </a:p>
            </c:rich>
          </c:tx>
          <c:layout/>
          <c:overlay val="0"/>
        </c:title>
        <c:numFmt formatCode="General" sourceLinked="1"/>
        <c:majorTickMark val="out"/>
        <c:minorTickMark val="none"/>
        <c:tickLblPos val="nextTo"/>
        <c:crossAx val="22341862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F4237-2442-4B9F-825D-357B1AD3D193}" type="datetimeFigureOut">
              <a:rPr lang="hu-HU" smtClean="0"/>
              <a:pPr/>
              <a:t>2017. 05. 14.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1498F-876A-49FE-B74B-E07AD65F5AA5}" type="slidenum">
              <a:rPr lang="hu-HU" smtClean="0"/>
              <a:pPr/>
              <a:t>‹#›</a:t>
            </a:fld>
            <a:endParaRPr lang="hu-HU"/>
          </a:p>
        </p:txBody>
      </p:sp>
    </p:spTree>
    <p:extLst>
      <p:ext uri="{BB962C8B-B14F-4D97-AF65-F5344CB8AC3E}">
        <p14:creationId xmlns:p14="http://schemas.microsoft.com/office/powerpoint/2010/main" val="391786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kép helye 1"/>
          <p:cNvSpPr>
            <a:spLocks noGrp="1" noRot="1" noChangeAspect="1" noTextEdit="1"/>
          </p:cNvSpPr>
          <p:nvPr>
            <p:ph type="sldImg"/>
          </p:nvPr>
        </p:nvSpPr>
        <p:spPr>
          <a:ln/>
        </p:spPr>
      </p:sp>
      <p:sp>
        <p:nvSpPr>
          <p:cNvPr id="6144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inak és szalagok funkcionális különbözősége és azonossága</a:t>
            </a:r>
            <a:endParaRPr lang="en-GB" altLang="hu-HU" smtClean="0"/>
          </a:p>
          <a:p>
            <a:r>
              <a:rPr lang="hu-HU" altLang="hu-HU" smtClean="0"/>
              <a:t>Inak: az izmok végein találhatók és az izmok erőkifejtése rajtuk keresztül transzferálódik a csontokra. Az izom-csont kapcsolatot biztosítják.</a:t>
            </a:r>
            <a:endParaRPr lang="en-GB" altLang="hu-HU" smtClean="0"/>
          </a:p>
          <a:p>
            <a:r>
              <a:rPr lang="hu-HU" altLang="hu-HU" smtClean="0"/>
              <a:t>Szalagok: csont-csont összeköttetést biztosítják és az ízületek stabilitását szolgálják.</a:t>
            </a:r>
            <a:endParaRPr lang="en-GB" altLang="hu-HU" smtClean="0"/>
          </a:p>
          <a:p>
            <a:r>
              <a:rPr lang="hu-HU" altLang="hu-HU" smtClean="0"/>
              <a:t>Sem az inak, sem a szalagok nem képesek aktívan erőt kifejteni. Külső erőkkel szemben passzív ellenállást fejtenek </a:t>
            </a:r>
            <a:endParaRPr lang="en-GB" altLang="hu-HU" smtClean="0"/>
          </a:p>
        </p:txBody>
      </p:sp>
      <p:sp>
        <p:nvSpPr>
          <p:cNvPr id="6144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72DCB1-6853-43D3-8CA3-5DF9A29300BE}" type="slidenum">
              <a:rPr lang="en-US" altLang="hu-HU" sz="1200" smtClean="0"/>
              <a:pPr/>
              <a:t>3</a:t>
            </a:fld>
            <a:endParaRPr lang="en-US" altLang="hu-HU"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kép helye 1"/>
          <p:cNvSpPr>
            <a:spLocks noGrp="1" noRot="1" noChangeAspect="1" noTextEdit="1"/>
          </p:cNvSpPr>
          <p:nvPr>
            <p:ph type="sldImg"/>
          </p:nvPr>
        </p:nvSpPr>
        <p:spPr>
          <a:ln/>
        </p:spPr>
      </p:sp>
      <p:sp>
        <p:nvSpPr>
          <p:cNvPr id="7065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izom-ín átmenet azt jelenti, hogy az ín kollagén rostjai ujjszerűen türemkednek be az izomszövetbe megnövelve ezzel azt a felületet, amellyel a két szövetféleség kapcsolódik egymáshoz. A betüremkedés mélysége 1-8 mikrométer, amely mértéke rosttípus függő. AZ átkapcsolódási régió a gyorsrostok esetében 31-40 %-al hosszabb. </a:t>
            </a:r>
            <a:endParaRPr lang="en-GB" altLang="hu-HU" smtClean="0"/>
          </a:p>
        </p:txBody>
      </p:sp>
      <p:sp>
        <p:nvSpPr>
          <p:cNvPr id="7066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13CE422-686E-4F9C-B0A7-14150243F92D}" type="slidenum">
              <a:rPr lang="en-US" altLang="hu-HU" sz="1200" smtClean="0"/>
              <a:pPr/>
              <a:t>13</a:t>
            </a:fld>
            <a:endParaRPr lang="en-US" altLang="hu-HU"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iakép helye 1"/>
          <p:cNvSpPr>
            <a:spLocks noGrp="1" noRot="1" noChangeAspect="1" noTextEdit="1"/>
          </p:cNvSpPr>
          <p:nvPr>
            <p:ph type="sldImg"/>
          </p:nvPr>
        </p:nvSpPr>
        <p:spPr>
          <a:ln/>
        </p:spPr>
      </p:sp>
      <p:sp>
        <p:nvSpPr>
          <p:cNvPr id="7168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patella ín kapcsolódása a csonthoz.</a:t>
            </a:r>
            <a:endParaRPr lang="en-GB" altLang="hu-HU" smtClean="0"/>
          </a:p>
        </p:txBody>
      </p:sp>
      <p:sp>
        <p:nvSpPr>
          <p:cNvPr id="7168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71E0490-55EC-4738-8E5B-EC6B4682D97C}" type="slidenum">
              <a:rPr lang="en-US" altLang="hu-HU" sz="1200" smtClean="0"/>
              <a:pPr/>
              <a:t>14</a:t>
            </a:fld>
            <a:endParaRPr lang="en-US" altLang="hu-HU"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akép helye 1"/>
          <p:cNvSpPr>
            <a:spLocks noGrp="1" noRot="1" noChangeAspect="1" noTextEdit="1"/>
          </p:cNvSpPr>
          <p:nvPr>
            <p:ph type="sldImg"/>
          </p:nvPr>
        </p:nvSpPr>
        <p:spPr>
          <a:ln/>
        </p:spPr>
      </p:sp>
      <p:sp>
        <p:nvSpPr>
          <p:cNvPr id="7270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Az ín és csont átmenet sematikus képe nem nyújtott és nyújtott ín esetén. A rostos porc hosszúsága gyerekeknél jelentősen hosszabb, mint felnőttek esetében.</a:t>
            </a:r>
            <a:endParaRPr lang="en-GB" altLang="hu-HU" dirty="0" smtClean="0"/>
          </a:p>
        </p:txBody>
      </p:sp>
      <p:sp>
        <p:nvSpPr>
          <p:cNvPr id="7270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17D32A-D047-466B-B247-98C4951E0C97}" type="slidenum">
              <a:rPr lang="en-US" altLang="hu-HU" sz="1200" smtClean="0"/>
              <a:pPr/>
              <a:t>15</a:t>
            </a:fld>
            <a:endParaRPr lang="en-US" altLang="hu-HU"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noTextEdit="1"/>
          </p:cNvSpPr>
          <p:nvPr>
            <p:ph type="sldImg"/>
          </p:nvPr>
        </p:nvSpPr>
        <p:spPr>
          <a:ln/>
        </p:spPr>
      </p:sp>
      <p:sp>
        <p:nvSpPr>
          <p:cNvPr id="7373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Az inak vérellátása szegényes. Az inak két végén a csont és az izom átmenetnél jelentősebb a </a:t>
            </a:r>
            <a:r>
              <a:rPr lang="hu-HU" altLang="hu-HU" dirty="0" err="1" smtClean="0"/>
              <a:t>vascularizáció</a:t>
            </a:r>
            <a:r>
              <a:rPr lang="hu-HU" altLang="hu-HU" dirty="0" smtClean="0"/>
              <a:t>, amely egyre kisebb mérvű az ín közepe felé haladva. Az inak kapillárishálózata a csont és az izom kapillárisaiból alakul ki és azokon keresztül kapják a vérellátást.</a:t>
            </a:r>
            <a:endParaRPr lang="en-GB" altLang="hu-HU" dirty="0" smtClean="0"/>
          </a:p>
        </p:txBody>
      </p:sp>
      <p:sp>
        <p:nvSpPr>
          <p:cNvPr id="7373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FA7FB6-6980-4ADE-9587-53D5FDC9C008}" type="slidenum">
              <a:rPr lang="en-US" altLang="hu-HU" sz="1200" smtClean="0"/>
              <a:pPr/>
              <a:t>16</a:t>
            </a:fld>
            <a:endParaRPr lang="en-US" altLang="hu-HU"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pozíciós ín az</a:t>
            </a:r>
            <a:r>
              <a:rPr lang="hu-HU" baseline="0" dirty="0" smtClean="0"/>
              <a:t> izomerőt transzferálja a csontok felé, hogy lehetővé tegye a helyváltoztató mozgást. Az energia tároló ínaknak van egy további funkciója. Nevezetesen az ín megnyújtásakor elasztikus energia tárolása, amellyel a mozgás gazdaságossá válik.</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18</a:t>
            </a:fld>
            <a:endParaRPr lang="hu-HU"/>
          </a:p>
        </p:txBody>
      </p:sp>
    </p:spTree>
    <p:extLst>
      <p:ext uri="{BB962C8B-B14F-4D97-AF65-F5344CB8AC3E}">
        <p14:creationId xmlns:p14="http://schemas.microsoft.com/office/powerpoint/2010/main" val="7376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iakép helye 1"/>
          <p:cNvSpPr>
            <a:spLocks noGrp="1" noRot="1" noChangeAspect="1" noTextEdit="1"/>
          </p:cNvSpPr>
          <p:nvPr>
            <p:ph type="sldImg"/>
          </p:nvPr>
        </p:nvSpPr>
        <p:spPr>
          <a:ln/>
        </p:spPr>
      </p:sp>
      <p:sp>
        <p:nvSpPr>
          <p:cNvPr id="7475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inak és szalagok elsődleges mechanikai jellemzője külső, nyújtóerőre adott megnyúlás válasz, vagy fordítva a megnyújtás alatti feszülésnövekedés.</a:t>
            </a:r>
            <a:endParaRPr lang="en-GB" altLang="hu-HU" smtClean="0"/>
          </a:p>
        </p:txBody>
      </p:sp>
      <p:sp>
        <p:nvSpPr>
          <p:cNvPr id="7475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DCEE21-F4F8-4834-BDB2-B066C10EFFE1}" type="slidenum">
              <a:rPr lang="en-US" altLang="hu-HU" sz="1200" smtClean="0"/>
              <a:pPr/>
              <a:t>20</a:t>
            </a:fld>
            <a:endParaRPr lang="en-US" altLang="hu-HU"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CFAE16-DB7B-4235-875E-EF869E991717}" type="slidenum">
              <a:rPr lang="en-US" altLang="hu-HU" sz="1200" smtClean="0"/>
              <a:pPr/>
              <a:t>21</a:t>
            </a:fld>
            <a:endParaRPr lang="en-US" altLang="hu-HU" sz="1200" smtClean="0"/>
          </a:p>
        </p:txBody>
      </p:sp>
      <p:sp>
        <p:nvSpPr>
          <p:cNvPr id="75779" name="Rectangle 2"/>
          <p:cNvSpPr>
            <a:spLocks noGrp="1" noRot="1" noChangeAspect="1" noChangeArrowheads="1" noTextEdit="1"/>
          </p:cNvSpPr>
          <p:nvPr>
            <p:ph type="sldImg"/>
          </p:nvPr>
        </p:nvSpPr>
        <p:spPr>
          <a:xfrm>
            <a:off x="1144588" y="687388"/>
            <a:ext cx="4568825" cy="3425825"/>
          </a:xfrm>
          <a:ln w="12700" cap="flat"/>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A dia az elülső keresztszalag (ACL) teher (erő)- elmozdulás (megnyúlás) görbéjét mutatja. A nyújtás kezdetén a szalag nem fejt ki ellenállást. Ezt követően kismértékben növekszik a szalag ellenállása a megnyújtó erővel szemben. Ezt a szakaszt nevezik klinikai teszt szakasznak. Ezt követően a szalag ellenállása lineárisan növekszik. A megnyúlás 50-60 százalékáig nem keletkeznek </a:t>
            </a:r>
            <a:r>
              <a:rPr lang="hu-HU" altLang="hu-HU" dirty="0" err="1" smtClean="0"/>
              <a:t>mikrosérülések</a:t>
            </a:r>
            <a:r>
              <a:rPr lang="hu-HU" altLang="hu-HU" dirty="0" smtClean="0"/>
              <a:t> a szalagban vagy ínban. Ezt a szakaszt fiziológiás terhelésnek nevezik. Hatvan százaléknál nagyobb nyújtás esetén egyre több </a:t>
            </a:r>
            <a:r>
              <a:rPr lang="hu-HU" altLang="hu-HU" dirty="0" err="1" smtClean="0"/>
              <a:t>mikrosérülés</a:t>
            </a:r>
            <a:r>
              <a:rPr lang="hu-HU" altLang="hu-HU" dirty="0" smtClean="0"/>
              <a:t> alakul ki, amely egy bizonyos határon túl azt eredményezi, hogy a szalag ellenállása nem növekszik tovább, amely a szalag, ín sérülését jelzi. Ha nyújtás tovább fokozódik, akkor teljes szakadás következik be. </a:t>
            </a:r>
            <a:endParaRPr lang="en-GB" altLang="hu-H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akép helye 1"/>
          <p:cNvSpPr>
            <a:spLocks noGrp="1" noRot="1" noChangeAspect="1" noTextEdit="1"/>
          </p:cNvSpPr>
          <p:nvPr>
            <p:ph type="sldImg"/>
          </p:nvPr>
        </p:nvSpPr>
        <p:spPr>
          <a:ln/>
        </p:spPr>
      </p:sp>
      <p:sp>
        <p:nvSpPr>
          <p:cNvPr id="7680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Mint korábban leírtuk, a feszülésmentes ínban a kollagén rostok az elsődleges ínkötegekben nem teljesen vannak nyújtott állapotban. Amikor a külső erő elkezdi nyújtani az inat, szalagot, akkor először a kollagénrostok kinyúlnak, de nem fejtenek ki ellenállást. Miután a kollagénrostok teljesen kinyúltak, akkor kezdenek ellenállást kifejteni, azaz az in, szalag feszülése növekszik.</a:t>
            </a:r>
            <a:endParaRPr lang="en-GB" altLang="hu-HU" smtClean="0"/>
          </a:p>
        </p:txBody>
      </p:sp>
      <p:sp>
        <p:nvSpPr>
          <p:cNvPr id="7680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A92692-D91F-4D5F-B9EF-655647D52659}" type="slidenum">
              <a:rPr lang="en-US" altLang="hu-HU" sz="1200" smtClean="0"/>
              <a:pPr/>
              <a:t>22</a:t>
            </a:fld>
            <a:endParaRPr lang="en-US" altLang="hu-HU"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27B178-9A34-4CF5-9FFB-C928760BFEAE}" type="slidenum">
              <a:rPr lang="en-US" altLang="hu-HU" sz="1200" smtClean="0"/>
              <a:pPr/>
              <a:t>23</a:t>
            </a:fld>
            <a:endParaRPr lang="en-US" altLang="hu-HU" sz="1200" smtClean="0"/>
          </a:p>
        </p:txBody>
      </p:sp>
      <p:sp>
        <p:nvSpPr>
          <p:cNvPr id="77827" name="Rectangle 2"/>
          <p:cNvSpPr>
            <a:spLocks noGrp="1" noRot="1" noChangeAspect="1" noChangeArrowheads="1" noTextEdit="1"/>
          </p:cNvSpPr>
          <p:nvPr>
            <p:ph type="sldImg"/>
          </p:nvPr>
        </p:nvSpPr>
        <p:spPr>
          <a:xfrm>
            <a:off x="1144588" y="687388"/>
            <a:ext cx="4568825" cy="3425825"/>
          </a:xfrm>
          <a:ln w="12700" cap="flat"/>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smtClean="0"/>
              <a:t>Elektronmikroszkópos kép a kollagénrostokról nyugalmi (relaxált) és megnyújtott állapotban.</a:t>
            </a:r>
            <a:endParaRPr lang="en-GB" altLang="hu-H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iakép helye 1"/>
          <p:cNvSpPr>
            <a:spLocks noGrp="1" noRot="1" noChangeAspect="1" noTextEdit="1"/>
          </p:cNvSpPr>
          <p:nvPr>
            <p:ph type="sldImg"/>
          </p:nvPr>
        </p:nvSpPr>
        <p:spPr>
          <a:ln/>
        </p:spPr>
      </p:sp>
      <p:sp>
        <p:nvSpPr>
          <p:cNvPr id="788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ínak és szalagok mechanikai tulajdonságainak meghatározásához általában kadaver modellt használnak úgy hogy a tapadási és eredéi helyeket érintetlenül hagyják. A dián a patella ín tesztelését láthatjuk. A jobb oldali ábrán a patella ín (szalag) és az elülső keresztszalag (ACL) erő- megnyúlás görbéit látjuk. A függőleges tengelyen a szalagok feszülése látható kN-ban. A patella ín maximális feszülés kétszer akkora, mint az ACL-é, aminke elsősorban morfológiai okai vannak (lásd később a magyarázatot).</a:t>
            </a:r>
            <a:endParaRPr lang="en-GB" altLang="hu-HU" smtClean="0"/>
          </a:p>
        </p:txBody>
      </p:sp>
      <p:sp>
        <p:nvSpPr>
          <p:cNvPr id="788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4CCB02-5017-4BC4-AE6F-1DA7FF0DD7FF}" type="slidenum">
              <a:rPr lang="en-US" altLang="hu-HU" sz="1200" smtClean="0"/>
              <a:pPr/>
              <a:t>24</a:t>
            </a:fld>
            <a:endParaRPr lang="en-US" altLang="hu-HU"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kép helye 1"/>
          <p:cNvSpPr>
            <a:spLocks noGrp="1" noRot="1" noChangeAspect="1" noTextEdit="1"/>
          </p:cNvSpPr>
          <p:nvPr>
            <p:ph type="sldImg"/>
          </p:nvPr>
        </p:nvSpPr>
        <p:spPr>
          <a:ln/>
        </p:spPr>
      </p:sp>
      <p:sp>
        <p:nvSpPr>
          <p:cNvPr id="6246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ín rostos kötőszövet, amely több alegységből tevődik össze. Az ínon belül harmadlagos (tercier), másodlagos (szekunder) és elsődleges (primer) rostkötegeket találunk, amelyet kötőszövetes burok vesz körül. Az elsődleges rostkötegekben találhatók a kollagénrostok, amelyeket kollagén fibrillumok építenek fel, amelyeekn belül mikrofibrillumok találhatók. A mikrofibrillumokat keresztösszeköttetések fogják össze kollagénfibrillumokká.</a:t>
            </a:r>
            <a:endParaRPr lang="en-GB" altLang="hu-HU" smtClean="0"/>
          </a:p>
        </p:txBody>
      </p:sp>
      <p:sp>
        <p:nvSpPr>
          <p:cNvPr id="6246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23B362-B358-4A3A-9D26-9842C00B2DFC}" type="slidenum">
              <a:rPr lang="en-US" altLang="hu-HU" sz="1200" smtClean="0"/>
              <a:pPr/>
              <a:t>4</a:t>
            </a:fld>
            <a:endParaRPr lang="en-US" altLang="hu-HU"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kép helye 1"/>
          <p:cNvSpPr>
            <a:spLocks noGrp="1" noRot="1" noChangeAspect="1" noTextEdit="1"/>
          </p:cNvSpPr>
          <p:nvPr>
            <p:ph type="sldImg"/>
          </p:nvPr>
        </p:nvSpPr>
        <p:spPr>
          <a:ln/>
        </p:spPr>
      </p:sp>
      <p:sp>
        <p:nvSpPr>
          <p:cNvPr id="7987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Kadever patella inak maximális megnyúlása 10 mm, maximális feszülése 3000-6000 N között változott.</a:t>
            </a:r>
            <a:endParaRPr lang="en-GB" altLang="hu-HU" smtClean="0"/>
          </a:p>
        </p:txBody>
      </p:sp>
      <p:sp>
        <p:nvSpPr>
          <p:cNvPr id="7987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9F5F8FE-E730-4867-B680-E61AD8F7D574}" type="slidenum">
              <a:rPr lang="en-US" altLang="hu-HU" sz="1200" smtClean="0"/>
              <a:pPr/>
              <a:t>25</a:t>
            </a:fld>
            <a:endParaRPr lang="en-US" altLang="hu-HU"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iakép helye 1"/>
          <p:cNvSpPr>
            <a:spLocks noGrp="1" noRot="1" noChangeAspect="1" noTextEdit="1"/>
          </p:cNvSpPr>
          <p:nvPr>
            <p:ph type="sldImg"/>
          </p:nvPr>
        </p:nvSpPr>
        <p:spPr>
          <a:ln/>
        </p:spPr>
      </p:sp>
      <p:sp>
        <p:nvSpPr>
          <p:cNvPr id="8089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In vivo vizsgálatokban a patella ín hosszát ultrahang vizsgálattal állapítják meg úgy, hogy a vizsgáló fejet a patella ín fölé helyezik.</a:t>
            </a:r>
            <a:endParaRPr lang="en-GB" altLang="hu-HU" smtClean="0"/>
          </a:p>
        </p:txBody>
      </p:sp>
      <p:sp>
        <p:nvSpPr>
          <p:cNvPr id="8090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7C44C2-C3C2-4DA0-80B6-9CEF6C9F2F37}" type="slidenum">
              <a:rPr lang="en-US" altLang="hu-HU" sz="1200" smtClean="0"/>
              <a:pPr/>
              <a:t>26</a:t>
            </a:fld>
            <a:endParaRPr lang="en-US" altLang="hu-HU"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akép helye 1"/>
          <p:cNvSpPr>
            <a:spLocks noGrp="1" noRot="1" noChangeAspect="1" noTextEdit="1"/>
          </p:cNvSpPr>
          <p:nvPr>
            <p:ph type="sldImg"/>
          </p:nvPr>
        </p:nvSpPr>
        <p:spPr>
          <a:ln/>
        </p:spPr>
      </p:sp>
      <p:sp>
        <p:nvSpPr>
          <p:cNvPr id="8192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Különböző izometriás erőkifejtések alatt megmérik a patella ín hosszát a patella csúcsa és a tuberositás tibiae között. Az ín maximális megnyúlását a maximális erőnél és a nulla erőkifejtésnél mért ínhossz különbsége adja. </a:t>
            </a:r>
            <a:endParaRPr lang="en-GB" altLang="hu-HU" smtClean="0"/>
          </a:p>
        </p:txBody>
      </p:sp>
      <p:sp>
        <p:nvSpPr>
          <p:cNvPr id="8192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711B72-622D-46A0-A36B-38E4428C37D6}" type="slidenum">
              <a:rPr lang="en-US" altLang="hu-HU" sz="1200" smtClean="0"/>
              <a:pPr/>
              <a:t>27</a:t>
            </a:fld>
            <a:endParaRPr lang="en-US" altLang="hu-HU"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smtClean="0">
                <a:solidFill>
                  <a:schemeClr val="tx1"/>
                </a:solidFill>
                <a:latin typeface="+mn-lt"/>
                <a:ea typeface="+mn-ea"/>
                <a:cs typeface="+mn-cs"/>
              </a:rPr>
              <a:t>Mint ahogyan korábban láttuk az aktivált (</a:t>
            </a:r>
            <a:r>
              <a:rPr lang="hu-HU" sz="1200" b="0" i="0" u="none" strike="noStrike" kern="1200" baseline="0" dirty="0" err="1" smtClean="0">
                <a:solidFill>
                  <a:schemeClr val="tx1"/>
                </a:solidFill>
                <a:latin typeface="+mn-lt"/>
                <a:ea typeface="+mn-ea"/>
                <a:cs typeface="+mn-cs"/>
              </a:rPr>
              <a:t>izometriásan</a:t>
            </a:r>
            <a:r>
              <a:rPr lang="hu-HU" sz="1200" b="0" i="0" u="none" strike="noStrike" kern="1200" baseline="0" dirty="0" smtClean="0">
                <a:solidFill>
                  <a:schemeClr val="tx1"/>
                </a:solidFill>
                <a:latin typeface="+mn-lt"/>
                <a:ea typeface="+mn-ea"/>
                <a:cs typeface="+mn-cs"/>
              </a:rPr>
              <a:t> kontrahálódó) izom megnyújtásakor az izom ina, jelen esetben a </a:t>
            </a:r>
            <a:r>
              <a:rPr lang="hu-HU" sz="1200" b="0" i="0" u="none" strike="noStrike" kern="1200" baseline="0" dirty="0" err="1" smtClean="0">
                <a:solidFill>
                  <a:schemeClr val="tx1"/>
                </a:solidFill>
                <a:latin typeface="+mn-lt"/>
                <a:ea typeface="+mn-ea"/>
                <a:cs typeface="+mn-cs"/>
              </a:rPr>
              <a:t>patella</a:t>
            </a:r>
            <a:r>
              <a:rPr lang="hu-HU" sz="1200" b="0" i="0" u="none" strike="noStrike" kern="1200" baseline="0" dirty="0" smtClean="0">
                <a:solidFill>
                  <a:schemeClr val="tx1"/>
                </a:solidFill>
                <a:latin typeface="+mn-lt"/>
                <a:ea typeface="+mn-ea"/>
                <a:cs typeface="+mn-cs"/>
              </a:rPr>
              <a:t> ín megnyúlik és fokozatosan egyre nagyobb ellenállást felt ki a megnyújtó erővel szemben. Ezt az erőt nevezzük nyúlási, </a:t>
            </a:r>
            <a:r>
              <a:rPr lang="hu-HU" sz="1200" b="0" i="0" u="none" strike="noStrike" kern="1200" baseline="0" dirty="0" err="1" smtClean="0">
                <a:solidFill>
                  <a:schemeClr val="tx1"/>
                </a:solidFill>
                <a:latin typeface="+mn-lt"/>
                <a:ea typeface="+mn-ea"/>
                <a:cs typeface="+mn-cs"/>
              </a:rPr>
              <a:t>tenzilis</a:t>
            </a:r>
            <a:r>
              <a:rPr lang="hu-HU" sz="1200" b="0" i="0" u="none" strike="noStrike" kern="1200" baseline="0" dirty="0" smtClean="0">
                <a:solidFill>
                  <a:schemeClr val="tx1"/>
                </a:solidFill>
                <a:latin typeface="+mn-lt"/>
                <a:ea typeface="+mn-ea"/>
                <a:cs typeface="+mn-cs"/>
              </a:rPr>
              <a:t> vagy ín erőnek (függőleges tengely). Az erő és a megnyúlás közötti kapcsolat lehet lineáris és nem lineáris, </a:t>
            </a:r>
            <a:r>
              <a:rPr lang="hu-HU" sz="1200" b="0" i="0" u="none" strike="noStrike" kern="1200" baseline="0" dirty="0" err="1" smtClean="0">
                <a:solidFill>
                  <a:schemeClr val="tx1"/>
                </a:solidFill>
                <a:latin typeface="+mn-lt"/>
                <a:ea typeface="+mn-ea"/>
                <a:cs typeface="+mn-cs"/>
              </a:rPr>
              <a:t>pl</a:t>
            </a:r>
            <a:r>
              <a:rPr lang="hu-HU" sz="1200" b="0" i="0" u="none" strike="noStrike" kern="1200" baseline="0" dirty="0" smtClean="0">
                <a:solidFill>
                  <a:schemeClr val="tx1"/>
                </a:solidFill>
                <a:latin typeface="+mn-lt"/>
                <a:ea typeface="+mn-ea"/>
                <a:cs typeface="+mn-cs"/>
              </a:rPr>
              <a:t> exponenciális (a dián bemutatott vizsgálati eredmények exponenciális kapcsolatot mutatnak). A görbék utolsó jele jelenti a vizsgált csoportok </a:t>
            </a:r>
            <a:r>
              <a:rPr lang="hu-HU" sz="1200" b="0" i="0" u="none" strike="noStrike" kern="1200" baseline="0" dirty="0" err="1" smtClean="0">
                <a:solidFill>
                  <a:schemeClr val="tx1"/>
                </a:solidFill>
                <a:latin typeface="+mn-lt"/>
                <a:ea typeface="+mn-ea"/>
                <a:cs typeface="+mn-cs"/>
              </a:rPr>
              <a:t>patella</a:t>
            </a:r>
            <a:r>
              <a:rPr lang="hu-HU" sz="1200" b="0" i="0" u="none" strike="noStrike" kern="1200" baseline="0" dirty="0" smtClean="0">
                <a:solidFill>
                  <a:schemeClr val="tx1"/>
                </a:solidFill>
                <a:latin typeface="+mn-lt"/>
                <a:ea typeface="+mn-ea"/>
                <a:cs typeface="+mn-cs"/>
              </a:rPr>
              <a:t> inának maximális feszülését (erejét) Newtonban kifejezve. A jeleken látható függőleges vonalak az átlag szórását fejezik ki. </a:t>
            </a:r>
          </a:p>
          <a:p>
            <a:r>
              <a:rPr lang="hu-HU" sz="1200" b="0" i="0" u="none" strike="noStrike" kern="1200" baseline="0" dirty="0" smtClean="0">
                <a:solidFill>
                  <a:schemeClr val="tx1"/>
                </a:solidFill>
                <a:latin typeface="+mn-lt"/>
                <a:ea typeface="+mn-ea"/>
                <a:cs typeface="+mn-cs"/>
              </a:rPr>
              <a:t>A vízszintes tengelyen a </a:t>
            </a:r>
            <a:r>
              <a:rPr lang="hu-HU" sz="1200" b="0" i="0" u="none" strike="noStrike" kern="1200" baseline="0" dirty="0" err="1" smtClean="0">
                <a:solidFill>
                  <a:schemeClr val="tx1"/>
                </a:solidFill>
                <a:latin typeface="+mn-lt"/>
                <a:ea typeface="+mn-ea"/>
                <a:cs typeface="+mn-cs"/>
              </a:rPr>
              <a:t>patella</a:t>
            </a:r>
            <a:r>
              <a:rPr lang="hu-HU" sz="1200" b="0" i="0" u="none" strike="noStrike" kern="1200" baseline="0" dirty="0" smtClean="0">
                <a:solidFill>
                  <a:schemeClr val="tx1"/>
                </a:solidFill>
                <a:latin typeface="+mn-lt"/>
                <a:ea typeface="+mn-ea"/>
                <a:cs typeface="+mn-cs"/>
              </a:rPr>
              <a:t> ín megnyúlását jeleztük mm-ben. A vízszintes vonalak az utolsó szimbólumokon a maximális megnyúlás átlagainak szórását jelentik.</a:t>
            </a:r>
          </a:p>
          <a:p>
            <a:r>
              <a:rPr lang="hu-HU" sz="1200" b="0" i="0" u="none" strike="noStrike" kern="1200" baseline="0" dirty="0" smtClean="0">
                <a:solidFill>
                  <a:schemeClr val="tx1"/>
                </a:solidFill>
                <a:latin typeface="+mn-lt"/>
                <a:ea typeface="+mn-ea"/>
                <a:cs typeface="+mn-cs"/>
              </a:rPr>
              <a:t>Az ábra jól érzékelteti, hogy a nők (28 évesek) és a férfiak (28 évesek), valamint a lányok (9 évesek) és fiúk (9 évesek) erő-megnyúlás görbéi különböznek egymástól. A felnőttek görbéi meredekebben emelkednek, mint a gyerekeké. A lányok és fiúk görbéi megközelítően azonosak, de a fiúk </a:t>
            </a:r>
            <a:r>
              <a:rPr lang="hu-HU" sz="1200" b="0" i="0" u="none" strike="noStrike" kern="1200" baseline="0" dirty="0" err="1" smtClean="0">
                <a:solidFill>
                  <a:schemeClr val="tx1"/>
                </a:solidFill>
                <a:latin typeface="+mn-lt"/>
                <a:ea typeface="+mn-ea"/>
                <a:cs typeface="+mn-cs"/>
              </a:rPr>
              <a:t>patella</a:t>
            </a:r>
            <a:r>
              <a:rPr lang="hu-HU" sz="1200" b="0" i="0" u="none" strike="noStrike" kern="1200" baseline="0" dirty="0" smtClean="0">
                <a:solidFill>
                  <a:schemeClr val="tx1"/>
                </a:solidFill>
                <a:latin typeface="+mn-lt"/>
                <a:ea typeface="+mn-ea"/>
                <a:cs typeface="+mn-cs"/>
              </a:rPr>
              <a:t> ina azonos erőhatásra jobban megnyúlnak, mint a lányoké, azaz nyúlékonyabbak.</a:t>
            </a:r>
          </a:p>
          <a:p>
            <a:r>
              <a:rPr lang="hu-HU" sz="1200" b="0" i="0" u="none" strike="noStrike" kern="1200" baseline="0" dirty="0" smtClean="0">
                <a:solidFill>
                  <a:schemeClr val="tx1"/>
                </a:solidFill>
                <a:latin typeface="+mn-lt"/>
                <a:ea typeface="+mn-ea"/>
                <a:cs typeface="+mn-cs"/>
              </a:rPr>
              <a:t>Thomas D.O’</a:t>
            </a:r>
            <a:r>
              <a:rPr lang="hu-HU" sz="1200" b="0" i="0" u="none" strike="noStrike" kern="1200" baseline="0" dirty="0" err="1" smtClean="0">
                <a:solidFill>
                  <a:schemeClr val="tx1"/>
                </a:solidFill>
                <a:latin typeface="+mn-lt"/>
                <a:ea typeface="+mn-ea"/>
                <a:cs typeface="+mn-cs"/>
              </a:rPr>
              <a:t>Brien</a:t>
            </a:r>
            <a:r>
              <a:rPr lang="hu-HU" sz="1200" b="0" i="0" u="none" strike="noStrike" kern="1200" baseline="0" dirty="0" smtClean="0">
                <a:solidFill>
                  <a:schemeClr val="tx1"/>
                </a:solidFill>
                <a:latin typeface="+mn-lt"/>
                <a:ea typeface="+mn-ea"/>
                <a:cs typeface="+mn-cs"/>
              </a:rPr>
              <a:t> a,n, </a:t>
            </a:r>
            <a:r>
              <a:rPr lang="hu-HU" sz="1200" b="0" i="0" u="none" strike="noStrike" kern="1200" baseline="0" dirty="0" err="1" smtClean="0">
                <a:solidFill>
                  <a:schemeClr val="tx1"/>
                </a:solidFill>
                <a:latin typeface="+mn-lt"/>
                <a:ea typeface="+mn-ea"/>
                <a:cs typeface="+mn-cs"/>
              </a:rPr>
              <a:t>NeilD.Reeves</a:t>
            </a:r>
            <a:r>
              <a:rPr lang="hu-HU" sz="1200" b="0" i="0" u="none" strike="noStrike" kern="1200" baseline="0" dirty="0" smtClean="0">
                <a:solidFill>
                  <a:schemeClr val="tx1"/>
                </a:solidFill>
                <a:latin typeface="+mn-lt"/>
                <a:ea typeface="+mn-ea"/>
                <a:cs typeface="+mn-cs"/>
              </a:rPr>
              <a:t> a, </a:t>
            </a:r>
            <a:r>
              <a:rPr lang="hu-HU" sz="1200" b="0" i="0" u="none" strike="noStrike" kern="1200" baseline="0" dirty="0" err="1" smtClean="0">
                <a:solidFill>
                  <a:schemeClr val="tx1"/>
                </a:solidFill>
                <a:latin typeface="+mn-lt"/>
                <a:ea typeface="+mn-ea"/>
                <a:cs typeface="+mn-cs"/>
              </a:rPr>
              <a:t>VasiliosBaltzopoulos</a:t>
            </a:r>
            <a:r>
              <a:rPr lang="hu-HU" sz="1200" b="0" i="0" u="none" strike="noStrike" kern="1200" baseline="0" dirty="0" smtClean="0">
                <a:solidFill>
                  <a:schemeClr val="tx1"/>
                </a:solidFill>
                <a:latin typeface="+mn-lt"/>
                <a:ea typeface="+mn-ea"/>
                <a:cs typeface="+mn-cs"/>
              </a:rPr>
              <a:t> </a:t>
            </a:r>
            <a:r>
              <a:rPr lang="hu-HU" sz="1200" b="0" i="0" u="none" strike="noStrike" kern="1200" baseline="0" dirty="0" err="1" smtClean="0">
                <a:solidFill>
                  <a:schemeClr val="tx1"/>
                </a:solidFill>
                <a:latin typeface="+mn-lt"/>
                <a:ea typeface="+mn-ea"/>
                <a:cs typeface="+mn-cs"/>
              </a:rPr>
              <a:t>a</a:t>
            </a:r>
            <a:r>
              <a:rPr lang="hu-HU" sz="1200" b="0" i="0" u="none" strike="noStrike" kern="1200" baseline="0" dirty="0" smtClean="0">
                <a:solidFill>
                  <a:schemeClr val="tx1"/>
                </a:solidFill>
                <a:latin typeface="+mn-lt"/>
                <a:ea typeface="+mn-ea"/>
                <a:cs typeface="+mn-cs"/>
              </a:rPr>
              <a:t>, </a:t>
            </a:r>
            <a:r>
              <a:rPr lang="hu-HU" sz="1200" b="0" i="0" u="none" strike="noStrike" kern="1200" baseline="0" dirty="0" err="1" smtClean="0">
                <a:solidFill>
                  <a:schemeClr val="tx1"/>
                </a:solidFill>
                <a:latin typeface="+mn-lt"/>
                <a:ea typeface="+mn-ea"/>
                <a:cs typeface="+mn-cs"/>
              </a:rPr>
              <a:t>DavidA.Jones</a:t>
            </a:r>
            <a:r>
              <a:rPr lang="hu-HU" sz="1200" b="0" i="0" u="none" strike="noStrike" kern="1200" baseline="0" dirty="0" smtClean="0">
                <a:solidFill>
                  <a:schemeClr val="tx1"/>
                </a:solidFill>
                <a:latin typeface="+mn-lt"/>
                <a:ea typeface="+mn-ea"/>
                <a:cs typeface="+mn-cs"/>
              </a:rPr>
              <a:t> </a:t>
            </a:r>
            <a:r>
              <a:rPr lang="hu-HU" sz="1200" b="0" i="0" u="none" strike="noStrike" kern="1200" baseline="0" dirty="0" err="1" smtClean="0">
                <a:solidFill>
                  <a:schemeClr val="tx1"/>
                </a:solidFill>
                <a:latin typeface="+mn-lt"/>
                <a:ea typeface="+mn-ea"/>
                <a:cs typeface="+mn-cs"/>
              </a:rPr>
              <a:t>a</a:t>
            </a:r>
            <a:r>
              <a:rPr lang="hu-HU" sz="1200" b="0" i="0" u="none" strike="noStrike" kern="1200" baseline="0" dirty="0" smtClean="0">
                <a:solidFill>
                  <a:schemeClr val="tx1"/>
                </a:solidFill>
                <a:latin typeface="+mn-lt"/>
                <a:ea typeface="+mn-ea"/>
                <a:cs typeface="+mn-cs"/>
              </a:rPr>
              <a:t>,b, </a:t>
            </a:r>
            <a:r>
              <a:rPr lang="hu-HU" sz="1200" b="0" i="0" u="none" strike="noStrike" kern="1200" baseline="0" dirty="0" err="1" smtClean="0">
                <a:solidFill>
                  <a:schemeClr val="tx1"/>
                </a:solidFill>
                <a:latin typeface="+mn-lt"/>
                <a:ea typeface="+mn-ea"/>
                <a:cs typeface="+mn-cs"/>
              </a:rPr>
              <a:t>Constantinos</a:t>
            </a:r>
            <a:r>
              <a:rPr lang="hu-HU" sz="1200" b="0" i="0" u="none" strike="noStrike" kern="1200" baseline="0" dirty="0" smtClean="0">
                <a:solidFill>
                  <a:schemeClr val="tx1"/>
                </a:solidFill>
                <a:latin typeface="+mn-lt"/>
                <a:ea typeface="+mn-ea"/>
                <a:cs typeface="+mn-cs"/>
              </a:rPr>
              <a:t> </a:t>
            </a:r>
            <a:r>
              <a:rPr lang="hu-HU" sz="1200" b="0" i="0" u="none" strike="noStrike" kern="1200" baseline="0" dirty="0" err="1" smtClean="0">
                <a:solidFill>
                  <a:schemeClr val="tx1"/>
                </a:solidFill>
                <a:latin typeface="+mn-lt"/>
                <a:ea typeface="+mn-ea"/>
                <a:cs typeface="+mn-cs"/>
              </a:rPr>
              <a:t>N.Maganaris</a:t>
            </a:r>
            <a:r>
              <a:rPr lang="hu-HU" sz="1200" b="0" i="0" u="none" strike="noStrike" kern="1200" baseline="0" dirty="0" smtClean="0">
                <a:solidFill>
                  <a:schemeClr val="tx1"/>
                </a:solidFill>
                <a:latin typeface="+mn-lt"/>
                <a:ea typeface="+mn-ea"/>
                <a:cs typeface="+mn-cs"/>
              </a:rPr>
              <a:t>,</a:t>
            </a:r>
            <a:r>
              <a:rPr lang="hu-HU" sz="1200" b="0" i="0" u="none" strike="noStrike" kern="1200" baseline="0" dirty="0" err="1" smtClean="0">
                <a:solidFill>
                  <a:schemeClr val="tx1"/>
                </a:solidFill>
                <a:latin typeface="+mn-lt"/>
                <a:ea typeface="+mn-ea"/>
                <a:cs typeface="+mn-cs"/>
              </a:rPr>
              <a:t>Mechanicalpropertiesofthepatellartendoninadultsandchildren</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Journal of Biomechanics 43 (2010) 1190–1195</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28</a:t>
            </a:fld>
            <a:endParaRPr lang="hu-HU"/>
          </a:p>
        </p:txBody>
      </p:sp>
    </p:spTree>
    <p:extLst>
      <p:ext uri="{BB962C8B-B14F-4D97-AF65-F5344CB8AC3E}">
        <p14:creationId xmlns:p14="http://schemas.microsoft.com/office/powerpoint/2010/main" val="1235648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felnőtt férfiak </a:t>
            </a:r>
            <a:r>
              <a:rPr lang="hu-HU" sz="1200" kern="1200" dirty="0" err="1" smtClean="0">
                <a:solidFill>
                  <a:schemeClr val="tx1"/>
                </a:solidFill>
                <a:effectLst/>
                <a:latin typeface="+mn-lt"/>
                <a:ea typeface="+mn-ea"/>
                <a:cs typeface="+mn-cs"/>
              </a:rPr>
              <a:t>patella</a:t>
            </a:r>
            <a:r>
              <a:rPr lang="hu-HU" sz="1200" kern="1200" dirty="0" smtClean="0">
                <a:solidFill>
                  <a:schemeClr val="tx1"/>
                </a:solidFill>
                <a:effectLst/>
                <a:latin typeface="+mn-lt"/>
                <a:ea typeface="+mn-ea"/>
                <a:cs typeface="+mn-cs"/>
              </a:rPr>
              <a:t> ín ereje 5,</a:t>
            </a:r>
            <a:r>
              <a:rPr lang="hu-HU" sz="1200" kern="1200" dirty="0" err="1" smtClean="0">
                <a:solidFill>
                  <a:schemeClr val="tx1"/>
                </a:solidFill>
                <a:effectLst/>
                <a:latin typeface="+mn-lt"/>
                <a:ea typeface="+mn-ea"/>
                <a:cs typeface="+mn-cs"/>
              </a:rPr>
              <a:t>5</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kN</a:t>
            </a:r>
            <a:r>
              <a:rPr lang="hu-HU" sz="1200" kern="1200" dirty="0" smtClean="0">
                <a:solidFill>
                  <a:schemeClr val="tx1"/>
                </a:solidFill>
                <a:effectLst/>
                <a:latin typeface="+mn-lt"/>
                <a:ea typeface="+mn-ea"/>
                <a:cs typeface="+mn-cs"/>
              </a:rPr>
              <a:t> és 40,,6 </a:t>
            </a:r>
            <a:r>
              <a:rPr lang="hu-HU" sz="1200" kern="1200" dirty="0" err="1" smtClean="0">
                <a:solidFill>
                  <a:schemeClr val="tx1"/>
                </a:solidFill>
                <a:effectLst/>
                <a:latin typeface="+mn-lt"/>
                <a:ea typeface="+mn-ea"/>
                <a:cs typeface="+mn-cs"/>
              </a:rPr>
              <a:t>%-al</a:t>
            </a:r>
            <a:r>
              <a:rPr lang="hu-HU" sz="1200" kern="1200" dirty="0" smtClean="0">
                <a:solidFill>
                  <a:schemeClr val="tx1"/>
                </a:solidFill>
                <a:effectLst/>
                <a:latin typeface="+mn-lt"/>
                <a:ea typeface="+mn-ea"/>
                <a:cs typeface="+mn-cs"/>
              </a:rPr>
              <a:t> nagyobb, mint a felnőtt nőké. A lányok </a:t>
            </a:r>
            <a:r>
              <a:rPr lang="hu-HU" sz="1200" kern="1200" dirty="0" err="1" smtClean="0">
                <a:solidFill>
                  <a:schemeClr val="tx1"/>
                </a:solidFill>
                <a:effectLst/>
                <a:latin typeface="+mn-lt"/>
                <a:ea typeface="+mn-ea"/>
                <a:cs typeface="+mn-cs"/>
              </a:rPr>
              <a:t>patella</a:t>
            </a:r>
            <a:r>
              <a:rPr lang="hu-HU" sz="1200" kern="1200" dirty="0" smtClean="0">
                <a:solidFill>
                  <a:schemeClr val="tx1"/>
                </a:solidFill>
                <a:effectLst/>
                <a:latin typeface="+mn-lt"/>
                <a:ea typeface="+mn-ea"/>
                <a:cs typeface="+mn-cs"/>
              </a:rPr>
              <a:t> ina mintegy 7,5 </a:t>
            </a:r>
            <a:r>
              <a:rPr lang="hu-HU" sz="1200" kern="1200" dirty="0" err="1" smtClean="0">
                <a:solidFill>
                  <a:schemeClr val="tx1"/>
                </a:solidFill>
                <a:effectLst/>
                <a:latin typeface="+mn-lt"/>
                <a:ea typeface="+mn-ea"/>
                <a:cs typeface="+mn-cs"/>
              </a:rPr>
              <a:t>%-al</a:t>
            </a:r>
            <a:r>
              <a:rPr lang="hu-HU" sz="1200" kern="1200" dirty="0" smtClean="0">
                <a:solidFill>
                  <a:schemeClr val="tx1"/>
                </a:solidFill>
                <a:effectLst/>
                <a:latin typeface="+mn-lt"/>
                <a:ea typeface="+mn-ea"/>
                <a:cs typeface="+mn-cs"/>
              </a:rPr>
              <a:t> nagyobb nyújtó erőt képes elviselni, mint az azonos korú fiúké.</a:t>
            </a:r>
            <a:r>
              <a:rPr lang="hu-HU" sz="1200" kern="1200" baseline="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Meg kell azonban jegyezni, hogy ezek az erőértékek bár maximális erőt jelentenek, nem ez az inak teher bíróképességének a maximuma. Eleve az akaratlagos izometriás</a:t>
            </a:r>
            <a:r>
              <a:rPr lang="hu-HU" sz="1200" kern="1200" baseline="0" dirty="0" smtClean="0">
                <a:solidFill>
                  <a:schemeClr val="tx1"/>
                </a:solidFill>
                <a:effectLst/>
                <a:latin typeface="+mn-lt"/>
                <a:ea typeface="+mn-ea"/>
                <a:cs typeface="+mn-cs"/>
              </a:rPr>
              <a:t> kontrakciók során az emberek nem képesek maximális mozgósításra, ezért nem fejtik ki a maximális erejüket, amely növelhetné az inak megnyúlását és nagyobb passzív ín erő elérését. Élsportolók </a:t>
            </a:r>
            <a:r>
              <a:rPr lang="hu-HU" sz="1200" kern="1200" baseline="0" dirty="0" err="1" smtClean="0">
                <a:solidFill>
                  <a:schemeClr val="tx1"/>
                </a:solidFill>
                <a:effectLst/>
                <a:latin typeface="+mn-lt"/>
                <a:ea typeface="+mn-ea"/>
                <a:cs typeface="+mn-cs"/>
              </a:rPr>
              <a:t>patella</a:t>
            </a:r>
            <a:r>
              <a:rPr lang="hu-HU" sz="1200" kern="1200" baseline="0" dirty="0" smtClean="0">
                <a:solidFill>
                  <a:schemeClr val="tx1"/>
                </a:solidFill>
                <a:effectLst/>
                <a:latin typeface="+mn-lt"/>
                <a:ea typeface="+mn-ea"/>
                <a:cs typeface="+mn-cs"/>
              </a:rPr>
              <a:t> ina jelentősen nagyobb nyújtóerőt tudnak elviselni (lást a következő dián. </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baseline="0" dirty="0" smtClean="0">
                <a:solidFill>
                  <a:schemeClr val="tx1"/>
                </a:solidFill>
                <a:effectLst/>
                <a:latin typeface="+mn-lt"/>
                <a:ea typeface="+mn-ea"/>
                <a:cs typeface="+mn-cs"/>
              </a:rPr>
              <a:t>Viszonylag kevés adat áll rendelkezésünkre az </a:t>
            </a:r>
            <a:r>
              <a:rPr lang="hu-HU" sz="1200" kern="1200" baseline="0" dirty="0" err="1" smtClean="0">
                <a:solidFill>
                  <a:schemeClr val="tx1"/>
                </a:solidFill>
                <a:effectLst/>
                <a:latin typeface="+mn-lt"/>
                <a:ea typeface="+mn-ea"/>
                <a:cs typeface="+mn-cs"/>
              </a:rPr>
              <a:t>Achille</a:t>
            </a:r>
            <a:r>
              <a:rPr lang="hu-HU" sz="1200" kern="1200" baseline="0" dirty="0" smtClean="0">
                <a:solidFill>
                  <a:schemeClr val="tx1"/>
                </a:solidFill>
                <a:effectLst/>
                <a:latin typeface="+mn-lt"/>
                <a:ea typeface="+mn-ea"/>
                <a:cs typeface="+mn-cs"/>
              </a:rPr>
              <a:t> inat illetően. A </a:t>
            </a:r>
            <a:endParaRPr lang="hu-H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M. </a:t>
            </a:r>
            <a:r>
              <a:rPr lang="hu-HU" sz="1200" kern="1200" dirty="0" err="1" smtClean="0">
                <a:solidFill>
                  <a:schemeClr val="tx1"/>
                </a:solidFill>
                <a:effectLst/>
                <a:latin typeface="+mn-lt"/>
                <a:ea typeface="+mn-ea"/>
                <a:cs typeface="+mn-cs"/>
              </a:rPr>
              <a:t>Kongsgaard</a:t>
            </a:r>
            <a:r>
              <a:rPr lang="hu-HU" sz="1200" kern="1200" baseline="300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 C.H. Nielsen, S. </a:t>
            </a:r>
            <a:r>
              <a:rPr lang="hu-HU" sz="1200" kern="1200" dirty="0" err="1" smtClean="0">
                <a:solidFill>
                  <a:schemeClr val="tx1"/>
                </a:solidFill>
                <a:effectLst/>
                <a:latin typeface="+mn-lt"/>
                <a:ea typeface="+mn-ea"/>
                <a:cs typeface="+mn-cs"/>
              </a:rPr>
              <a:t>Hegnsvad</a:t>
            </a:r>
            <a:r>
              <a:rPr lang="hu-HU" sz="1200" kern="1200" dirty="0" smtClean="0">
                <a:solidFill>
                  <a:schemeClr val="tx1"/>
                </a:solidFill>
                <a:effectLst/>
                <a:latin typeface="+mn-lt"/>
                <a:ea typeface="+mn-ea"/>
                <a:cs typeface="+mn-cs"/>
              </a:rPr>
              <a:t>, P. </a:t>
            </a:r>
            <a:r>
              <a:rPr lang="hu-HU" sz="1200" kern="1200" dirty="0" err="1" smtClean="0">
                <a:solidFill>
                  <a:schemeClr val="tx1"/>
                </a:solidFill>
                <a:effectLst/>
                <a:latin typeface="+mn-lt"/>
                <a:ea typeface="+mn-ea"/>
                <a:cs typeface="+mn-cs"/>
              </a:rPr>
              <a:t>Aagaard</a:t>
            </a:r>
            <a:r>
              <a:rPr lang="hu-HU" sz="1200" kern="1200" dirty="0" smtClean="0">
                <a:solidFill>
                  <a:schemeClr val="tx1"/>
                </a:solidFill>
                <a:effectLst/>
                <a:latin typeface="+mn-lt"/>
                <a:ea typeface="+mn-ea"/>
                <a:cs typeface="+mn-cs"/>
              </a:rPr>
              <a:t>,  </a:t>
            </a:r>
            <a:r>
              <a:rPr lang="hu-HU" sz="1200" u="sng" kern="1200" dirty="0" err="1" smtClean="0">
                <a:solidFill>
                  <a:schemeClr val="tx1"/>
                </a:solidFill>
                <a:effectLst/>
                <a:latin typeface="+mn-lt"/>
                <a:ea typeface="+mn-ea"/>
                <a:cs typeface="+mn-cs"/>
              </a:rPr>
              <a:t>S.P.Magnusson</a:t>
            </a:r>
            <a:r>
              <a:rPr lang="hu-HU" sz="1200" u="sng"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(2011) </a:t>
            </a:r>
            <a:r>
              <a:rPr lang="hu-HU" sz="1200" kern="1200" dirty="0" err="1" smtClean="0">
                <a:solidFill>
                  <a:schemeClr val="tx1"/>
                </a:solidFill>
                <a:effectLst/>
                <a:latin typeface="+mn-lt"/>
                <a:ea typeface="+mn-ea"/>
                <a:cs typeface="+mn-cs"/>
              </a:rPr>
              <a:t>Mechanical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properties</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human Achilles </a:t>
            </a:r>
            <a:r>
              <a:rPr lang="hu-HU" sz="1200" kern="1200" dirty="0" err="1" smtClean="0">
                <a:solidFill>
                  <a:schemeClr val="tx1"/>
                </a:solidFill>
                <a:effectLst/>
                <a:latin typeface="+mn-lt"/>
                <a:ea typeface="+mn-ea"/>
                <a:cs typeface="+mn-cs"/>
              </a:rPr>
              <a:t>tendon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vivo. </a:t>
            </a:r>
            <a:r>
              <a:rPr lang="hu-HU" sz="1200" u="sng" kern="1200" dirty="0" err="1" smtClean="0">
                <a:solidFill>
                  <a:schemeClr val="tx1"/>
                </a:solidFill>
                <a:effectLst/>
                <a:latin typeface="+mn-lt"/>
                <a:ea typeface="+mn-ea"/>
                <a:cs typeface="+mn-cs"/>
              </a:rPr>
              <a:t>Clinical</a:t>
            </a:r>
            <a:r>
              <a:rPr lang="hu-HU" sz="1200" u="sng" kern="1200" dirty="0" smtClean="0">
                <a:solidFill>
                  <a:schemeClr val="tx1"/>
                </a:solidFill>
                <a:effectLst/>
                <a:latin typeface="+mn-lt"/>
                <a:ea typeface="+mn-ea"/>
                <a:cs typeface="+mn-cs"/>
              </a:rPr>
              <a:t> </a:t>
            </a:r>
            <a:r>
              <a:rPr lang="hu-HU" sz="1200" u="sng" kern="1200" dirty="0" err="1" smtClean="0">
                <a:solidFill>
                  <a:schemeClr val="tx1"/>
                </a:solidFill>
                <a:effectLst/>
                <a:latin typeface="+mn-lt"/>
                <a:ea typeface="+mn-ea"/>
                <a:cs typeface="+mn-cs"/>
              </a:rPr>
              <a:t>Biomechanics</a:t>
            </a:r>
            <a:r>
              <a:rPr lang="hu-HU" sz="1200" u="sng"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26, (7):772–777</a:t>
            </a:r>
          </a:p>
          <a:p>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29</a:t>
            </a:fld>
            <a:endParaRPr lang="hu-HU"/>
          </a:p>
        </p:txBody>
      </p:sp>
    </p:spTree>
    <p:extLst>
      <p:ext uri="{BB962C8B-B14F-4D97-AF65-F5344CB8AC3E}">
        <p14:creationId xmlns:p14="http://schemas.microsoft.com/office/powerpoint/2010/main" val="1311416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Humán, </a:t>
            </a:r>
            <a:r>
              <a:rPr lang="hu-HU" dirty="0" err="1" smtClean="0"/>
              <a:t>in</a:t>
            </a:r>
            <a:r>
              <a:rPr lang="hu-HU" dirty="0" smtClean="0"/>
              <a:t> vivo vizsgálatokban nem terhelik olyan mértékben az izmokat, inakat, hogy elszakadjanak. Ezen az ábrán a </a:t>
            </a:r>
            <a:r>
              <a:rPr lang="hu-HU" dirty="0" err="1" smtClean="0"/>
              <a:t>patella</a:t>
            </a:r>
            <a:r>
              <a:rPr lang="hu-HU" dirty="0" smtClean="0"/>
              <a:t> ínra ható maximális húzó maximális erőket láthatjuk. Élsportolók</a:t>
            </a:r>
            <a:r>
              <a:rPr lang="hu-HU" baseline="0" dirty="0" smtClean="0"/>
              <a:t> esetében ez az érték elérheti akár 9-10 </a:t>
            </a:r>
            <a:r>
              <a:rPr lang="hu-HU" baseline="0" dirty="0" err="1" smtClean="0"/>
              <a:t>kN</a:t>
            </a:r>
            <a:r>
              <a:rPr lang="hu-HU" baseline="0" dirty="0" smtClean="0"/>
              <a:t> erőt is. Minthogy 40 fokos térdízületi szögben a maximális izometriás erő kisebb, mint 60 fokos szögben, ezért a nagyobb szögben a húzóerő is jóval nagyobb (itt 2 </a:t>
            </a:r>
            <a:r>
              <a:rPr lang="hu-HU" baseline="0" dirty="0" err="1" smtClean="0"/>
              <a:t>kN-al</a:t>
            </a:r>
            <a:r>
              <a:rPr lang="hu-HU" baseline="0" dirty="0" smtClean="0"/>
              <a:t>). Amikor a térdfeszítő izmot megnyújtjuk 60 fokos szögben maximális izometriás erőnél, akkor a </a:t>
            </a:r>
            <a:r>
              <a:rPr lang="hu-HU" baseline="0" dirty="0" err="1" smtClean="0"/>
              <a:t>patella</a:t>
            </a:r>
            <a:r>
              <a:rPr lang="hu-HU" baseline="0" dirty="0" smtClean="0"/>
              <a:t> ínra ható húzóerő az 1,1-1,2-szeresére növekszik.</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30</a:t>
            </a:fld>
            <a:endParaRPr lang="hu-HU"/>
          </a:p>
        </p:txBody>
      </p:sp>
    </p:spTree>
    <p:extLst>
      <p:ext uri="{BB962C8B-B14F-4D97-AF65-F5344CB8AC3E}">
        <p14:creationId xmlns:p14="http://schemas.microsoft.com/office/powerpoint/2010/main" val="1212762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inak megnyúlását kétféle módon vizsgálják:</a:t>
            </a:r>
          </a:p>
          <a:p>
            <a:r>
              <a:rPr lang="hu-HU" dirty="0" smtClean="0"/>
              <a:t>1. Mindegyik</a:t>
            </a:r>
            <a:r>
              <a:rPr lang="hu-HU" baseline="0" dirty="0" smtClean="0"/>
              <a:t> ín megnyúlását azonos nyújtóerőnél határozzák meg (a dián ábrázolt esetben1321 N);</a:t>
            </a:r>
          </a:p>
          <a:p>
            <a:r>
              <a:rPr lang="hu-HU" baseline="0" dirty="0" smtClean="0"/>
              <a:t>2. Maximális megnyújtó erőnél, ami minden személynél különböző.</a:t>
            </a:r>
          </a:p>
          <a:p>
            <a:r>
              <a:rPr lang="hu-HU" baseline="0" dirty="0" smtClean="0"/>
              <a:t>Felnőtteknél a </a:t>
            </a:r>
            <a:r>
              <a:rPr lang="hu-HU" baseline="0" dirty="0" err="1" smtClean="0"/>
              <a:t>patella</a:t>
            </a:r>
            <a:r>
              <a:rPr lang="hu-HU" baseline="0" dirty="0" smtClean="0"/>
              <a:t> ín megnyúlása arányaiban nagyobb a maximális erőnél történő megnyújtáskor, mint a kisebb erőnél összehasonlítva a kilencévesekével. Ez annak tudható be, hogy a felnőttek ina nagyobb nyújtóerőnek tud ellenállni, mint a gyerekeké, másrészről a gyerekek ina nyúlékonyabb, mint a felnőtteké. Érdekesség,hogy a kilencéves fiúk </a:t>
            </a:r>
            <a:r>
              <a:rPr lang="hu-HU" baseline="0" dirty="0" err="1" smtClean="0"/>
              <a:t>patella</a:t>
            </a:r>
            <a:r>
              <a:rPr lang="hu-HU" baseline="0" dirty="0" smtClean="0"/>
              <a:t> ina nyúlékonyabb, mint a lányoké.</a:t>
            </a:r>
          </a:p>
          <a:p>
            <a:r>
              <a:rPr lang="hu-HU" baseline="0" dirty="0" smtClean="0"/>
              <a:t>Az Achilles ín megnyúlása 2,</a:t>
            </a:r>
            <a:r>
              <a:rPr lang="hu-HU" baseline="0" dirty="0" err="1" smtClean="0"/>
              <a:t>2</a:t>
            </a:r>
            <a:r>
              <a:rPr lang="hu-HU" baseline="0" dirty="0" smtClean="0"/>
              <a:t> mm ebben az esetben, ami valószínű, hogy nem maximális megnyúlási érték. Feltételezhetően közel akkora a maximális megnyúlás, mint a </a:t>
            </a:r>
            <a:r>
              <a:rPr lang="hu-HU" baseline="0" dirty="0" err="1" smtClean="0"/>
              <a:t>patella</a:t>
            </a:r>
            <a:r>
              <a:rPr lang="hu-HU" baseline="0" dirty="0" smtClean="0"/>
              <a:t> íné.</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31</a:t>
            </a:fld>
            <a:endParaRPr lang="hu-HU"/>
          </a:p>
        </p:txBody>
      </p:sp>
    </p:spTree>
    <p:extLst>
      <p:ext uri="{BB962C8B-B14F-4D97-AF65-F5344CB8AC3E}">
        <p14:creationId xmlns:p14="http://schemas.microsoft.com/office/powerpoint/2010/main" val="4234850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iakép helye 1"/>
          <p:cNvSpPr>
            <a:spLocks noGrp="1" noRot="1" noChangeAspect="1" noTextEdit="1"/>
          </p:cNvSpPr>
          <p:nvPr>
            <p:ph type="sldImg"/>
          </p:nvPr>
        </p:nvSpPr>
        <p:spPr>
          <a:ln/>
        </p:spPr>
      </p:sp>
      <p:sp>
        <p:nvSpPr>
          <p:cNvPr id="8294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Stiffness –merevség, complience - nyujthatóság</a:t>
            </a:r>
            <a:endParaRPr lang="en-GB" altLang="hu-HU" smtClean="0"/>
          </a:p>
        </p:txBody>
      </p:sp>
      <p:sp>
        <p:nvSpPr>
          <p:cNvPr id="8294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A62639-044F-4F86-A652-CBCD09E96195}" type="slidenum">
              <a:rPr lang="en-US" altLang="hu-HU" sz="1200" smtClean="0"/>
              <a:pPr/>
              <a:t>32</a:t>
            </a:fld>
            <a:endParaRPr lang="en-US" altLang="hu-HU"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iakép helye 1"/>
          <p:cNvSpPr>
            <a:spLocks noGrp="1" noRot="1" noChangeAspect="1" noTextEdit="1"/>
          </p:cNvSpPr>
          <p:nvPr>
            <p:ph type="sldImg"/>
          </p:nvPr>
        </p:nvSpPr>
        <p:spPr>
          <a:ln/>
        </p:spPr>
      </p:sp>
      <p:sp>
        <p:nvSpPr>
          <p:cNvPr id="8499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ín (szalag) mérete (hosszúság, keresztmetszet) meghatározza a merevség és nyúlékonyság mértékét.</a:t>
            </a:r>
          </a:p>
          <a:p>
            <a:r>
              <a:rPr lang="hu-HU" altLang="hu-HU" smtClean="0"/>
              <a:t>Ugyanazon hosszúságú ín kétszer akkora nyújtóerőt tud tolerálni, mint a másik ín, ha a keresztmetszete kétszer nagyobb. A merevsége is kétszer akkora lesz.</a:t>
            </a:r>
          </a:p>
          <a:p>
            <a:r>
              <a:rPr lang="hu-HU" altLang="hu-HU" smtClean="0"/>
              <a:t>Ha két azonos keresztmetszetű inat vizsgálunk, de az egyik hossza csak fele a másokénak, akkor ugyanakkora nyújtóerőt tudnak elviselni, de a rövidebb ín merevség kétszerese lesz a hosszabénak vagy fordítva a nyúlékonysága kétszer kisebb lesz.</a:t>
            </a:r>
          </a:p>
          <a:p>
            <a:r>
              <a:rPr lang="hu-HU" altLang="hu-HU" smtClean="0"/>
              <a:t>Az Achilles és patella ín keresztmetszeti területe megközelítőleg azonos, de az Achilles hosszabb. Ebből következik, hogy az Achilles nyúlékonyabb, mint a patella ín és a benne tárolható elasztikus energia is nagyobb lesz. ( az elasztikus energia számítását lásd később). </a:t>
            </a:r>
            <a:endParaRPr lang="en-GB" altLang="hu-HU" smtClean="0"/>
          </a:p>
        </p:txBody>
      </p:sp>
      <p:sp>
        <p:nvSpPr>
          <p:cNvPr id="8499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B153E5-9F14-40AE-80A9-1B85CEAE4693}" type="slidenum">
              <a:rPr lang="en-US" altLang="hu-HU" sz="1200" smtClean="0"/>
              <a:pPr/>
              <a:t>33</a:t>
            </a:fld>
            <a:endParaRPr lang="en-US" altLang="hu-HU"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kép helye 1"/>
          <p:cNvSpPr>
            <a:spLocks noGrp="1" noRot="1" noChangeAspect="1" noTextEdit="1"/>
          </p:cNvSpPr>
          <p:nvPr>
            <p:ph type="sldImg"/>
          </p:nvPr>
        </p:nvSpPr>
        <p:spPr>
          <a:ln/>
        </p:spPr>
      </p:sp>
      <p:sp>
        <p:nvSpPr>
          <p:cNvPr id="8397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Az inak és szalagok merevségét és nyúlékonyságát az erő-megnyúlás görbén lehet meghatározni. A görbe lineáris szakaszához egyenest húzunk és kiszámoljuk a görbe meredekségét ( a vízszintessel bezárt szögét). A merevség egyenlő az egységnyi  megnyúlásra (dl) eső erőnövekedés (</a:t>
            </a:r>
            <a:r>
              <a:rPr lang="hu-HU" altLang="hu-HU" dirty="0" err="1" smtClean="0"/>
              <a:t>dF</a:t>
            </a:r>
            <a:r>
              <a:rPr lang="hu-HU" altLang="hu-HU" dirty="0" smtClean="0"/>
              <a:t>) mértékével, azaz a </a:t>
            </a:r>
            <a:r>
              <a:rPr lang="hu-HU" altLang="hu-HU" dirty="0" err="1" smtClean="0"/>
              <a:t>dF</a:t>
            </a:r>
            <a:r>
              <a:rPr lang="hu-HU" altLang="hu-HU" dirty="0" smtClean="0"/>
              <a:t>/dl-el. Minél nagyobb a szám, annál nagyobb az ín, szalag merevsége (</a:t>
            </a:r>
            <a:r>
              <a:rPr lang="hu-HU" altLang="hu-HU" dirty="0" err="1" smtClean="0"/>
              <a:t>stiffnes-e</a:t>
            </a:r>
            <a:r>
              <a:rPr lang="hu-HU" altLang="hu-HU" dirty="0" smtClean="0"/>
              <a:t>). </a:t>
            </a:r>
          </a:p>
          <a:p>
            <a:r>
              <a:rPr lang="hu-HU" altLang="hu-HU" dirty="0" smtClean="0"/>
              <a:t>Az ín, szalag nyúlékonysága az egységnyi erőváltozásra bekövetkező hosszváltozással, azaz dl/</a:t>
            </a:r>
            <a:r>
              <a:rPr lang="hu-HU" altLang="hu-HU" dirty="0" err="1" smtClean="0"/>
              <a:t>dF-el</a:t>
            </a:r>
            <a:r>
              <a:rPr lang="hu-HU" altLang="hu-HU" dirty="0" smtClean="0"/>
              <a:t>. Minél nagyobb ez a szám, annál nyúlékonyabb az ín, szalag.</a:t>
            </a:r>
          </a:p>
          <a:p>
            <a:r>
              <a:rPr lang="hu-HU" altLang="hu-HU" dirty="0" smtClean="0"/>
              <a:t>A baloldali koordináta rendszer a </a:t>
            </a:r>
            <a:r>
              <a:rPr lang="hu-HU" altLang="hu-HU" dirty="0" err="1" smtClean="0"/>
              <a:t>patella</a:t>
            </a:r>
            <a:r>
              <a:rPr lang="hu-HU" altLang="hu-HU" dirty="0" smtClean="0"/>
              <a:t> ín </a:t>
            </a:r>
            <a:r>
              <a:rPr lang="hu-HU" altLang="hu-HU" dirty="0" err="1" smtClean="0"/>
              <a:t>in</a:t>
            </a:r>
            <a:r>
              <a:rPr lang="hu-HU" altLang="hu-HU" dirty="0" smtClean="0"/>
              <a:t> vivo merevség értékét mutatja (769,2 N/m). A baloldali koordináta rendszer a </a:t>
            </a:r>
            <a:r>
              <a:rPr lang="hu-HU" altLang="hu-HU" dirty="0" err="1" smtClean="0"/>
              <a:t>kadaver</a:t>
            </a:r>
            <a:r>
              <a:rPr lang="hu-HU" altLang="hu-HU" dirty="0" smtClean="0"/>
              <a:t> </a:t>
            </a:r>
            <a:r>
              <a:rPr lang="hu-HU" altLang="hu-HU" dirty="0" err="1" smtClean="0"/>
              <a:t>patella</a:t>
            </a:r>
            <a:r>
              <a:rPr lang="hu-HU" altLang="hu-HU" dirty="0" smtClean="0"/>
              <a:t> ín merevségének értékét (335 N/m) mutatja. Az ábrán jól látható, hogy az ACL merevsége jelentősen kisebb, mint a </a:t>
            </a:r>
            <a:r>
              <a:rPr lang="hu-HU" altLang="hu-HU" dirty="0" err="1" smtClean="0"/>
              <a:t>patella</a:t>
            </a:r>
            <a:r>
              <a:rPr lang="hu-HU" altLang="hu-HU" dirty="0" smtClean="0"/>
              <a:t> íné.</a:t>
            </a:r>
          </a:p>
          <a:p>
            <a:endParaRPr lang="en-GB" altLang="hu-HU" dirty="0" smtClean="0"/>
          </a:p>
        </p:txBody>
      </p:sp>
      <p:sp>
        <p:nvSpPr>
          <p:cNvPr id="8397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D4B9C3-B9AD-44E8-AD5B-198717843636}" type="slidenum">
              <a:rPr lang="en-US" altLang="hu-HU" sz="1200" smtClean="0"/>
              <a:pPr/>
              <a:t>34</a:t>
            </a:fld>
            <a:endParaRPr lang="en-US" altLang="hu-HU"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kép helye 1"/>
          <p:cNvSpPr>
            <a:spLocks noGrp="1" noRot="1" noChangeAspect="1" noTextEdit="1"/>
          </p:cNvSpPr>
          <p:nvPr>
            <p:ph type="sldImg"/>
          </p:nvPr>
        </p:nvSpPr>
        <p:spPr>
          <a:ln/>
        </p:spPr>
      </p:sp>
      <p:sp>
        <p:nvSpPr>
          <p:cNvPr id="6349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kollagénfibrillumokban a mikro fibrillumok kollagén molekulákat jelentik, amelyek három összefonódott alfa láncból állnak. A kollagén molekulák egymás mellett elcsúsztatva helyezkednek el, amely teljes átfedettségű és hiányos átfedettségű sávokat hoznak létre megközelítőleg 64-67 nm periodicitással. A kollagén molekulák hossza 280-300 nm.</a:t>
            </a:r>
          </a:p>
          <a:p>
            <a:r>
              <a:rPr lang="hu-HU" altLang="hu-HU" smtClean="0"/>
              <a:t>Lásd még a következő diát.</a:t>
            </a:r>
            <a:endParaRPr lang="en-GB" altLang="hu-HU" smtClean="0"/>
          </a:p>
        </p:txBody>
      </p:sp>
      <p:sp>
        <p:nvSpPr>
          <p:cNvPr id="6349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71187F-3733-4F88-A70A-FDF68B271EE1}" type="slidenum">
              <a:rPr lang="en-US" altLang="hu-HU" sz="1200" smtClean="0"/>
              <a:pPr/>
              <a:t>5</a:t>
            </a:fld>
            <a:endParaRPr lang="en-US" altLang="hu-HU"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smtClean="0"/>
              <a:t>A dián </a:t>
            </a:r>
            <a:r>
              <a:rPr lang="hu-HU" altLang="hu-HU" dirty="0" err="1" smtClean="0"/>
              <a:t>kadaver</a:t>
            </a:r>
            <a:r>
              <a:rPr lang="hu-HU" altLang="hu-HU" dirty="0" smtClean="0"/>
              <a:t> ACL és humán </a:t>
            </a:r>
            <a:r>
              <a:rPr lang="hu-HU" altLang="hu-HU" dirty="0" err="1" smtClean="0"/>
              <a:t>in</a:t>
            </a:r>
            <a:r>
              <a:rPr lang="hu-HU" altLang="hu-HU" dirty="0" smtClean="0"/>
              <a:t> vivo mérések eredményeit láthatjuk. Az idős emberek inai, szalagjai egyharmaddal kisebb merevségi mutatóval rendelkeznek, minta felnőtt egyedek.</a:t>
            </a:r>
          </a:p>
          <a:p>
            <a:r>
              <a:rPr lang="hu-HU" altLang="hu-HU" dirty="0" smtClean="0"/>
              <a:t>A </a:t>
            </a:r>
            <a:r>
              <a:rPr lang="hu-HU" altLang="hu-HU" dirty="0" err="1" smtClean="0"/>
              <a:t>patella</a:t>
            </a:r>
            <a:r>
              <a:rPr lang="hu-HU" altLang="hu-HU" dirty="0" smtClean="0"/>
              <a:t> ín </a:t>
            </a:r>
            <a:r>
              <a:rPr lang="hu-HU" altLang="hu-HU" dirty="0" err="1" smtClean="0"/>
              <a:t>stiffnesse</a:t>
            </a:r>
            <a:r>
              <a:rPr lang="hu-HU" altLang="hu-HU" dirty="0" smtClean="0"/>
              <a:t> többszöröse a vékony inakénak.</a:t>
            </a:r>
            <a:endParaRPr lang="en-GB" altLang="hu-HU" dirty="0" smtClean="0"/>
          </a:p>
          <a:p>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35</a:t>
            </a:fld>
            <a:endParaRPr lang="hu-HU"/>
          </a:p>
        </p:txBody>
      </p:sp>
    </p:spTree>
    <p:extLst>
      <p:ext uri="{BB962C8B-B14F-4D97-AF65-F5344CB8AC3E}">
        <p14:creationId xmlns:p14="http://schemas.microsoft.com/office/powerpoint/2010/main" val="1891600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mutató ujj</a:t>
            </a:r>
            <a:r>
              <a:rPr lang="hu-HU" baseline="0" dirty="0" smtClean="0"/>
              <a:t> izmának ina és a </a:t>
            </a:r>
            <a:r>
              <a:rPr lang="hu-HU" baseline="0" dirty="0" err="1" smtClean="0"/>
              <a:t>tibialis</a:t>
            </a:r>
            <a:r>
              <a:rPr lang="hu-HU" baseline="0" dirty="0" smtClean="0"/>
              <a:t> </a:t>
            </a:r>
            <a:r>
              <a:rPr lang="hu-HU" baseline="0" dirty="0" err="1" smtClean="0"/>
              <a:t>anterior</a:t>
            </a:r>
            <a:r>
              <a:rPr lang="hu-HU" baseline="0" dirty="0" smtClean="0"/>
              <a:t> ín átmérője jelentősen kisebb, mint a </a:t>
            </a:r>
            <a:r>
              <a:rPr lang="hu-HU" baseline="0" dirty="0" err="1" smtClean="0"/>
              <a:t>patella</a:t>
            </a:r>
            <a:r>
              <a:rPr lang="hu-HU" baseline="0" dirty="0" smtClean="0"/>
              <a:t> íné, ezért a </a:t>
            </a:r>
            <a:r>
              <a:rPr lang="hu-HU" baseline="0" dirty="0" err="1" smtClean="0"/>
              <a:t>stiffness-ük</a:t>
            </a:r>
            <a:r>
              <a:rPr lang="hu-HU" baseline="0" dirty="0" smtClean="0"/>
              <a:t> jelentősen kisebb, mint a </a:t>
            </a:r>
            <a:r>
              <a:rPr lang="hu-HU" baseline="0" dirty="0" err="1" smtClean="0"/>
              <a:t>patella</a:t>
            </a:r>
            <a:r>
              <a:rPr lang="hu-HU" baseline="0" dirty="0" smtClean="0"/>
              <a:t> íné.</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36</a:t>
            </a:fld>
            <a:endParaRPr lang="hu-HU"/>
          </a:p>
        </p:txBody>
      </p:sp>
    </p:spTree>
    <p:extLst>
      <p:ext uri="{BB962C8B-B14F-4D97-AF65-F5344CB8AC3E}">
        <p14:creationId xmlns:p14="http://schemas.microsoft.com/office/powerpoint/2010/main" val="2727004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A </a:t>
            </a:r>
            <a:r>
              <a:rPr lang="hu-HU" sz="1200" kern="1200" dirty="0" err="1" smtClean="0">
                <a:solidFill>
                  <a:schemeClr val="tx1"/>
                </a:solidFill>
                <a:effectLst/>
                <a:latin typeface="+mn-lt"/>
                <a:ea typeface="+mn-ea"/>
                <a:cs typeface="+mn-cs"/>
              </a:rPr>
              <a:t>patella</a:t>
            </a:r>
            <a:r>
              <a:rPr lang="hu-HU" sz="1200" kern="1200" dirty="0" smtClean="0">
                <a:solidFill>
                  <a:schemeClr val="tx1"/>
                </a:solidFill>
                <a:effectLst/>
                <a:latin typeface="+mn-lt"/>
                <a:ea typeface="+mn-ea"/>
                <a:cs typeface="+mn-cs"/>
              </a:rPr>
              <a:t> ín </a:t>
            </a:r>
            <a:r>
              <a:rPr lang="hu-HU" sz="1200" kern="1200" dirty="0" err="1" smtClean="0">
                <a:solidFill>
                  <a:schemeClr val="tx1"/>
                </a:solidFill>
                <a:effectLst/>
                <a:latin typeface="+mn-lt"/>
                <a:ea typeface="+mn-ea"/>
                <a:cs typeface="+mn-cs"/>
              </a:rPr>
              <a:t>stiffness-e</a:t>
            </a:r>
            <a:r>
              <a:rPr lang="hu-HU" sz="1200" kern="1200" dirty="0" smtClean="0">
                <a:solidFill>
                  <a:schemeClr val="tx1"/>
                </a:solidFill>
                <a:effectLst/>
                <a:latin typeface="+mn-lt"/>
                <a:ea typeface="+mn-ea"/>
                <a:cs typeface="+mn-cs"/>
              </a:rPr>
              <a:t> felnőtt férfiak és nők esetében nem különbözik</a:t>
            </a:r>
            <a:r>
              <a:rPr lang="hu-HU" sz="1200" kern="1200" baseline="0" dirty="0" smtClean="0">
                <a:solidFill>
                  <a:schemeClr val="tx1"/>
                </a:solidFill>
                <a:effectLst/>
                <a:latin typeface="+mn-lt"/>
                <a:ea typeface="+mn-ea"/>
                <a:cs typeface="+mn-cs"/>
              </a:rPr>
              <a:t> egymástól, de csaknem kétszerese a kilenc évesekének. Mint ahogy </a:t>
            </a:r>
            <a:r>
              <a:rPr lang="hu-HU" sz="1200" kern="1200" baseline="0" dirty="0" err="1" smtClean="0">
                <a:solidFill>
                  <a:schemeClr val="tx1"/>
                </a:solidFill>
                <a:effectLst/>
                <a:latin typeface="+mn-lt"/>
                <a:ea typeface="+mn-ea"/>
                <a:cs typeface="+mn-cs"/>
              </a:rPr>
              <a:t>korábann</a:t>
            </a:r>
            <a:r>
              <a:rPr lang="hu-HU" sz="1200" kern="1200" baseline="0" dirty="0" smtClean="0">
                <a:solidFill>
                  <a:schemeClr val="tx1"/>
                </a:solidFill>
                <a:effectLst/>
                <a:latin typeface="+mn-lt"/>
                <a:ea typeface="+mn-ea"/>
                <a:cs typeface="+mn-cs"/>
              </a:rPr>
              <a:t> az erő-megnyúlás görbéken láttuk a gyerekek </a:t>
            </a:r>
            <a:r>
              <a:rPr lang="hu-HU" sz="1200" kern="1200" baseline="0" dirty="0" err="1" smtClean="0">
                <a:solidFill>
                  <a:schemeClr val="tx1"/>
                </a:solidFill>
                <a:effectLst/>
                <a:latin typeface="+mn-lt"/>
                <a:ea typeface="+mn-ea"/>
                <a:cs typeface="+mn-cs"/>
              </a:rPr>
              <a:t>patella</a:t>
            </a:r>
            <a:r>
              <a:rPr lang="hu-HU" sz="1200" kern="1200" baseline="0" dirty="0" smtClean="0">
                <a:solidFill>
                  <a:schemeClr val="tx1"/>
                </a:solidFill>
                <a:effectLst/>
                <a:latin typeface="+mn-lt"/>
                <a:ea typeface="+mn-ea"/>
                <a:cs typeface="+mn-cs"/>
              </a:rPr>
              <a:t> inának merevsége ugyan kisebb, de nyúlékonyabbak, mint a felnőtteké. Mivel az Achilles ín valamivel vastagabb, mint a </a:t>
            </a:r>
            <a:r>
              <a:rPr lang="hu-HU" sz="1200" kern="1200" baseline="0" dirty="0" err="1" smtClean="0">
                <a:solidFill>
                  <a:schemeClr val="tx1"/>
                </a:solidFill>
                <a:effectLst/>
                <a:latin typeface="+mn-lt"/>
                <a:ea typeface="+mn-ea"/>
                <a:cs typeface="+mn-cs"/>
              </a:rPr>
              <a:t>patella</a:t>
            </a:r>
            <a:r>
              <a:rPr lang="hu-HU" sz="1200" kern="1200" baseline="0" dirty="0" smtClean="0">
                <a:solidFill>
                  <a:schemeClr val="tx1"/>
                </a:solidFill>
                <a:effectLst/>
                <a:latin typeface="+mn-lt"/>
                <a:ea typeface="+mn-ea"/>
                <a:cs typeface="+mn-cs"/>
              </a:rPr>
              <a:t> ín, ezért várható lenne, hogy a </a:t>
            </a:r>
            <a:r>
              <a:rPr lang="hu-HU" sz="1200" kern="1200" baseline="0" dirty="0" err="1" smtClean="0">
                <a:solidFill>
                  <a:schemeClr val="tx1"/>
                </a:solidFill>
                <a:effectLst/>
                <a:latin typeface="+mn-lt"/>
                <a:ea typeface="+mn-ea"/>
                <a:cs typeface="+mn-cs"/>
              </a:rPr>
              <a:t>stiffnesse</a:t>
            </a:r>
            <a:r>
              <a:rPr lang="hu-HU" sz="1200" kern="1200" baseline="0" dirty="0" smtClean="0">
                <a:solidFill>
                  <a:schemeClr val="tx1"/>
                </a:solidFill>
                <a:effectLst/>
                <a:latin typeface="+mn-lt"/>
                <a:ea typeface="+mn-ea"/>
                <a:cs typeface="+mn-cs"/>
              </a:rPr>
              <a:t> nagyobb, mint a </a:t>
            </a:r>
            <a:r>
              <a:rPr lang="hu-HU" sz="1200" kern="1200" baseline="0" dirty="0" err="1" smtClean="0">
                <a:solidFill>
                  <a:schemeClr val="tx1"/>
                </a:solidFill>
                <a:effectLst/>
                <a:latin typeface="+mn-lt"/>
                <a:ea typeface="+mn-ea"/>
                <a:cs typeface="+mn-cs"/>
              </a:rPr>
              <a:t>patella</a:t>
            </a:r>
            <a:r>
              <a:rPr lang="hu-HU" sz="1200" kern="1200" baseline="0" dirty="0" smtClean="0">
                <a:solidFill>
                  <a:schemeClr val="tx1"/>
                </a:solidFill>
                <a:effectLst/>
                <a:latin typeface="+mn-lt"/>
                <a:ea typeface="+mn-ea"/>
                <a:cs typeface="+mn-cs"/>
              </a:rPr>
              <a:t> íné. A dián azonban az látható, hogy csupán egyharmad a </a:t>
            </a:r>
            <a:r>
              <a:rPr lang="hu-HU" sz="1200" kern="1200" baseline="0" dirty="0" err="1" smtClean="0">
                <a:solidFill>
                  <a:schemeClr val="tx1"/>
                </a:solidFill>
                <a:effectLst/>
                <a:latin typeface="+mn-lt"/>
                <a:ea typeface="+mn-ea"/>
                <a:cs typeface="+mn-cs"/>
              </a:rPr>
              <a:t>patella</a:t>
            </a:r>
            <a:r>
              <a:rPr lang="hu-HU" sz="1200" kern="1200" baseline="0" dirty="0" smtClean="0">
                <a:solidFill>
                  <a:schemeClr val="tx1"/>
                </a:solidFill>
                <a:effectLst/>
                <a:latin typeface="+mn-lt"/>
                <a:ea typeface="+mn-ea"/>
                <a:cs typeface="+mn-cs"/>
              </a:rPr>
              <a:t> ínénak. Feltehetően akkora különbség nincs a két ín </a:t>
            </a:r>
            <a:r>
              <a:rPr lang="hu-HU" sz="1200" kern="1200" baseline="0" dirty="0" err="1" smtClean="0">
                <a:solidFill>
                  <a:schemeClr val="tx1"/>
                </a:solidFill>
                <a:effectLst/>
                <a:latin typeface="+mn-lt"/>
                <a:ea typeface="+mn-ea"/>
                <a:cs typeface="+mn-cs"/>
              </a:rPr>
              <a:t>stiffness-ében</a:t>
            </a:r>
            <a:r>
              <a:rPr lang="hu-HU" sz="1200" kern="1200" baseline="0" dirty="0" smtClean="0">
                <a:solidFill>
                  <a:schemeClr val="tx1"/>
                </a:solidFill>
                <a:effectLst/>
                <a:latin typeface="+mn-lt"/>
                <a:ea typeface="+mn-ea"/>
                <a:cs typeface="+mn-cs"/>
              </a:rPr>
              <a:t> abban az esetben, ha a két ín vizsgálata azonos személyeken történt volna.</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 </a:t>
            </a:r>
            <a:r>
              <a:rPr lang="hu-HU" sz="1200" kern="1200" dirty="0" err="1" smtClean="0">
                <a:solidFill>
                  <a:schemeClr val="tx1"/>
                </a:solidFill>
                <a:effectLst/>
                <a:latin typeface="+mn-lt"/>
                <a:ea typeface="+mn-ea"/>
                <a:cs typeface="+mn-cs"/>
              </a:rPr>
              <a:t>Kongsgaard</a:t>
            </a:r>
            <a:r>
              <a:rPr lang="hu-HU" sz="1200" kern="1200" baseline="300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 C.H. Nielsen, S. </a:t>
            </a:r>
            <a:r>
              <a:rPr lang="hu-HU" sz="1200" kern="1200" dirty="0" err="1" smtClean="0">
                <a:solidFill>
                  <a:schemeClr val="tx1"/>
                </a:solidFill>
                <a:effectLst/>
                <a:latin typeface="+mn-lt"/>
                <a:ea typeface="+mn-ea"/>
                <a:cs typeface="+mn-cs"/>
              </a:rPr>
              <a:t>Hegnsvad</a:t>
            </a:r>
            <a:r>
              <a:rPr lang="hu-HU" sz="1200" kern="1200" dirty="0" smtClean="0">
                <a:solidFill>
                  <a:schemeClr val="tx1"/>
                </a:solidFill>
                <a:effectLst/>
                <a:latin typeface="+mn-lt"/>
                <a:ea typeface="+mn-ea"/>
                <a:cs typeface="+mn-cs"/>
              </a:rPr>
              <a:t>, P. </a:t>
            </a:r>
            <a:r>
              <a:rPr lang="hu-HU" sz="1200" kern="1200" dirty="0" err="1" smtClean="0">
                <a:solidFill>
                  <a:schemeClr val="tx1"/>
                </a:solidFill>
                <a:effectLst/>
                <a:latin typeface="+mn-lt"/>
                <a:ea typeface="+mn-ea"/>
                <a:cs typeface="+mn-cs"/>
              </a:rPr>
              <a:t>Aagaard</a:t>
            </a:r>
            <a:r>
              <a:rPr lang="hu-HU" sz="1200" kern="1200" dirty="0" smtClean="0">
                <a:solidFill>
                  <a:schemeClr val="tx1"/>
                </a:solidFill>
                <a:effectLst/>
                <a:latin typeface="+mn-lt"/>
                <a:ea typeface="+mn-ea"/>
                <a:cs typeface="+mn-cs"/>
              </a:rPr>
              <a:t>,  </a:t>
            </a:r>
            <a:r>
              <a:rPr lang="hu-HU" sz="1200" u="sng" kern="1200" dirty="0" err="1" smtClean="0">
                <a:solidFill>
                  <a:schemeClr val="tx1"/>
                </a:solidFill>
                <a:effectLst/>
                <a:latin typeface="+mn-lt"/>
                <a:ea typeface="+mn-ea"/>
                <a:cs typeface="+mn-cs"/>
              </a:rPr>
              <a:t>S.P.Magnusson</a:t>
            </a:r>
            <a:r>
              <a:rPr lang="hu-HU" sz="1200" u="sng"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(2011) </a:t>
            </a:r>
            <a:r>
              <a:rPr lang="hu-HU" sz="1200" kern="1200" dirty="0" err="1" smtClean="0">
                <a:solidFill>
                  <a:schemeClr val="tx1"/>
                </a:solidFill>
                <a:effectLst/>
                <a:latin typeface="+mn-lt"/>
                <a:ea typeface="+mn-ea"/>
                <a:cs typeface="+mn-cs"/>
              </a:rPr>
              <a:t>Mechanical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properties</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human Achilles </a:t>
            </a:r>
            <a:r>
              <a:rPr lang="hu-HU" sz="1200" kern="1200" dirty="0" err="1" smtClean="0">
                <a:solidFill>
                  <a:schemeClr val="tx1"/>
                </a:solidFill>
                <a:effectLst/>
                <a:latin typeface="+mn-lt"/>
                <a:ea typeface="+mn-ea"/>
                <a:cs typeface="+mn-cs"/>
              </a:rPr>
              <a:t>tendon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vivo. </a:t>
            </a:r>
            <a:r>
              <a:rPr lang="hu-HU" sz="1200" u="sng" kern="1200" dirty="0" err="1" smtClean="0">
                <a:solidFill>
                  <a:schemeClr val="tx1"/>
                </a:solidFill>
                <a:effectLst/>
                <a:latin typeface="+mn-lt"/>
                <a:ea typeface="+mn-ea"/>
                <a:cs typeface="+mn-cs"/>
              </a:rPr>
              <a:t>Clinical</a:t>
            </a:r>
            <a:r>
              <a:rPr lang="hu-HU" sz="1200" u="sng" kern="1200" dirty="0" smtClean="0">
                <a:solidFill>
                  <a:schemeClr val="tx1"/>
                </a:solidFill>
                <a:effectLst/>
                <a:latin typeface="+mn-lt"/>
                <a:ea typeface="+mn-ea"/>
                <a:cs typeface="+mn-cs"/>
              </a:rPr>
              <a:t> </a:t>
            </a:r>
            <a:r>
              <a:rPr lang="hu-HU" sz="1200" u="sng" kern="1200" dirty="0" err="1" smtClean="0">
                <a:solidFill>
                  <a:schemeClr val="tx1"/>
                </a:solidFill>
                <a:effectLst/>
                <a:latin typeface="+mn-lt"/>
                <a:ea typeface="+mn-ea"/>
                <a:cs typeface="+mn-cs"/>
              </a:rPr>
              <a:t>Biomechanics</a:t>
            </a:r>
            <a:r>
              <a:rPr lang="hu-HU" sz="1200" u="sng"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26, (7):772–777</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E261498F-876A-49FE-B74B-E07AD65F5AA5}" type="slidenum">
              <a:rPr lang="hu-HU" smtClean="0"/>
              <a:pPr/>
              <a:t>37</a:t>
            </a:fld>
            <a:endParaRPr lang="hu-HU"/>
          </a:p>
        </p:txBody>
      </p:sp>
    </p:spTree>
    <p:extLst>
      <p:ext uri="{BB962C8B-B14F-4D97-AF65-F5344CB8AC3E}">
        <p14:creationId xmlns:p14="http://schemas.microsoft.com/office/powerpoint/2010/main" val="3464667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akép helye 1"/>
          <p:cNvSpPr>
            <a:spLocks noGrp="1" noRot="1" noChangeAspect="1" noTextEdit="1"/>
          </p:cNvSpPr>
          <p:nvPr>
            <p:ph type="sldImg"/>
          </p:nvPr>
        </p:nvSpPr>
        <p:spPr>
          <a:ln/>
        </p:spPr>
      </p:sp>
      <p:sp>
        <p:nvSpPr>
          <p:cNvPr id="8704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 </a:t>
            </a:r>
            <a:r>
              <a:rPr lang="hu-HU" altLang="hu-HU" dirty="0" err="1" smtClean="0"/>
              <a:t>stress</a:t>
            </a:r>
            <a:r>
              <a:rPr lang="hu-HU" altLang="hu-HU" dirty="0" smtClean="0"/>
              <a:t> az egységnyi ín keresztmetszetre eső erőnagyságot jelenti. A </a:t>
            </a:r>
            <a:r>
              <a:rPr lang="hu-HU" altLang="hu-HU" dirty="0" err="1" smtClean="0"/>
              <a:t>strain</a:t>
            </a:r>
            <a:r>
              <a:rPr lang="hu-HU" altLang="hu-HU" dirty="0" smtClean="0"/>
              <a:t> az ín megnyúlásának</a:t>
            </a:r>
            <a:r>
              <a:rPr lang="hu-HU" altLang="hu-HU" baseline="0" dirty="0" smtClean="0"/>
              <a:t> mértéke a nyugalmi hosszhoz viszonyítva. </a:t>
            </a:r>
            <a:endParaRPr lang="en-GB" altLang="hu-HU" dirty="0" smtClean="0"/>
          </a:p>
        </p:txBody>
      </p:sp>
      <p:sp>
        <p:nvSpPr>
          <p:cNvPr id="8704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7DA7ED-3947-49A6-B58C-A76719255D8C}" type="slidenum">
              <a:rPr lang="en-US" altLang="hu-HU" sz="1200" smtClean="0"/>
              <a:pPr/>
              <a:t>38</a:t>
            </a:fld>
            <a:endParaRPr lang="en-US" altLang="hu-HU"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kép helye 1"/>
          <p:cNvSpPr>
            <a:spLocks noGrp="1" noRot="1" noChangeAspect="1" noTextEdit="1"/>
          </p:cNvSpPr>
          <p:nvPr>
            <p:ph type="sldImg"/>
          </p:nvPr>
        </p:nvSpPr>
        <p:spPr>
          <a:ln/>
        </p:spPr>
      </p:sp>
      <p:sp>
        <p:nvSpPr>
          <p:cNvPr id="8806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Életszerű körülmények között mért forgatónyomatékból kiszámoljuk az izom maximális izometriás erejét és az az alatti hosszváltozást. Mágneses rezonancia képeken megmérjük az ín keresztmetszeti területének nagyságát. Az MRI képen a patella ín keresztmetszeti területét láthatjuk.</a:t>
            </a:r>
          </a:p>
          <a:p>
            <a:r>
              <a:rPr lang="hu-HU" altLang="hu-HU" smtClean="0"/>
              <a:t>A maximális erőt elosztjuk a keresztmetszeti területtel és így megkapjuk a stress értékét Pascalban.</a:t>
            </a:r>
          </a:p>
          <a:p>
            <a:r>
              <a:rPr lang="hu-HU" altLang="hu-HU" smtClean="0"/>
              <a:t>A maximális erőkifejtésnél mért ínhosszúsággal elosztjuk az ín nyugalmi hosszát és beszorozzuk százzal és így megkapjuk a strain (százalékos megnyúlás) értékét. </a:t>
            </a:r>
          </a:p>
          <a:p>
            <a:endParaRPr lang="en-GB" altLang="hu-HU" smtClean="0"/>
          </a:p>
        </p:txBody>
      </p:sp>
      <p:sp>
        <p:nvSpPr>
          <p:cNvPr id="8806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5E6D59-9321-4B45-87AB-1FCAE3178329}" type="slidenum">
              <a:rPr lang="en-US" altLang="hu-HU" sz="1200" smtClean="0"/>
              <a:pPr/>
              <a:t>39</a:t>
            </a:fld>
            <a:endParaRPr lang="en-US" altLang="hu-HU"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akép helye 1"/>
          <p:cNvSpPr>
            <a:spLocks noGrp="1" noRot="1" noChangeAspect="1" noTextEdit="1"/>
          </p:cNvSpPr>
          <p:nvPr>
            <p:ph type="sldImg"/>
          </p:nvPr>
        </p:nvSpPr>
        <p:spPr>
          <a:ln/>
        </p:spPr>
      </p:sp>
      <p:sp>
        <p:nvSpPr>
          <p:cNvPr id="8909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Jól észrevehető, hogy az erő-megnyúlás és a stress-strain görbe alakja nagyon hasonlatos és hasonlóan lehet meghatározni az egyes szakaszokat.</a:t>
            </a:r>
            <a:endParaRPr lang="en-GB" altLang="hu-HU" smtClean="0"/>
          </a:p>
        </p:txBody>
      </p:sp>
      <p:sp>
        <p:nvSpPr>
          <p:cNvPr id="8909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159B2E-F62A-4AA8-B3CD-A744D4962B15}" type="slidenum">
              <a:rPr lang="en-US" altLang="hu-HU" sz="1200" smtClean="0"/>
              <a:pPr/>
              <a:t>40</a:t>
            </a:fld>
            <a:endParaRPr lang="en-US" altLang="hu-HU"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a:ln/>
        </p:spPr>
      </p:sp>
      <p:sp>
        <p:nvSpPr>
          <p:cNvPr id="9011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 dián egy kollagén rost </a:t>
            </a:r>
            <a:r>
              <a:rPr lang="hu-HU" altLang="hu-HU" dirty="0" err="1" smtClean="0"/>
              <a:t>stress-strain</a:t>
            </a:r>
            <a:r>
              <a:rPr lang="hu-HU" altLang="hu-HU" dirty="0" smtClean="0"/>
              <a:t> sematikus görbéjét látjuk, ami nagyon hasonló az egész ín </a:t>
            </a:r>
            <a:r>
              <a:rPr lang="hu-HU" altLang="hu-HU" dirty="0" err="1" smtClean="0"/>
              <a:t>stress-strain</a:t>
            </a:r>
            <a:r>
              <a:rPr lang="hu-HU" altLang="hu-HU" dirty="0" smtClean="0"/>
              <a:t> görbéjéhez. A görbe alatti terület az ínban, szalagban tárolt elasztikus energiára jellemző, noha valójában az elasztikus energia az erő-megnyúlás görbe alatti területtel egyenlő.</a:t>
            </a:r>
          </a:p>
          <a:p>
            <a:r>
              <a:rPr lang="hu-HU" altLang="hu-HU" dirty="0" smtClean="0"/>
              <a:t>Az elasztikus szakaszban (nincs </a:t>
            </a:r>
            <a:r>
              <a:rPr lang="hu-HU" altLang="hu-HU" dirty="0" err="1" smtClean="0"/>
              <a:t>mikrosérülés</a:t>
            </a:r>
            <a:r>
              <a:rPr lang="hu-HU" altLang="hu-HU" dirty="0" smtClean="0"/>
              <a:t>) a hosszváltozás reverzibilis. A plasztikus szakaszban azonban a hosszváltozás fokozatosan irreverzibilissé válik (mikro és </a:t>
            </a:r>
            <a:r>
              <a:rPr lang="hu-HU" altLang="hu-HU" dirty="0" err="1" smtClean="0"/>
              <a:t>makrosérülések</a:t>
            </a:r>
            <a:r>
              <a:rPr lang="hu-HU" altLang="hu-HU" dirty="0" smtClean="0"/>
              <a:t>). Ebben a szakaszban a tárolt elasztikus energia csak kis hányada nyerhető csak vissza. Amikor az ín elszakad, akkor az összes, az ín nyújtására felhasznált energia az ín deformálásra használódik fel.</a:t>
            </a:r>
            <a:endParaRPr lang="en-GB" altLang="hu-HU" dirty="0" smtClean="0"/>
          </a:p>
        </p:txBody>
      </p:sp>
      <p:sp>
        <p:nvSpPr>
          <p:cNvPr id="9011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7717EA-C86A-458E-84B7-F1FBAE7D04E2}" type="slidenum">
              <a:rPr lang="en-US" altLang="hu-HU" sz="1200" smtClean="0"/>
              <a:pPr/>
              <a:t>41</a:t>
            </a:fld>
            <a:endParaRPr lang="en-US" altLang="hu-HU"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smtClean="0"/>
              <a:t>A </a:t>
            </a:r>
            <a:r>
              <a:rPr lang="hu-HU" altLang="hu-HU" dirty="0" err="1" smtClean="0"/>
              <a:t>stress</a:t>
            </a:r>
            <a:r>
              <a:rPr lang="hu-HU" altLang="hu-HU" dirty="0" smtClean="0"/>
              <a:t> és </a:t>
            </a:r>
            <a:r>
              <a:rPr lang="hu-HU" altLang="hu-HU" dirty="0" err="1" smtClean="0"/>
              <a:t>strain</a:t>
            </a:r>
            <a:r>
              <a:rPr lang="hu-HU" altLang="hu-HU" dirty="0" smtClean="0"/>
              <a:t> értékek életkor függőek. Fiatalok ugyanazon keresztmetszeti területű inai nagyobb ellenállást tudnak kifejteni a megnyújtó erővel szemben, mint az idősek inai és ezért a </a:t>
            </a:r>
            <a:r>
              <a:rPr lang="hu-HU" altLang="hu-HU" dirty="0" err="1" smtClean="0"/>
              <a:t>stress</a:t>
            </a:r>
            <a:r>
              <a:rPr lang="hu-HU" altLang="hu-HU" dirty="0" smtClean="0"/>
              <a:t> értékek is nagyobbak. Minthogy az idősek inának megnyúlása kisebb, mint a fiataloké. A </a:t>
            </a:r>
            <a:r>
              <a:rPr lang="hu-HU" altLang="hu-HU" dirty="0" err="1" smtClean="0"/>
              <a:t>strain</a:t>
            </a:r>
            <a:r>
              <a:rPr lang="hu-HU" altLang="hu-HU" dirty="0" smtClean="0"/>
              <a:t> érték is nagyobb.</a:t>
            </a:r>
          </a:p>
          <a:p>
            <a:r>
              <a:rPr lang="hu-HU" altLang="hu-HU" dirty="0" err="1" smtClean="0"/>
              <a:t>In</a:t>
            </a:r>
            <a:r>
              <a:rPr lang="hu-HU" altLang="hu-HU" dirty="0" smtClean="0"/>
              <a:t> vivo vizsgálatok bizonyítják, hogy az inak, szalagok mérete is befolyásolja a </a:t>
            </a:r>
            <a:r>
              <a:rPr lang="hu-HU" altLang="hu-HU" dirty="0" err="1" smtClean="0"/>
              <a:t>stress</a:t>
            </a:r>
            <a:r>
              <a:rPr lang="hu-HU" altLang="hu-HU" dirty="0" smtClean="0"/>
              <a:t> és </a:t>
            </a:r>
            <a:r>
              <a:rPr lang="hu-HU" altLang="hu-HU" dirty="0" err="1" smtClean="0"/>
              <a:t>strain</a:t>
            </a:r>
            <a:r>
              <a:rPr lang="hu-HU" altLang="hu-HU" dirty="0" smtClean="0"/>
              <a:t> értékeket.  A nagyobb keresztmetszetű inak </a:t>
            </a:r>
            <a:r>
              <a:rPr lang="hu-HU" altLang="hu-HU" dirty="0" err="1" smtClean="0"/>
              <a:t>stress</a:t>
            </a:r>
            <a:r>
              <a:rPr lang="hu-HU" altLang="hu-HU" dirty="0" smtClean="0"/>
              <a:t> értéke nagyobb.</a:t>
            </a:r>
            <a:endParaRPr lang="en-GB" altLang="hu-HU" dirty="0" smtClean="0"/>
          </a:p>
        </p:txBody>
      </p:sp>
      <p:sp>
        <p:nvSpPr>
          <p:cNvPr id="4" name="Dia számának helye 3"/>
          <p:cNvSpPr>
            <a:spLocks noGrp="1"/>
          </p:cNvSpPr>
          <p:nvPr>
            <p:ph type="sldNum" sz="quarter" idx="10"/>
          </p:nvPr>
        </p:nvSpPr>
        <p:spPr/>
        <p:txBody>
          <a:bodyPr/>
          <a:lstStyle/>
          <a:p>
            <a:fld id="{E261498F-876A-49FE-B74B-E07AD65F5AA5}" type="slidenum">
              <a:rPr lang="hu-HU" smtClean="0"/>
              <a:pPr/>
              <a:t>42</a:t>
            </a:fld>
            <a:endParaRPr lang="hu-HU"/>
          </a:p>
        </p:txBody>
      </p:sp>
    </p:spTree>
    <p:extLst>
      <p:ext uri="{BB962C8B-B14F-4D97-AF65-F5344CB8AC3E}">
        <p14:creationId xmlns:p14="http://schemas.microsoft.com/office/powerpoint/2010/main" val="1414881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a:t>
            </a:r>
            <a:r>
              <a:rPr lang="hu-HU" baseline="0" dirty="0" smtClean="0"/>
              <a:t> idősek ACL  ina csaknem háromszor kisebb </a:t>
            </a:r>
            <a:r>
              <a:rPr lang="hu-HU" baseline="0" dirty="0" err="1" smtClean="0"/>
              <a:t>stress</a:t>
            </a:r>
            <a:r>
              <a:rPr lang="hu-HU" baseline="0" dirty="0" smtClean="0"/>
              <a:t> értéket mutat, mint a felnőtt fiataloké, ami elsősorban annak tudható be, hogy a nyújtási erő jelentősen csökken a életkor előrehaladásával. </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43</a:t>
            </a:fld>
            <a:endParaRPr lang="hu-HU"/>
          </a:p>
        </p:txBody>
      </p:sp>
    </p:spTree>
    <p:extLst>
      <p:ext uri="{BB962C8B-B14F-4D97-AF65-F5344CB8AC3E}">
        <p14:creationId xmlns:p14="http://schemas.microsoft.com/office/powerpoint/2010/main" val="160054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a:t>
            </a:r>
            <a:r>
              <a:rPr lang="hu-HU" dirty="0" err="1" smtClean="0"/>
              <a:t>patella</a:t>
            </a:r>
            <a:r>
              <a:rPr lang="hu-HU" dirty="0" smtClean="0"/>
              <a:t> ín nyúlása 17,9 mm, ami jelentősen nagyobb, mint a </a:t>
            </a:r>
            <a:r>
              <a:rPr lang="hu-HU" dirty="0" err="1" smtClean="0"/>
              <a:t>tibialis</a:t>
            </a:r>
            <a:r>
              <a:rPr lang="hu-HU" dirty="0" smtClean="0"/>
              <a:t> </a:t>
            </a:r>
            <a:r>
              <a:rPr lang="hu-HU" dirty="0" err="1" smtClean="0"/>
              <a:t>anterioré</a:t>
            </a:r>
            <a:r>
              <a:rPr lang="hu-HU" dirty="0" smtClean="0"/>
              <a:t> (TA).</a:t>
            </a:r>
            <a:r>
              <a:rPr lang="hu-HU" baseline="0" dirty="0" smtClean="0"/>
              <a:t> Meg kell azonban jegyezni, hogy ez a különbség abból adódik, hogy a TA megnyújtása nem maximális erővel történt. Feltételezhető, hogy  maximális erőnél a TA ín megnyúlása nagyobb lenne, hiszen a TA ina </a:t>
            </a:r>
            <a:r>
              <a:rPr lang="hu-HU" baseline="0" dirty="0" err="1" smtClean="0"/>
              <a:t>hosszab</a:t>
            </a:r>
            <a:r>
              <a:rPr lang="hu-HU" baseline="0" dirty="0" smtClean="0"/>
              <a:t> és vékonyabb, mint a </a:t>
            </a:r>
            <a:r>
              <a:rPr lang="hu-HU" baseline="0" dirty="0" err="1" smtClean="0"/>
              <a:t>patella</a:t>
            </a:r>
            <a:r>
              <a:rPr lang="hu-HU" baseline="0" dirty="0" smtClean="0"/>
              <a:t> ín.</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44</a:t>
            </a:fld>
            <a:endParaRPr lang="hu-HU"/>
          </a:p>
        </p:txBody>
      </p:sp>
    </p:spTree>
    <p:extLst>
      <p:ext uri="{BB962C8B-B14F-4D97-AF65-F5344CB8AC3E}">
        <p14:creationId xmlns:p14="http://schemas.microsoft.com/office/powerpoint/2010/main" val="209575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FAFFF14-60B6-492B-8960-107D82375358}" type="slidenum">
              <a:rPr lang="en-US" altLang="hu-HU" sz="1200" smtClean="0"/>
              <a:pPr/>
              <a:t>6</a:t>
            </a:fld>
            <a:endParaRPr lang="en-US" altLang="hu-HU" sz="1200" smtClean="0"/>
          </a:p>
        </p:txBody>
      </p:sp>
      <p:sp>
        <p:nvSpPr>
          <p:cNvPr id="64515" name="Rectangle 2"/>
          <p:cNvSpPr>
            <a:spLocks noGrp="1" noRot="1" noChangeAspect="1" noChangeArrowheads="1" noTextEdit="1"/>
          </p:cNvSpPr>
          <p:nvPr>
            <p:ph type="sldImg"/>
          </p:nvPr>
        </p:nvSpPr>
        <p:spPr>
          <a:xfrm>
            <a:off x="1144588" y="687388"/>
            <a:ext cx="4568825" cy="3425825"/>
          </a:xfrm>
          <a:ln w="12700" cap="flat"/>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smtClean="0"/>
              <a:t>Az inak és szalagok I típusú kollagénekből állnak. Ez a molekula három polipeptide láncból </a:t>
            </a:r>
            <a:r>
              <a:rPr lang="en-US" altLang="hu-HU" smtClean="0"/>
              <a:t>(</a:t>
            </a:r>
            <a:r>
              <a:rPr lang="en-US" altLang="hu-HU" smtClean="0">
                <a:sym typeface="Symbol" pitchFamily="18" charset="2"/>
              </a:rPr>
              <a:t> </a:t>
            </a:r>
            <a:r>
              <a:rPr lang="hu-HU" altLang="hu-HU" smtClean="0">
                <a:sym typeface="Symbol" pitchFamily="18" charset="2"/>
              </a:rPr>
              <a:t>lánc</a:t>
            </a:r>
            <a:r>
              <a:rPr lang="en-US" altLang="hu-HU" smtClean="0">
                <a:sym typeface="Symbol" pitchFamily="18" charset="2"/>
              </a:rPr>
              <a:t>)</a:t>
            </a:r>
            <a:r>
              <a:rPr lang="hu-HU" altLang="hu-HU" smtClean="0">
                <a:sym typeface="Symbol" pitchFamily="18" charset="2"/>
              </a:rPr>
              <a:t> formálódik</a:t>
            </a:r>
            <a:r>
              <a:rPr lang="en-US" altLang="hu-HU" smtClean="0">
                <a:sym typeface="Symbol" pitchFamily="18" charset="2"/>
              </a:rPr>
              <a:t>, </a:t>
            </a:r>
            <a:r>
              <a:rPr lang="hu-HU" altLang="hu-HU" smtClean="0">
                <a:sym typeface="Symbol" pitchFamily="18" charset="2"/>
              </a:rPr>
              <a:t>mindegyik helixé tekeredve. </a:t>
            </a:r>
            <a:r>
              <a:rPr lang="hu-HU" altLang="hu-HU" smtClean="0"/>
              <a:t>A kollagén molekulák lépcsőzetesen eltolt kötegekké szerveződnek. </a:t>
            </a:r>
            <a:endParaRPr lang="en-US" altLang="hu-HU" smtClean="0"/>
          </a:p>
          <a:p>
            <a:r>
              <a:rPr lang="hu-HU" altLang="hu-HU" smtClean="0"/>
              <a:t>A keresztösszekötetés növeli a kollagén fibrillumok erőkifejtését a nyújtó erővel szemben. Keresztösszeköttetés is található a kollagén molekulák között, amelyek lényeges szereppel bírnak a molekulák fibrulomokká alakításában. </a:t>
            </a:r>
            <a:endParaRPr lang="en-US" altLang="hu-HU" smtClean="0"/>
          </a:p>
          <a:p>
            <a:endParaRPr lang="en-US" altLang="hu-HU" b="1" smtClean="0"/>
          </a:p>
          <a:p>
            <a:endParaRPr lang="en-GB" altLang="hu-H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a:t>
            </a:r>
            <a:r>
              <a:rPr lang="hu-HU" dirty="0" err="1" smtClean="0"/>
              <a:t>patella</a:t>
            </a:r>
            <a:r>
              <a:rPr lang="hu-HU" dirty="0" smtClean="0"/>
              <a:t> ín nagyobb </a:t>
            </a:r>
            <a:r>
              <a:rPr lang="hu-HU" dirty="0" err="1" smtClean="0"/>
              <a:t>stress</a:t>
            </a:r>
            <a:r>
              <a:rPr lang="hu-HU" dirty="0" smtClean="0"/>
              <a:t> értéke azért nagyobb,</a:t>
            </a:r>
            <a:r>
              <a:rPr lang="hu-HU" baseline="0" dirty="0" smtClean="0"/>
              <a:t> mint a TA íné, mert a </a:t>
            </a:r>
            <a:r>
              <a:rPr lang="hu-HU" baseline="0" dirty="0" err="1" smtClean="0"/>
              <a:t>quadriceps</a:t>
            </a:r>
            <a:r>
              <a:rPr lang="hu-HU" baseline="0" dirty="0" smtClean="0"/>
              <a:t> izom jelentősen nagyobb erőt tud kifejteni, mint a </a:t>
            </a:r>
            <a:r>
              <a:rPr lang="hu-HU" baseline="0" dirty="0" err="1" smtClean="0"/>
              <a:t>tibialis</a:t>
            </a:r>
            <a:r>
              <a:rPr lang="hu-HU" baseline="0" dirty="0" smtClean="0"/>
              <a:t> </a:t>
            </a:r>
            <a:r>
              <a:rPr lang="hu-HU" baseline="0" dirty="0" err="1" smtClean="0"/>
              <a:t>anterior</a:t>
            </a:r>
            <a:r>
              <a:rPr lang="hu-HU" baseline="0" dirty="0" smtClean="0"/>
              <a:t>.</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45</a:t>
            </a:fld>
            <a:endParaRPr lang="hu-HU"/>
          </a:p>
        </p:txBody>
      </p:sp>
    </p:spTree>
    <p:extLst>
      <p:ext uri="{BB962C8B-B14F-4D97-AF65-F5344CB8AC3E}">
        <p14:creationId xmlns:p14="http://schemas.microsoft.com/office/powerpoint/2010/main" val="936571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ábra világosan mutatja, hogy a felnőtt férfiak</a:t>
            </a:r>
            <a:r>
              <a:rPr lang="hu-HU" baseline="0" dirty="0" smtClean="0"/>
              <a:t> ina képes a legnagyobb nyújtóerőnek ellenállni (ín keresztmetszetre eső nyújtó erő), de egyben a legkisebb a megnyúlása. Következésképpen a felnőtt férfiak </a:t>
            </a:r>
            <a:r>
              <a:rPr lang="hu-HU" baseline="0" dirty="0" err="1" smtClean="0"/>
              <a:t>patella</a:t>
            </a:r>
            <a:r>
              <a:rPr lang="hu-HU" baseline="0" dirty="0" smtClean="0"/>
              <a:t> ina képes a legnagyobb elasztikus energia tárolására. A gyerekek </a:t>
            </a:r>
            <a:r>
              <a:rPr lang="hu-HU" baseline="0" dirty="0" err="1" smtClean="0"/>
              <a:t>patella</a:t>
            </a:r>
            <a:r>
              <a:rPr lang="hu-HU" baseline="0" dirty="0" smtClean="0"/>
              <a:t> ina bár jelentősen kisebb </a:t>
            </a:r>
            <a:r>
              <a:rPr lang="hu-HU" baseline="0" dirty="0" err="1" smtClean="0"/>
              <a:t>stress</a:t>
            </a:r>
            <a:r>
              <a:rPr lang="hu-HU" baseline="0" dirty="0" smtClean="0"/>
              <a:t> értéket mutat, a </a:t>
            </a:r>
            <a:r>
              <a:rPr lang="hu-HU" baseline="0" dirty="0" err="1" smtClean="0"/>
              <a:t>strain</a:t>
            </a:r>
            <a:r>
              <a:rPr lang="hu-HU" baseline="0" dirty="0" smtClean="0"/>
              <a:t> értéke lényegesen nagyobb, mint a felnőtteké. Ahhoz, hogy a gyermekek inában növeljük az elasztikus energia tárolását, az inakat jelentősen nagyobb mértékben kell megnyújtani, mint a felnőttekét. Kilencéves korban a fiúk </a:t>
            </a:r>
            <a:r>
              <a:rPr lang="hu-HU" baseline="0" dirty="0" err="1" smtClean="0"/>
              <a:t>patella</a:t>
            </a:r>
            <a:r>
              <a:rPr lang="hu-HU" baseline="0" dirty="0" smtClean="0"/>
              <a:t> inának nyúlékonysága (</a:t>
            </a:r>
            <a:r>
              <a:rPr lang="hu-HU" baseline="0" dirty="0" err="1" smtClean="0"/>
              <a:t>strain</a:t>
            </a:r>
            <a:r>
              <a:rPr lang="hu-HU" baseline="0" dirty="0" smtClean="0"/>
              <a:t>) jelentősen nagyobb, mint a hasonló korú lányoké.  </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46</a:t>
            </a:fld>
            <a:endParaRPr lang="hu-HU"/>
          </a:p>
        </p:txBody>
      </p:sp>
    </p:spTree>
    <p:extLst>
      <p:ext uri="{BB962C8B-B14F-4D97-AF65-F5344CB8AC3E}">
        <p14:creationId xmlns:p14="http://schemas.microsoft.com/office/powerpoint/2010/main" val="1664677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Constantinos N. Maganaris, Marco V. Narici &amp; Nicola Maffulli (2008)</a:t>
            </a:r>
          </a:p>
          <a:p>
            <a:r>
              <a:rPr lang="en-US" sz="1200" b="0" i="0" u="none" strike="noStrike" kern="1200" baseline="0" dirty="0" smtClean="0">
                <a:solidFill>
                  <a:schemeClr val="tx1"/>
                </a:solidFill>
                <a:latin typeface="+mn-lt"/>
                <a:ea typeface="+mn-ea"/>
                <a:cs typeface="+mn-cs"/>
              </a:rPr>
              <a:t>Biomechanics of the Achilles tendon, Disability and Rehabilitation, 30:20-22, 1542-1547,</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48</a:t>
            </a:fld>
            <a:endParaRPr lang="hu-HU"/>
          </a:p>
        </p:txBody>
      </p:sp>
    </p:spTree>
    <p:extLst>
      <p:ext uri="{BB962C8B-B14F-4D97-AF65-F5344CB8AC3E}">
        <p14:creationId xmlns:p14="http://schemas.microsoft.com/office/powerpoint/2010/main" val="2509314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akép helye 1"/>
          <p:cNvSpPr>
            <a:spLocks noGrp="1" noRot="1" noChangeAspect="1" noTextEdit="1"/>
          </p:cNvSpPr>
          <p:nvPr>
            <p:ph type="sldImg"/>
          </p:nvPr>
        </p:nvSpPr>
        <p:spPr>
          <a:ln/>
        </p:spPr>
      </p:sp>
      <p:sp>
        <p:nvSpPr>
          <p:cNvPr id="9318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elasztikus modulus kiszámítása in vivo patella ín mérési adatok alapján. A stress-strain görbe legmeredeebbk szakaszához egy egyenes húzunk és kiszámoljuk az egyenes és a vízszintes által bezárt szögét. Mivel a háromszög két befogójának hosszát ismerjük a szög tangensét ki tudjuk számolni. A patella ín esetében az elasztikus modulus 251.6 MPa volt.</a:t>
            </a:r>
            <a:endParaRPr lang="en-GB" altLang="hu-HU" smtClean="0"/>
          </a:p>
        </p:txBody>
      </p:sp>
      <p:sp>
        <p:nvSpPr>
          <p:cNvPr id="9318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4708A9-590D-4026-9222-63587F984E57}" type="slidenum">
              <a:rPr lang="en-US" altLang="hu-HU" sz="1200" smtClean="0"/>
              <a:pPr/>
              <a:t>53</a:t>
            </a:fld>
            <a:endParaRPr lang="en-US" altLang="hu-HU"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akép helye 1"/>
          <p:cNvSpPr>
            <a:spLocks noGrp="1" noRot="1" noChangeAspect="1" noTextEdit="1"/>
          </p:cNvSpPr>
          <p:nvPr>
            <p:ph type="sldImg"/>
          </p:nvPr>
        </p:nvSpPr>
        <p:spPr>
          <a:ln/>
        </p:spPr>
      </p:sp>
      <p:sp>
        <p:nvSpPr>
          <p:cNvPr id="9523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Annak megállapítására, hogy az ín rugó típusú-e az ín izmának keresztmetszeti területét el kell osztani az ín keresztmetszeti területével. Ha ez a hányados 30-nál nagyobb, akkor az ín rugótípusúnak mondható.</a:t>
            </a:r>
          </a:p>
          <a:p>
            <a:r>
              <a:rPr lang="hu-HU" altLang="hu-HU" dirty="0" smtClean="0"/>
              <a:t>A dián a térdfeszítő izom és a </a:t>
            </a:r>
            <a:r>
              <a:rPr lang="hu-HU" altLang="hu-HU" dirty="0" err="1" smtClean="0"/>
              <a:t>patella</a:t>
            </a:r>
            <a:r>
              <a:rPr lang="hu-HU" altLang="hu-HU" dirty="0" smtClean="0"/>
              <a:t> ín keresztmetszetének MRI képe látható</a:t>
            </a:r>
            <a:endParaRPr lang="en-GB" altLang="hu-HU" dirty="0" smtClean="0"/>
          </a:p>
        </p:txBody>
      </p:sp>
      <p:sp>
        <p:nvSpPr>
          <p:cNvPr id="9523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1B2A19-A9EB-49DF-A9D8-EE9516DE4933}" type="slidenum">
              <a:rPr lang="en-US" altLang="hu-HU" sz="1200" smtClean="0"/>
              <a:pPr/>
              <a:t>56</a:t>
            </a:fld>
            <a:endParaRPr lang="en-US" altLang="hu-HU"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kép helye 1"/>
          <p:cNvSpPr>
            <a:spLocks noGrp="1" noRot="1" noChangeAspect="1" noTextEdit="1"/>
          </p:cNvSpPr>
          <p:nvPr>
            <p:ph type="sldImg"/>
          </p:nvPr>
        </p:nvSpPr>
        <p:spPr>
          <a:ln/>
        </p:spPr>
      </p:sp>
      <p:sp>
        <p:nvSpPr>
          <p:cNvPr id="9625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nyújtási energia egyenlő az ín nyújtására fordított mechanikai munkával. Az erő-megnyúlás görbe alatti terület egyenlő az ínban tárolt elasztikus energiával vagyis azzal a munkával, amit a külső erő az ín megnyújtására felhasznált. Más szavakkal az ínban tárolt elasztikus energia az erő megnyúlás szerinti integrálja, amelynek a képlete dián látható, ahol a W a mechanikai munka, F az erő, amit dl hosszváltozás alatt mérünk. A koordináta rendszerben több személy patella inának erő-megnyúlás görbéjét látjuk. Minthogy ezek a görbék különböznek egymástó, a bennük tárolt elasztikus energia is különböző</a:t>
            </a:r>
            <a:endParaRPr lang="en-GB" altLang="hu-HU" smtClean="0"/>
          </a:p>
        </p:txBody>
      </p:sp>
      <p:sp>
        <p:nvSpPr>
          <p:cNvPr id="9626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06D015-D1D4-4260-8951-AA33AB003C99}" type="slidenum">
              <a:rPr lang="en-US" altLang="hu-HU" sz="1200" smtClean="0"/>
              <a:pPr/>
              <a:t>58</a:t>
            </a:fld>
            <a:endParaRPr lang="en-US" altLang="hu-HU"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iakép helye 1"/>
          <p:cNvSpPr>
            <a:spLocks noGrp="1" noRot="1" noChangeAspect="1" noTextEdit="1"/>
          </p:cNvSpPr>
          <p:nvPr>
            <p:ph type="sldImg"/>
          </p:nvPr>
        </p:nvSpPr>
        <p:spPr>
          <a:ln/>
        </p:spPr>
      </p:sp>
      <p:sp>
        <p:nvSpPr>
          <p:cNvPr id="9728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dián újszülött és felnőtt sertések digital extensor és flexor inában tárolt elasztikus energia nagyságot olvashatjuk. Az újszülöttek inának megnyújtásához kisebb energiára van szükség, mert az inak vékonyabbak. A számítások szerint a humán patella ínban 5-6000 J/kg energia tárolható.</a:t>
            </a:r>
            <a:endParaRPr lang="en-GB" altLang="hu-HU" smtClean="0"/>
          </a:p>
        </p:txBody>
      </p:sp>
      <p:sp>
        <p:nvSpPr>
          <p:cNvPr id="9728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D84B94-945E-4DE9-B161-D2D2D0D3C513}" type="slidenum">
              <a:rPr lang="en-US" altLang="hu-HU" sz="1200" smtClean="0"/>
              <a:pPr/>
              <a:t>59</a:t>
            </a:fld>
            <a:endParaRPr lang="en-US" altLang="hu-HU"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iakép helye 1"/>
          <p:cNvSpPr>
            <a:spLocks noGrp="1" noRot="1" noChangeAspect="1" noTextEdit="1"/>
          </p:cNvSpPr>
          <p:nvPr>
            <p:ph type="sldImg"/>
          </p:nvPr>
        </p:nvSpPr>
        <p:spPr>
          <a:ln/>
        </p:spPr>
      </p:sp>
      <p:sp>
        <p:nvSpPr>
          <p:cNvPr id="9830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inak és szalagok maximális terhelhetősége jóval nagyobb, mint amely a mindennapos fizikai tevékenység alatt érik azokat. Ha kiszámoljuk egy adott fizikai munkavégzés alatt, hogy mekkora nyújtási erő éri az inat, szalagot és ezt a a maximális terhelhetőséghez (amikor elszakad az ín) viszonyítjuk, akkor a maximális erő és a mozgás során számított legnagyobb erő hányadosa 2,0 és 5,0 között változik.  Ezt nevezik biztonsági faktornak. </a:t>
            </a:r>
            <a:endParaRPr lang="en-GB" altLang="hu-HU" smtClean="0"/>
          </a:p>
        </p:txBody>
      </p:sp>
      <p:sp>
        <p:nvSpPr>
          <p:cNvPr id="9830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0C9CBAC-A30D-4504-9855-E7D37CCA217A}" type="slidenum">
              <a:rPr lang="en-US" altLang="hu-HU" sz="1200" smtClean="0"/>
              <a:pPr/>
              <a:t>60</a:t>
            </a:fld>
            <a:endParaRPr lang="en-US" altLang="hu-HU"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iakép helye 1"/>
          <p:cNvSpPr>
            <a:spLocks noGrp="1" noRot="1" noChangeAspect="1" noTextEdit="1"/>
          </p:cNvSpPr>
          <p:nvPr>
            <p:ph type="sldImg"/>
          </p:nvPr>
        </p:nvSpPr>
        <p:spPr>
          <a:ln/>
        </p:spPr>
      </p:sp>
      <p:sp>
        <p:nvSpPr>
          <p:cNvPr id="10035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baloldali két koordináta rendszerben a térdízület forgatónyomaték-idő (felső) és a szögelfodulás-idő görbéje látható (alsó). Amennyiben ismerjük a térdfeszítő izom erőkarját (L=0,049), akkor kiszámolható a patella ínra ható húzóerő nagysága. Ebben az esetben az erő nagysága 6163 N volt, ami mindkét patella ínra hat. Vagyis egy patella inat ennek a fele terheli.</a:t>
            </a:r>
            <a:endParaRPr lang="en-GB" altLang="hu-HU" smtClean="0"/>
          </a:p>
        </p:txBody>
      </p:sp>
      <p:sp>
        <p:nvSpPr>
          <p:cNvPr id="10035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0E1DFF-E9DC-45CD-9781-16BE9FC53228}" type="slidenum">
              <a:rPr lang="en-US" altLang="hu-HU" sz="1200" smtClean="0"/>
              <a:pPr/>
              <a:t>62</a:t>
            </a:fld>
            <a:endParaRPr lang="en-US" altLang="hu-HU"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iakép helye 1"/>
          <p:cNvSpPr>
            <a:spLocks noGrp="1" noRot="1" noChangeAspect="1" noTextEdit="1"/>
          </p:cNvSpPr>
          <p:nvPr>
            <p:ph type="sldImg"/>
          </p:nvPr>
        </p:nvSpPr>
        <p:spPr>
          <a:ln/>
        </p:spPr>
      </p:sp>
      <p:sp>
        <p:nvSpPr>
          <p:cNvPr id="10137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Magasugrásnál hasonló nagyságú erő éri a </a:t>
            </a:r>
            <a:r>
              <a:rPr lang="hu-HU" altLang="hu-HU" dirty="0" err="1" smtClean="0"/>
              <a:t>patella</a:t>
            </a:r>
            <a:r>
              <a:rPr lang="hu-HU" altLang="hu-HU" dirty="0" smtClean="0"/>
              <a:t> inat, vagyis az ugróláb </a:t>
            </a:r>
            <a:r>
              <a:rPr lang="hu-HU" altLang="hu-HU" dirty="0" err="1" smtClean="0"/>
              <a:t>patella</a:t>
            </a:r>
            <a:r>
              <a:rPr lang="hu-HU" altLang="hu-HU" dirty="0" smtClean="0"/>
              <a:t> inát 6163 N terheli. Ha feltételezzük, hogy a </a:t>
            </a:r>
            <a:r>
              <a:rPr lang="hu-HU" altLang="hu-HU" dirty="0" err="1" smtClean="0"/>
              <a:t>patella</a:t>
            </a:r>
            <a:r>
              <a:rPr lang="hu-HU" altLang="hu-HU" dirty="0" smtClean="0"/>
              <a:t> ín megközelítően 8-9 </a:t>
            </a:r>
            <a:r>
              <a:rPr lang="hu-HU" altLang="hu-HU" dirty="0" err="1" smtClean="0"/>
              <a:t>kN</a:t>
            </a:r>
            <a:r>
              <a:rPr lang="hu-HU" altLang="hu-HU" dirty="0" smtClean="0"/>
              <a:t> húzóerőnek tud ellenállni, akkor a biztonsági faktor közel esik az egyhez, ami a végső terhelés az ínnak.</a:t>
            </a:r>
            <a:endParaRPr lang="en-GB" altLang="hu-HU" dirty="0" smtClean="0"/>
          </a:p>
        </p:txBody>
      </p:sp>
      <p:sp>
        <p:nvSpPr>
          <p:cNvPr id="10138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7C4C75-FB4D-4264-877D-9172986EA34D}" type="slidenum">
              <a:rPr lang="en-US" altLang="hu-HU" sz="1200" smtClean="0"/>
              <a:pPr/>
              <a:t>63</a:t>
            </a:fld>
            <a:endParaRPr lang="en-US" altLang="hu-HU"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kép helye 1"/>
          <p:cNvSpPr>
            <a:spLocks noGrp="1" noRot="1" noChangeAspect="1" noTextEdit="1"/>
          </p:cNvSpPr>
          <p:nvPr>
            <p:ph type="sldImg"/>
          </p:nvPr>
        </p:nvSpPr>
        <p:spPr>
          <a:ln/>
        </p:spPr>
      </p:sp>
      <p:sp>
        <p:nvSpPr>
          <p:cNvPr id="6553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ínrost alegységeinek átmérője. Nyugalmi hosszon a rostokat felépítő fibrillumok hullámszerkezetűek. </a:t>
            </a:r>
            <a:endParaRPr lang="en-GB" altLang="hu-HU" smtClean="0"/>
          </a:p>
        </p:txBody>
      </p:sp>
      <p:sp>
        <p:nvSpPr>
          <p:cNvPr id="6554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4B1E3C-201C-4995-8E26-62FFC333E598}" type="slidenum">
              <a:rPr lang="en-US" altLang="hu-HU" sz="1200" smtClean="0"/>
              <a:pPr/>
              <a:t>7</a:t>
            </a:fld>
            <a:endParaRPr lang="en-US" altLang="hu-HU"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iakép helye 1"/>
          <p:cNvSpPr>
            <a:spLocks noGrp="1" noRot="1" noChangeAspect="1" noTextEdit="1"/>
          </p:cNvSpPr>
          <p:nvPr>
            <p:ph type="sldImg"/>
          </p:nvPr>
        </p:nvSpPr>
        <p:spPr>
          <a:ln/>
        </p:spPr>
      </p:sp>
      <p:sp>
        <p:nvSpPr>
          <p:cNvPr id="10240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véletlennek köszönhetően egy súlyemelőnél meg lehetett mérni azt a maximális huzóerőt, ami a patella inat terheli. Ugyanis a  gyakorlat végrehajtása közben elszakadt a súlyemelő patella ina. A filmfelvételek alapján kiszámították a patella inra eső húzóerőt, ami13 KN volt, ami meghaladta az ín maximális terhelhetőségét.</a:t>
            </a:r>
            <a:endParaRPr lang="en-GB" altLang="hu-HU" smtClean="0"/>
          </a:p>
        </p:txBody>
      </p:sp>
      <p:sp>
        <p:nvSpPr>
          <p:cNvPr id="10240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407F3DC-F046-478B-9B15-E54606D378AE}" type="slidenum">
              <a:rPr lang="en-US" altLang="hu-HU" sz="1200" smtClean="0"/>
              <a:pPr/>
              <a:t>64</a:t>
            </a:fld>
            <a:endParaRPr lang="en-US" altLang="hu-HU"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kép helye 1"/>
          <p:cNvSpPr>
            <a:spLocks noGrp="1" noRot="1" noChangeAspect="1" noTextEdit="1"/>
          </p:cNvSpPr>
          <p:nvPr>
            <p:ph type="sldImg"/>
          </p:nvPr>
        </p:nvSpPr>
        <p:spPr>
          <a:ln/>
        </p:spPr>
      </p:sp>
      <p:sp>
        <p:nvSpPr>
          <p:cNvPr id="10342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 </a:t>
            </a:r>
            <a:r>
              <a:rPr lang="hu-HU" altLang="hu-HU" dirty="0" err="1" smtClean="0"/>
              <a:t>hiszterézis</a:t>
            </a:r>
            <a:r>
              <a:rPr lang="hu-HU" altLang="hu-HU" dirty="0" smtClean="0"/>
              <a:t> </a:t>
            </a:r>
            <a:r>
              <a:rPr lang="hu-HU" altLang="hu-HU" dirty="0" err="1" smtClean="0"/>
              <a:t>a</a:t>
            </a:r>
            <a:r>
              <a:rPr lang="hu-HU" altLang="hu-HU" dirty="0" smtClean="0"/>
              <a:t> nyújtás alatti erő-megnyúlás és a rövidülés alatti erő-megnyúlás görbe alatti területek viszonyát fejezi ki. A nyújtás alatti görbe alatti terület nagyobb, mint a visszaengedés alatti terület. Az</a:t>
            </a:r>
            <a:r>
              <a:rPr lang="hu-HU" altLang="hu-HU" baseline="0" dirty="0" smtClean="0"/>
              <a:t> ín a visszaengedés alatt kisebb ellenállást fejt ki a külső erővel szemben, mint a nyújtás alatt. A külső erő munkát végez az ínon és ehhez energiát használ fel, amely egyenlő a nyújtás során számítható erő-hossz görbe alatti területtel. Az ín nyújtására felhasznált energiának 100 százaléka nem hasznosítható, ezért feltehetően egy része hővé alakul és így az ín rövidülése alatti munkavégzés kisebb lesz, mint a nyújtás alatti.</a:t>
            </a:r>
            <a:endParaRPr lang="en-GB" altLang="hu-HU" dirty="0" smtClean="0"/>
          </a:p>
        </p:txBody>
      </p:sp>
      <p:sp>
        <p:nvSpPr>
          <p:cNvPr id="10342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48E5E7-7561-4B65-8AB9-384343723A21}" type="slidenum">
              <a:rPr lang="en-US" altLang="hu-HU" sz="1200" smtClean="0"/>
              <a:pPr/>
              <a:t>65</a:t>
            </a:fld>
            <a:endParaRPr lang="en-US" altLang="hu-HU"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iakép helye 1"/>
          <p:cNvSpPr>
            <a:spLocks noGrp="1" noRot="1" noChangeAspect="1" noTextEdit="1"/>
          </p:cNvSpPr>
          <p:nvPr>
            <p:ph type="sldImg"/>
          </p:nvPr>
        </p:nvSpPr>
        <p:spPr>
          <a:ln/>
        </p:spPr>
      </p:sp>
      <p:sp>
        <p:nvSpPr>
          <p:cNvPr id="1044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 </a:t>
            </a:r>
            <a:r>
              <a:rPr lang="hu-HU" altLang="hu-HU" dirty="0" err="1" smtClean="0"/>
              <a:t>hiszterézist</a:t>
            </a:r>
            <a:r>
              <a:rPr lang="hu-HU" altLang="hu-HU" dirty="0" smtClean="0"/>
              <a:t> százalékban fejezzük ki a dián látható képlet segítségével. Nevezetesen a nyújtás alatti területet (A) elosztjuk a visszaengedés alatti (B) és a nyújtás alatti területek összegével és szorozzuk százzal. Amint az ábrán is látható a B terület kisebb, mint az A terület.</a:t>
            </a:r>
            <a:endParaRPr lang="en-GB" altLang="hu-HU" dirty="0" smtClean="0"/>
          </a:p>
        </p:txBody>
      </p:sp>
      <p:sp>
        <p:nvSpPr>
          <p:cNvPr id="1044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E5287A-713F-4925-92A4-8FA3D8E4E2C1}" type="slidenum">
              <a:rPr lang="en-US" altLang="hu-HU" sz="1200" smtClean="0"/>
              <a:pPr/>
              <a:t>66</a:t>
            </a:fld>
            <a:endParaRPr lang="en-US" altLang="hu-HU"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különböző inak </a:t>
            </a:r>
            <a:r>
              <a:rPr lang="hu-HU" dirty="0" err="1" smtClean="0"/>
              <a:t>hiszterézise</a:t>
            </a:r>
            <a:r>
              <a:rPr lang="hu-HU" dirty="0" smtClean="0"/>
              <a:t> különbözik egymástól. Az Achilles ín </a:t>
            </a:r>
            <a:r>
              <a:rPr lang="hu-HU" dirty="0" err="1" smtClean="0"/>
              <a:t>hiszterézise</a:t>
            </a:r>
            <a:r>
              <a:rPr lang="hu-HU" dirty="0" smtClean="0"/>
              <a:t> az irodalmi adatok szerint 11-19 százalék között mozog.</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67</a:t>
            </a:fld>
            <a:endParaRPr lang="hu-HU"/>
          </a:p>
        </p:txBody>
      </p:sp>
    </p:spTree>
    <p:extLst>
      <p:ext uri="{BB962C8B-B14F-4D97-AF65-F5344CB8AC3E}">
        <p14:creationId xmlns:p14="http://schemas.microsoft.com/office/powerpoint/2010/main" val="39340373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iakép helye 1"/>
          <p:cNvSpPr>
            <a:spLocks noGrp="1" noRot="1" noChangeAspect="1" noTextEdit="1"/>
          </p:cNvSpPr>
          <p:nvPr>
            <p:ph type="sldImg"/>
          </p:nvPr>
        </p:nvSpPr>
        <p:spPr>
          <a:ln/>
        </p:spPr>
      </p:sp>
      <p:sp>
        <p:nvSpPr>
          <p:cNvPr id="10547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Az inak </a:t>
            </a:r>
            <a:r>
              <a:rPr lang="hu-HU" altLang="hu-HU" dirty="0" err="1" smtClean="0"/>
              <a:t>hiszterézisét</a:t>
            </a:r>
            <a:r>
              <a:rPr lang="hu-HU" altLang="hu-HU" baseline="0" dirty="0" smtClean="0"/>
              <a:t> több tényező befolyásolja, úgymint</a:t>
            </a:r>
            <a:r>
              <a:rPr lang="hu-HU" altLang="hu-HU" dirty="0" smtClean="0"/>
              <a:t> az inak mérete, a megnyújtás gyakorisága,</a:t>
            </a:r>
            <a:r>
              <a:rPr lang="hu-HU" altLang="hu-HU" baseline="0" dirty="0" smtClean="0"/>
              <a:t> amelyet</a:t>
            </a:r>
            <a:r>
              <a:rPr lang="hu-HU" altLang="hu-HU" dirty="0" smtClean="0"/>
              <a:t> a fenti görbék is mutatják.</a:t>
            </a:r>
            <a:endParaRPr lang="en-GB" altLang="hu-HU" dirty="0" smtClean="0"/>
          </a:p>
        </p:txBody>
      </p:sp>
      <p:sp>
        <p:nvSpPr>
          <p:cNvPr id="10547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778781-AD76-437D-B561-7888C1A26EAD}" type="slidenum">
              <a:rPr lang="en-US" altLang="hu-HU" sz="1200" smtClean="0"/>
              <a:pPr/>
              <a:t>68</a:t>
            </a:fld>
            <a:endParaRPr lang="en-US" altLang="hu-HU"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5EF9AA-99E6-40D2-BDC1-A84D3C917F6F}" type="slidenum">
              <a:rPr lang="en-US" altLang="hu-HU" sz="1200" smtClean="0"/>
              <a:pPr/>
              <a:t>70</a:t>
            </a:fld>
            <a:endParaRPr lang="en-US" altLang="hu-HU" sz="1200" smtClean="0"/>
          </a:p>
        </p:txBody>
      </p:sp>
      <p:sp>
        <p:nvSpPr>
          <p:cNvPr id="106499" name="Rectangle 2"/>
          <p:cNvSpPr>
            <a:spLocks noGrp="1" noRot="1" noChangeAspect="1" noChangeArrowheads="1" noTextEdit="1"/>
          </p:cNvSpPr>
          <p:nvPr>
            <p:ph type="sldImg"/>
          </p:nvPr>
        </p:nvSpPr>
        <p:spPr>
          <a:xfrm>
            <a:off x="1144588" y="687388"/>
            <a:ext cx="4568825" cy="3425825"/>
          </a:xfrm>
          <a:ln w="12700" cap="flat"/>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smtClean="0">
                <a:solidFill>
                  <a:schemeClr val="tx2"/>
                </a:solidFill>
              </a:rPr>
              <a:t>Az inak mechanikai tulajdonságai a keresztösszeköttetések számától  függ. </a:t>
            </a:r>
            <a:r>
              <a:rPr lang="hu-HU" altLang="hu-HU" smtClean="0">
                <a:solidFill>
                  <a:srgbClr val="FFFF00"/>
                </a:solidFill>
              </a:rPr>
              <a:t>A keresztösszeköttetések száma 20 éves korig növekszik, majd csökken. Erőedzések hatására is növekszik a keresztösszeköttetések  száma.</a:t>
            </a:r>
          </a:p>
          <a:p>
            <a:endParaRPr lang="en-GB" altLang="hu-HU"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FD7ADB-1758-438D-8275-80494463C41C}" type="slidenum">
              <a:rPr lang="en-US" altLang="hu-HU" sz="1200" smtClean="0"/>
              <a:pPr/>
              <a:t>71</a:t>
            </a:fld>
            <a:endParaRPr lang="en-US" altLang="hu-HU" sz="1200" smtClean="0"/>
          </a:p>
        </p:txBody>
      </p:sp>
      <p:sp>
        <p:nvSpPr>
          <p:cNvPr id="107523" name="Rectangle 2"/>
          <p:cNvSpPr>
            <a:spLocks noGrp="1" noRot="1" noChangeAspect="1" noChangeArrowheads="1" noTextEdit="1"/>
          </p:cNvSpPr>
          <p:nvPr>
            <p:ph type="sldImg"/>
          </p:nvPr>
        </p:nvSpPr>
        <p:spPr>
          <a:xfrm>
            <a:off x="1144588" y="687388"/>
            <a:ext cx="4568825" cy="3425825"/>
          </a:xfrm>
          <a:ln w="12700" cap="flat"/>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DE2C01-26FE-460D-A167-9ACD2202F829}" type="slidenum">
              <a:rPr lang="en-US" altLang="hu-HU" sz="1200" smtClean="0"/>
              <a:pPr/>
              <a:t>72</a:t>
            </a:fld>
            <a:endParaRPr lang="en-US" altLang="hu-HU" sz="1200" smtClean="0"/>
          </a:p>
        </p:txBody>
      </p:sp>
      <p:sp>
        <p:nvSpPr>
          <p:cNvPr id="108547" name="Rectangle 2"/>
          <p:cNvSpPr>
            <a:spLocks noGrp="1" noRot="1" noChangeAspect="1" noChangeArrowheads="1" noTextEdit="1"/>
          </p:cNvSpPr>
          <p:nvPr>
            <p:ph type="sldImg"/>
          </p:nvPr>
        </p:nvSpPr>
        <p:spPr>
          <a:xfrm>
            <a:off x="1144588" y="687388"/>
            <a:ext cx="4568825" cy="3425825"/>
          </a:xfrm>
          <a:ln w="12700" cap="fla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57E6FE-B163-4B03-A17C-25899E28356C}" type="slidenum">
              <a:rPr lang="en-US" altLang="hu-HU" sz="1200" smtClean="0"/>
              <a:pPr/>
              <a:t>73</a:t>
            </a:fld>
            <a:endParaRPr lang="en-US" altLang="hu-HU" sz="1200" smtClean="0"/>
          </a:p>
        </p:txBody>
      </p:sp>
      <p:sp>
        <p:nvSpPr>
          <p:cNvPr id="109571" name="Rectangle 2"/>
          <p:cNvSpPr>
            <a:spLocks noGrp="1" noRot="1" noChangeAspect="1" noChangeArrowheads="1" noTextEdit="1"/>
          </p:cNvSpPr>
          <p:nvPr>
            <p:ph type="sldImg"/>
          </p:nvPr>
        </p:nvSpPr>
        <p:spPr>
          <a:xfrm>
            <a:off x="1144588" y="687388"/>
            <a:ext cx="4568825" cy="3425825"/>
          </a:xfrm>
          <a:ln w="12700" cap="flat"/>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AA9647-E6D4-4518-9F8C-825E7825B8C6}" type="slidenum">
              <a:rPr lang="en-US" altLang="hu-HU" sz="1200" smtClean="0"/>
              <a:pPr/>
              <a:t>74</a:t>
            </a:fld>
            <a:endParaRPr lang="en-US" altLang="hu-HU" sz="1200" smtClean="0"/>
          </a:p>
        </p:txBody>
      </p:sp>
      <p:sp>
        <p:nvSpPr>
          <p:cNvPr id="110595" name="Rectangle 2"/>
          <p:cNvSpPr>
            <a:spLocks noGrp="1" noRot="1" noChangeAspect="1" noChangeArrowheads="1" noTextEdit="1"/>
          </p:cNvSpPr>
          <p:nvPr>
            <p:ph type="sldImg"/>
          </p:nvPr>
        </p:nvSpPr>
        <p:spPr>
          <a:xfrm>
            <a:off x="1144588" y="687388"/>
            <a:ext cx="4568825" cy="3425825"/>
          </a:xfrm>
          <a:ln w="12700" cap="flat"/>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6E0DE0F-1015-4FA5-B30E-7C92AF63B853}" type="slidenum">
              <a:rPr lang="en-US" altLang="hu-HU" sz="1200" smtClean="0"/>
              <a:pPr/>
              <a:t>9</a:t>
            </a:fld>
            <a:endParaRPr lang="en-US" altLang="hu-HU" sz="1200" smtClean="0"/>
          </a:p>
        </p:txBody>
      </p:sp>
      <p:sp>
        <p:nvSpPr>
          <p:cNvPr id="66563" name="Rectangle 2"/>
          <p:cNvSpPr>
            <a:spLocks noGrp="1" noRot="1" noChangeAspect="1" noChangeArrowheads="1" noTextEdit="1"/>
          </p:cNvSpPr>
          <p:nvPr>
            <p:ph type="sldImg"/>
          </p:nvPr>
        </p:nvSpPr>
        <p:spPr>
          <a:xfrm>
            <a:off x="1144588" y="687388"/>
            <a:ext cx="4568825" cy="3425825"/>
          </a:xfrm>
          <a:ln w="12700" cap="flat"/>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Az inakban a kollagén rostok párhuzamosan helyezkednek el egymás mellett. A szalagokban a rostok nem teljesen párhuzamosan futnak egymás mellett.</a:t>
            </a:r>
            <a:endParaRPr lang="en-GB" altLang="hu-HU"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124BB6-B882-47E5-87DE-AEB5C2CA61B2}" type="slidenum">
              <a:rPr lang="en-US" altLang="hu-HU" sz="1200" smtClean="0"/>
              <a:pPr/>
              <a:t>75</a:t>
            </a:fld>
            <a:endParaRPr lang="en-US" altLang="hu-HU" sz="1200" smtClean="0"/>
          </a:p>
        </p:txBody>
      </p:sp>
      <p:sp>
        <p:nvSpPr>
          <p:cNvPr id="111619" name="Rectangle 2"/>
          <p:cNvSpPr>
            <a:spLocks noGrp="1" noRot="1" noChangeAspect="1" noChangeArrowheads="1" noTextEdit="1"/>
          </p:cNvSpPr>
          <p:nvPr>
            <p:ph type="sldImg"/>
          </p:nvPr>
        </p:nvSpPr>
        <p:spPr>
          <a:xfrm>
            <a:off x="1144588" y="687388"/>
            <a:ext cx="4568825" cy="3425825"/>
          </a:xfrm>
          <a:ln w="12700" cap="flat"/>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0057BE5-E514-4AE3-A3A4-A3ECEBD5E766}" type="slidenum">
              <a:rPr lang="en-US" altLang="hu-HU" sz="1200" smtClean="0"/>
              <a:pPr/>
              <a:t>76</a:t>
            </a:fld>
            <a:endParaRPr lang="en-US" altLang="hu-HU" sz="1200" smtClean="0"/>
          </a:p>
        </p:txBody>
      </p:sp>
      <p:sp>
        <p:nvSpPr>
          <p:cNvPr id="112643" name="Rectangle 2"/>
          <p:cNvSpPr>
            <a:spLocks noGrp="1" noRot="1" noChangeAspect="1" noChangeArrowheads="1" noTextEdit="1"/>
          </p:cNvSpPr>
          <p:nvPr>
            <p:ph type="sldImg"/>
          </p:nvPr>
        </p:nvSpPr>
        <p:spPr>
          <a:xfrm>
            <a:off x="1144588" y="687388"/>
            <a:ext cx="4568825" cy="3425825"/>
          </a:xfrm>
          <a:ln w="12700" cap="flat"/>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40C96A-B973-44EF-8507-D39075E99C41}" type="slidenum">
              <a:rPr lang="en-US" altLang="hu-HU" sz="1200" smtClean="0"/>
              <a:pPr/>
              <a:t>77</a:t>
            </a:fld>
            <a:endParaRPr lang="en-US" altLang="hu-HU" sz="1200" smtClean="0"/>
          </a:p>
        </p:txBody>
      </p:sp>
      <p:sp>
        <p:nvSpPr>
          <p:cNvPr id="113667" name="Rectangle 2"/>
          <p:cNvSpPr>
            <a:spLocks noGrp="1" noRot="1" noChangeAspect="1" noChangeArrowheads="1" noTextEdit="1"/>
          </p:cNvSpPr>
          <p:nvPr>
            <p:ph type="sldImg"/>
          </p:nvPr>
        </p:nvSpPr>
        <p:spPr>
          <a:xfrm>
            <a:off x="1144588" y="687388"/>
            <a:ext cx="4568825" cy="3425825"/>
          </a:xfrm>
          <a:ln w="12700" cap="flat"/>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iakép helye 1"/>
          <p:cNvSpPr>
            <a:spLocks noGrp="1" noRot="1" noChangeAspect="1" noTextEdit="1"/>
          </p:cNvSpPr>
          <p:nvPr>
            <p:ph type="sldImg"/>
          </p:nvPr>
        </p:nvSpPr>
        <p:spPr>
          <a:ln/>
        </p:spPr>
      </p:sp>
      <p:sp>
        <p:nvSpPr>
          <p:cNvPr id="9113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 </a:t>
            </a:r>
            <a:r>
              <a:rPr lang="hu-HU" altLang="hu-HU" dirty="0" err="1" smtClean="0"/>
              <a:t>stress</a:t>
            </a:r>
            <a:r>
              <a:rPr lang="hu-HU" altLang="hu-HU" dirty="0" smtClean="0"/>
              <a:t> és </a:t>
            </a:r>
            <a:r>
              <a:rPr lang="hu-HU" altLang="hu-HU" dirty="0" err="1" smtClean="0"/>
              <a:t>strain</a:t>
            </a:r>
            <a:r>
              <a:rPr lang="hu-HU" altLang="hu-HU" dirty="0" smtClean="0"/>
              <a:t> értékek életkor függőek. Fiatalok ugyanazon keresztmetszeti területű inai nagyobb ellenállást tudnak kifejteni a megnyújtó erővel szemben, mint az idősek inai és ezért a </a:t>
            </a:r>
            <a:r>
              <a:rPr lang="hu-HU" altLang="hu-HU" dirty="0" err="1" smtClean="0"/>
              <a:t>stress</a:t>
            </a:r>
            <a:r>
              <a:rPr lang="hu-HU" altLang="hu-HU" dirty="0" smtClean="0"/>
              <a:t> értékek is nagyobbak. Minthogy az idősek inának megnyúlása kisebb, mint a fiataloké. A </a:t>
            </a:r>
            <a:r>
              <a:rPr lang="hu-HU" altLang="hu-HU" dirty="0" err="1" smtClean="0"/>
              <a:t>strain</a:t>
            </a:r>
            <a:r>
              <a:rPr lang="hu-HU" altLang="hu-HU" dirty="0" smtClean="0"/>
              <a:t> érték is nagyobb.</a:t>
            </a:r>
          </a:p>
          <a:p>
            <a:r>
              <a:rPr lang="hu-HU" altLang="hu-HU" dirty="0" err="1" smtClean="0"/>
              <a:t>In</a:t>
            </a:r>
            <a:r>
              <a:rPr lang="hu-HU" altLang="hu-HU" dirty="0" smtClean="0"/>
              <a:t> vivo vizsgálatok bizonyítják, hogy az inak, szalagok mérete is befolyásolja a </a:t>
            </a:r>
            <a:r>
              <a:rPr lang="hu-HU" altLang="hu-HU" dirty="0" err="1" smtClean="0"/>
              <a:t>stress</a:t>
            </a:r>
            <a:r>
              <a:rPr lang="hu-HU" altLang="hu-HU" dirty="0" smtClean="0"/>
              <a:t> és </a:t>
            </a:r>
            <a:r>
              <a:rPr lang="hu-HU" altLang="hu-HU" dirty="0" err="1" smtClean="0"/>
              <a:t>strain</a:t>
            </a:r>
            <a:r>
              <a:rPr lang="hu-HU" altLang="hu-HU" dirty="0" smtClean="0"/>
              <a:t> értékeket.  A nagyobb keresztmetszetű inak </a:t>
            </a:r>
            <a:r>
              <a:rPr lang="hu-HU" altLang="hu-HU" dirty="0" err="1" smtClean="0"/>
              <a:t>stress</a:t>
            </a:r>
            <a:r>
              <a:rPr lang="hu-HU" altLang="hu-HU" dirty="0" smtClean="0"/>
              <a:t> értéke nagyobb.</a:t>
            </a:r>
            <a:endParaRPr lang="en-GB" altLang="hu-HU" dirty="0" smtClean="0"/>
          </a:p>
        </p:txBody>
      </p:sp>
      <p:sp>
        <p:nvSpPr>
          <p:cNvPr id="9114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812C2C-0D4E-4F9B-963A-C14C985B479E}" type="slidenum">
              <a:rPr lang="en-US" altLang="hu-HU" sz="1200" smtClean="0"/>
              <a:pPr/>
              <a:t>82</a:t>
            </a:fld>
            <a:endParaRPr lang="en-US" altLang="hu-HU"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kép helye 1"/>
          <p:cNvSpPr>
            <a:spLocks noGrp="1" noRot="1" noChangeAspect="1" noTextEdit="1"/>
          </p:cNvSpPr>
          <p:nvPr>
            <p:ph type="sldImg"/>
          </p:nvPr>
        </p:nvSpPr>
        <p:spPr>
          <a:ln/>
        </p:spPr>
      </p:sp>
      <p:sp>
        <p:nvSpPr>
          <p:cNvPr id="9421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irodalomban igen szélsőséges elasztikus modulus értékeket adnak meg a kutatók. Kadaver vizsgálatok azt mutatják, hogy az életkor jelentősen befolyásolja az elasztikus modulus értékét. A fiatalok inainak elasztikus modulusa nagyobb, mint az idősőké. Továbbá a földön járás is befolyásolja az értéket. Egyes kutatók szerint az elasztikus modulus elérheti az 1-3 gigaPascal értéket is. </a:t>
            </a:r>
            <a:endParaRPr lang="en-GB" altLang="hu-HU" smtClean="0"/>
          </a:p>
        </p:txBody>
      </p:sp>
      <p:sp>
        <p:nvSpPr>
          <p:cNvPr id="9421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507A9B-F015-4572-A283-3F0239A65E87}" type="slidenum">
              <a:rPr lang="en-US" altLang="hu-HU" sz="1200" smtClean="0"/>
              <a:pPr/>
              <a:t>83</a:t>
            </a:fld>
            <a:endParaRPr lang="en-US" altLang="hu-HU"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akép helye 1"/>
          <p:cNvSpPr>
            <a:spLocks noGrp="1" noRot="1" noChangeAspect="1" noTextEdit="1"/>
          </p:cNvSpPr>
          <p:nvPr>
            <p:ph type="sldImg"/>
          </p:nvPr>
        </p:nvSpPr>
        <p:spPr>
          <a:ln/>
        </p:spPr>
      </p:sp>
      <p:sp>
        <p:nvSpPr>
          <p:cNvPr id="9216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altLang="hu-HU" dirty="0" smtClean="0"/>
              <a:t>Az elasztikus vagy </a:t>
            </a:r>
            <a:r>
              <a:rPr lang="hu-HU" altLang="hu-HU" dirty="0" err="1" smtClean="0"/>
              <a:t>young</a:t>
            </a:r>
            <a:r>
              <a:rPr lang="hu-HU" altLang="hu-HU" dirty="0" smtClean="0"/>
              <a:t> modulust a </a:t>
            </a:r>
            <a:r>
              <a:rPr lang="hu-HU" altLang="hu-HU" dirty="0" err="1" smtClean="0"/>
              <a:t>sterss-strain</a:t>
            </a:r>
            <a:r>
              <a:rPr lang="hu-HU" altLang="hu-HU" dirty="0" smtClean="0"/>
              <a:t> görbe meredekségének kiszámolásával kapjuk meg. Nevezetesen az egységnyi </a:t>
            </a:r>
            <a:r>
              <a:rPr lang="hu-HU" altLang="hu-HU" dirty="0" err="1" smtClean="0"/>
              <a:t>stress</a:t>
            </a:r>
            <a:r>
              <a:rPr lang="hu-HU" altLang="hu-HU" dirty="0" smtClean="0"/>
              <a:t> növekedést elosztjuk az egységnyi hosszváltozással, azaz </a:t>
            </a:r>
            <a:r>
              <a:rPr lang="hu-HU" sz="1200" kern="1200" dirty="0" err="1" smtClean="0">
                <a:solidFill>
                  <a:schemeClr val="tx1"/>
                </a:solidFill>
                <a:effectLst/>
                <a:latin typeface="+mn-lt"/>
                <a:ea typeface="+mn-ea"/>
                <a:cs typeface="+mn-cs"/>
              </a:rPr>
              <a:t>Δ</a:t>
            </a:r>
            <a:r>
              <a:rPr lang="hu-HU" altLang="hu-HU" dirty="0" err="1" smtClean="0"/>
              <a:t>stress</a:t>
            </a:r>
            <a:r>
              <a:rPr lang="hu-HU" altLang="hu-HU" dirty="0" smtClean="0"/>
              <a:t> (</a:t>
            </a:r>
            <a:r>
              <a:rPr lang="en-US" altLang="hu-HU" b="1" dirty="0" smtClean="0">
                <a:solidFill>
                  <a:schemeClr val="folHlink"/>
                </a:solidFill>
                <a:sym typeface="Symbol" pitchFamily="18" charset="2"/>
              </a:rPr>
              <a:t></a:t>
            </a:r>
            <a:r>
              <a:rPr lang="hu-HU" altLang="hu-HU" b="1" dirty="0" smtClean="0">
                <a:solidFill>
                  <a:schemeClr val="folHlink"/>
                </a:solidFill>
                <a:sym typeface="Symbol" pitchFamily="18" charset="2"/>
              </a:rPr>
              <a:t>)</a:t>
            </a:r>
            <a:r>
              <a:rPr lang="hu-HU" altLang="hu-HU" dirty="0" smtClean="0"/>
              <a:t>/</a:t>
            </a:r>
            <a:r>
              <a:rPr lang="hu-HU" sz="1200" kern="1200" dirty="0" err="1" smtClean="0">
                <a:solidFill>
                  <a:schemeClr val="tx1"/>
                </a:solidFill>
                <a:effectLst/>
                <a:latin typeface="+mn-lt"/>
                <a:ea typeface="+mn-ea"/>
                <a:cs typeface="+mn-cs"/>
              </a:rPr>
              <a:t>Δ</a:t>
            </a:r>
            <a:r>
              <a:rPr lang="hu-HU" altLang="hu-HU" dirty="0" err="1" smtClean="0"/>
              <a:t>strain</a:t>
            </a:r>
            <a:r>
              <a:rPr lang="hu-HU" altLang="hu-HU" dirty="0" smtClean="0"/>
              <a:t> (</a:t>
            </a:r>
            <a:r>
              <a:rPr lang="en-US" altLang="hu-HU" b="1" dirty="0" smtClean="0">
                <a:solidFill>
                  <a:schemeClr val="folHlink"/>
                </a:solidFill>
                <a:sym typeface="Symbol" pitchFamily="18" charset="2"/>
              </a:rPr>
              <a:t></a:t>
            </a:r>
            <a:r>
              <a:rPr lang="hu-HU" altLang="hu-HU" dirty="0" smtClean="0"/>
              <a:t>). </a:t>
            </a:r>
            <a:endParaRPr lang="en-GB" altLang="hu-HU" dirty="0" smtClean="0"/>
          </a:p>
        </p:txBody>
      </p:sp>
      <p:sp>
        <p:nvSpPr>
          <p:cNvPr id="9216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83BD9C-A794-479C-9107-C9B09E56B39E}" type="slidenum">
              <a:rPr lang="en-US" altLang="hu-HU" sz="1200" smtClean="0"/>
              <a:pPr/>
              <a:t>84</a:t>
            </a:fld>
            <a:endParaRPr lang="en-US" altLang="hu-HU"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4E6B78-3074-498A-A8C0-DB19B608FF5F}" type="slidenum">
              <a:rPr lang="en-US" altLang="hu-HU" sz="1200" smtClean="0"/>
              <a:pPr/>
              <a:t>10</a:t>
            </a:fld>
            <a:endParaRPr lang="en-US" altLang="hu-HU" sz="1200" smtClean="0"/>
          </a:p>
        </p:txBody>
      </p:sp>
      <p:sp>
        <p:nvSpPr>
          <p:cNvPr id="67587" name="Rectangle 2"/>
          <p:cNvSpPr>
            <a:spLocks noGrp="1" noRot="1" noChangeAspect="1" noChangeArrowheads="1" noTextEdit="1"/>
          </p:cNvSpPr>
          <p:nvPr>
            <p:ph type="sldImg"/>
          </p:nvPr>
        </p:nvSpPr>
        <p:spPr>
          <a:xfrm>
            <a:off x="1144588" y="687388"/>
            <a:ext cx="4568825" cy="3425825"/>
          </a:xfrm>
          <a:ln w="12700" cap="flat"/>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kép helye 1"/>
          <p:cNvSpPr>
            <a:spLocks noGrp="1" noRot="1" noChangeAspect="1" noTextEdit="1"/>
          </p:cNvSpPr>
          <p:nvPr>
            <p:ph type="sldImg"/>
          </p:nvPr>
        </p:nvSpPr>
        <p:spPr>
          <a:ln/>
        </p:spPr>
      </p:sp>
      <p:sp>
        <p:nvSpPr>
          <p:cNvPr id="6861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ábrán a ligamentum flavum erő (load) – megnyúlás (elengation) görbéjét látjuk. A szalag megnyújtásának 60 százalékáig igen csekély ellenállást fejt ki a külső, megnyújtó erővel szemben, majd meredeken növekszik az ellenállás, azaz kis megnyúlás nagy ellenállást idéz elő a szalagban. Ennek az az oka, hogy a szalagokban az elasztin nagyobb arányban található, mint a kollagén. Ennek mechanikai következménye az, hogy nyúlékonysága nagy. </a:t>
            </a:r>
          </a:p>
          <a:p>
            <a:r>
              <a:rPr lang="hu-HU" altLang="hu-HU" smtClean="0"/>
              <a:t>A loigamntum flavum a második csigolyától a keresztcsontig halad az egyes csigolyatestek lamina részét összekötve.</a:t>
            </a:r>
            <a:endParaRPr lang="en-GB" altLang="hu-HU" smtClean="0"/>
          </a:p>
        </p:txBody>
      </p:sp>
      <p:sp>
        <p:nvSpPr>
          <p:cNvPr id="6861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8FE9B1-005C-4541-A238-1304427009F4}" type="slidenum">
              <a:rPr lang="en-US" altLang="hu-HU" sz="1200" smtClean="0"/>
              <a:pPr/>
              <a:t>11</a:t>
            </a:fld>
            <a:endParaRPr lang="en-US" altLang="hu-HU"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kép helye 1"/>
          <p:cNvSpPr>
            <a:spLocks noGrp="1" noRot="1" noChangeAspect="1" noTextEdit="1"/>
          </p:cNvSpPr>
          <p:nvPr>
            <p:ph type="sldImg"/>
          </p:nvPr>
        </p:nvSpPr>
        <p:spPr>
          <a:ln/>
        </p:spPr>
      </p:sp>
      <p:sp>
        <p:nvSpPr>
          <p:cNvPr id="6963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ín az izom és a csont között helyezkedik el. Az átmenet folyamatos az izomszövetből az ínszövetbe, illetve az ínszövetből a csontszövetbe. </a:t>
            </a:r>
            <a:endParaRPr lang="en-GB" altLang="hu-HU" smtClean="0"/>
          </a:p>
        </p:txBody>
      </p:sp>
      <p:sp>
        <p:nvSpPr>
          <p:cNvPr id="6963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3F4D9CA-657E-4F90-9363-E893B61AAA45}" type="slidenum">
              <a:rPr lang="en-US" altLang="hu-HU" sz="1200" smtClean="0"/>
              <a:pPr/>
              <a:t>12</a:t>
            </a:fld>
            <a:endParaRPr lang="en-US" altLang="hu-HU"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2017. 05. 14.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4751B-12F5-43F2-8FA0-BC0689434EA8}" type="datetimeFigureOut">
              <a:rPr lang="hu-HU" smtClean="0"/>
              <a:pPr/>
              <a:t>2017. 05. 14.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C3BE0-BEFC-44EC-8F6C-C51AD0952C9C}"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audio" Target="../media/audio1.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9.xml"/><Relationship Id="rId7" Type="http://schemas.openxmlformats.org/officeDocument/2006/relationships/image" Target="../media/image27.jpeg"/><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audio" Target="../media/audio3.wav"/><Relationship Id="rId11" Type="http://schemas.openxmlformats.org/officeDocument/2006/relationships/oleObject" Target="../embeddings/oleObject2.bin"/><Relationship Id="rId5" Type="http://schemas.openxmlformats.org/officeDocument/2006/relationships/audio" Target="../media/audio5.wav"/><Relationship Id="rId10"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audio" Target="../media/audio3.wav"/><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9.xml"/><Relationship Id="rId7"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audio" Target="../media/audio6.wav"/><Relationship Id="rId11" Type="http://schemas.openxmlformats.org/officeDocument/2006/relationships/image" Target="../media/image26.png"/><Relationship Id="rId5" Type="http://schemas.openxmlformats.org/officeDocument/2006/relationships/audio" Target="../media/audio2.wav"/><Relationship Id="rId10" Type="http://schemas.openxmlformats.org/officeDocument/2006/relationships/oleObject" Target="../embeddings/oleObject4.bin"/><Relationship Id="rId4" Type="http://schemas.openxmlformats.org/officeDocument/2006/relationships/audio" Target="../media/audio1.wav"/><Relationship Id="rId9" Type="http://schemas.openxmlformats.org/officeDocument/2006/relationships/image" Target="../media/image39.emf"/></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4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bionanotech2012.files.wordpress.com/2012/10/1.p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audio" Target="../media/audio3.wav"/><Relationship Id="rId7" Type="http://schemas.openxmlformats.org/officeDocument/2006/relationships/chart" Target="../charts/chart19.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2.wav"/><Relationship Id="rId4" Type="http://schemas.openxmlformats.org/officeDocument/2006/relationships/audio" Target="../media/audio1.wav"/></Relationships>
</file>

<file path=ppt/slides/_rels/slide5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4.xml"/><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audio" Target="../media/audio6.wav"/><Relationship Id="rId4" Type="http://schemas.openxmlformats.org/officeDocument/2006/relationships/audio" Target="../media/audio1.wav"/><Relationship Id="rId9"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45.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8.emf"/><Relationship Id="rId5" Type="http://schemas.openxmlformats.org/officeDocument/2006/relationships/oleObject" Target="../embeddings/oleObject7.bin"/><Relationship Id="rId4" Type="http://schemas.openxmlformats.org/officeDocument/2006/relationships/audio" Target="../media/audio1.wav"/></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6.xml"/><Relationship Id="rId7" Type="http://schemas.openxmlformats.org/officeDocument/2006/relationships/audio" Target="../media/audio7.wav"/><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50.wm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audio" Target="../media/audio3.wav"/></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chart" Target="../charts/chart25.xml"/><Relationship Id="rId5" Type="http://schemas.openxmlformats.org/officeDocument/2006/relationships/image" Target="../media/image51.png"/><Relationship Id="rId4" Type="http://schemas.openxmlformats.org/officeDocument/2006/relationships/audio" Target="../media/audio3.wav"/></Relationships>
</file>

<file path=ppt/slides/_rels/slide6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48.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audio" Target="../media/audio6.wav"/><Relationship Id="rId11" Type="http://schemas.openxmlformats.org/officeDocument/2006/relationships/chart" Target="../charts/chart26.xml"/><Relationship Id="rId5" Type="http://schemas.openxmlformats.org/officeDocument/2006/relationships/audio" Target="../media/audio1.wav"/><Relationship Id="rId10" Type="http://schemas.openxmlformats.org/officeDocument/2006/relationships/image" Target="../media/image53.wmf"/><Relationship Id="rId4" Type="http://schemas.openxmlformats.org/officeDocument/2006/relationships/audio" Target="../media/audio3.wav"/><Relationship Id="rId9" Type="http://schemas.openxmlformats.org/officeDocument/2006/relationships/oleObject" Target="../embeddings/oleObject11.bin"/></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image" Target="../media/image54.png"/><Relationship Id="rId4" Type="http://schemas.openxmlformats.org/officeDocument/2006/relationships/audio" Target="../media/audio6.wav"/></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audio" Target="../media/audio6.wav"/><Relationship Id="rId4" Type="http://schemas.openxmlformats.org/officeDocument/2006/relationships/audio" Target="../media/audio1.wav"/></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audio" Target="../media/audio1.wav"/></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notesSlide" Target="../notesSlides/notesSlide57.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6.wav"/></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60.png"/><Relationship Id="rId4" Type="http://schemas.openxmlformats.org/officeDocument/2006/relationships/oleObject" Target="../embeddings/oleObject14.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6.wav"/></Relationships>
</file>

<file path=ppt/slides/_rels/slide8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4499992" y="3933056"/>
            <a:ext cx="4244008" cy="360041"/>
          </a:xfrm>
        </p:spPr>
        <p:txBody>
          <a:bodyPr>
            <a:noAutofit/>
          </a:bodyPr>
          <a:lstStyle/>
          <a:p>
            <a:r>
              <a:rPr lang="hu-HU" sz="2400" b="1" dirty="0" smtClean="0">
                <a:solidFill>
                  <a:schemeClr val="tx2">
                    <a:lumMod val="75000"/>
                  </a:schemeClr>
                </a:solidFill>
                <a:latin typeface="Arial" pitchFamily="34" charset="0"/>
                <a:cs typeface="Arial" pitchFamily="34" charset="0"/>
              </a:rPr>
              <a:t>Biomechanika I.</a:t>
            </a:r>
            <a:endParaRPr lang="hu-HU" sz="2400" b="1" dirty="0">
              <a:solidFill>
                <a:schemeClr val="tx2">
                  <a:lumMod val="75000"/>
                </a:schemeClr>
              </a:solidFill>
              <a:latin typeface="Arial" pitchFamily="34" charset="0"/>
              <a:cs typeface="Arial" pitchFamily="34" charset="0"/>
            </a:endParaRPr>
          </a:p>
        </p:txBody>
      </p:sp>
      <p:sp>
        <p:nvSpPr>
          <p:cNvPr id="3" name="Alcím 2"/>
          <p:cNvSpPr>
            <a:spLocks noGrp="1"/>
          </p:cNvSpPr>
          <p:nvPr>
            <p:ph type="subTitle" idx="1"/>
          </p:nvPr>
        </p:nvSpPr>
        <p:spPr>
          <a:xfrm>
            <a:off x="4499992" y="4365104"/>
            <a:ext cx="4240560" cy="792088"/>
          </a:xfrm>
        </p:spPr>
        <p:txBody>
          <a:bodyPr>
            <a:noAutofit/>
          </a:bodyPr>
          <a:lstStyle/>
          <a:p>
            <a:r>
              <a:rPr lang="hu-HU" sz="1050" b="1" dirty="0" smtClean="0">
                <a:solidFill>
                  <a:schemeClr val="tx2">
                    <a:lumMod val="75000"/>
                  </a:schemeClr>
                </a:solidFill>
                <a:latin typeface="Arial" pitchFamily="34" charset="0"/>
                <a:cs typeface="Arial" pitchFamily="34" charset="0"/>
              </a:rPr>
              <a:t>Oktató: dr. Tihanyi József</a:t>
            </a:r>
          </a:p>
          <a:p>
            <a:r>
              <a:rPr lang="hu-HU" sz="1050" b="1" dirty="0" smtClean="0">
                <a:solidFill>
                  <a:schemeClr val="tx2">
                    <a:lumMod val="75000"/>
                  </a:schemeClr>
                </a:solidFill>
                <a:latin typeface="Arial" pitchFamily="34" charset="0"/>
                <a:cs typeface="Arial" pitchFamily="34" charset="0"/>
              </a:rPr>
              <a:t>Rektor emeritus</a:t>
            </a:r>
          </a:p>
          <a:p>
            <a:r>
              <a:rPr lang="hu-HU" sz="1050" b="1" dirty="0">
                <a:solidFill>
                  <a:schemeClr val="tx2">
                    <a:lumMod val="75000"/>
                  </a:schemeClr>
                </a:solidFill>
                <a:latin typeface="Arial" pitchFamily="34" charset="0"/>
                <a:cs typeface="Arial" pitchFamily="34" charset="0"/>
              </a:rPr>
              <a:t>n</a:t>
            </a:r>
            <a:r>
              <a:rPr lang="hu-HU" sz="1050" b="1" dirty="0" smtClean="0">
                <a:solidFill>
                  <a:schemeClr val="tx2">
                    <a:lumMod val="75000"/>
                  </a:schemeClr>
                </a:solidFill>
                <a:latin typeface="Arial" pitchFamily="34" charset="0"/>
                <a:cs typeface="Arial" pitchFamily="34" charset="0"/>
              </a:rPr>
              <a:t>y. egyetemi tanár</a:t>
            </a:r>
            <a:endParaRPr lang="hu-HU" sz="1050" b="1"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457200" y="304800"/>
            <a:ext cx="769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4000" b="1" i="1">
                <a:solidFill>
                  <a:schemeClr val="folHlink"/>
                </a:solidFill>
              </a:rPr>
              <a:t>ELAS</a:t>
            </a:r>
            <a:r>
              <a:rPr lang="hu-HU" altLang="hu-HU" sz="4000" b="1" i="1">
                <a:solidFill>
                  <a:schemeClr val="folHlink"/>
                </a:solidFill>
              </a:rPr>
              <a:t>Z</a:t>
            </a:r>
            <a:r>
              <a:rPr lang="en-US" altLang="hu-HU" sz="4000" b="1" i="1">
                <a:solidFill>
                  <a:schemeClr val="folHlink"/>
                </a:solidFill>
              </a:rPr>
              <a:t>TI</a:t>
            </a:r>
            <a:r>
              <a:rPr lang="hu-HU" altLang="hu-HU" sz="4000" b="1" i="1">
                <a:solidFill>
                  <a:schemeClr val="folHlink"/>
                </a:solidFill>
              </a:rPr>
              <a:t>KUS ROSTOK ÉS </a:t>
            </a:r>
            <a:r>
              <a:rPr lang="en-US" altLang="hu-HU" sz="4000" b="1" i="1">
                <a:solidFill>
                  <a:schemeClr val="folHlink"/>
                </a:solidFill>
              </a:rPr>
              <a:t> ELAS</a:t>
            </a:r>
            <a:r>
              <a:rPr lang="hu-HU" altLang="hu-HU" sz="4000" b="1" i="1">
                <a:solidFill>
                  <a:schemeClr val="folHlink"/>
                </a:solidFill>
              </a:rPr>
              <a:t>Z</a:t>
            </a:r>
            <a:r>
              <a:rPr lang="en-US" altLang="hu-HU" sz="4000" b="1" i="1">
                <a:solidFill>
                  <a:schemeClr val="folHlink"/>
                </a:solidFill>
              </a:rPr>
              <a:t>TIN</a:t>
            </a:r>
          </a:p>
        </p:txBody>
      </p:sp>
      <p:sp>
        <p:nvSpPr>
          <p:cNvPr id="22535" name="Text Box 7"/>
          <p:cNvSpPr txBox="1">
            <a:spLocks noChangeArrowheads="1"/>
          </p:cNvSpPr>
          <p:nvPr/>
        </p:nvSpPr>
        <p:spPr bwMode="auto">
          <a:xfrm>
            <a:off x="1371600" y="3048000"/>
            <a:ext cx="6400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a:t>2%</a:t>
            </a:r>
            <a:r>
              <a:rPr lang="hu-HU" altLang="hu-HU" b="1"/>
              <a:t>-az inak szárazanyag tartalmának nem kollagén fehérje, hanem elastin.</a:t>
            </a:r>
            <a:r>
              <a:rPr lang="en-US" altLang="hu-HU" b="1"/>
              <a:t> </a:t>
            </a:r>
          </a:p>
        </p:txBody>
      </p:sp>
      <p:sp>
        <p:nvSpPr>
          <p:cNvPr id="22536" name="Text Box 8"/>
          <p:cNvSpPr txBox="1">
            <a:spLocks noChangeArrowheads="1"/>
          </p:cNvSpPr>
          <p:nvPr/>
        </p:nvSpPr>
        <p:spPr bwMode="auto">
          <a:xfrm>
            <a:off x="609600" y="18288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a:t>Az egészséges emberi inak 10 %-ban elasztikus rostokból épülnek fel. </a:t>
            </a:r>
            <a:endParaRPr lang="en-US" altLang="hu-HU" b="1"/>
          </a:p>
        </p:txBody>
      </p:sp>
      <p:sp>
        <p:nvSpPr>
          <p:cNvPr id="22539" name="Text Box 11"/>
          <p:cNvSpPr txBox="1">
            <a:spLocks noChangeArrowheads="1"/>
          </p:cNvSpPr>
          <p:nvPr/>
        </p:nvSpPr>
        <p:spPr bwMode="auto">
          <a:xfrm>
            <a:off x="838200" y="4724400"/>
            <a:ext cx="7924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a:t>A rostos porc és az ásványi anyag tartalmú rostos porc csont-ín összeköttetésnél elasztikus rostokból állnak. </a:t>
            </a:r>
            <a:endParaRPr lang="en-US" altLang="hu-HU" b="1"/>
          </a:p>
        </p:txBody>
      </p:sp>
    </p:spTree>
    <p:extLst>
      <p:ext uri="{BB962C8B-B14F-4D97-AF65-F5344CB8AC3E}">
        <p14:creationId xmlns:p14="http://schemas.microsoft.com/office/powerpoint/2010/main" val="1363226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p:cTn id="7" dur="500" fill="hold"/>
                                        <p:tgtEl>
                                          <p:spTgt spid="22535"/>
                                        </p:tgtEl>
                                        <p:attrNameLst>
                                          <p:attrName>ppt_w</p:attrName>
                                        </p:attrNameLst>
                                      </p:cBhvr>
                                      <p:tavLst>
                                        <p:tav tm="0">
                                          <p:val>
                                            <p:fltVal val="0"/>
                                          </p:val>
                                        </p:tav>
                                        <p:tav tm="100000">
                                          <p:val>
                                            <p:strVal val="#ppt_w"/>
                                          </p:val>
                                        </p:tav>
                                      </p:tavLst>
                                    </p:anim>
                                    <p:anim calcmode="lin" valueType="num">
                                      <p:cBhvr>
                                        <p:cTn id="8" dur="500" fill="hold"/>
                                        <p:tgtEl>
                                          <p:spTgt spid="22535"/>
                                        </p:tgtEl>
                                        <p:attrNameLst>
                                          <p:attrName>ppt_h</p:attrName>
                                        </p:attrNameLst>
                                      </p:cBhvr>
                                      <p:tavLst>
                                        <p:tav tm="0">
                                          <p:val>
                                            <p:fltVal val="0"/>
                                          </p:val>
                                        </p:tav>
                                        <p:tav tm="100000">
                                          <p:val>
                                            <p:strVal val="#ppt_h"/>
                                          </p:val>
                                        </p:tav>
                                      </p:tavLst>
                                    </p:anim>
                                    <p:anim calcmode="lin" valueType="num">
                                      <p:cBhvr>
                                        <p:cTn id="9" dur="500" fill="hold"/>
                                        <p:tgtEl>
                                          <p:spTgt spid="22535"/>
                                        </p:tgtEl>
                                        <p:attrNameLst>
                                          <p:attrName>ppt_x</p:attrName>
                                        </p:attrNameLst>
                                      </p:cBhvr>
                                      <p:tavLst>
                                        <p:tav tm="0">
                                          <p:val>
                                            <p:fltVal val="0.5"/>
                                          </p:val>
                                        </p:tav>
                                        <p:tav tm="100000">
                                          <p:val>
                                            <p:strVal val="#ppt_x"/>
                                          </p:val>
                                        </p:tav>
                                      </p:tavLst>
                                    </p:anim>
                                    <p:anim calcmode="lin" valueType="num">
                                      <p:cBhvr>
                                        <p:cTn id="10" dur="500" fill="hold"/>
                                        <p:tgtEl>
                                          <p:spTgt spid="2253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22535"/>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2536"/>
                                        </p:tgtEl>
                                        <p:attrNameLst>
                                          <p:attrName>style.visibility</p:attrName>
                                        </p:attrNameLst>
                                      </p:cBhvr>
                                      <p:to>
                                        <p:strVal val="visible"/>
                                      </p:to>
                                    </p:set>
                                    <p:anim calcmode="lin" valueType="num">
                                      <p:cBhvr>
                                        <p:cTn id="15" dur="500" fill="hold"/>
                                        <p:tgtEl>
                                          <p:spTgt spid="22536"/>
                                        </p:tgtEl>
                                        <p:attrNameLst>
                                          <p:attrName>ppt_w</p:attrName>
                                        </p:attrNameLst>
                                      </p:cBhvr>
                                      <p:tavLst>
                                        <p:tav tm="0">
                                          <p:val>
                                            <p:fltVal val="0"/>
                                          </p:val>
                                        </p:tav>
                                        <p:tav tm="100000">
                                          <p:val>
                                            <p:strVal val="#ppt_w"/>
                                          </p:val>
                                        </p:tav>
                                      </p:tavLst>
                                    </p:anim>
                                    <p:anim calcmode="lin" valueType="num">
                                      <p:cBhvr>
                                        <p:cTn id="16" dur="500" fill="hold"/>
                                        <p:tgtEl>
                                          <p:spTgt spid="22536"/>
                                        </p:tgtEl>
                                        <p:attrNameLst>
                                          <p:attrName>ppt_h</p:attrName>
                                        </p:attrNameLst>
                                      </p:cBhvr>
                                      <p:tavLst>
                                        <p:tav tm="0">
                                          <p:val>
                                            <p:fltVal val="0"/>
                                          </p:val>
                                        </p:tav>
                                        <p:tav tm="100000">
                                          <p:val>
                                            <p:strVal val="#ppt_h"/>
                                          </p:val>
                                        </p:tav>
                                      </p:tavLst>
                                    </p:anim>
                                    <p:anim calcmode="lin" valueType="num">
                                      <p:cBhvr>
                                        <p:cTn id="17" dur="500" fill="hold"/>
                                        <p:tgtEl>
                                          <p:spTgt spid="22536"/>
                                        </p:tgtEl>
                                        <p:attrNameLst>
                                          <p:attrName>ppt_x</p:attrName>
                                        </p:attrNameLst>
                                      </p:cBhvr>
                                      <p:tavLst>
                                        <p:tav tm="0">
                                          <p:val>
                                            <p:fltVal val="0.5"/>
                                          </p:val>
                                        </p:tav>
                                        <p:tav tm="100000">
                                          <p:val>
                                            <p:strVal val="#ppt_x"/>
                                          </p:val>
                                        </p:tav>
                                      </p:tavLst>
                                    </p:anim>
                                    <p:anim calcmode="lin" valueType="num">
                                      <p:cBhvr>
                                        <p:cTn id="18" dur="500" fill="hold"/>
                                        <p:tgtEl>
                                          <p:spTgt spid="2253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22536"/>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539">
                                            <p:txEl>
                                              <p:pRg st="0" end="0"/>
                                            </p:txEl>
                                          </p:spTgt>
                                        </p:tgtEl>
                                        <p:attrNameLst>
                                          <p:attrName>style.visibility</p:attrName>
                                        </p:attrNameLst>
                                      </p:cBhvr>
                                      <p:to>
                                        <p:strVal val="visible"/>
                                      </p:to>
                                    </p:set>
                                    <p:animEffect transition="in" filter="box(out)">
                                      <p:cBhvr>
                                        <p:cTn id="23" dur="500"/>
                                        <p:tgtEl>
                                          <p:spTgt spid="22539">
                                            <p:txEl>
                                              <p:pRg st="0" end="0"/>
                                            </p:txEl>
                                          </p:spTgt>
                                        </p:tgtEl>
                                      </p:cBhvr>
                                    </p:animEffect>
                                  </p:childTnLst>
                                  <p:subTnLst>
                                    <p:set>
                                      <p:cBhvr override="childStyle">
                                        <p:cTn dur="1" fill="hold" display="0" masterRel="nextClick" afterEffect="1"/>
                                        <p:tgtEl>
                                          <p:spTgt spid="22539">
                                            <p:txEl>
                                              <p:pRg st="0" end="0"/>
                                            </p:txEl>
                                          </p:spTgt>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utoUpdateAnimBg="0"/>
      <p:bldP spid="22536" grpId="0" autoUpdateAnimBg="0"/>
      <p:bldP spid="225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6" descr="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4548188"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1027"/>
          <p:cNvSpPr txBox="1">
            <a:spLocks noChangeArrowheads="1"/>
          </p:cNvSpPr>
          <p:nvPr/>
        </p:nvSpPr>
        <p:spPr bwMode="auto">
          <a:xfrm>
            <a:off x="1447800" y="3810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dirty="0"/>
              <a:t>LIGAMENTUM FL</a:t>
            </a:r>
            <a:r>
              <a:rPr lang="hu-HU" altLang="hu-HU" b="1" dirty="0"/>
              <a:t>AVUM</a:t>
            </a:r>
            <a:endParaRPr lang="en-US" altLang="hu-HU" b="1" dirty="0"/>
          </a:p>
        </p:txBody>
      </p:sp>
      <p:sp>
        <p:nvSpPr>
          <p:cNvPr id="12292" name="Text Box 1028"/>
          <p:cNvSpPr txBox="1">
            <a:spLocks noChangeArrowheads="1"/>
          </p:cNvSpPr>
          <p:nvPr/>
        </p:nvSpPr>
        <p:spPr bwMode="auto">
          <a:xfrm>
            <a:off x="539750" y="1052513"/>
            <a:ext cx="4822825" cy="46196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solidFill>
                  <a:srgbClr val="FF0000"/>
                </a:solidFill>
              </a:rPr>
              <a:t>ELAS</a:t>
            </a:r>
            <a:r>
              <a:rPr lang="hu-HU" altLang="hu-HU" sz="2400" b="1">
                <a:solidFill>
                  <a:srgbClr val="FF0000"/>
                </a:solidFill>
              </a:rPr>
              <a:t>Z</a:t>
            </a:r>
            <a:r>
              <a:rPr lang="en-US" altLang="hu-HU" sz="2400" b="1">
                <a:solidFill>
                  <a:srgbClr val="FF0000"/>
                </a:solidFill>
              </a:rPr>
              <a:t>TIN : </a:t>
            </a:r>
            <a:r>
              <a:rPr lang="hu-HU" altLang="hu-HU" sz="2400" b="1">
                <a:solidFill>
                  <a:srgbClr val="FF0000"/>
                </a:solidFill>
              </a:rPr>
              <a:t>KOLLAGÉN</a:t>
            </a:r>
            <a:r>
              <a:rPr lang="en-US" altLang="hu-HU" sz="2400" b="1">
                <a:solidFill>
                  <a:srgbClr val="FF0000"/>
                </a:solidFill>
              </a:rPr>
              <a:t> = 2 : 1</a:t>
            </a:r>
          </a:p>
        </p:txBody>
      </p:sp>
      <p:pic>
        <p:nvPicPr>
          <p:cNvPr id="12293" name="Picture 6" descr="http://www.winchesterhospitalchiro.com/images/thoracic_spine_anatomy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773238"/>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p:cNvSpPr txBox="1"/>
          <p:nvPr/>
        </p:nvSpPr>
        <p:spPr>
          <a:xfrm>
            <a:off x="5003800" y="6021288"/>
            <a:ext cx="3312616" cy="461665"/>
          </a:xfrm>
          <a:prstGeom prst="rect">
            <a:avLst/>
          </a:prstGeom>
          <a:noFill/>
        </p:spPr>
        <p:txBody>
          <a:bodyPr wrap="square" rtlCol="0">
            <a:spAutoFit/>
          </a:bodyPr>
          <a:lstStyle/>
          <a:p>
            <a:r>
              <a:rPr lang="hu-HU" dirty="0" smtClean="0"/>
              <a:t>2017.03.30.</a:t>
            </a:r>
            <a:endParaRPr lang="hu-HU" dirty="0"/>
          </a:p>
        </p:txBody>
      </p:sp>
    </p:spTree>
    <p:extLst>
      <p:ext uri="{BB962C8B-B14F-4D97-AF65-F5344CB8AC3E}">
        <p14:creationId xmlns:p14="http://schemas.microsoft.com/office/powerpoint/2010/main" val="10330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6" name="Oval 2068"/>
          <p:cNvSpPr>
            <a:spLocks noChangeArrowheads="1"/>
          </p:cNvSpPr>
          <p:nvPr/>
        </p:nvSpPr>
        <p:spPr bwMode="auto">
          <a:xfrm>
            <a:off x="6705600" y="2743200"/>
            <a:ext cx="2438400" cy="1828800"/>
          </a:xfrm>
          <a:prstGeom prst="ellipse">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65555" name="Freeform 2067"/>
          <p:cNvSpPr>
            <a:spLocks/>
          </p:cNvSpPr>
          <p:nvPr/>
        </p:nvSpPr>
        <p:spPr bwMode="auto">
          <a:xfrm>
            <a:off x="2289175" y="2941638"/>
            <a:ext cx="554038" cy="1249362"/>
          </a:xfrm>
          <a:custGeom>
            <a:avLst/>
            <a:gdLst>
              <a:gd name="T0" fmla="*/ 2147483647 w 349"/>
              <a:gd name="T1" fmla="*/ 0 h 787"/>
              <a:gd name="T2" fmla="*/ 2147483647 w 349"/>
              <a:gd name="T3" fmla="*/ 2147483647 h 787"/>
              <a:gd name="T4" fmla="*/ 2147483647 w 349"/>
              <a:gd name="T5" fmla="*/ 2147483647 h 787"/>
              <a:gd name="T6" fmla="*/ 2147483647 w 349"/>
              <a:gd name="T7" fmla="*/ 2147483647 h 787"/>
              <a:gd name="T8" fmla="*/ 2147483647 w 349"/>
              <a:gd name="T9" fmla="*/ 2147483647 h 787"/>
              <a:gd name="T10" fmla="*/ 2147483647 w 349"/>
              <a:gd name="T11" fmla="*/ 2147483647 h 787"/>
              <a:gd name="T12" fmla="*/ 2147483647 w 349"/>
              <a:gd name="T13" fmla="*/ 2147483647 h 787"/>
              <a:gd name="T14" fmla="*/ 2147483647 w 349"/>
              <a:gd name="T15" fmla="*/ 2147483647 h 787"/>
              <a:gd name="T16" fmla="*/ 2147483647 w 349"/>
              <a:gd name="T17" fmla="*/ 2147483647 h 787"/>
              <a:gd name="T18" fmla="*/ 2147483647 w 349"/>
              <a:gd name="T19" fmla="*/ 2147483647 h 787"/>
              <a:gd name="T20" fmla="*/ 2147483647 w 349"/>
              <a:gd name="T21" fmla="*/ 2147483647 h 787"/>
              <a:gd name="T22" fmla="*/ 2147483647 w 349"/>
              <a:gd name="T23" fmla="*/ 0 h 7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9"/>
              <a:gd name="T37" fmla="*/ 0 h 787"/>
              <a:gd name="T38" fmla="*/ 349 w 349"/>
              <a:gd name="T39" fmla="*/ 787 h 7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9" h="787">
                <a:moveTo>
                  <a:pt x="23" y="0"/>
                </a:moveTo>
                <a:cubicBezTo>
                  <a:pt x="349" y="162"/>
                  <a:pt x="292" y="47"/>
                  <a:pt x="274" y="432"/>
                </a:cubicBezTo>
                <a:cubicBezTo>
                  <a:pt x="283" y="493"/>
                  <a:pt x="308" y="649"/>
                  <a:pt x="260" y="697"/>
                </a:cubicBezTo>
                <a:cubicBezTo>
                  <a:pt x="250" y="707"/>
                  <a:pt x="232" y="706"/>
                  <a:pt x="218" y="711"/>
                </a:cubicBezTo>
                <a:cubicBezTo>
                  <a:pt x="204" y="720"/>
                  <a:pt x="189" y="727"/>
                  <a:pt x="177" y="739"/>
                </a:cubicBezTo>
                <a:cubicBezTo>
                  <a:pt x="165" y="751"/>
                  <a:pt x="165" y="776"/>
                  <a:pt x="149" y="781"/>
                </a:cubicBezTo>
                <a:cubicBezTo>
                  <a:pt x="131" y="787"/>
                  <a:pt x="112" y="772"/>
                  <a:pt x="93" y="767"/>
                </a:cubicBezTo>
                <a:cubicBezTo>
                  <a:pt x="53" y="707"/>
                  <a:pt x="45" y="688"/>
                  <a:pt x="65" y="614"/>
                </a:cubicBezTo>
                <a:cubicBezTo>
                  <a:pt x="73" y="586"/>
                  <a:pt x="93" y="530"/>
                  <a:pt x="93" y="530"/>
                </a:cubicBezTo>
                <a:cubicBezTo>
                  <a:pt x="78" y="484"/>
                  <a:pt x="52" y="450"/>
                  <a:pt x="37" y="404"/>
                </a:cubicBezTo>
                <a:cubicBezTo>
                  <a:pt x="59" y="338"/>
                  <a:pt x="87" y="298"/>
                  <a:pt x="107" y="237"/>
                </a:cubicBezTo>
                <a:cubicBezTo>
                  <a:pt x="23" y="153"/>
                  <a:pt x="0" y="116"/>
                  <a:pt x="23" y="0"/>
                </a:cubicBezTo>
                <a:close/>
              </a:path>
            </a:pathLst>
          </a:custGeom>
          <a:gradFill rotWithShape="0">
            <a:gsLst>
              <a:gs pos="0">
                <a:srgbClr val="FF0000"/>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u-HU"/>
          </a:p>
        </p:txBody>
      </p:sp>
      <p:grpSp>
        <p:nvGrpSpPr>
          <p:cNvPr id="13316" name="Group 2055"/>
          <p:cNvGrpSpPr>
            <a:grpSpLocks/>
          </p:cNvGrpSpPr>
          <p:nvPr/>
        </p:nvGrpSpPr>
        <p:grpSpPr bwMode="auto">
          <a:xfrm>
            <a:off x="2743200" y="3276600"/>
            <a:ext cx="4038600" cy="762000"/>
            <a:chOff x="1728" y="1680"/>
            <a:chExt cx="2544" cy="480"/>
          </a:xfrm>
        </p:grpSpPr>
        <p:sp>
          <p:nvSpPr>
            <p:cNvPr id="13350" name="Rectangle 2050"/>
            <p:cNvSpPr>
              <a:spLocks noChangeArrowheads="1"/>
            </p:cNvSpPr>
            <p:nvPr/>
          </p:nvSpPr>
          <p:spPr bwMode="auto">
            <a:xfrm>
              <a:off x="1728" y="1680"/>
              <a:ext cx="25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13351" name="Line 2051"/>
            <p:cNvSpPr>
              <a:spLocks noChangeShapeType="1"/>
            </p:cNvSpPr>
            <p:nvPr/>
          </p:nvSpPr>
          <p:spPr bwMode="auto">
            <a:xfrm>
              <a:off x="1728" y="1776"/>
              <a:ext cx="2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52" name="Line 2052"/>
            <p:cNvSpPr>
              <a:spLocks noChangeShapeType="1"/>
            </p:cNvSpPr>
            <p:nvPr/>
          </p:nvSpPr>
          <p:spPr bwMode="auto">
            <a:xfrm>
              <a:off x="1728" y="1872"/>
              <a:ext cx="2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53" name="Line 2053"/>
            <p:cNvSpPr>
              <a:spLocks noChangeShapeType="1"/>
            </p:cNvSpPr>
            <p:nvPr/>
          </p:nvSpPr>
          <p:spPr bwMode="auto">
            <a:xfrm>
              <a:off x="1728" y="1968"/>
              <a:ext cx="2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54" name="Line 2054"/>
            <p:cNvSpPr>
              <a:spLocks noChangeShapeType="1"/>
            </p:cNvSpPr>
            <p:nvPr/>
          </p:nvSpPr>
          <p:spPr bwMode="auto">
            <a:xfrm>
              <a:off x="1728" y="2064"/>
              <a:ext cx="2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grpSp>
        <p:nvGrpSpPr>
          <p:cNvPr id="3" name="Group 2069"/>
          <p:cNvGrpSpPr>
            <a:grpSpLocks/>
          </p:cNvGrpSpPr>
          <p:nvPr/>
        </p:nvGrpSpPr>
        <p:grpSpPr bwMode="auto">
          <a:xfrm>
            <a:off x="304800" y="2895600"/>
            <a:ext cx="2438400" cy="1447800"/>
            <a:chOff x="192" y="1440"/>
            <a:chExt cx="1536" cy="912"/>
          </a:xfrm>
        </p:grpSpPr>
        <p:grpSp>
          <p:nvGrpSpPr>
            <p:cNvPr id="13340" name="Group 2065"/>
            <p:cNvGrpSpPr>
              <a:grpSpLocks/>
            </p:cNvGrpSpPr>
            <p:nvPr/>
          </p:nvGrpSpPr>
          <p:grpSpPr bwMode="auto">
            <a:xfrm>
              <a:off x="192" y="1440"/>
              <a:ext cx="1536" cy="912"/>
              <a:chOff x="192" y="1440"/>
              <a:chExt cx="1536" cy="912"/>
            </a:xfrm>
          </p:grpSpPr>
          <p:sp>
            <p:nvSpPr>
              <p:cNvPr id="13342" name="Freeform 2057"/>
              <p:cNvSpPr>
                <a:spLocks/>
              </p:cNvSpPr>
              <p:nvPr/>
            </p:nvSpPr>
            <p:spPr bwMode="auto">
              <a:xfrm>
                <a:off x="288" y="2128"/>
                <a:ext cx="1440" cy="224"/>
              </a:xfrm>
              <a:custGeom>
                <a:avLst/>
                <a:gdLst>
                  <a:gd name="T0" fmla="*/ 2679 w 1344"/>
                  <a:gd name="T1" fmla="*/ 0 h 224"/>
                  <a:gd name="T2" fmla="*/ 2104 w 1344"/>
                  <a:gd name="T3" fmla="*/ 192 h 224"/>
                  <a:gd name="T4" fmla="*/ 1244 w 1344"/>
                  <a:gd name="T5" fmla="*/ 192 h 224"/>
                  <a:gd name="T6" fmla="*/ 0 w 1344"/>
                  <a:gd name="T7" fmla="*/ 96 h 224"/>
                  <a:gd name="T8" fmla="*/ 0 60000 65536"/>
                  <a:gd name="T9" fmla="*/ 0 60000 65536"/>
                  <a:gd name="T10" fmla="*/ 0 60000 65536"/>
                  <a:gd name="T11" fmla="*/ 0 60000 65536"/>
                  <a:gd name="T12" fmla="*/ 0 w 1344"/>
                  <a:gd name="T13" fmla="*/ 0 h 224"/>
                  <a:gd name="T14" fmla="*/ 1344 w 1344"/>
                  <a:gd name="T15" fmla="*/ 224 h 224"/>
                </a:gdLst>
                <a:ahLst/>
                <a:cxnLst>
                  <a:cxn ang="T8">
                    <a:pos x="T0" y="T1"/>
                  </a:cxn>
                  <a:cxn ang="T9">
                    <a:pos x="T2" y="T3"/>
                  </a:cxn>
                  <a:cxn ang="T10">
                    <a:pos x="T4" y="T5"/>
                  </a:cxn>
                  <a:cxn ang="T11">
                    <a:pos x="T6" y="T7"/>
                  </a:cxn>
                </a:cxnLst>
                <a:rect l="T12" t="T13" r="T14" b="T15"/>
                <a:pathLst>
                  <a:path w="1344" h="224">
                    <a:moveTo>
                      <a:pt x="1344" y="0"/>
                    </a:moveTo>
                    <a:cubicBezTo>
                      <a:pt x="1260" y="80"/>
                      <a:pt x="1176" y="160"/>
                      <a:pt x="1056" y="192"/>
                    </a:cubicBezTo>
                    <a:cubicBezTo>
                      <a:pt x="936" y="224"/>
                      <a:pt x="800" y="208"/>
                      <a:pt x="624" y="192"/>
                    </a:cubicBezTo>
                    <a:cubicBezTo>
                      <a:pt x="448" y="176"/>
                      <a:pt x="112" y="112"/>
                      <a:pt x="0"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3343" name="Freeform 2058"/>
              <p:cNvSpPr>
                <a:spLocks/>
              </p:cNvSpPr>
              <p:nvPr/>
            </p:nvSpPr>
            <p:spPr bwMode="auto">
              <a:xfrm flipV="1">
                <a:off x="288" y="1440"/>
                <a:ext cx="1440" cy="224"/>
              </a:xfrm>
              <a:custGeom>
                <a:avLst/>
                <a:gdLst>
                  <a:gd name="T0" fmla="*/ 2679 w 1344"/>
                  <a:gd name="T1" fmla="*/ 0 h 224"/>
                  <a:gd name="T2" fmla="*/ 2104 w 1344"/>
                  <a:gd name="T3" fmla="*/ 192 h 224"/>
                  <a:gd name="T4" fmla="*/ 1244 w 1344"/>
                  <a:gd name="T5" fmla="*/ 192 h 224"/>
                  <a:gd name="T6" fmla="*/ 0 w 1344"/>
                  <a:gd name="T7" fmla="*/ 96 h 224"/>
                  <a:gd name="T8" fmla="*/ 0 60000 65536"/>
                  <a:gd name="T9" fmla="*/ 0 60000 65536"/>
                  <a:gd name="T10" fmla="*/ 0 60000 65536"/>
                  <a:gd name="T11" fmla="*/ 0 60000 65536"/>
                  <a:gd name="T12" fmla="*/ 0 w 1344"/>
                  <a:gd name="T13" fmla="*/ 0 h 224"/>
                  <a:gd name="T14" fmla="*/ 1344 w 1344"/>
                  <a:gd name="T15" fmla="*/ 224 h 224"/>
                </a:gdLst>
                <a:ahLst/>
                <a:cxnLst>
                  <a:cxn ang="T8">
                    <a:pos x="T0" y="T1"/>
                  </a:cxn>
                  <a:cxn ang="T9">
                    <a:pos x="T2" y="T3"/>
                  </a:cxn>
                  <a:cxn ang="T10">
                    <a:pos x="T4" y="T5"/>
                  </a:cxn>
                  <a:cxn ang="T11">
                    <a:pos x="T6" y="T7"/>
                  </a:cxn>
                </a:cxnLst>
                <a:rect l="T12" t="T13" r="T14" b="T15"/>
                <a:pathLst>
                  <a:path w="1344" h="224">
                    <a:moveTo>
                      <a:pt x="1344" y="0"/>
                    </a:moveTo>
                    <a:cubicBezTo>
                      <a:pt x="1260" y="80"/>
                      <a:pt x="1176" y="160"/>
                      <a:pt x="1056" y="192"/>
                    </a:cubicBezTo>
                    <a:cubicBezTo>
                      <a:pt x="936" y="224"/>
                      <a:pt x="800" y="208"/>
                      <a:pt x="624" y="192"/>
                    </a:cubicBezTo>
                    <a:cubicBezTo>
                      <a:pt x="448" y="176"/>
                      <a:pt x="112" y="112"/>
                      <a:pt x="0"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3344" name="Freeform 2059"/>
              <p:cNvSpPr>
                <a:spLocks/>
              </p:cNvSpPr>
              <p:nvPr/>
            </p:nvSpPr>
            <p:spPr bwMode="auto">
              <a:xfrm flipV="1">
                <a:off x="192" y="1584"/>
                <a:ext cx="1536" cy="144"/>
              </a:xfrm>
              <a:custGeom>
                <a:avLst/>
                <a:gdLst>
                  <a:gd name="T0" fmla="*/ 5110 w 1344"/>
                  <a:gd name="T1" fmla="*/ 0 h 224"/>
                  <a:gd name="T2" fmla="*/ 4013 w 1344"/>
                  <a:gd name="T3" fmla="*/ 3 h 224"/>
                  <a:gd name="T4" fmla="*/ 2371 w 1344"/>
                  <a:gd name="T5" fmla="*/ 3 h 224"/>
                  <a:gd name="T6" fmla="*/ 0 w 1344"/>
                  <a:gd name="T7" fmla="*/ 1 h 224"/>
                  <a:gd name="T8" fmla="*/ 0 60000 65536"/>
                  <a:gd name="T9" fmla="*/ 0 60000 65536"/>
                  <a:gd name="T10" fmla="*/ 0 60000 65536"/>
                  <a:gd name="T11" fmla="*/ 0 60000 65536"/>
                  <a:gd name="T12" fmla="*/ 0 w 1344"/>
                  <a:gd name="T13" fmla="*/ 0 h 224"/>
                  <a:gd name="T14" fmla="*/ 1344 w 1344"/>
                  <a:gd name="T15" fmla="*/ 224 h 224"/>
                </a:gdLst>
                <a:ahLst/>
                <a:cxnLst>
                  <a:cxn ang="T8">
                    <a:pos x="T0" y="T1"/>
                  </a:cxn>
                  <a:cxn ang="T9">
                    <a:pos x="T2" y="T3"/>
                  </a:cxn>
                  <a:cxn ang="T10">
                    <a:pos x="T4" y="T5"/>
                  </a:cxn>
                  <a:cxn ang="T11">
                    <a:pos x="T6" y="T7"/>
                  </a:cxn>
                </a:cxnLst>
                <a:rect l="T12" t="T13" r="T14" b="T15"/>
                <a:pathLst>
                  <a:path w="1344" h="224">
                    <a:moveTo>
                      <a:pt x="1344" y="0"/>
                    </a:moveTo>
                    <a:cubicBezTo>
                      <a:pt x="1260" y="80"/>
                      <a:pt x="1176" y="160"/>
                      <a:pt x="1056" y="192"/>
                    </a:cubicBezTo>
                    <a:cubicBezTo>
                      <a:pt x="936" y="224"/>
                      <a:pt x="800" y="208"/>
                      <a:pt x="624" y="192"/>
                    </a:cubicBezTo>
                    <a:cubicBezTo>
                      <a:pt x="448" y="176"/>
                      <a:pt x="112" y="112"/>
                      <a:pt x="0"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3345" name="Freeform 2060"/>
              <p:cNvSpPr>
                <a:spLocks/>
              </p:cNvSpPr>
              <p:nvPr/>
            </p:nvSpPr>
            <p:spPr bwMode="auto">
              <a:xfrm flipV="1">
                <a:off x="192" y="1680"/>
                <a:ext cx="1536" cy="144"/>
              </a:xfrm>
              <a:custGeom>
                <a:avLst/>
                <a:gdLst>
                  <a:gd name="T0" fmla="*/ 5110 w 1344"/>
                  <a:gd name="T1" fmla="*/ 0 h 224"/>
                  <a:gd name="T2" fmla="*/ 4013 w 1344"/>
                  <a:gd name="T3" fmla="*/ 3 h 224"/>
                  <a:gd name="T4" fmla="*/ 2371 w 1344"/>
                  <a:gd name="T5" fmla="*/ 3 h 224"/>
                  <a:gd name="T6" fmla="*/ 0 w 1344"/>
                  <a:gd name="T7" fmla="*/ 1 h 224"/>
                  <a:gd name="T8" fmla="*/ 0 60000 65536"/>
                  <a:gd name="T9" fmla="*/ 0 60000 65536"/>
                  <a:gd name="T10" fmla="*/ 0 60000 65536"/>
                  <a:gd name="T11" fmla="*/ 0 60000 65536"/>
                  <a:gd name="T12" fmla="*/ 0 w 1344"/>
                  <a:gd name="T13" fmla="*/ 0 h 224"/>
                  <a:gd name="T14" fmla="*/ 1344 w 1344"/>
                  <a:gd name="T15" fmla="*/ 224 h 224"/>
                </a:gdLst>
                <a:ahLst/>
                <a:cxnLst>
                  <a:cxn ang="T8">
                    <a:pos x="T0" y="T1"/>
                  </a:cxn>
                  <a:cxn ang="T9">
                    <a:pos x="T2" y="T3"/>
                  </a:cxn>
                  <a:cxn ang="T10">
                    <a:pos x="T4" y="T5"/>
                  </a:cxn>
                  <a:cxn ang="T11">
                    <a:pos x="T6" y="T7"/>
                  </a:cxn>
                </a:cxnLst>
                <a:rect l="T12" t="T13" r="T14" b="T15"/>
                <a:pathLst>
                  <a:path w="1344" h="224">
                    <a:moveTo>
                      <a:pt x="1344" y="0"/>
                    </a:moveTo>
                    <a:cubicBezTo>
                      <a:pt x="1260" y="80"/>
                      <a:pt x="1176" y="160"/>
                      <a:pt x="1056" y="192"/>
                    </a:cubicBezTo>
                    <a:cubicBezTo>
                      <a:pt x="936" y="224"/>
                      <a:pt x="800" y="208"/>
                      <a:pt x="624" y="192"/>
                    </a:cubicBezTo>
                    <a:cubicBezTo>
                      <a:pt x="448" y="176"/>
                      <a:pt x="112" y="112"/>
                      <a:pt x="0"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3346" name="Freeform 2061"/>
              <p:cNvSpPr>
                <a:spLocks/>
              </p:cNvSpPr>
              <p:nvPr/>
            </p:nvSpPr>
            <p:spPr bwMode="auto">
              <a:xfrm flipV="1">
                <a:off x="192" y="1728"/>
                <a:ext cx="1536" cy="192"/>
              </a:xfrm>
              <a:custGeom>
                <a:avLst/>
                <a:gdLst>
                  <a:gd name="T0" fmla="*/ 5110 w 1344"/>
                  <a:gd name="T1" fmla="*/ 0 h 224"/>
                  <a:gd name="T2" fmla="*/ 4013 w 1344"/>
                  <a:gd name="T3" fmla="*/ 41 h 224"/>
                  <a:gd name="T4" fmla="*/ 2371 w 1344"/>
                  <a:gd name="T5" fmla="*/ 41 h 224"/>
                  <a:gd name="T6" fmla="*/ 0 w 1344"/>
                  <a:gd name="T7" fmla="*/ 21 h 224"/>
                  <a:gd name="T8" fmla="*/ 0 60000 65536"/>
                  <a:gd name="T9" fmla="*/ 0 60000 65536"/>
                  <a:gd name="T10" fmla="*/ 0 60000 65536"/>
                  <a:gd name="T11" fmla="*/ 0 60000 65536"/>
                  <a:gd name="T12" fmla="*/ 0 w 1344"/>
                  <a:gd name="T13" fmla="*/ 0 h 224"/>
                  <a:gd name="T14" fmla="*/ 1344 w 1344"/>
                  <a:gd name="T15" fmla="*/ 224 h 224"/>
                </a:gdLst>
                <a:ahLst/>
                <a:cxnLst>
                  <a:cxn ang="T8">
                    <a:pos x="T0" y="T1"/>
                  </a:cxn>
                  <a:cxn ang="T9">
                    <a:pos x="T2" y="T3"/>
                  </a:cxn>
                  <a:cxn ang="T10">
                    <a:pos x="T4" y="T5"/>
                  </a:cxn>
                  <a:cxn ang="T11">
                    <a:pos x="T6" y="T7"/>
                  </a:cxn>
                </a:cxnLst>
                <a:rect l="T12" t="T13" r="T14" b="T15"/>
                <a:pathLst>
                  <a:path w="1344" h="224">
                    <a:moveTo>
                      <a:pt x="1344" y="0"/>
                    </a:moveTo>
                    <a:cubicBezTo>
                      <a:pt x="1260" y="80"/>
                      <a:pt x="1176" y="160"/>
                      <a:pt x="1056" y="192"/>
                    </a:cubicBezTo>
                    <a:cubicBezTo>
                      <a:pt x="936" y="224"/>
                      <a:pt x="800" y="208"/>
                      <a:pt x="624" y="192"/>
                    </a:cubicBezTo>
                    <a:cubicBezTo>
                      <a:pt x="448" y="176"/>
                      <a:pt x="112" y="112"/>
                      <a:pt x="0"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3347" name="Freeform 2062"/>
              <p:cNvSpPr>
                <a:spLocks/>
              </p:cNvSpPr>
              <p:nvPr/>
            </p:nvSpPr>
            <p:spPr bwMode="auto">
              <a:xfrm>
                <a:off x="192" y="1872"/>
                <a:ext cx="1536" cy="144"/>
              </a:xfrm>
              <a:custGeom>
                <a:avLst/>
                <a:gdLst>
                  <a:gd name="T0" fmla="*/ 5110 w 1344"/>
                  <a:gd name="T1" fmla="*/ 0 h 224"/>
                  <a:gd name="T2" fmla="*/ 4013 w 1344"/>
                  <a:gd name="T3" fmla="*/ 3 h 224"/>
                  <a:gd name="T4" fmla="*/ 2371 w 1344"/>
                  <a:gd name="T5" fmla="*/ 3 h 224"/>
                  <a:gd name="T6" fmla="*/ 0 w 1344"/>
                  <a:gd name="T7" fmla="*/ 1 h 224"/>
                  <a:gd name="T8" fmla="*/ 0 60000 65536"/>
                  <a:gd name="T9" fmla="*/ 0 60000 65536"/>
                  <a:gd name="T10" fmla="*/ 0 60000 65536"/>
                  <a:gd name="T11" fmla="*/ 0 60000 65536"/>
                  <a:gd name="T12" fmla="*/ 0 w 1344"/>
                  <a:gd name="T13" fmla="*/ 0 h 224"/>
                  <a:gd name="T14" fmla="*/ 1344 w 1344"/>
                  <a:gd name="T15" fmla="*/ 224 h 224"/>
                </a:gdLst>
                <a:ahLst/>
                <a:cxnLst>
                  <a:cxn ang="T8">
                    <a:pos x="T0" y="T1"/>
                  </a:cxn>
                  <a:cxn ang="T9">
                    <a:pos x="T2" y="T3"/>
                  </a:cxn>
                  <a:cxn ang="T10">
                    <a:pos x="T4" y="T5"/>
                  </a:cxn>
                  <a:cxn ang="T11">
                    <a:pos x="T6" y="T7"/>
                  </a:cxn>
                </a:cxnLst>
                <a:rect l="T12" t="T13" r="T14" b="T15"/>
                <a:pathLst>
                  <a:path w="1344" h="224">
                    <a:moveTo>
                      <a:pt x="1344" y="0"/>
                    </a:moveTo>
                    <a:cubicBezTo>
                      <a:pt x="1260" y="80"/>
                      <a:pt x="1176" y="160"/>
                      <a:pt x="1056" y="192"/>
                    </a:cubicBezTo>
                    <a:cubicBezTo>
                      <a:pt x="936" y="224"/>
                      <a:pt x="800" y="208"/>
                      <a:pt x="624" y="192"/>
                    </a:cubicBezTo>
                    <a:cubicBezTo>
                      <a:pt x="448" y="176"/>
                      <a:pt x="112" y="112"/>
                      <a:pt x="0"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3348" name="Freeform 2063"/>
              <p:cNvSpPr>
                <a:spLocks/>
              </p:cNvSpPr>
              <p:nvPr/>
            </p:nvSpPr>
            <p:spPr bwMode="auto">
              <a:xfrm>
                <a:off x="192" y="1968"/>
                <a:ext cx="1536" cy="144"/>
              </a:xfrm>
              <a:custGeom>
                <a:avLst/>
                <a:gdLst>
                  <a:gd name="T0" fmla="*/ 5110 w 1344"/>
                  <a:gd name="T1" fmla="*/ 0 h 224"/>
                  <a:gd name="T2" fmla="*/ 4013 w 1344"/>
                  <a:gd name="T3" fmla="*/ 3 h 224"/>
                  <a:gd name="T4" fmla="*/ 2371 w 1344"/>
                  <a:gd name="T5" fmla="*/ 3 h 224"/>
                  <a:gd name="T6" fmla="*/ 0 w 1344"/>
                  <a:gd name="T7" fmla="*/ 1 h 224"/>
                  <a:gd name="T8" fmla="*/ 0 60000 65536"/>
                  <a:gd name="T9" fmla="*/ 0 60000 65536"/>
                  <a:gd name="T10" fmla="*/ 0 60000 65536"/>
                  <a:gd name="T11" fmla="*/ 0 60000 65536"/>
                  <a:gd name="T12" fmla="*/ 0 w 1344"/>
                  <a:gd name="T13" fmla="*/ 0 h 224"/>
                  <a:gd name="T14" fmla="*/ 1344 w 1344"/>
                  <a:gd name="T15" fmla="*/ 224 h 224"/>
                </a:gdLst>
                <a:ahLst/>
                <a:cxnLst>
                  <a:cxn ang="T8">
                    <a:pos x="T0" y="T1"/>
                  </a:cxn>
                  <a:cxn ang="T9">
                    <a:pos x="T2" y="T3"/>
                  </a:cxn>
                  <a:cxn ang="T10">
                    <a:pos x="T4" y="T5"/>
                  </a:cxn>
                  <a:cxn ang="T11">
                    <a:pos x="T6" y="T7"/>
                  </a:cxn>
                </a:cxnLst>
                <a:rect l="T12" t="T13" r="T14" b="T15"/>
                <a:pathLst>
                  <a:path w="1344" h="224">
                    <a:moveTo>
                      <a:pt x="1344" y="0"/>
                    </a:moveTo>
                    <a:cubicBezTo>
                      <a:pt x="1260" y="80"/>
                      <a:pt x="1176" y="160"/>
                      <a:pt x="1056" y="192"/>
                    </a:cubicBezTo>
                    <a:cubicBezTo>
                      <a:pt x="936" y="224"/>
                      <a:pt x="800" y="208"/>
                      <a:pt x="624" y="192"/>
                    </a:cubicBezTo>
                    <a:cubicBezTo>
                      <a:pt x="448" y="176"/>
                      <a:pt x="112" y="112"/>
                      <a:pt x="0"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3349" name="Freeform 2064"/>
              <p:cNvSpPr>
                <a:spLocks/>
              </p:cNvSpPr>
              <p:nvPr/>
            </p:nvSpPr>
            <p:spPr bwMode="auto">
              <a:xfrm>
                <a:off x="192" y="2016"/>
                <a:ext cx="1536" cy="192"/>
              </a:xfrm>
              <a:custGeom>
                <a:avLst/>
                <a:gdLst>
                  <a:gd name="T0" fmla="*/ 5110 w 1344"/>
                  <a:gd name="T1" fmla="*/ 0 h 224"/>
                  <a:gd name="T2" fmla="*/ 4013 w 1344"/>
                  <a:gd name="T3" fmla="*/ 41 h 224"/>
                  <a:gd name="T4" fmla="*/ 2371 w 1344"/>
                  <a:gd name="T5" fmla="*/ 41 h 224"/>
                  <a:gd name="T6" fmla="*/ 0 w 1344"/>
                  <a:gd name="T7" fmla="*/ 21 h 224"/>
                  <a:gd name="T8" fmla="*/ 0 60000 65536"/>
                  <a:gd name="T9" fmla="*/ 0 60000 65536"/>
                  <a:gd name="T10" fmla="*/ 0 60000 65536"/>
                  <a:gd name="T11" fmla="*/ 0 60000 65536"/>
                  <a:gd name="T12" fmla="*/ 0 w 1344"/>
                  <a:gd name="T13" fmla="*/ 0 h 224"/>
                  <a:gd name="T14" fmla="*/ 1344 w 1344"/>
                  <a:gd name="T15" fmla="*/ 224 h 224"/>
                </a:gdLst>
                <a:ahLst/>
                <a:cxnLst>
                  <a:cxn ang="T8">
                    <a:pos x="T0" y="T1"/>
                  </a:cxn>
                  <a:cxn ang="T9">
                    <a:pos x="T2" y="T3"/>
                  </a:cxn>
                  <a:cxn ang="T10">
                    <a:pos x="T4" y="T5"/>
                  </a:cxn>
                  <a:cxn ang="T11">
                    <a:pos x="T6" y="T7"/>
                  </a:cxn>
                </a:cxnLst>
                <a:rect l="T12" t="T13" r="T14" b="T15"/>
                <a:pathLst>
                  <a:path w="1344" h="224">
                    <a:moveTo>
                      <a:pt x="1344" y="0"/>
                    </a:moveTo>
                    <a:cubicBezTo>
                      <a:pt x="1260" y="80"/>
                      <a:pt x="1176" y="160"/>
                      <a:pt x="1056" y="192"/>
                    </a:cubicBezTo>
                    <a:cubicBezTo>
                      <a:pt x="936" y="224"/>
                      <a:pt x="800" y="208"/>
                      <a:pt x="624" y="192"/>
                    </a:cubicBezTo>
                    <a:cubicBezTo>
                      <a:pt x="448" y="176"/>
                      <a:pt x="112" y="112"/>
                      <a:pt x="0"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sp>
          <p:nvSpPr>
            <p:cNvPr id="13341" name="Line 2066"/>
            <p:cNvSpPr>
              <a:spLocks noChangeShapeType="1"/>
            </p:cNvSpPr>
            <p:nvPr/>
          </p:nvSpPr>
          <p:spPr bwMode="auto">
            <a:xfrm flipH="1" flipV="1">
              <a:off x="288" y="1872"/>
              <a:ext cx="1344" cy="4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sp>
        <p:nvSpPr>
          <p:cNvPr id="65558" name="Text Box 2070"/>
          <p:cNvSpPr txBox="1">
            <a:spLocks noChangeArrowheads="1"/>
          </p:cNvSpPr>
          <p:nvPr/>
        </p:nvSpPr>
        <p:spPr bwMode="auto">
          <a:xfrm>
            <a:off x="762000" y="3352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2400" b="1"/>
              <a:t>IZOM</a:t>
            </a:r>
            <a:endParaRPr lang="en-US" altLang="hu-HU" sz="2400" b="1"/>
          </a:p>
        </p:txBody>
      </p:sp>
      <p:sp>
        <p:nvSpPr>
          <p:cNvPr id="65559" name="Text Box 2071"/>
          <p:cNvSpPr txBox="1">
            <a:spLocks noChangeArrowheads="1"/>
          </p:cNvSpPr>
          <p:nvPr/>
        </p:nvSpPr>
        <p:spPr bwMode="auto">
          <a:xfrm>
            <a:off x="3733800" y="3429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400" b="1">
                <a:solidFill>
                  <a:schemeClr val="bg2"/>
                </a:solidFill>
              </a:rPr>
              <a:t>ÍN</a:t>
            </a:r>
            <a:endParaRPr lang="en-US" altLang="hu-HU" sz="2400" b="1">
              <a:solidFill>
                <a:schemeClr val="bg2"/>
              </a:solidFill>
            </a:endParaRPr>
          </a:p>
        </p:txBody>
      </p:sp>
      <p:sp>
        <p:nvSpPr>
          <p:cNvPr id="65560" name="Text Box 2072"/>
          <p:cNvSpPr txBox="1">
            <a:spLocks noChangeArrowheads="1"/>
          </p:cNvSpPr>
          <p:nvPr/>
        </p:nvSpPr>
        <p:spPr bwMode="auto">
          <a:xfrm>
            <a:off x="7239000" y="3429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2400" b="1">
                <a:solidFill>
                  <a:schemeClr val="bg2"/>
                </a:solidFill>
              </a:rPr>
              <a:t>CSONT</a:t>
            </a:r>
            <a:endParaRPr lang="en-US" altLang="hu-HU" sz="2400" b="1">
              <a:solidFill>
                <a:schemeClr val="bg2"/>
              </a:solidFill>
            </a:endParaRPr>
          </a:p>
        </p:txBody>
      </p:sp>
      <p:grpSp>
        <p:nvGrpSpPr>
          <p:cNvPr id="5" name="Group 2094"/>
          <p:cNvGrpSpPr>
            <a:grpSpLocks/>
          </p:cNvGrpSpPr>
          <p:nvPr/>
        </p:nvGrpSpPr>
        <p:grpSpPr bwMode="auto">
          <a:xfrm>
            <a:off x="6324600" y="3352800"/>
            <a:ext cx="381000" cy="609600"/>
            <a:chOff x="3984" y="2496"/>
            <a:chExt cx="240" cy="384"/>
          </a:xfrm>
        </p:grpSpPr>
        <p:grpSp>
          <p:nvGrpSpPr>
            <p:cNvPr id="13335" name="Group 2093"/>
            <p:cNvGrpSpPr>
              <a:grpSpLocks/>
            </p:cNvGrpSpPr>
            <p:nvPr/>
          </p:nvGrpSpPr>
          <p:grpSpPr bwMode="auto">
            <a:xfrm>
              <a:off x="3984" y="2496"/>
              <a:ext cx="240" cy="384"/>
              <a:chOff x="3984" y="2496"/>
              <a:chExt cx="240" cy="384"/>
            </a:xfrm>
          </p:grpSpPr>
          <p:sp>
            <p:nvSpPr>
              <p:cNvPr id="13337" name="Oval 2076"/>
              <p:cNvSpPr>
                <a:spLocks noChangeArrowheads="1"/>
              </p:cNvSpPr>
              <p:nvPr/>
            </p:nvSpPr>
            <p:spPr bwMode="auto">
              <a:xfrm>
                <a:off x="4128" y="2784"/>
                <a:ext cx="48" cy="96"/>
              </a:xfrm>
              <a:prstGeom prst="ellipse">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13338" name="Oval 2073"/>
              <p:cNvSpPr>
                <a:spLocks noChangeArrowheads="1"/>
              </p:cNvSpPr>
              <p:nvPr/>
            </p:nvSpPr>
            <p:spPr bwMode="auto">
              <a:xfrm>
                <a:off x="4176" y="2496"/>
                <a:ext cx="48" cy="96"/>
              </a:xfrm>
              <a:prstGeom prst="ellipse">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13339" name="Oval 2074"/>
              <p:cNvSpPr>
                <a:spLocks noChangeArrowheads="1"/>
              </p:cNvSpPr>
              <p:nvPr/>
            </p:nvSpPr>
            <p:spPr bwMode="auto">
              <a:xfrm>
                <a:off x="3984" y="2592"/>
                <a:ext cx="48" cy="96"/>
              </a:xfrm>
              <a:prstGeom prst="ellipse">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sp>
          <p:nvSpPr>
            <p:cNvPr id="13336" name="Oval 2077"/>
            <p:cNvSpPr>
              <a:spLocks noChangeArrowheads="1"/>
            </p:cNvSpPr>
            <p:nvPr/>
          </p:nvSpPr>
          <p:spPr bwMode="auto">
            <a:xfrm>
              <a:off x="4176" y="2688"/>
              <a:ext cx="48" cy="96"/>
            </a:xfrm>
            <a:prstGeom prst="ellipse">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7" name="Group 2082"/>
          <p:cNvGrpSpPr>
            <a:grpSpLocks/>
          </p:cNvGrpSpPr>
          <p:nvPr/>
        </p:nvGrpSpPr>
        <p:grpSpPr bwMode="auto">
          <a:xfrm>
            <a:off x="1905000" y="1981200"/>
            <a:ext cx="1219200" cy="1219200"/>
            <a:chOff x="1200" y="576"/>
            <a:chExt cx="768" cy="768"/>
          </a:xfrm>
        </p:grpSpPr>
        <p:sp>
          <p:nvSpPr>
            <p:cNvPr id="13331" name="Line 2078"/>
            <p:cNvSpPr>
              <a:spLocks noChangeShapeType="1"/>
            </p:cNvSpPr>
            <p:nvPr/>
          </p:nvSpPr>
          <p:spPr bwMode="auto">
            <a:xfrm flipV="1">
              <a:off x="1440" y="81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32" name="Line 2079"/>
            <p:cNvSpPr>
              <a:spLocks noChangeShapeType="1"/>
            </p:cNvSpPr>
            <p:nvPr/>
          </p:nvSpPr>
          <p:spPr bwMode="auto">
            <a:xfrm flipV="1">
              <a:off x="1728" y="816"/>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33" name="Line 2080"/>
            <p:cNvSpPr>
              <a:spLocks noChangeShapeType="1"/>
            </p:cNvSpPr>
            <p:nvPr/>
          </p:nvSpPr>
          <p:spPr bwMode="auto">
            <a:xfrm flipH="1" flipV="1">
              <a:off x="1200" y="57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34" name="Line 2081"/>
            <p:cNvSpPr>
              <a:spLocks noChangeShapeType="1"/>
            </p:cNvSpPr>
            <p:nvPr/>
          </p:nvSpPr>
          <p:spPr bwMode="auto">
            <a:xfrm flipV="1">
              <a:off x="1728" y="57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grpSp>
        <p:nvGrpSpPr>
          <p:cNvPr id="8" name="Group 2083"/>
          <p:cNvGrpSpPr>
            <a:grpSpLocks/>
          </p:cNvGrpSpPr>
          <p:nvPr/>
        </p:nvGrpSpPr>
        <p:grpSpPr bwMode="auto">
          <a:xfrm flipH="1">
            <a:off x="6019800" y="1981200"/>
            <a:ext cx="1219200" cy="1219200"/>
            <a:chOff x="1200" y="576"/>
            <a:chExt cx="768" cy="768"/>
          </a:xfrm>
        </p:grpSpPr>
        <p:sp>
          <p:nvSpPr>
            <p:cNvPr id="13327" name="Line 2084"/>
            <p:cNvSpPr>
              <a:spLocks noChangeShapeType="1"/>
            </p:cNvSpPr>
            <p:nvPr/>
          </p:nvSpPr>
          <p:spPr bwMode="auto">
            <a:xfrm flipV="1">
              <a:off x="1440" y="81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28" name="Line 2085"/>
            <p:cNvSpPr>
              <a:spLocks noChangeShapeType="1"/>
            </p:cNvSpPr>
            <p:nvPr/>
          </p:nvSpPr>
          <p:spPr bwMode="auto">
            <a:xfrm flipV="1">
              <a:off x="1728" y="816"/>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29" name="Line 2086"/>
            <p:cNvSpPr>
              <a:spLocks noChangeShapeType="1"/>
            </p:cNvSpPr>
            <p:nvPr/>
          </p:nvSpPr>
          <p:spPr bwMode="auto">
            <a:xfrm flipH="1" flipV="1">
              <a:off x="1200" y="57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30" name="Line 2087"/>
            <p:cNvSpPr>
              <a:spLocks noChangeShapeType="1"/>
            </p:cNvSpPr>
            <p:nvPr/>
          </p:nvSpPr>
          <p:spPr bwMode="auto">
            <a:xfrm flipV="1">
              <a:off x="1728" y="57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sp>
        <p:nvSpPr>
          <p:cNvPr id="65579" name="Text Box 2091"/>
          <p:cNvSpPr txBox="1">
            <a:spLocks noChangeArrowheads="1"/>
          </p:cNvSpPr>
          <p:nvPr/>
        </p:nvSpPr>
        <p:spPr bwMode="auto">
          <a:xfrm>
            <a:off x="1371600" y="1371600"/>
            <a:ext cx="23622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hu-HU" altLang="hu-HU" b="1" dirty="0"/>
              <a:t>Ín-izom átmenet</a:t>
            </a:r>
            <a:endParaRPr lang="en-US" altLang="hu-HU" b="1" dirty="0"/>
          </a:p>
        </p:txBody>
      </p:sp>
      <p:sp>
        <p:nvSpPr>
          <p:cNvPr id="65580" name="Text Box 2092"/>
          <p:cNvSpPr txBox="1">
            <a:spLocks noChangeArrowheads="1"/>
          </p:cNvSpPr>
          <p:nvPr/>
        </p:nvSpPr>
        <p:spPr bwMode="auto">
          <a:xfrm>
            <a:off x="5486400" y="1219200"/>
            <a:ext cx="2362200" cy="8309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hu-HU" altLang="hu-HU" b="1"/>
              <a:t>Ín-csont átmenet</a:t>
            </a:r>
            <a:endParaRPr lang="en-US" altLang="hu-HU" b="1"/>
          </a:p>
        </p:txBody>
      </p:sp>
      <p:sp>
        <p:nvSpPr>
          <p:cNvPr id="13326" name="Text Box 2101"/>
          <p:cNvSpPr txBox="1">
            <a:spLocks noChangeArrowheads="1"/>
          </p:cNvSpPr>
          <p:nvPr/>
        </p:nvSpPr>
        <p:spPr bwMode="auto">
          <a:xfrm>
            <a:off x="1828800" y="304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800" b="1"/>
              <a:t>ÍN-IZOM, ÍN-CSONT ÁTMENET</a:t>
            </a:r>
            <a:endParaRPr lang="en-US" altLang="hu-HU" sz="2800" b="1"/>
          </a:p>
        </p:txBody>
      </p:sp>
    </p:spTree>
    <p:extLst>
      <p:ext uri="{BB962C8B-B14F-4D97-AF65-F5344CB8AC3E}">
        <p14:creationId xmlns:p14="http://schemas.microsoft.com/office/powerpoint/2010/main" val="3200953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5559">
                                            <p:txEl>
                                              <p:pRg st="0" end="0"/>
                                            </p:txEl>
                                          </p:spTgt>
                                        </p:tgtEl>
                                        <p:attrNameLst>
                                          <p:attrName>style.visibility</p:attrName>
                                        </p:attrNameLst>
                                      </p:cBhvr>
                                      <p:to>
                                        <p:strVal val="visible"/>
                                      </p:to>
                                    </p:set>
                                    <p:animEffect transition="in" filter="box(out)">
                                      <p:cBhvr>
                                        <p:cTn id="7" dur="500"/>
                                        <p:tgtEl>
                                          <p:spTgt spid="655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65558">
                                            <p:txEl>
                                              <p:pRg st="0" end="0"/>
                                            </p:txEl>
                                          </p:spTgt>
                                        </p:tgtEl>
                                        <p:attrNameLst>
                                          <p:attrName>style.visibility</p:attrName>
                                        </p:attrNameLst>
                                      </p:cBhvr>
                                      <p:to>
                                        <p:strVal val="visible"/>
                                      </p:to>
                                    </p:set>
                                    <p:animEffect transition="in" filter="box(out)">
                                      <p:cBhvr>
                                        <p:cTn id="16" dur="500"/>
                                        <p:tgtEl>
                                          <p:spTgt spid="65558">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65556"/>
                                        </p:tgtEl>
                                        <p:attrNameLst>
                                          <p:attrName>style.visibility</p:attrName>
                                        </p:attrNameLst>
                                      </p:cBhvr>
                                      <p:to>
                                        <p:strVal val="visible"/>
                                      </p:to>
                                    </p:set>
                                    <p:animEffect transition="in" filter="box(out)">
                                      <p:cBhvr>
                                        <p:cTn id="21" dur="500"/>
                                        <p:tgtEl>
                                          <p:spTgt spid="65556"/>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65560">
                                            <p:txEl>
                                              <p:pRg st="0" end="0"/>
                                            </p:txEl>
                                          </p:spTgt>
                                        </p:tgtEl>
                                        <p:attrNameLst>
                                          <p:attrName>style.visibility</p:attrName>
                                        </p:attrNameLst>
                                      </p:cBhvr>
                                      <p:to>
                                        <p:strVal val="visible"/>
                                      </p:to>
                                    </p:set>
                                    <p:animEffect transition="in" filter="box(out)">
                                      <p:cBhvr>
                                        <p:cTn id="25" dur="500"/>
                                        <p:tgtEl>
                                          <p:spTgt spid="65560">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65555"/>
                                        </p:tgtEl>
                                        <p:attrNameLst>
                                          <p:attrName>style.visibility</p:attrName>
                                        </p:attrNameLst>
                                      </p:cBhvr>
                                      <p:to>
                                        <p:strVal val="visible"/>
                                      </p:to>
                                    </p:set>
                                    <p:animEffect transition="in" filter="box(out)">
                                      <p:cBhvr>
                                        <p:cTn id="30" dur="500"/>
                                        <p:tgtEl>
                                          <p:spTgt spid="6555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par>
                          <p:cTn id="31" fill="hold" nodeType="afterGroup">
                            <p:stCondLst>
                              <p:cond delay="500"/>
                            </p:stCondLst>
                            <p:childTnLst>
                              <p:par>
                                <p:cTn id="32" presetID="4" presetClass="entr" presetSubtype="32"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ox(out)">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nodeType="afterGroup">
                            <p:stCondLst>
                              <p:cond delay="1000"/>
                            </p:stCondLst>
                            <p:childTnLst>
                              <p:par>
                                <p:cTn id="36" presetID="2" presetClass="entr" presetSubtype="1" fill="hold" grpId="0" nodeType="afterEffect">
                                  <p:stCondLst>
                                    <p:cond delay="0"/>
                                  </p:stCondLst>
                                  <p:iterate type="wd">
                                    <p:tmPct val="100000"/>
                                  </p:iterate>
                                  <p:childTnLst>
                                    <p:set>
                                      <p:cBhvr>
                                        <p:cTn id="37" dur="1" fill="hold">
                                          <p:stCondLst>
                                            <p:cond delay="0"/>
                                          </p:stCondLst>
                                        </p:cTn>
                                        <p:tgtEl>
                                          <p:spTgt spid="65579">
                                            <p:txEl>
                                              <p:pRg st="0" end="0"/>
                                            </p:txEl>
                                          </p:spTgt>
                                        </p:tgtEl>
                                        <p:attrNameLst>
                                          <p:attrName>style.visibility</p:attrName>
                                        </p:attrNameLst>
                                      </p:cBhvr>
                                      <p:to>
                                        <p:strVal val="visible"/>
                                      </p:to>
                                    </p:set>
                                    <p:anim calcmode="lin" valueType="num">
                                      <p:cBhvr additive="base">
                                        <p:cTn id="38" dur="300" fill="hold"/>
                                        <p:tgtEl>
                                          <p:spTgt spid="65579">
                                            <p:txEl>
                                              <p:pRg st="0" end="0"/>
                                            </p:txEl>
                                          </p:spTgt>
                                        </p:tgtEl>
                                        <p:attrNameLst>
                                          <p:attrName>ppt_x</p:attrName>
                                        </p:attrNameLst>
                                      </p:cBhvr>
                                      <p:tavLst>
                                        <p:tav tm="0">
                                          <p:val>
                                            <p:strVal val="#ppt_x"/>
                                          </p:val>
                                        </p:tav>
                                        <p:tav tm="100000">
                                          <p:val>
                                            <p:strVal val="#ppt_x"/>
                                          </p:val>
                                        </p:tav>
                                      </p:tavLst>
                                    </p:anim>
                                    <p:anim calcmode="lin" valueType="num">
                                      <p:cBhvr additive="base">
                                        <p:cTn id="39" dur="300" fill="hold"/>
                                        <p:tgtEl>
                                          <p:spTgt spid="655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ox(out)">
                                      <p:cBhvr>
                                        <p:cTn id="44" dur="500"/>
                                        <p:tgtEl>
                                          <p:spTgt spid="5"/>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nodeType="afterGroup">
                            <p:stCondLst>
                              <p:cond delay="500"/>
                            </p:stCondLst>
                            <p:childTnLst>
                              <p:par>
                                <p:cTn id="46" presetID="4" presetClass="entr" presetSubtype="32"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ox(out)">
                                      <p:cBhvr>
                                        <p:cTn id="48" dur="500"/>
                                        <p:tgtEl>
                                          <p:spTgt spid="8"/>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par>
                          <p:cTn id="49" fill="hold" nodeType="afterGroup">
                            <p:stCondLst>
                              <p:cond delay="1000"/>
                            </p:stCondLst>
                            <p:childTnLst>
                              <p:par>
                                <p:cTn id="50" presetID="2" presetClass="entr" presetSubtype="1" fill="hold" grpId="0" nodeType="afterEffect">
                                  <p:stCondLst>
                                    <p:cond delay="0"/>
                                  </p:stCondLst>
                                  <p:iterate type="wd">
                                    <p:tmPct val="100000"/>
                                  </p:iterate>
                                  <p:childTnLst>
                                    <p:set>
                                      <p:cBhvr>
                                        <p:cTn id="51" dur="1" fill="hold">
                                          <p:stCondLst>
                                            <p:cond delay="0"/>
                                          </p:stCondLst>
                                        </p:cTn>
                                        <p:tgtEl>
                                          <p:spTgt spid="65580">
                                            <p:txEl>
                                              <p:pRg st="0" end="0"/>
                                            </p:txEl>
                                          </p:spTgt>
                                        </p:tgtEl>
                                        <p:attrNameLst>
                                          <p:attrName>style.visibility</p:attrName>
                                        </p:attrNameLst>
                                      </p:cBhvr>
                                      <p:to>
                                        <p:strVal val="visible"/>
                                      </p:to>
                                    </p:set>
                                    <p:anim calcmode="lin" valueType="num">
                                      <p:cBhvr additive="base">
                                        <p:cTn id="52" dur="300" fill="hold"/>
                                        <p:tgtEl>
                                          <p:spTgt spid="65580">
                                            <p:txEl>
                                              <p:pRg st="0" end="0"/>
                                            </p:txEl>
                                          </p:spTgt>
                                        </p:tgtEl>
                                        <p:attrNameLst>
                                          <p:attrName>ppt_x</p:attrName>
                                        </p:attrNameLst>
                                      </p:cBhvr>
                                      <p:tavLst>
                                        <p:tav tm="0">
                                          <p:val>
                                            <p:strVal val="#ppt_x"/>
                                          </p:val>
                                        </p:tav>
                                        <p:tav tm="100000">
                                          <p:val>
                                            <p:strVal val="#ppt_x"/>
                                          </p:val>
                                        </p:tav>
                                      </p:tavLst>
                                    </p:anim>
                                    <p:anim calcmode="lin" valueType="num">
                                      <p:cBhvr additive="base">
                                        <p:cTn id="53" dur="300" fill="hold"/>
                                        <p:tgtEl>
                                          <p:spTgt spid="6558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6" grpId="0" animBg="1"/>
      <p:bldP spid="65555" grpId="0" animBg="1"/>
      <p:bldP spid="65558" grpId="0" build="p" autoUpdateAnimBg="0" advAuto="0"/>
      <p:bldP spid="65559" grpId="0" build="p" autoUpdateAnimBg="0" advAuto="0"/>
      <p:bldP spid="65560" grpId="0" build="p" autoUpdateAnimBg="0" advAuto="0"/>
      <p:bldP spid="65579" grpId="0" build="p" autoUpdateAnimBg="0" advAuto="0"/>
      <p:bldP spid="65580"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2-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775" y="762000"/>
            <a:ext cx="4645025"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p:cNvSpPr txBox="1">
            <a:spLocks noChangeArrowheads="1"/>
          </p:cNvSpPr>
          <p:nvPr/>
        </p:nvSpPr>
        <p:spPr bwMode="auto">
          <a:xfrm>
            <a:off x="5532438" y="1676400"/>
            <a:ext cx="16764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hu-HU" altLang="hu-HU" b="1">
                <a:solidFill>
                  <a:srgbClr val="FF0000"/>
                </a:solidFill>
              </a:rPr>
              <a:t>ín</a:t>
            </a:r>
            <a:endParaRPr lang="en-US" altLang="hu-HU" b="1">
              <a:solidFill>
                <a:srgbClr val="FF0000"/>
              </a:solidFill>
            </a:endParaRPr>
          </a:p>
        </p:txBody>
      </p:sp>
      <p:sp>
        <p:nvSpPr>
          <p:cNvPr id="14340" name="Text Box 5"/>
          <p:cNvSpPr txBox="1">
            <a:spLocks noChangeArrowheads="1"/>
          </p:cNvSpPr>
          <p:nvPr/>
        </p:nvSpPr>
        <p:spPr bwMode="auto">
          <a:xfrm>
            <a:off x="5608638" y="5257800"/>
            <a:ext cx="16764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hu-HU" altLang="hu-HU" b="1">
                <a:solidFill>
                  <a:srgbClr val="FF0000"/>
                </a:solidFill>
              </a:rPr>
              <a:t>izom</a:t>
            </a:r>
            <a:endParaRPr lang="en-US" altLang="hu-HU" b="1">
              <a:solidFill>
                <a:srgbClr val="FF0000"/>
              </a:solidFill>
            </a:endParaRPr>
          </a:p>
        </p:txBody>
      </p:sp>
      <p:sp>
        <p:nvSpPr>
          <p:cNvPr id="68614" name="Line 6"/>
          <p:cNvSpPr>
            <a:spLocks noChangeShapeType="1"/>
          </p:cNvSpPr>
          <p:nvPr/>
        </p:nvSpPr>
        <p:spPr bwMode="auto">
          <a:xfrm>
            <a:off x="5715000" y="2819400"/>
            <a:ext cx="0" cy="16002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8615" name="Text Box 7"/>
          <p:cNvSpPr txBox="1">
            <a:spLocks noChangeArrowheads="1"/>
          </p:cNvSpPr>
          <p:nvPr/>
        </p:nvSpPr>
        <p:spPr bwMode="auto">
          <a:xfrm>
            <a:off x="609600" y="1371600"/>
            <a:ext cx="2743200" cy="138499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400" b="1"/>
              <a:t>Ujjszerű befűződések</a:t>
            </a:r>
            <a:r>
              <a:rPr lang="en-US" altLang="hu-HU" sz="2400" b="1"/>
              <a:t>:</a:t>
            </a:r>
            <a:endParaRPr lang="hu-HU" altLang="hu-HU" sz="2400" b="1"/>
          </a:p>
          <a:p>
            <a:pPr algn="ctr">
              <a:spcBef>
                <a:spcPct val="50000"/>
              </a:spcBef>
              <a:buFontTx/>
              <a:buNone/>
            </a:pPr>
            <a:r>
              <a:rPr lang="en-US" altLang="hu-HU" sz="2400" b="1"/>
              <a:t>1-8 </a:t>
            </a:r>
            <a:r>
              <a:rPr lang="en-US" altLang="hu-HU" sz="2400" b="1">
                <a:sym typeface="Symbol" pitchFamily="18" charset="2"/>
              </a:rPr>
              <a:t></a:t>
            </a:r>
            <a:r>
              <a:rPr lang="en-US" altLang="hu-HU" sz="2400" b="1"/>
              <a:t>m</a:t>
            </a:r>
          </a:p>
        </p:txBody>
      </p:sp>
      <p:sp>
        <p:nvSpPr>
          <p:cNvPr id="68616" name="Line 8"/>
          <p:cNvSpPr>
            <a:spLocks noChangeShapeType="1"/>
          </p:cNvSpPr>
          <p:nvPr/>
        </p:nvSpPr>
        <p:spPr bwMode="auto">
          <a:xfrm flipV="1">
            <a:off x="4191000" y="2286000"/>
            <a:ext cx="0" cy="28194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8617" name="Text Box 9"/>
          <p:cNvSpPr txBox="1">
            <a:spLocks noChangeArrowheads="1"/>
          </p:cNvSpPr>
          <p:nvPr/>
        </p:nvSpPr>
        <p:spPr bwMode="auto">
          <a:xfrm>
            <a:off x="457200" y="3568700"/>
            <a:ext cx="3505200" cy="157003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400" b="1" dirty="0"/>
              <a:t>Az átkapcsolódási  régió </a:t>
            </a:r>
            <a:r>
              <a:rPr lang="en-US" altLang="hu-HU" sz="2400" b="1" dirty="0"/>
              <a:t>30-40  %</a:t>
            </a:r>
            <a:r>
              <a:rPr lang="hu-HU" altLang="hu-HU" sz="2400" b="1" dirty="0" err="1"/>
              <a:t>-al</a:t>
            </a:r>
            <a:r>
              <a:rPr lang="en-US" altLang="hu-HU" sz="2400" b="1" dirty="0"/>
              <a:t> </a:t>
            </a:r>
            <a:r>
              <a:rPr lang="hu-HU" altLang="hu-HU" sz="2400" b="1" dirty="0"/>
              <a:t>nagyobb a II típusú izomrostok esetében</a:t>
            </a:r>
            <a:endParaRPr lang="en-US" altLang="hu-HU" sz="2400" b="1" dirty="0"/>
          </a:p>
        </p:txBody>
      </p:sp>
    </p:spTree>
    <p:extLst>
      <p:ext uri="{BB962C8B-B14F-4D97-AF65-F5344CB8AC3E}">
        <p14:creationId xmlns:p14="http://schemas.microsoft.com/office/powerpoint/2010/main" val="2943199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box(out)">
                                      <p:cBhvr>
                                        <p:cTn id="7" dur="500"/>
                                        <p:tgtEl>
                                          <p:spTgt spid="6861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8615"/>
                                        </p:tgtEl>
                                        <p:attrNameLst>
                                          <p:attrName>style.visibility</p:attrName>
                                        </p:attrNameLst>
                                      </p:cBhvr>
                                      <p:to>
                                        <p:strVal val="visible"/>
                                      </p:to>
                                    </p:set>
                                    <p:animEffect transition="in" filter="box(out)">
                                      <p:cBhvr>
                                        <p:cTn id="11" dur="500"/>
                                        <p:tgtEl>
                                          <p:spTgt spid="68615"/>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68616"/>
                                        </p:tgtEl>
                                        <p:attrNameLst>
                                          <p:attrName>style.visibility</p:attrName>
                                        </p:attrNameLst>
                                      </p:cBhvr>
                                      <p:to>
                                        <p:strVal val="visible"/>
                                      </p:to>
                                    </p:set>
                                    <p:animEffect transition="in" filter="box(out)">
                                      <p:cBhvr>
                                        <p:cTn id="16" dur="500"/>
                                        <p:tgtEl>
                                          <p:spTgt spid="68616"/>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68617"/>
                                        </p:tgtEl>
                                        <p:attrNameLst>
                                          <p:attrName>style.visibility</p:attrName>
                                        </p:attrNameLst>
                                      </p:cBhvr>
                                      <p:to>
                                        <p:strVal val="visible"/>
                                      </p:to>
                                    </p:set>
                                    <p:animEffect transition="in" filter="box(out)">
                                      <p:cBhvr>
                                        <p:cTn id="20" dur="500"/>
                                        <p:tgtEl>
                                          <p:spTgt spid="68617"/>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P spid="68615" grpId="0" animBg="1" autoUpdateAnimBg="0"/>
      <p:bldP spid="68616" grpId="0" animBg="1"/>
      <p:bldP spid="6861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765175"/>
            <a:ext cx="45053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08500"/>
            <a:ext cx="41767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zövegdoboz 3"/>
          <p:cNvSpPr txBox="1">
            <a:spLocks noChangeArrowheads="1"/>
          </p:cNvSpPr>
          <p:nvPr/>
        </p:nvSpPr>
        <p:spPr bwMode="auto">
          <a:xfrm>
            <a:off x="1143000" y="285750"/>
            <a:ext cx="728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u-HU" altLang="hu-HU" sz="2400" b="1"/>
              <a:t>Csont-ín kapcsolódás elektron mikroszkopikus képe</a:t>
            </a:r>
            <a:endParaRPr lang="en-GB" altLang="hu-HU" sz="2400" b="1"/>
          </a:p>
        </p:txBody>
      </p:sp>
      <p:sp>
        <p:nvSpPr>
          <p:cNvPr id="15365" name="Szövegdoboz 4"/>
          <p:cNvSpPr txBox="1">
            <a:spLocks noChangeArrowheads="1"/>
          </p:cNvSpPr>
          <p:nvPr/>
        </p:nvSpPr>
        <p:spPr bwMode="auto">
          <a:xfrm>
            <a:off x="642938" y="1428750"/>
            <a:ext cx="378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000"/>
              <a:t>1. Párhuzamosan elhelyezkedő kollagén rostok</a:t>
            </a:r>
            <a:endParaRPr lang="en-GB" altLang="hu-HU" sz="2000"/>
          </a:p>
        </p:txBody>
      </p:sp>
      <p:sp>
        <p:nvSpPr>
          <p:cNvPr id="15366" name="Szövegdoboz 5"/>
          <p:cNvSpPr txBox="1">
            <a:spLocks noChangeArrowheads="1"/>
          </p:cNvSpPr>
          <p:nvPr/>
        </p:nvSpPr>
        <p:spPr bwMode="auto">
          <a:xfrm>
            <a:off x="642938" y="2149475"/>
            <a:ext cx="378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000"/>
              <a:t>2. Ásványi anyagokat nem tartalmazó rostos porc </a:t>
            </a:r>
            <a:endParaRPr lang="en-GB" altLang="hu-HU" sz="2000"/>
          </a:p>
        </p:txBody>
      </p:sp>
      <p:sp>
        <p:nvSpPr>
          <p:cNvPr id="15367" name="Szövegdoboz 6"/>
          <p:cNvSpPr txBox="1">
            <a:spLocks noChangeArrowheads="1"/>
          </p:cNvSpPr>
          <p:nvPr/>
        </p:nvSpPr>
        <p:spPr bwMode="auto">
          <a:xfrm>
            <a:off x="642938" y="2863850"/>
            <a:ext cx="378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000"/>
              <a:t>3. Ásványi anyagokat tartalmazó rostos porc </a:t>
            </a:r>
            <a:endParaRPr lang="en-GB" altLang="hu-HU" sz="2000"/>
          </a:p>
        </p:txBody>
      </p:sp>
      <p:sp>
        <p:nvSpPr>
          <p:cNvPr id="15368" name="Szövegdoboz 7"/>
          <p:cNvSpPr txBox="1">
            <a:spLocks noChangeArrowheads="1"/>
          </p:cNvSpPr>
          <p:nvPr/>
        </p:nvSpPr>
        <p:spPr bwMode="auto">
          <a:xfrm>
            <a:off x="642938" y="3649663"/>
            <a:ext cx="3786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000"/>
              <a:t>4. Csont</a:t>
            </a:r>
            <a:endParaRPr lang="en-GB" altLang="hu-HU" sz="2000"/>
          </a:p>
        </p:txBody>
      </p:sp>
      <p:sp>
        <p:nvSpPr>
          <p:cNvPr id="15369" name="Szövegdoboz 8"/>
          <p:cNvSpPr txBox="1">
            <a:spLocks noChangeArrowheads="1"/>
          </p:cNvSpPr>
          <p:nvPr/>
        </p:nvSpPr>
        <p:spPr bwMode="auto">
          <a:xfrm>
            <a:off x="6500813" y="1500188"/>
            <a:ext cx="71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400" b="1">
                <a:solidFill>
                  <a:srgbClr val="FF0000"/>
                </a:solidFill>
              </a:rPr>
              <a:t>1</a:t>
            </a:r>
            <a:endParaRPr lang="en-GB" altLang="hu-HU" sz="2400" b="1">
              <a:solidFill>
                <a:srgbClr val="FF0000"/>
              </a:solidFill>
            </a:endParaRPr>
          </a:p>
        </p:txBody>
      </p:sp>
      <p:sp>
        <p:nvSpPr>
          <p:cNvPr id="15370" name="Szövegdoboz 9"/>
          <p:cNvSpPr txBox="1">
            <a:spLocks noChangeArrowheads="1"/>
          </p:cNvSpPr>
          <p:nvPr/>
        </p:nvSpPr>
        <p:spPr bwMode="auto">
          <a:xfrm>
            <a:off x="6500813" y="3500438"/>
            <a:ext cx="71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400" b="1">
                <a:solidFill>
                  <a:srgbClr val="FF0000"/>
                </a:solidFill>
              </a:rPr>
              <a:t>2</a:t>
            </a:r>
            <a:endParaRPr lang="en-GB" altLang="hu-HU" sz="2400" b="1">
              <a:solidFill>
                <a:srgbClr val="FF0000"/>
              </a:solidFill>
            </a:endParaRPr>
          </a:p>
        </p:txBody>
      </p:sp>
      <p:sp>
        <p:nvSpPr>
          <p:cNvPr id="15371" name="Szövegdoboz 10"/>
          <p:cNvSpPr txBox="1">
            <a:spLocks noChangeArrowheads="1"/>
          </p:cNvSpPr>
          <p:nvPr/>
        </p:nvSpPr>
        <p:spPr bwMode="auto">
          <a:xfrm>
            <a:off x="6572250" y="4110038"/>
            <a:ext cx="71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400" b="1">
                <a:solidFill>
                  <a:srgbClr val="FF0000"/>
                </a:solidFill>
              </a:rPr>
              <a:t>3</a:t>
            </a:r>
            <a:endParaRPr lang="en-GB" altLang="hu-HU" sz="2400" b="1">
              <a:solidFill>
                <a:srgbClr val="FF0000"/>
              </a:solidFill>
            </a:endParaRPr>
          </a:p>
        </p:txBody>
      </p:sp>
      <p:sp>
        <p:nvSpPr>
          <p:cNvPr id="15372" name="Szövegdoboz 11"/>
          <p:cNvSpPr txBox="1">
            <a:spLocks noChangeArrowheads="1"/>
          </p:cNvSpPr>
          <p:nvPr/>
        </p:nvSpPr>
        <p:spPr bwMode="auto">
          <a:xfrm>
            <a:off x="6572250" y="4824413"/>
            <a:ext cx="71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400" b="1">
                <a:solidFill>
                  <a:srgbClr val="FF0000"/>
                </a:solidFill>
              </a:rPr>
              <a:t>4</a:t>
            </a:r>
            <a:endParaRPr lang="en-GB" altLang="hu-HU" sz="2400" b="1">
              <a:solidFill>
                <a:srgbClr val="FF0000"/>
              </a:solidFill>
            </a:endParaRPr>
          </a:p>
        </p:txBody>
      </p:sp>
    </p:spTree>
    <p:extLst>
      <p:ext uri="{BB962C8B-B14F-4D97-AF65-F5344CB8AC3E}">
        <p14:creationId xmlns:p14="http://schemas.microsoft.com/office/powerpoint/2010/main" val="474597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fig-2-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77888"/>
            <a:ext cx="8229600"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027"/>
          <p:cNvSpPr txBox="1">
            <a:spLocks noChangeArrowheads="1"/>
          </p:cNvSpPr>
          <p:nvPr/>
        </p:nvSpPr>
        <p:spPr bwMode="auto">
          <a:xfrm>
            <a:off x="1219200" y="242888"/>
            <a:ext cx="670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800" b="1">
                <a:solidFill>
                  <a:srgbClr val="00CC99"/>
                </a:solidFill>
              </a:rPr>
              <a:t>Ín-csont átmenet</a:t>
            </a:r>
            <a:endParaRPr lang="en-US" altLang="hu-HU" sz="2800" b="1">
              <a:solidFill>
                <a:srgbClr val="00CC99"/>
              </a:solidFill>
            </a:endParaRPr>
          </a:p>
        </p:txBody>
      </p:sp>
      <p:sp>
        <p:nvSpPr>
          <p:cNvPr id="69638" name="Text Box 1030"/>
          <p:cNvSpPr txBox="1">
            <a:spLocks noChangeArrowheads="1"/>
          </p:cNvSpPr>
          <p:nvPr/>
        </p:nvSpPr>
        <p:spPr bwMode="auto">
          <a:xfrm>
            <a:off x="4191000" y="2667000"/>
            <a:ext cx="2468563" cy="923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1800" b="1">
                <a:solidFill>
                  <a:schemeClr val="bg1"/>
                </a:solidFill>
              </a:rPr>
              <a:t>Rostos porc</a:t>
            </a:r>
            <a:r>
              <a:rPr lang="en-US" altLang="hu-HU" sz="1800" b="1">
                <a:solidFill>
                  <a:schemeClr val="bg1"/>
                </a:solidFill>
              </a:rPr>
              <a:t> (</a:t>
            </a:r>
            <a:r>
              <a:rPr lang="hu-HU" altLang="hu-HU" sz="1800" b="1">
                <a:solidFill>
                  <a:schemeClr val="bg1"/>
                </a:solidFill>
              </a:rPr>
              <a:t>gyerekek</a:t>
            </a:r>
            <a:r>
              <a:rPr lang="en-US" altLang="hu-HU" sz="1800" b="1">
                <a:solidFill>
                  <a:schemeClr val="bg1"/>
                </a:solidFill>
              </a:rPr>
              <a:t> 1-2 mm, </a:t>
            </a:r>
            <a:r>
              <a:rPr lang="hu-HU" altLang="hu-HU" sz="1800" b="1">
                <a:solidFill>
                  <a:schemeClr val="bg1"/>
                </a:solidFill>
              </a:rPr>
              <a:t>felnőttek</a:t>
            </a:r>
            <a:r>
              <a:rPr lang="en-US" altLang="hu-HU" sz="1800" b="1">
                <a:solidFill>
                  <a:schemeClr val="bg1"/>
                </a:solidFill>
              </a:rPr>
              <a:t> 150-400 </a:t>
            </a:r>
            <a:r>
              <a:rPr lang="en-US" altLang="hu-HU" sz="1800" b="1">
                <a:solidFill>
                  <a:schemeClr val="bg1"/>
                </a:solidFill>
                <a:sym typeface="Symbol" pitchFamily="18" charset="2"/>
              </a:rPr>
              <a:t>m)</a:t>
            </a:r>
            <a:endParaRPr lang="en-US" altLang="hu-HU" sz="1800" b="1">
              <a:solidFill>
                <a:schemeClr val="bg1"/>
              </a:solidFill>
            </a:endParaRPr>
          </a:p>
        </p:txBody>
      </p:sp>
      <p:sp>
        <p:nvSpPr>
          <p:cNvPr id="28677" name="Szövegdoboz 4"/>
          <p:cNvSpPr txBox="1">
            <a:spLocks noChangeArrowheads="1"/>
          </p:cNvSpPr>
          <p:nvPr/>
        </p:nvSpPr>
        <p:spPr bwMode="auto">
          <a:xfrm>
            <a:off x="3708400" y="5445125"/>
            <a:ext cx="2305050" cy="46196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hu-HU" dirty="0">
                <a:solidFill>
                  <a:srgbClr val="FF0000"/>
                </a:solidFill>
              </a:rPr>
              <a:t>Rostos porc</a:t>
            </a:r>
            <a:endParaRPr lang="en-US" dirty="0">
              <a:solidFill>
                <a:srgbClr val="FF0000"/>
              </a:solidFill>
            </a:endParaRPr>
          </a:p>
        </p:txBody>
      </p:sp>
      <p:sp>
        <p:nvSpPr>
          <p:cNvPr id="7" name="Szövegdoboz 4"/>
          <p:cNvSpPr txBox="1">
            <a:spLocks noChangeArrowheads="1"/>
          </p:cNvSpPr>
          <p:nvPr/>
        </p:nvSpPr>
        <p:spPr bwMode="auto">
          <a:xfrm>
            <a:off x="6227763" y="5445125"/>
            <a:ext cx="2305050" cy="64611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hu-HU" sz="1800" dirty="0">
                <a:solidFill>
                  <a:srgbClr val="FF0000"/>
                </a:solidFill>
              </a:rPr>
              <a:t>Ásványi anyaggal kevert rostos porc</a:t>
            </a:r>
            <a:endParaRPr lang="en-US" sz="1800" dirty="0">
              <a:solidFill>
                <a:srgbClr val="FF0000"/>
              </a:solidFill>
            </a:endParaRPr>
          </a:p>
        </p:txBody>
      </p:sp>
      <p:sp>
        <p:nvSpPr>
          <p:cNvPr id="8" name="Szövegdoboz 4"/>
          <p:cNvSpPr txBox="1">
            <a:spLocks noChangeArrowheads="1"/>
          </p:cNvSpPr>
          <p:nvPr/>
        </p:nvSpPr>
        <p:spPr bwMode="auto">
          <a:xfrm>
            <a:off x="7308850" y="1773238"/>
            <a:ext cx="1474788" cy="46196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hu-HU" dirty="0">
                <a:solidFill>
                  <a:srgbClr val="FF0000"/>
                </a:solidFill>
              </a:rPr>
              <a:t>Csont</a:t>
            </a:r>
            <a:endParaRPr lang="en-US" dirty="0">
              <a:solidFill>
                <a:srgbClr val="FF0000"/>
              </a:solidFill>
            </a:endParaRPr>
          </a:p>
        </p:txBody>
      </p:sp>
      <p:sp>
        <p:nvSpPr>
          <p:cNvPr id="9" name="Szövegdoboz 4"/>
          <p:cNvSpPr txBox="1">
            <a:spLocks noChangeArrowheads="1"/>
          </p:cNvSpPr>
          <p:nvPr/>
        </p:nvSpPr>
        <p:spPr bwMode="auto">
          <a:xfrm>
            <a:off x="1116013" y="1125538"/>
            <a:ext cx="2305050" cy="4603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hu-HU" dirty="0">
                <a:solidFill>
                  <a:schemeClr val="bg2"/>
                </a:solidFill>
              </a:rPr>
              <a:t>Nyugalmi</a:t>
            </a:r>
            <a:endParaRPr lang="en-US" dirty="0">
              <a:solidFill>
                <a:schemeClr val="bg2"/>
              </a:solidFill>
            </a:endParaRPr>
          </a:p>
        </p:txBody>
      </p:sp>
      <p:sp>
        <p:nvSpPr>
          <p:cNvPr id="10" name="Szövegdoboz 4"/>
          <p:cNvSpPr txBox="1">
            <a:spLocks noChangeArrowheads="1"/>
          </p:cNvSpPr>
          <p:nvPr/>
        </p:nvSpPr>
        <p:spPr bwMode="auto">
          <a:xfrm>
            <a:off x="1403350" y="3543300"/>
            <a:ext cx="2305050" cy="46196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hu-HU" dirty="0">
                <a:solidFill>
                  <a:schemeClr val="bg2"/>
                </a:solidFill>
              </a:rPr>
              <a:t>Nyújtás</a:t>
            </a:r>
            <a:endParaRPr lang="en-US" dirty="0">
              <a:solidFill>
                <a:schemeClr val="bg2"/>
              </a:solidFill>
            </a:endParaRPr>
          </a:p>
        </p:txBody>
      </p:sp>
    </p:spTree>
    <p:extLst>
      <p:ext uri="{BB962C8B-B14F-4D97-AF65-F5344CB8AC3E}">
        <p14:creationId xmlns:p14="http://schemas.microsoft.com/office/powerpoint/2010/main" val="2490923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box(out)">
                                      <p:cBhvr>
                                        <p:cTn id="7" dur="500"/>
                                        <p:tgtEl>
                                          <p:spTgt spid="6963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5-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388" y="685800"/>
            <a:ext cx="5154612"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457200" y="3048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2800" b="1"/>
              <a:t>Vérellátás</a:t>
            </a:r>
            <a:endParaRPr lang="en-US" altLang="hu-HU" sz="2800" b="1"/>
          </a:p>
        </p:txBody>
      </p:sp>
      <p:sp>
        <p:nvSpPr>
          <p:cNvPr id="71685" name="Text Box 5"/>
          <p:cNvSpPr txBox="1">
            <a:spLocks noChangeArrowheads="1"/>
          </p:cNvSpPr>
          <p:nvPr/>
        </p:nvSpPr>
        <p:spPr bwMode="auto">
          <a:xfrm>
            <a:off x="0" y="1905000"/>
            <a:ext cx="3886200" cy="1800225"/>
          </a:xfrm>
          <a:prstGeom prst="rect">
            <a:avLst/>
          </a:prstGeom>
          <a:solidFill>
            <a:srgbClr val="FF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hu-HU" altLang="hu-HU" sz="2800" b="1" dirty="0"/>
              <a:t>Az</a:t>
            </a:r>
            <a:r>
              <a:rPr lang="en-US" altLang="hu-HU" sz="2800" b="1" dirty="0"/>
              <a:t> Achilles </a:t>
            </a:r>
            <a:r>
              <a:rPr lang="hu-HU" altLang="hu-HU" sz="2800" b="1" dirty="0"/>
              <a:t>í</a:t>
            </a:r>
            <a:r>
              <a:rPr lang="hu-HU" altLang="hu-HU" sz="2800" b="1" dirty="0" smtClean="0"/>
              <a:t>nban </a:t>
            </a:r>
            <a:r>
              <a:rPr lang="en-US" altLang="hu-HU" sz="2800" b="1" dirty="0"/>
              <a:t>2-6 cm</a:t>
            </a:r>
            <a:r>
              <a:rPr lang="hu-HU" altLang="hu-HU" sz="2800" b="1" dirty="0" err="1"/>
              <a:t>-es</a:t>
            </a:r>
            <a:r>
              <a:rPr lang="hu-HU" altLang="hu-HU" sz="2800" b="1" dirty="0"/>
              <a:t> zónában nem találhatók kapillárisok az ín-izom átmenetnél. </a:t>
            </a:r>
            <a:endParaRPr lang="en-US" altLang="hu-HU" sz="2800" b="1" dirty="0"/>
          </a:p>
        </p:txBody>
      </p:sp>
      <p:sp>
        <p:nvSpPr>
          <p:cNvPr id="71686" name="Line 6"/>
          <p:cNvSpPr>
            <a:spLocks noChangeShapeType="1"/>
          </p:cNvSpPr>
          <p:nvPr/>
        </p:nvSpPr>
        <p:spPr bwMode="auto">
          <a:xfrm>
            <a:off x="5791200" y="5105400"/>
            <a:ext cx="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 name="Szövegdoboz 1"/>
          <p:cNvSpPr txBox="1"/>
          <p:nvPr/>
        </p:nvSpPr>
        <p:spPr>
          <a:xfrm>
            <a:off x="6732240" y="5600700"/>
            <a:ext cx="230425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hu-HU" smtClean="0"/>
              <a:t>2017.04.19.</a:t>
            </a:r>
            <a:endParaRPr lang="hu-HU"/>
          </a:p>
        </p:txBody>
      </p:sp>
    </p:spTree>
    <p:extLst>
      <p:ext uri="{BB962C8B-B14F-4D97-AF65-F5344CB8AC3E}">
        <p14:creationId xmlns:p14="http://schemas.microsoft.com/office/powerpoint/2010/main" val="2784007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1+#ppt_w/2"/>
                                          </p:val>
                                        </p:tav>
                                        <p:tav tm="100000">
                                          <p:val>
                                            <p:strVal val="#ppt_x"/>
                                          </p:val>
                                        </p:tav>
                                      </p:tavLst>
                                    </p:anim>
                                    <p:anim calcmode="lin" valueType="num">
                                      <p:cBhvr additive="base">
                                        <p:cTn id="8" dur="500" fill="hold"/>
                                        <p:tgtEl>
                                          <p:spTgt spid="716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1686"/>
                                        </p:tgtEl>
                                        <p:attrNameLst>
                                          <p:attrName>style.visibility</p:attrName>
                                        </p:attrNameLst>
                                      </p:cBhvr>
                                      <p:to>
                                        <p:strVal val="visible"/>
                                      </p:to>
                                    </p:set>
                                    <p:anim calcmode="lin" valueType="num">
                                      <p:cBhvr additive="base">
                                        <p:cTn id="12" dur="500" fill="hold"/>
                                        <p:tgtEl>
                                          <p:spTgt spid="71686"/>
                                        </p:tgtEl>
                                        <p:attrNameLst>
                                          <p:attrName>ppt_x</p:attrName>
                                        </p:attrNameLst>
                                      </p:cBhvr>
                                      <p:tavLst>
                                        <p:tav tm="0">
                                          <p:val>
                                            <p:strVal val="#ppt_x"/>
                                          </p:val>
                                        </p:tav>
                                        <p:tav tm="100000">
                                          <p:val>
                                            <p:strVal val="#ppt_x"/>
                                          </p:val>
                                        </p:tav>
                                      </p:tavLst>
                                    </p:anim>
                                    <p:anim calcmode="lin" valueType="num">
                                      <p:cBhvr additive="base">
                                        <p:cTn id="13" dur="500" fill="hold"/>
                                        <p:tgtEl>
                                          <p:spTgt spid="716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autoUpdateAnimBg="0"/>
      <p:bldP spid="716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92804" y="4869160"/>
            <a:ext cx="8900988" cy="1200329"/>
          </a:xfrm>
          <a:prstGeom prst="rect">
            <a:avLst/>
          </a:prstGeom>
        </p:spPr>
        <p:txBody>
          <a:bodyPr wrap="square">
            <a:spAutoFit/>
          </a:bodyPr>
          <a:lstStyle/>
          <a:p>
            <a:r>
              <a:rPr lang="hu-HU" dirty="0" err="1"/>
              <a:t>Chavaunne</a:t>
            </a:r>
            <a:r>
              <a:rPr lang="hu-HU" dirty="0"/>
              <a:t> T. </a:t>
            </a:r>
            <a:r>
              <a:rPr lang="hu-HU" dirty="0" err="1"/>
              <a:t>Thorpe</a:t>
            </a:r>
            <a:r>
              <a:rPr lang="hu-HU" dirty="0"/>
              <a:t>, Marta S.C. </a:t>
            </a:r>
            <a:r>
              <a:rPr lang="hu-HU" dirty="0" err="1"/>
              <a:t>Godinho</a:t>
            </a:r>
            <a:r>
              <a:rPr lang="hu-HU" dirty="0"/>
              <a:t>, Graham P. </a:t>
            </a:r>
            <a:r>
              <a:rPr lang="hu-HU" dirty="0" err="1"/>
              <a:t>Riley</a:t>
            </a:r>
            <a:r>
              <a:rPr lang="hu-HU" dirty="0"/>
              <a:t>, </a:t>
            </a:r>
            <a:r>
              <a:rPr lang="hu-HU" dirty="0" err="1"/>
              <a:t>Helen</a:t>
            </a:r>
            <a:r>
              <a:rPr lang="hu-HU" dirty="0"/>
              <a:t> L. </a:t>
            </a:r>
            <a:r>
              <a:rPr lang="hu-HU" dirty="0" err="1"/>
              <a:t>Birch</a:t>
            </a:r>
            <a:r>
              <a:rPr lang="hu-HU" dirty="0"/>
              <a:t>, Peter D. </a:t>
            </a:r>
            <a:r>
              <a:rPr lang="hu-HU" dirty="0" err="1"/>
              <a:t>Clegg</a:t>
            </a:r>
            <a:r>
              <a:rPr lang="hu-HU" dirty="0"/>
              <a:t>, </a:t>
            </a:r>
            <a:r>
              <a:rPr lang="hu-HU" dirty="0" err="1"/>
              <a:t>Hazel</a:t>
            </a:r>
            <a:r>
              <a:rPr lang="hu-HU" dirty="0"/>
              <a:t> R.C. </a:t>
            </a:r>
            <a:r>
              <a:rPr lang="hu-HU" dirty="0" err="1"/>
              <a:t>Screen</a:t>
            </a:r>
            <a:r>
              <a:rPr lang="hu-HU" dirty="0"/>
              <a:t>. </a:t>
            </a:r>
            <a:r>
              <a:rPr lang="hu-HU" b="1" dirty="0"/>
              <a:t>The </a:t>
            </a:r>
            <a:r>
              <a:rPr lang="hu-HU" b="1" dirty="0" err="1"/>
              <a:t>interfascicular</a:t>
            </a:r>
            <a:r>
              <a:rPr lang="hu-HU" b="1" dirty="0"/>
              <a:t> </a:t>
            </a:r>
            <a:r>
              <a:rPr lang="hu-HU" b="1" dirty="0" err="1"/>
              <a:t>matrix</a:t>
            </a:r>
            <a:r>
              <a:rPr lang="hu-HU" b="1" dirty="0"/>
              <a:t> </a:t>
            </a:r>
            <a:r>
              <a:rPr lang="hu-HU" b="1" dirty="0" err="1"/>
              <a:t>enables</a:t>
            </a:r>
            <a:r>
              <a:rPr lang="hu-HU" b="1" dirty="0"/>
              <a:t> </a:t>
            </a:r>
            <a:r>
              <a:rPr lang="hu-HU" b="1" dirty="0" err="1"/>
              <a:t>fascicle</a:t>
            </a:r>
            <a:r>
              <a:rPr lang="hu-HU" b="1" dirty="0"/>
              <a:t> </a:t>
            </a:r>
            <a:r>
              <a:rPr lang="hu-HU" b="1" dirty="0" err="1"/>
              <a:t>sliding</a:t>
            </a:r>
            <a:r>
              <a:rPr lang="hu-HU" b="1" dirty="0"/>
              <a:t> and </a:t>
            </a:r>
            <a:r>
              <a:rPr lang="hu-HU" b="1" dirty="0" err="1"/>
              <a:t>recovery</a:t>
            </a:r>
            <a:r>
              <a:rPr lang="hu-HU" b="1" dirty="0"/>
              <a:t> </a:t>
            </a:r>
            <a:r>
              <a:rPr lang="hu-HU" b="1" dirty="0" err="1"/>
              <a:t>in</a:t>
            </a:r>
            <a:r>
              <a:rPr lang="hu-HU" b="1" dirty="0"/>
              <a:t> </a:t>
            </a:r>
            <a:r>
              <a:rPr lang="hu-HU" b="1" dirty="0" err="1"/>
              <a:t>tendon</a:t>
            </a:r>
            <a:r>
              <a:rPr lang="hu-HU" b="1" dirty="0"/>
              <a:t>, </a:t>
            </a:r>
            <a:r>
              <a:rPr lang="hu-HU" b="1" dirty="0" err="1"/>
              <a:t>and</a:t>
            </a:r>
            <a:r>
              <a:rPr lang="hu-HU" b="1" dirty="0"/>
              <a:t> </a:t>
            </a:r>
            <a:r>
              <a:rPr lang="hu-HU" b="1" dirty="0" err="1"/>
              <a:t>behaves</a:t>
            </a:r>
            <a:r>
              <a:rPr lang="hu-HU" b="1" dirty="0"/>
              <a:t> more </a:t>
            </a:r>
            <a:r>
              <a:rPr lang="hu-HU" b="1" dirty="0" err="1"/>
              <a:t>elastically</a:t>
            </a:r>
            <a:r>
              <a:rPr lang="hu-HU" b="1" dirty="0"/>
              <a:t> </a:t>
            </a:r>
            <a:r>
              <a:rPr lang="hu-HU" b="1" dirty="0" err="1"/>
              <a:t>in</a:t>
            </a:r>
            <a:r>
              <a:rPr lang="hu-HU" b="1" dirty="0"/>
              <a:t> </a:t>
            </a:r>
            <a:r>
              <a:rPr lang="hu-HU" b="1" dirty="0" err="1"/>
              <a:t>energy</a:t>
            </a:r>
            <a:r>
              <a:rPr lang="hu-HU" b="1" dirty="0"/>
              <a:t> </a:t>
            </a:r>
            <a:r>
              <a:rPr lang="hu-HU" b="1" dirty="0" err="1"/>
              <a:t>storing</a:t>
            </a:r>
            <a:r>
              <a:rPr lang="hu-HU" b="1" dirty="0"/>
              <a:t> </a:t>
            </a:r>
            <a:r>
              <a:rPr lang="hu-HU" b="1" dirty="0" err="1"/>
              <a:t>tendons</a:t>
            </a:r>
            <a:r>
              <a:rPr lang="hu-HU" dirty="0"/>
              <a:t>. </a:t>
            </a:r>
            <a:r>
              <a:rPr lang="hu-HU" i="1" dirty="0"/>
              <a:t>Journal of </a:t>
            </a:r>
            <a:r>
              <a:rPr lang="hu-HU" i="1" dirty="0" err="1"/>
              <a:t>the</a:t>
            </a:r>
            <a:r>
              <a:rPr lang="hu-HU" i="1" dirty="0"/>
              <a:t> </a:t>
            </a:r>
            <a:r>
              <a:rPr lang="hu-HU" i="1" dirty="0" err="1"/>
              <a:t>Mechanical</a:t>
            </a:r>
            <a:r>
              <a:rPr lang="hu-HU" i="1" dirty="0"/>
              <a:t> </a:t>
            </a:r>
            <a:r>
              <a:rPr lang="hu-HU" i="1" dirty="0" err="1"/>
              <a:t>Behavior</a:t>
            </a:r>
            <a:r>
              <a:rPr lang="hu-HU" i="1" dirty="0"/>
              <a:t> </a:t>
            </a:r>
            <a:r>
              <a:rPr lang="hu-HU" i="1" dirty="0" err="1"/>
              <a:t>of</a:t>
            </a:r>
            <a:r>
              <a:rPr lang="hu-HU" i="1" dirty="0"/>
              <a:t> </a:t>
            </a:r>
            <a:r>
              <a:rPr lang="hu-HU" i="1" dirty="0" err="1"/>
              <a:t>Biomedical</a:t>
            </a:r>
            <a:r>
              <a:rPr lang="hu-HU" i="1" dirty="0"/>
              <a:t> </a:t>
            </a:r>
            <a:r>
              <a:rPr lang="hu-HU" i="1" dirty="0" err="1"/>
              <a:t>Materials</a:t>
            </a:r>
            <a:r>
              <a:rPr lang="hu-HU" dirty="0"/>
              <a:t>, 2015;</a:t>
            </a:r>
          </a:p>
        </p:txBody>
      </p:sp>
      <p:pic>
        <p:nvPicPr>
          <p:cNvPr id="114690" name="Picture 2" descr="https://images.sciencedaily.com/2015/04/150420120309_1_9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07896"/>
            <a:ext cx="4566295" cy="3661264"/>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1187624" y="332656"/>
            <a:ext cx="6048672" cy="461665"/>
          </a:xfrm>
          <a:prstGeom prst="rect">
            <a:avLst/>
          </a:prstGeom>
          <a:noFill/>
        </p:spPr>
        <p:txBody>
          <a:bodyPr wrap="square" rtlCol="0">
            <a:spAutoFit/>
          </a:bodyPr>
          <a:lstStyle/>
          <a:p>
            <a:pPr algn="ctr"/>
            <a:r>
              <a:rPr lang="hu-HU" sz="2400" b="1" dirty="0" smtClean="0"/>
              <a:t>Az ínkötegek közötti </a:t>
            </a:r>
            <a:r>
              <a:rPr lang="hu-HU" sz="2400" b="1" dirty="0" err="1" smtClean="0"/>
              <a:t>matrix</a:t>
            </a:r>
            <a:r>
              <a:rPr lang="hu-HU" sz="2400" b="1" dirty="0" smtClean="0"/>
              <a:t> szerepe</a:t>
            </a:r>
            <a:endParaRPr lang="hu-HU" sz="2400" b="1" dirty="0"/>
          </a:p>
        </p:txBody>
      </p:sp>
      <p:sp>
        <p:nvSpPr>
          <p:cNvPr id="5" name="Szövegdoboz 4"/>
          <p:cNvSpPr txBox="1"/>
          <p:nvPr/>
        </p:nvSpPr>
        <p:spPr>
          <a:xfrm>
            <a:off x="92804" y="2204864"/>
            <a:ext cx="2318956" cy="369332"/>
          </a:xfrm>
          <a:prstGeom prst="rect">
            <a:avLst/>
          </a:prstGeom>
          <a:noFill/>
        </p:spPr>
        <p:txBody>
          <a:bodyPr wrap="square" rtlCol="0">
            <a:spAutoFit/>
          </a:bodyPr>
          <a:lstStyle/>
          <a:p>
            <a:r>
              <a:rPr lang="hu-HU" dirty="0" err="1" smtClean="0"/>
              <a:t>Interfascicular</a:t>
            </a:r>
            <a:r>
              <a:rPr lang="hu-HU" dirty="0" smtClean="0"/>
              <a:t> </a:t>
            </a:r>
            <a:r>
              <a:rPr lang="hu-HU" dirty="0" err="1" smtClean="0"/>
              <a:t>matrix</a:t>
            </a:r>
            <a:endParaRPr lang="hu-HU" dirty="0"/>
          </a:p>
        </p:txBody>
      </p:sp>
      <p:sp>
        <p:nvSpPr>
          <p:cNvPr id="6" name="Szövegdoboz 5"/>
          <p:cNvSpPr txBox="1"/>
          <p:nvPr/>
        </p:nvSpPr>
        <p:spPr>
          <a:xfrm>
            <a:off x="92804" y="2780928"/>
            <a:ext cx="2174940" cy="338554"/>
          </a:xfrm>
          <a:prstGeom prst="rect">
            <a:avLst/>
          </a:prstGeom>
          <a:noFill/>
        </p:spPr>
        <p:txBody>
          <a:bodyPr wrap="square" rtlCol="0">
            <a:spAutoFit/>
          </a:bodyPr>
          <a:lstStyle/>
          <a:p>
            <a:pPr algn="ctr"/>
            <a:r>
              <a:rPr lang="hu-HU" sz="1600" dirty="0" smtClean="0"/>
              <a:t>Nem rostszerkezetű</a:t>
            </a:r>
            <a:endParaRPr lang="hu-HU" sz="1600" dirty="0"/>
          </a:p>
        </p:txBody>
      </p:sp>
    </p:spTree>
    <p:extLst>
      <p:ext uri="{BB962C8B-B14F-4D97-AF65-F5344CB8AC3E}">
        <p14:creationId xmlns:p14="http://schemas.microsoft.com/office/powerpoint/2010/main" val="1681141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71600" y="620688"/>
            <a:ext cx="6912768" cy="830997"/>
          </a:xfrm>
          <a:prstGeom prst="rect">
            <a:avLst/>
          </a:prstGeom>
          <a:noFill/>
        </p:spPr>
        <p:txBody>
          <a:bodyPr wrap="square" rtlCol="0">
            <a:spAutoFit/>
          </a:bodyPr>
          <a:lstStyle/>
          <a:p>
            <a:r>
              <a:rPr lang="hu-HU" sz="2400" dirty="0" smtClean="0"/>
              <a:t>Kétfajta </a:t>
            </a:r>
            <a:r>
              <a:rPr lang="hu-HU" sz="2400" dirty="0"/>
              <a:t>i</a:t>
            </a:r>
            <a:r>
              <a:rPr lang="hu-HU" sz="2400" dirty="0" smtClean="0"/>
              <a:t>nt különböztetünk meg a funkció, a pozíció és az energiatároló képesség alapján:</a:t>
            </a:r>
            <a:endParaRPr lang="hu-HU" sz="2400" dirty="0"/>
          </a:p>
        </p:txBody>
      </p:sp>
      <p:sp>
        <p:nvSpPr>
          <p:cNvPr id="4" name="Szövegdoboz 3"/>
          <p:cNvSpPr txBox="1"/>
          <p:nvPr/>
        </p:nvSpPr>
        <p:spPr>
          <a:xfrm>
            <a:off x="971600" y="1412776"/>
            <a:ext cx="6768752" cy="369332"/>
          </a:xfrm>
          <a:prstGeom prst="rect">
            <a:avLst/>
          </a:prstGeom>
          <a:noFill/>
        </p:spPr>
        <p:txBody>
          <a:bodyPr wrap="square" rtlCol="0">
            <a:spAutoFit/>
          </a:bodyPr>
          <a:lstStyle/>
          <a:p>
            <a:endParaRPr lang="hu-HU" dirty="0"/>
          </a:p>
        </p:txBody>
      </p:sp>
      <p:sp>
        <p:nvSpPr>
          <p:cNvPr id="5" name="Szövegdoboz 4"/>
          <p:cNvSpPr txBox="1"/>
          <p:nvPr/>
        </p:nvSpPr>
        <p:spPr>
          <a:xfrm>
            <a:off x="1223628" y="2420888"/>
            <a:ext cx="6408712" cy="1200329"/>
          </a:xfrm>
          <a:prstGeom prst="rect">
            <a:avLst/>
          </a:prstGeom>
          <a:noFill/>
        </p:spPr>
        <p:txBody>
          <a:bodyPr wrap="square" rtlCol="0">
            <a:spAutoFit/>
          </a:bodyPr>
          <a:lstStyle/>
          <a:p>
            <a:pPr algn="ctr"/>
            <a:r>
              <a:rPr lang="hu-HU" sz="2400" b="1" i="1" dirty="0" smtClean="0"/>
              <a:t>Pozíciós ín</a:t>
            </a:r>
          </a:p>
          <a:p>
            <a:pPr algn="ctr"/>
            <a:endParaRPr lang="hu-HU" sz="2400" b="1" i="1" dirty="0"/>
          </a:p>
          <a:p>
            <a:pPr algn="ctr"/>
            <a:r>
              <a:rPr lang="hu-HU" sz="2400" b="1" i="1" dirty="0" smtClean="0"/>
              <a:t>Funkcionális ín</a:t>
            </a:r>
            <a:endParaRPr lang="hu-HU" sz="2400" b="1" i="1" dirty="0"/>
          </a:p>
        </p:txBody>
      </p:sp>
    </p:spTree>
    <p:extLst>
      <p:ext uri="{BB962C8B-B14F-4D97-AF65-F5344CB8AC3E}">
        <p14:creationId xmlns:p14="http://schemas.microsoft.com/office/powerpoint/2010/main" val="2790842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403648" y="1844824"/>
            <a:ext cx="712879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hu-HU" sz="4000" b="1" i="1" dirty="0" smtClean="0"/>
              <a:t>Biomechanikai jellemzők</a:t>
            </a:r>
            <a:endParaRPr lang="hu-HU" sz="4000" b="1" i="1" dirty="0"/>
          </a:p>
        </p:txBody>
      </p:sp>
    </p:spTree>
    <p:extLst>
      <p:ext uri="{BB962C8B-B14F-4D97-AF65-F5344CB8AC3E}">
        <p14:creationId xmlns:p14="http://schemas.microsoft.com/office/powerpoint/2010/main" val="2608192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24000" y="1905000"/>
            <a:ext cx="6172200" cy="224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4000" b="1" dirty="0"/>
              <a:t>AZ INAK ÉS SZALAGOK BIOMECHANIKÁJA</a:t>
            </a:r>
          </a:p>
          <a:p>
            <a:pPr algn="ctr">
              <a:spcBef>
                <a:spcPct val="50000"/>
              </a:spcBef>
              <a:buFontTx/>
              <a:buNone/>
            </a:pPr>
            <a:endParaRPr lang="en-US" altLang="hu-HU" sz="4000" b="1" dirty="0"/>
          </a:p>
        </p:txBody>
      </p:sp>
    </p:spTree>
    <p:extLst>
      <p:ext uri="{BB962C8B-B14F-4D97-AF65-F5344CB8AC3E}">
        <p14:creationId xmlns:p14="http://schemas.microsoft.com/office/powerpoint/2010/main" val="1741848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2209800" y="457200"/>
            <a:ext cx="472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NYÚJTÁSI ERŐ</a:t>
            </a:r>
          </a:p>
          <a:p>
            <a:pPr algn="ctr">
              <a:spcBef>
                <a:spcPct val="50000"/>
              </a:spcBef>
              <a:buFontTx/>
              <a:buNone/>
            </a:pPr>
            <a:endParaRPr lang="en-US" altLang="hu-HU" b="1" i="1"/>
          </a:p>
        </p:txBody>
      </p:sp>
      <p:sp>
        <p:nvSpPr>
          <p:cNvPr id="62468" name="Text Box 4"/>
          <p:cNvSpPr txBox="1">
            <a:spLocks noChangeArrowheads="1"/>
          </p:cNvSpPr>
          <p:nvPr/>
        </p:nvSpPr>
        <p:spPr bwMode="auto">
          <a:xfrm>
            <a:off x="2209800" y="13716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MEGNYÚLÁS</a:t>
            </a:r>
            <a:endParaRPr lang="en-US" altLang="hu-HU" b="1" i="1"/>
          </a:p>
        </p:txBody>
      </p:sp>
      <p:sp>
        <p:nvSpPr>
          <p:cNvPr id="62469" name="Text Box 5"/>
          <p:cNvSpPr txBox="1">
            <a:spLocks noChangeArrowheads="1"/>
          </p:cNvSpPr>
          <p:nvPr/>
        </p:nvSpPr>
        <p:spPr bwMode="auto">
          <a:xfrm>
            <a:off x="2209800" y="22098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dirty="0" smtClean="0"/>
              <a:t>STRESS </a:t>
            </a:r>
            <a:r>
              <a:rPr lang="en-US" altLang="hu-HU" b="1" i="1" dirty="0"/>
              <a:t>- STRAIN</a:t>
            </a:r>
          </a:p>
        </p:txBody>
      </p:sp>
      <p:sp>
        <p:nvSpPr>
          <p:cNvPr id="62470" name="Text Box 6"/>
          <p:cNvSpPr txBox="1">
            <a:spLocks noChangeArrowheads="1"/>
          </p:cNvSpPr>
          <p:nvPr/>
        </p:nvSpPr>
        <p:spPr bwMode="auto">
          <a:xfrm>
            <a:off x="1752600" y="3048000"/>
            <a:ext cx="571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i="1"/>
              <a:t>STIFFNESS - COMPLIENCE</a:t>
            </a:r>
          </a:p>
        </p:txBody>
      </p:sp>
      <p:sp>
        <p:nvSpPr>
          <p:cNvPr id="62471" name="Text Box 7"/>
          <p:cNvSpPr txBox="1">
            <a:spLocks noChangeArrowheads="1"/>
          </p:cNvSpPr>
          <p:nvPr/>
        </p:nvSpPr>
        <p:spPr bwMode="auto">
          <a:xfrm>
            <a:off x="1676400" y="38862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dirty="0" smtClean="0"/>
              <a:t>ELAS</a:t>
            </a:r>
            <a:r>
              <a:rPr lang="hu-HU" altLang="hu-HU" b="1" i="1" dirty="0" smtClean="0"/>
              <a:t>Z</a:t>
            </a:r>
            <a:r>
              <a:rPr lang="en-US" altLang="hu-HU" b="1" i="1" dirty="0" smtClean="0"/>
              <a:t>T</a:t>
            </a:r>
            <a:r>
              <a:rPr lang="hu-HU" altLang="hu-HU" b="1" i="1" dirty="0"/>
              <a:t>IKUS</a:t>
            </a:r>
            <a:r>
              <a:rPr lang="en-US" altLang="hu-HU" b="1" i="1" dirty="0"/>
              <a:t>/ YOUNG MODULUS</a:t>
            </a:r>
          </a:p>
        </p:txBody>
      </p:sp>
      <p:sp>
        <p:nvSpPr>
          <p:cNvPr id="62472" name="Text Box 8"/>
          <p:cNvSpPr txBox="1">
            <a:spLocks noChangeArrowheads="1"/>
          </p:cNvSpPr>
          <p:nvPr/>
        </p:nvSpPr>
        <p:spPr bwMode="auto">
          <a:xfrm>
            <a:off x="2209800" y="4572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endParaRPr lang="en-US" altLang="hu-HU" b="1" i="1" dirty="0">
              <a:solidFill>
                <a:srgbClr val="FF0000"/>
              </a:solidFill>
            </a:endParaRPr>
          </a:p>
        </p:txBody>
      </p:sp>
      <p:sp>
        <p:nvSpPr>
          <p:cNvPr id="62473" name="Text Box 9"/>
          <p:cNvSpPr txBox="1">
            <a:spLocks noChangeArrowheads="1"/>
          </p:cNvSpPr>
          <p:nvPr/>
        </p:nvSpPr>
        <p:spPr bwMode="auto">
          <a:xfrm>
            <a:off x="2209800" y="13716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dirty="0" smtClean="0">
                <a:solidFill>
                  <a:srgbClr val="FF0000"/>
                </a:solidFill>
              </a:rPr>
              <a:t>MEGNYÚLÁS</a:t>
            </a:r>
            <a:endParaRPr lang="en-US" altLang="hu-HU" b="1" i="1" dirty="0">
              <a:solidFill>
                <a:srgbClr val="FF0000"/>
              </a:solidFill>
            </a:endParaRPr>
          </a:p>
        </p:txBody>
      </p:sp>
      <p:sp>
        <p:nvSpPr>
          <p:cNvPr id="62474" name="Text Box 10"/>
          <p:cNvSpPr txBox="1">
            <a:spLocks noChangeArrowheads="1"/>
          </p:cNvSpPr>
          <p:nvPr/>
        </p:nvSpPr>
        <p:spPr bwMode="auto">
          <a:xfrm>
            <a:off x="1676400" y="4602163"/>
            <a:ext cx="571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NYÚJTÁSI ENERGIA</a:t>
            </a:r>
            <a:endParaRPr lang="en-US" altLang="hu-HU" b="1" i="1"/>
          </a:p>
        </p:txBody>
      </p:sp>
      <p:sp>
        <p:nvSpPr>
          <p:cNvPr id="62475" name="Text Box 11"/>
          <p:cNvSpPr txBox="1">
            <a:spLocks noChangeArrowheads="1"/>
          </p:cNvSpPr>
          <p:nvPr/>
        </p:nvSpPr>
        <p:spPr bwMode="auto">
          <a:xfrm>
            <a:off x="1676400" y="5287963"/>
            <a:ext cx="571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H</a:t>
            </a:r>
            <a:r>
              <a:rPr lang="hu-HU" altLang="hu-HU" b="1" i="1"/>
              <a:t>ISZTERÉZIS</a:t>
            </a:r>
            <a:endParaRPr lang="en-US" altLang="hu-HU" b="1" i="1"/>
          </a:p>
        </p:txBody>
      </p:sp>
    </p:spTree>
    <p:extLst>
      <p:ext uri="{BB962C8B-B14F-4D97-AF65-F5344CB8AC3E}">
        <p14:creationId xmlns:p14="http://schemas.microsoft.com/office/powerpoint/2010/main" val="4252415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ox(out)">
                                      <p:cBhvr>
                                        <p:cTn id="7" dur="500"/>
                                        <p:tgtEl>
                                          <p:spTgt spid="62467">
                                            <p:txEl>
                                              <p:pRg st="0" end="0"/>
                                            </p:txEl>
                                          </p:spTgt>
                                        </p:tgtEl>
                                      </p:cBhvr>
                                    </p:animEffect>
                                  </p:childTnLst>
                                  <p:subTnLst>
                                    <p:animClr clrSpc="rgb" dir="cw">
                                      <p:cBhvr override="childStyle">
                                        <p:cTn dur="1" fill="hold" display="0" masterRel="nextClick" afterEffect="1"/>
                                        <p:tgtEl>
                                          <p:spTgt spid="62467">
                                            <p:txEl>
                                              <p:pRg st="0" end="0"/>
                                            </p:txEl>
                                          </p:spTgt>
                                        </p:tgtEl>
                                        <p:attrNameLst>
                                          <p:attrName>ppt_c</p:attrName>
                                        </p:attrNameLst>
                                      </p:cBhvr>
                                      <p:to>
                                        <a:srgbClr val="CC3300"/>
                                      </p:to>
                                    </p:animClr>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2468">
                                            <p:txEl>
                                              <p:pRg st="0" end="0"/>
                                            </p:txEl>
                                          </p:spTgt>
                                        </p:tgtEl>
                                        <p:attrNameLst>
                                          <p:attrName>style.visibility</p:attrName>
                                        </p:attrNameLst>
                                      </p:cBhvr>
                                      <p:to>
                                        <p:strVal val="visible"/>
                                      </p:to>
                                    </p:set>
                                    <p:anim calcmode="lin" valueType="num">
                                      <p:cBhvr additive="base">
                                        <p:cTn id="11" dur="500" fill="hold"/>
                                        <p:tgtEl>
                                          <p:spTgt spid="6246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24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2469">
                                            <p:txEl>
                                              <p:pRg st="0" end="0"/>
                                            </p:txEl>
                                          </p:spTgt>
                                        </p:tgtEl>
                                        <p:attrNameLst>
                                          <p:attrName>style.visibility</p:attrName>
                                        </p:attrNameLst>
                                      </p:cBhvr>
                                      <p:to>
                                        <p:strVal val="visible"/>
                                      </p:to>
                                    </p:set>
                                    <p:anim calcmode="lin" valueType="num">
                                      <p:cBhvr additive="base">
                                        <p:cTn id="16" dur="500" fill="hold"/>
                                        <p:tgtEl>
                                          <p:spTgt spid="6246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24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WAV"/>
                                        </p:tgtEl>
                                      </p:cMediaNode>
                                    </p:audio>
                                  </p:sub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2470">
                                            <p:txEl>
                                              <p:pRg st="0" end="0"/>
                                            </p:txEl>
                                          </p:spTgt>
                                        </p:tgtEl>
                                        <p:attrNameLst>
                                          <p:attrName>style.visibility</p:attrName>
                                        </p:attrNameLst>
                                      </p:cBhvr>
                                      <p:to>
                                        <p:strVal val="visible"/>
                                      </p:to>
                                    </p:set>
                                    <p:anim calcmode="lin" valueType="num">
                                      <p:cBhvr additive="base">
                                        <p:cTn id="21" dur="500" fill="hold"/>
                                        <p:tgtEl>
                                          <p:spTgt spid="62470">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24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WHOOSH.WAV"/>
                                        </p:tgtEl>
                                      </p:cMediaNode>
                                    </p:audio>
                                  </p:sub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62471">
                                            <p:txEl>
                                              <p:pRg st="0" end="0"/>
                                            </p:txEl>
                                          </p:spTgt>
                                        </p:tgtEl>
                                        <p:attrNameLst>
                                          <p:attrName>style.visibility</p:attrName>
                                        </p:attrNameLst>
                                      </p:cBhvr>
                                      <p:to>
                                        <p:strVal val="visible"/>
                                      </p:to>
                                    </p:set>
                                    <p:anim calcmode="lin" valueType="num">
                                      <p:cBhvr additive="base">
                                        <p:cTn id="26" dur="500" fill="hold"/>
                                        <p:tgtEl>
                                          <p:spTgt spid="62471">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24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WHOOSH.WAV"/>
                                        </p:tgtEl>
                                      </p:cMediaNode>
                                    </p:audio>
                                  </p:sub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62474">
                                            <p:txEl>
                                              <p:pRg st="0" end="0"/>
                                            </p:txEl>
                                          </p:spTgt>
                                        </p:tgtEl>
                                        <p:attrNameLst>
                                          <p:attrName>style.visibility</p:attrName>
                                        </p:attrNameLst>
                                      </p:cBhvr>
                                      <p:to>
                                        <p:strVal val="visible"/>
                                      </p:to>
                                    </p:set>
                                    <p:anim calcmode="lin" valueType="num">
                                      <p:cBhvr additive="base">
                                        <p:cTn id="31" dur="500" fill="hold"/>
                                        <p:tgtEl>
                                          <p:spTgt spid="6247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4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62475">
                                            <p:txEl>
                                              <p:pRg st="0" end="0"/>
                                            </p:txEl>
                                          </p:spTgt>
                                        </p:tgtEl>
                                        <p:attrNameLst>
                                          <p:attrName>style.visibility</p:attrName>
                                        </p:attrNameLst>
                                      </p:cBhvr>
                                      <p:to>
                                        <p:strVal val="visible"/>
                                      </p:to>
                                    </p:set>
                                    <p:anim calcmode="lin" valueType="num">
                                      <p:cBhvr additive="base">
                                        <p:cTn id="36" dur="500" fill="hold"/>
                                        <p:tgtEl>
                                          <p:spTgt spid="62475">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24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WHOOSH.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nodePh="1">
                                  <p:stCondLst>
                                    <p:cond delay="0"/>
                                  </p:stCondLst>
                                  <p:endCondLst>
                                    <p:cond evt="begin" delay="0">
                                      <p:tn val="40"/>
                                    </p:cond>
                                  </p:endCondLst>
                                  <p:iterate type="lt">
                                    <p:tmPct val="100000"/>
                                  </p:iterate>
                                  <p:childTnLst>
                                    <p:set>
                                      <p:cBhvr>
                                        <p:cTn id="41" dur="1" fill="hold">
                                          <p:stCondLst>
                                            <p:cond delay="0"/>
                                          </p:stCondLst>
                                        </p:cTn>
                                        <p:tgtEl>
                                          <p:spTgt spid="62472">
                                            <p:txEl>
                                              <p:pRg st="0" end="0"/>
                                            </p:txEl>
                                          </p:spTgt>
                                        </p:tgtEl>
                                        <p:attrNameLst>
                                          <p:attrName>style.visibility</p:attrName>
                                        </p:attrNameLst>
                                      </p:cBhvr>
                                      <p:to>
                                        <p:strVal val="visible"/>
                                      </p:to>
                                    </p:set>
                                    <p:animEffect transition="in" filter="box(out)">
                                      <p:cBhvr>
                                        <p:cTn id="42" dur="75"/>
                                        <p:tgtEl>
                                          <p:spTgt spid="62472">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75"/>
                            </p:stCondLst>
                            <p:childTnLst>
                              <p:par>
                                <p:cTn id="44" presetID="2" presetClass="entr" presetSubtype="8" fill="hold" grpId="0" nodeType="afterEffect">
                                  <p:stCondLst>
                                    <p:cond delay="0"/>
                                  </p:stCondLst>
                                  <p:childTnLst>
                                    <p:set>
                                      <p:cBhvr>
                                        <p:cTn id="45" dur="1" fill="hold">
                                          <p:stCondLst>
                                            <p:cond delay="0"/>
                                          </p:stCondLst>
                                        </p:cTn>
                                        <p:tgtEl>
                                          <p:spTgt spid="62473">
                                            <p:txEl>
                                              <p:pRg st="0" end="0"/>
                                            </p:txEl>
                                          </p:spTgt>
                                        </p:tgtEl>
                                        <p:attrNameLst>
                                          <p:attrName>style.visibility</p:attrName>
                                        </p:attrNameLst>
                                      </p:cBhvr>
                                      <p:to>
                                        <p:strVal val="visible"/>
                                      </p:to>
                                    </p:set>
                                    <p:anim calcmode="lin" valueType="num">
                                      <p:cBhvr additive="base">
                                        <p:cTn id="46" dur="500" fill="hold"/>
                                        <p:tgtEl>
                                          <p:spTgt spid="62473">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624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advAuto="0"/>
      <p:bldP spid="62468" grpId="0" build="p" autoUpdateAnimBg="0" advAuto="0"/>
      <p:bldP spid="62469" grpId="0" build="p" autoUpdateAnimBg="0" advAuto="0"/>
      <p:bldP spid="62470" grpId="0" build="p" autoUpdateAnimBg="0" advAuto="0"/>
      <p:bldP spid="62471" grpId="0" build="p" autoUpdateAnimBg="0" advAuto="0"/>
      <p:bldP spid="62472" grpId="0" build="p" autoUpdateAnimBg="0"/>
      <p:bldP spid="62473" grpId="0" build="p" autoUpdateAnimBg="0" advAuto="0"/>
      <p:bldP spid="62474" grpId="0" build="p" autoUpdateAnimBg="0" advAuto="0"/>
      <p:bldP spid="62475"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7625" y="3071813"/>
            <a:ext cx="489108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ChangeArrowheads="1"/>
          </p:cNvSpPr>
          <p:nvPr/>
        </p:nvSpPr>
        <p:spPr bwMode="auto">
          <a:xfrm>
            <a:off x="1066800" y="228600"/>
            <a:ext cx="7543800" cy="5794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hu-HU" altLang="hu-HU" sz="3200" b="1">
                <a:solidFill>
                  <a:schemeClr val="accent1"/>
                </a:solidFill>
              </a:rPr>
              <a:t>Erő-elmozdulás összefüggés</a:t>
            </a:r>
            <a:endParaRPr lang="en-US" altLang="hu-HU" sz="3200" b="1">
              <a:solidFill>
                <a:schemeClr val="accent1"/>
              </a:solidFill>
            </a:endParaRPr>
          </a:p>
        </p:txBody>
      </p:sp>
      <p:pic>
        <p:nvPicPr>
          <p:cNvPr id="26628" name="Picture 4" descr="bboms_3-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838200"/>
            <a:ext cx="7315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83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out)">
                                      <p:cBhvr>
                                        <p:cTn id="7" dur="500"/>
                                        <p:tgtEl>
                                          <p:spTgt spid="2662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6628"/>
                                        </p:tgtEl>
                                        <p:attrNameLst>
                                          <p:attrName>style.visibility</p:attrName>
                                        </p:attrNameLst>
                                      </p:cBhvr>
                                      <p:to>
                                        <p:strVal val="visible"/>
                                      </p:to>
                                    </p:set>
                                    <p:anim calcmode="lin" valueType="num">
                                      <p:cBhvr additive="base">
                                        <p:cTn id="11" dur="500" fill="hold"/>
                                        <p:tgtEl>
                                          <p:spTgt spid="26628"/>
                                        </p:tgtEl>
                                        <p:attrNameLst>
                                          <p:attrName>ppt_x</p:attrName>
                                        </p:attrNameLst>
                                      </p:cBhvr>
                                      <p:tavLst>
                                        <p:tav tm="0">
                                          <p:val>
                                            <p:strVal val="0-#ppt_w/2"/>
                                          </p:val>
                                        </p:tav>
                                        <p:tav tm="100000">
                                          <p:val>
                                            <p:strVal val="#ppt_x"/>
                                          </p:val>
                                        </p:tav>
                                      </p:tavLst>
                                    </p:anim>
                                    <p:anim calcmode="lin" valueType="num">
                                      <p:cBhvr additive="base">
                                        <p:cTn id="12" dur="500" fill="hold"/>
                                        <p:tgtEl>
                                          <p:spTgt spid="266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box(out)">
                                      <p:cBhvr>
                                        <p:cTn id="17" dur="500"/>
                                        <p:tgtEl>
                                          <p:spTgt spid="26626"/>
                                        </p:tgtEl>
                                      </p:cBhvr>
                                    </p:animEffect>
                                  </p:childTnLst>
                                  <p:subTnLst>
                                    <p:audio>
                                      <p:cMediaNode>
                                        <p:cTn display="0" masterRel="sameClick">
                                          <p:stCondLst>
                                            <p:cond evt="begin" delay="0">
                                              <p:tn val="15"/>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2-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457325"/>
            <a:ext cx="39878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zövegdoboz 2"/>
          <p:cNvSpPr txBox="1">
            <a:spLocks noChangeArrowheads="1"/>
          </p:cNvSpPr>
          <p:nvPr/>
        </p:nvSpPr>
        <p:spPr bwMode="auto">
          <a:xfrm>
            <a:off x="755650" y="549275"/>
            <a:ext cx="7200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800"/>
              <a:t>A nyújtás elején  a feszülés mentés hossznövekedés oka</a:t>
            </a:r>
            <a:endParaRPr lang="en-GB" altLang="hu-HU" sz="2800"/>
          </a:p>
        </p:txBody>
      </p:sp>
    </p:spTree>
    <p:extLst>
      <p:ext uri="{BB962C8B-B14F-4D97-AF65-F5344CB8AC3E}">
        <p14:creationId xmlns:p14="http://schemas.microsoft.com/office/powerpoint/2010/main" val="190377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19200"/>
            <a:ext cx="82042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auto">
          <a:xfrm>
            <a:off x="838200" y="3810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a:solidFill>
                  <a:schemeClr val="accent1"/>
                </a:solidFill>
              </a:rPr>
              <a:t>R</a:t>
            </a:r>
            <a:r>
              <a:rPr lang="hu-HU" altLang="hu-HU" b="1">
                <a:solidFill>
                  <a:schemeClr val="accent1"/>
                </a:solidFill>
              </a:rPr>
              <a:t>elaxált</a:t>
            </a:r>
            <a:endParaRPr lang="en-US" altLang="hu-HU" b="1">
              <a:solidFill>
                <a:schemeClr val="accent1"/>
              </a:solidFill>
            </a:endParaRPr>
          </a:p>
        </p:txBody>
      </p:sp>
      <p:sp>
        <p:nvSpPr>
          <p:cNvPr id="22532" name="Rectangle 4"/>
          <p:cNvSpPr>
            <a:spLocks noChangeArrowheads="1"/>
          </p:cNvSpPr>
          <p:nvPr/>
        </p:nvSpPr>
        <p:spPr bwMode="auto">
          <a:xfrm>
            <a:off x="4572000" y="4572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a:solidFill>
                  <a:schemeClr val="accent1"/>
                </a:solidFill>
              </a:rPr>
              <a:t>Megnyújtott</a:t>
            </a:r>
            <a:endParaRPr lang="en-US" altLang="hu-HU" b="1">
              <a:solidFill>
                <a:schemeClr val="accent1"/>
              </a:solidFill>
            </a:endParaRPr>
          </a:p>
        </p:txBody>
      </p:sp>
      <p:sp>
        <p:nvSpPr>
          <p:cNvPr id="22533" name="Szövegdoboz 4"/>
          <p:cNvSpPr txBox="1">
            <a:spLocks noChangeArrowheads="1"/>
          </p:cNvSpPr>
          <p:nvPr/>
        </p:nvSpPr>
        <p:spPr bwMode="auto">
          <a:xfrm>
            <a:off x="3059113" y="5445125"/>
            <a:ext cx="3744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400"/>
              <a:t>Kollagénrostok</a:t>
            </a:r>
            <a:endParaRPr lang="en-GB" altLang="hu-HU" sz="2400"/>
          </a:p>
        </p:txBody>
      </p:sp>
      <p:cxnSp>
        <p:nvCxnSpPr>
          <p:cNvPr id="22534" name="Egyenes összekötő nyíllal 6"/>
          <p:cNvCxnSpPr>
            <a:cxnSpLocks noChangeShapeType="1"/>
            <a:stCxn id="22533" idx="0"/>
          </p:cNvCxnSpPr>
          <p:nvPr/>
        </p:nvCxnSpPr>
        <p:spPr bwMode="auto">
          <a:xfrm flipH="1" flipV="1">
            <a:off x="2987675" y="3644900"/>
            <a:ext cx="1944688" cy="1800225"/>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2535" name="Egyenes összekötő nyíllal 8"/>
          <p:cNvCxnSpPr>
            <a:cxnSpLocks noChangeShapeType="1"/>
            <a:stCxn id="22533" idx="0"/>
          </p:cNvCxnSpPr>
          <p:nvPr/>
        </p:nvCxnSpPr>
        <p:spPr bwMode="auto">
          <a:xfrm flipV="1">
            <a:off x="4932363" y="3429000"/>
            <a:ext cx="1655762" cy="2016125"/>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420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ROPLE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3" descr="fig04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219200"/>
            <a:ext cx="39306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685800" y="5791200"/>
            <a:ext cx="2819400" cy="466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400" b="1">
                <a:solidFill>
                  <a:schemeClr val="bg2"/>
                </a:solidFill>
              </a:rPr>
              <a:t>Ahmed et al. 1987</a:t>
            </a:r>
          </a:p>
        </p:txBody>
      </p:sp>
      <p:sp>
        <p:nvSpPr>
          <p:cNvPr id="23557" name="Text Box 5"/>
          <p:cNvSpPr txBox="1">
            <a:spLocks noChangeArrowheads="1"/>
          </p:cNvSpPr>
          <p:nvPr/>
        </p:nvSpPr>
        <p:spPr bwMode="auto">
          <a:xfrm>
            <a:off x="1295400" y="228600"/>
            <a:ext cx="701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sz="2800" b="1" i="1">
                <a:solidFill>
                  <a:srgbClr val="FFFF00"/>
                </a:solidFill>
              </a:rPr>
              <a:t>A patella ín hossz-feszülés jellemzőinek mérése kadaver modellen</a:t>
            </a:r>
            <a:endParaRPr lang="en-GB" altLang="hu-HU" sz="2800" b="1" i="1">
              <a:solidFill>
                <a:srgbClr val="FFFF00"/>
              </a:solidFill>
            </a:endParaRPr>
          </a:p>
        </p:txBody>
      </p:sp>
      <p:graphicFrame>
        <p:nvGraphicFramePr>
          <p:cNvPr id="111622" name="Object 6"/>
          <p:cNvGraphicFramePr>
            <a:graphicFrameLocks noChangeAspect="1"/>
          </p:cNvGraphicFramePr>
          <p:nvPr/>
        </p:nvGraphicFramePr>
        <p:xfrm>
          <a:off x="1066800" y="3962400"/>
          <a:ext cx="1798638" cy="2743200"/>
        </p:xfrm>
        <a:graphic>
          <a:graphicData uri="http://schemas.openxmlformats.org/presentationml/2006/ole">
            <mc:AlternateContent xmlns:mc="http://schemas.openxmlformats.org/markup-compatibility/2006">
              <mc:Choice xmlns:v="urn:schemas-microsoft-com:vml" Requires="v">
                <p:oleObj spid="_x0000_s102470" name="Bitkép alakzat" r:id="rId9" imgW="2448267" imgH="3734321" progId="Paint.Picture">
                  <p:embed/>
                </p:oleObj>
              </mc:Choice>
              <mc:Fallback>
                <p:oleObj name="Bitkép alakzat" r:id="rId9" imgW="2448267" imgH="3734321"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3962400"/>
                        <a:ext cx="17986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3" name="Object 7"/>
          <p:cNvGraphicFramePr>
            <a:graphicFrameLocks noChangeAspect="1"/>
          </p:cNvGraphicFramePr>
          <p:nvPr/>
        </p:nvGraphicFramePr>
        <p:xfrm>
          <a:off x="4953000" y="1295400"/>
          <a:ext cx="3681413" cy="3956050"/>
        </p:xfrm>
        <a:graphic>
          <a:graphicData uri="http://schemas.openxmlformats.org/presentationml/2006/ole">
            <mc:AlternateContent xmlns:mc="http://schemas.openxmlformats.org/markup-compatibility/2006">
              <mc:Choice xmlns:v="urn:schemas-microsoft-com:vml" Requires="v">
                <p:oleObj spid="_x0000_s102471" name="Bitkép alakzat" r:id="rId11" imgW="5089524" imgH="5471634" progId="Paint.Picture">
                  <p:embed/>
                </p:oleObj>
              </mc:Choice>
              <mc:Fallback>
                <p:oleObj name="Bitkép alakzat" r:id="rId11" imgW="5089524" imgH="5471634"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295400"/>
                        <a:ext cx="3681413"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4" name="Text Box 8"/>
          <p:cNvSpPr txBox="1">
            <a:spLocks noChangeArrowheads="1"/>
          </p:cNvSpPr>
          <p:nvPr/>
        </p:nvSpPr>
        <p:spPr bwMode="auto">
          <a:xfrm>
            <a:off x="4953000" y="5181600"/>
            <a:ext cx="3733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sz="2400" b="1"/>
              <a:t>Noyes et al. 1984</a:t>
            </a:r>
            <a:endParaRPr lang="en-US" altLang="hu-HU" sz="2400" b="1"/>
          </a:p>
        </p:txBody>
      </p:sp>
      <p:sp>
        <p:nvSpPr>
          <p:cNvPr id="111625" name="Text Box 9"/>
          <p:cNvSpPr txBox="1">
            <a:spLocks noChangeArrowheads="1"/>
          </p:cNvSpPr>
          <p:nvPr/>
        </p:nvSpPr>
        <p:spPr bwMode="auto">
          <a:xfrm>
            <a:off x="6629400" y="144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a:solidFill>
                  <a:srgbClr val="FF3300"/>
                </a:solidFill>
              </a:rPr>
              <a:t>PT</a:t>
            </a:r>
            <a:endParaRPr lang="en-US" altLang="hu-HU" sz="2400">
              <a:solidFill>
                <a:srgbClr val="FF3300"/>
              </a:solidFill>
            </a:endParaRPr>
          </a:p>
        </p:txBody>
      </p:sp>
      <p:sp>
        <p:nvSpPr>
          <p:cNvPr id="111626" name="Text Box 10"/>
          <p:cNvSpPr txBox="1">
            <a:spLocks noChangeArrowheads="1"/>
          </p:cNvSpPr>
          <p:nvPr/>
        </p:nvSpPr>
        <p:spPr bwMode="auto">
          <a:xfrm>
            <a:off x="78486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a:solidFill>
                  <a:srgbClr val="FFFF00"/>
                </a:solidFill>
              </a:rPr>
              <a:t>ACL</a:t>
            </a:r>
            <a:endParaRPr lang="en-US" altLang="hu-HU" sz="2400">
              <a:solidFill>
                <a:srgbClr val="FFFF00"/>
              </a:solidFill>
            </a:endParaRPr>
          </a:p>
        </p:txBody>
      </p:sp>
      <p:sp>
        <p:nvSpPr>
          <p:cNvPr id="111627" name="Line 11"/>
          <p:cNvSpPr>
            <a:spLocks noChangeShapeType="1"/>
          </p:cNvSpPr>
          <p:nvPr/>
        </p:nvSpPr>
        <p:spPr bwMode="auto">
          <a:xfrm>
            <a:off x="7010400" y="2057400"/>
            <a:ext cx="0" cy="2133600"/>
          </a:xfrm>
          <a:prstGeom prst="line">
            <a:avLst/>
          </a:prstGeom>
          <a:noFill/>
          <a:ln w="9525">
            <a:solidFill>
              <a:srgbClr val="FF3300"/>
            </a:solidFill>
            <a:prstDash val="sysDot"/>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111628" name="Line 12"/>
          <p:cNvSpPr>
            <a:spLocks noChangeShapeType="1"/>
          </p:cNvSpPr>
          <p:nvPr/>
        </p:nvSpPr>
        <p:spPr bwMode="auto">
          <a:xfrm>
            <a:off x="5638800" y="2057400"/>
            <a:ext cx="1371600" cy="0"/>
          </a:xfrm>
          <a:prstGeom prst="line">
            <a:avLst/>
          </a:prstGeom>
          <a:noFill/>
          <a:ln w="9525">
            <a:solidFill>
              <a:srgbClr val="FF3300"/>
            </a:solidFill>
            <a:prstDash val="sysDot"/>
            <a:round/>
            <a:headEnd/>
            <a:tailEnd/>
          </a:ln>
          <a:extLst>
            <a:ext uri="{909E8E84-426E-40DD-AFC4-6F175D3DCCD1}">
              <a14:hiddenFill xmlns:a14="http://schemas.microsoft.com/office/drawing/2010/main">
                <a:noFill/>
              </a14:hiddenFill>
            </a:ext>
          </a:extLst>
        </p:spPr>
        <p:txBody>
          <a:bodyPr wrap="none"/>
          <a:lstStyle/>
          <a:p>
            <a:endParaRPr lang="hu-HU"/>
          </a:p>
        </p:txBody>
      </p:sp>
    </p:spTree>
    <p:extLst>
      <p:ext uri="{BB962C8B-B14F-4D97-AF65-F5344CB8AC3E}">
        <p14:creationId xmlns:p14="http://schemas.microsoft.com/office/powerpoint/2010/main" val="378354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box(out)">
                                      <p:cBhvr>
                                        <p:cTn id="7" dur="500"/>
                                        <p:tgtEl>
                                          <p:spTgt spid="111619"/>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11622"/>
                                        </p:tgtEl>
                                        <p:attrNameLst>
                                          <p:attrName>style.visibility</p:attrName>
                                        </p:attrNameLst>
                                      </p:cBhvr>
                                      <p:to>
                                        <p:strVal val="visible"/>
                                      </p:to>
                                    </p:set>
                                    <p:animEffect transition="in" filter="box(out)">
                                      <p:cBhvr>
                                        <p:cTn id="11" dur="500"/>
                                        <p:tgtEl>
                                          <p:spTgt spid="111622"/>
                                        </p:tgtEl>
                                      </p:cBhvr>
                                    </p:animEffec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111623"/>
                                        </p:tgtEl>
                                        <p:attrNameLst>
                                          <p:attrName>style.visibility</p:attrName>
                                        </p:attrNameLst>
                                      </p:cBhvr>
                                      <p:to>
                                        <p:strVal val="visible"/>
                                      </p:to>
                                    </p:set>
                                    <p:animEffect transition="in" filter="box(out)">
                                      <p:cBhvr>
                                        <p:cTn id="16" dur="500"/>
                                        <p:tgtEl>
                                          <p:spTgt spid="111623"/>
                                        </p:tgtEl>
                                      </p:cBhvr>
                                    </p:animEffect>
                                  </p:childTnLst>
                                  <p:subTnLst>
                                    <p:audio>
                                      <p:cMediaNode>
                                        <p:cTn display="0" masterRel="sameClick">
                                          <p:stCondLst>
                                            <p:cond evt="begin" delay="0">
                                              <p:tn val="14"/>
                                            </p:cond>
                                          </p:stCondLst>
                                          <p:endCondLst>
                                            <p:cond evt="onStopAudio" delay="0">
                                              <p:tgtEl>
                                                <p:sldTgt/>
                                              </p:tgtEl>
                                            </p:cond>
                                          </p:endCondLst>
                                        </p:cTn>
                                        <p:tgtEl>
                                          <p:sndTgt r:embed="rId4" name="CAMERA.WAV"/>
                                        </p:tgtEl>
                                      </p:cMediaNode>
                                    </p:audio>
                                  </p:sub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11624"/>
                                        </p:tgtEl>
                                        <p:attrNameLst>
                                          <p:attrName>style.visibility</p:attrName>
                                        </p:attrNameLst>
                                      </p:cBhvr>
                                      <p:to>
                                        <p:strVal val="visible"/>
                                      </p:to>
                                    </p:set>
                                    <p:animEffect transition="in" filter="box(out)">
                                      <p:cBhvr>
                                        <p:cTn id="20" dur="500"/>
                                        <p:tgtEl>
                                          <p:spTgt spid="111624"/>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par>
                          <p:cTn id="21" fill="hold" nodeType="afterGroup">
                            <p:stCondLst>
                              <p:cond delay="1000"/>
                            </p:stCondLst>
                            <p:childTnLst>
                              <p:par>
                                <p:cTn id="22" presetID="2" presetClass="entr" presetSubtype="3" fill="hold" grpId="0" nodeType="afterEffect">
                                  <p:stCondLst>
                                    <p:cond delay="0"/>
                                  </p:stCondLst>
                                  <p:iterate type="lt">
                                    <p:tmPct val="100000"/>
                                  </p:iterate>
                                  <p:childTnLst>
                                    <p:set>
                                      <p:cBhvr>
                                        <p:cTn id="23" dur="1" fill="hold">
                                          <p:stCondLst>
                                            <p:cond delay="0"/>
                                          </p:stCondLst>
                                        </p:cTn>
                                        <p:tgtEl>
                                          <p:spTgt spid="111625">
                                            <p:txEl>
                                              <p:pRg st="0" end="0"/>
                                            </p:txEl>
                                          </p:spTgt>
                                        </p:tgtEl>
                                        <p:attrNameLst>
                                          <p:attrName>style.visibility</p:attrName>
                                        </p:attrNameLst>
                                      </p:cBhvr>
                                      <p:to>
                                        <p:strVal val="visible"/>
                                      </p:to>
                                    </p:set>
                                    <p:anim calcmode="lin" valueType="num">
                                      <p:cBhvr additive="base">
                                        <p:cTn id="24" dur="75" fill="hold"/>
                                        <p:tgtEl>
                                          <p:spTgt spid="111625">
                                            <p:txEl>
                                              <p:pRg st="0" end="0"/>
                                            </p:txEl>
                                          </p:spTgt>
                                        </p:tgtEl>
                                        <p:attrNameLst>
                                          <p:attrName>ppt_x</p:attrName>
                                        </p:attrNameLst>
                                      </p:cBhvr>
                                      <p:tavLst>
                                        <p:tav tm="0">
                                          <p:val>
                                            <p:strVal val="1+#ppt_w/2"/>
                                          </p:val>
                                        </p:tav>
                                        <p:tav tm="100000">
                                          <p:val>
                                            <p:strVal val="#ppt_x"/>
                                          </p:val>
                                        </p:tav>
                                      </p:tavLst>
                                    </p:anim>
                                    <p:anim calcmode="lin" valueType="num">
                                      <p:cBhvr additive="base">
                                        <p:cTn id="25" dur="75" fill="hold"/>
                                        <p:tgtEl>
                                          <p:spTgt spid="11162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LASER.WAV"/>
                                        </p:tgtEl>
                                      </p:cMediaNode>
                                    </p:audio>
                                  </p:subTnLst>
                                </p:cTn>
                              </p:par>
                            </p:childTnLst>
                          </p:cTn>
                        </p:par>
                        <p:par>
                          <p:cTn id="26" fill="hold" nodeType="afterGroup">
                            <p:stCondLst>
                              <p:cond delay="1150"/>
                            </p:stCondLst>
                            <p:childTnLst>
                              <p:par>
                                <p:cTn id="27" presetID="2" presetClass="entr" presetSubtype="3" fill="hold" grpId="0" nodeType="afterEffect">
                                  <p:stCondLst>
                                    <p:cond delay="0"/>
                                  </p:stCondLst>
                                  <p:iterate type="lt">
                                    <p:tmPct val="100000"/>
                                  </p:iterate>
                                  <p:childTnLst>
                                    <p:set>
                                      <p:cBhvr>
                                        <p:cTn id="28" dur="1" fill="hold">
                                          <p:stCondLst>
                                            <p:cond delay="0"/>
                                          </p:stCondLst>
                                        </p:cTn>
                                        <p:tgtEl>
                                          <p:spTgt spid="111626">
                                            <p:txEl>
                                              <p:pRg st="0" end="0"/>
                                            </p:txEl>
                                          </p:spTgt>
                                        </p:tgtEl>
                                        <p:attrNameLst>
                                          <p:attrName>style.visibility</p:attrName>
                                        </p:attrNameLst>
                                      </p:cBhvr>
                                      <p:to>
                                        <p:strVal val="visible"/>
                                      </p:to>
                                    </p:set>
                                    <p:anim calcmode="lin" valueType="num">
                                      <p:cBhvr additive="base">
                                        <p:cTn id="29" dur="75" fill="hold"/>
                                        <p:tgtEl>
                                          <p:spTgt spid="111626">
                                            <p:txEl>
                                              <p:pRg st="0" end="0"/>
                                            </p:txEl>
                                          </p:spTgt>
                                        </p:tgtEl>
                                        <p:attrNameLst>
                                          <p:attrName>ppt_x</p:attrName>
                                        </p:attrNameLst>
                                      </p:cBhvr>
                                      <p:tavLst>
                                        <p:tav tm="0">
                                          <p:val>
                                            <p:strVal val="1+#ppt_w/2"/>
                                          </p:val>
                                        </p:tav>
                                        <p:tav tm="100000">
                                          <p:val>
                                            <p:strVal val="#ppt_x"/>
                                          </p:val>
                                        </p:tav>
                                      </p:tavLst>
                                    </p:anim>
                                    <p:anim calcmode="lin" valueType="num">
                                      <p:cBhvr additive="base">
                                        <p:cTn id="30" dur="75" fill="hold"/>
                                        <p:tgtEl>
                                          <p:spTgt spid="11162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1628"/>
                                        </p:tgtEl>
                                        <p:attrNameLst>
                                          <p:attrName>style.visibility</p:attrName>
                                        </p:attrNameLst>
                                      </p:cBhvr>
                                      <p:to>
                                        <p:strVal val="visible"/>
                                      </p:to>
                                    </p:set>
                                    <p:anim calcmode="lin" valueType="num">
                                      <p:cBhvr additive="base">
                                        <p:cTn id="35" dur="500" fill="hold"/>
                                        <p:tgtEl>
                                          <p:spTgt spid="111628"/>
                                        </p:tgtEl>
                                        <p:attrNameLst>
                                          <p:attrName>ppt_x</p:attrName>
                                        </p:attrNameLst>
                                      </p:cBhvr>
                                      <p:tavLst>
                                        <p:tav tm="0">
                                          <p:val>
                                            <p:strVal val="0-#ppt_w/2"/>
                                          </p:val>
                                        </p:tav>
                                        <p:tav tm="100000">
                                          <p:val>
                                            <p:strVal val="#ppt_x"/>
                                          </p:val>
                                        </p:tav>
                                      </p:tavLst>
                                    </p:anim>
                                    <p:anim calcmode="lin" valueType="num">
                                      <p:cBhvr additive="base">
                                        <p:cTn id="36" dur="500" fill="hold"/>
                                        <p:tgtEl>
                                          <p:spTgt spid="1116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WHOO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1627"/>
                                        </p:tgtEl>
                                        <p:attrNameLst>
                                          <p:attrName>style.visibility</p:attrName>
                                        </p:attrNameLst>
                                      </p:cBhvr>
                                      <p:to>
                                        <p:strVal val="visible"/>
                                      </p:to>
                                    </p:set>
                                    <p:anim calcmode="lin" valueType="num">
                                      <p:cBhvr additive="base">
                                        <p:cTn id="41" dur="500" fill="hold"/>
                                        <p:tgtEl>
                                          <p:spTgt spid="111627"/>
                                        </p:tgtEl>
                                        <p:attrNameLst>
                                          <p:attrName>ppt_x</p:attrName>
                                        </p:attrNameLst>
                                      </p:cBhvr>
                                      <p:tavLst>
                                        <p:tav tm="0">
                                          <p:val>
                                            <p:strVal val="0-#ppt_w/2"/>
                                          </p:val>
                                        </p:tav>
                                        <p:tav tm="100000">
                                          <p:val>
                                            <p:strVal val="#ppt_x"/>
                                          </p:val>
                                        </p:tav>
                                      </p:tavLst>
                                    </p:anim>
                                    <p:anim calcmode="lin" valueType="num">
                                      <p:cBhvr additive="base">
                                        <p:cTn id="42" dur="500" fill="hold"/>
                                        <p:tgtEl>
                                          <p:spTgt spid="1116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animBg="1" autoUpdateAnimBg="0"/>
      <p:bldP spid="111625" grpId="0" build="p" autoUpdateAnimBg="0" advAuto="0"/>
      <p:bldP spid="111626" grpId="0" build="p" autoUpdateAnimBg="0" advAuto="0"/>
      <p:bldP spid="111627" grpId="0" animBg="1"/>
      <p:bldP spid="1116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26"/>
          <p:cNvSpPr txBox="1">
            <a:spLocks noChangeArrowheads="1"/>
          </p:cNvSpPr>
          <p:nvPr/>
        </p:nvSpPr>
        <p:spPr bwMode="auto">
          <a:xfrm>
            <a:off x="1447800" y="381000"/>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800" b="1"/>
              <a:t>Kadaver inak megnyúlása</a:t>
            </a:r>
            <a:endParaRPr lang="en-GB" altLang="hu-HU" sz="2800" b="1"/>
          </a:p>
        </p:txBody>
      </p:sp>
      <p:pic>
        <p:nvPicPr>
          <p:cNvPr id="74755" name="Picture 1027" descr="fig04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19200"/>
            <a:ext cx="316865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28"/>
          <p:cNvGrpSpPr>
            <a:grpSpLocks/>
          </p:cNvGrpSpPr>
          <p:nvPr/>
        </p:nvGrpSpPr>
        <p:grpSpPr bwMode="auto">
          <a:xfrm>
            <a:off x="533400" y="3460750"/>
            <a:ext cx="2362200" cy="3001963"/>
            <a:chOff x="336" y="2180"/>
            <a:chExt cx="1488" cy="1891"/>
          </a:xfrm>
        </p:grpSpPr>
        <p:pic>
          <p:nvPicPr>
            <p:cNvPr id="24584" name="Picture 1029" descr="fig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2180"/>
              <a:ext cx="1203"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1030"/>
            <p:cNvSpPr txBox="1">
              <a:spLocks noChangeArrowheads="1"/>
            </p:cNvSpPr>
            <p:nvPr/>
          </p:nvSpPr>
          <p:spPr bwMode="auto">
            <a:xfrm>
              <a:off x="336" y="384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1800" b="1">
                  <a:solidFill>
                    <a:schemeClr val="bg2"/>
                  </a:solidFill>
                </a:rPr>
                <a:t>Ahmed et al. 1987</a:t>
              </a:r>
            </a:p>
          </p:txBody>
        </p:sp>
      </p:grpSp>
      <p:sp>
        <p:nvSpPr>
          <p:cNvPr id="24581" name="Text Box 1031"/>
          <p:cNvSpPr txBox="1">
            <a:spLocks noChangeArrowheads="1"/>
          </p:cNvSpPr>
          <p:nvPr/>
        </p:nvSpPr>
        <p:spPr bwMode="auto">
          <a:xfrm>
            <a:off x="3657600" y="3048000"/>
            <a:ext cx="434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GB" altLang="hu-HU" sz="2800" b="1"/>
          </a:p>
        </p:txBody>
      </p:sp>
      <p:sp>
        <p:nvSpPr>
          <p:cNvPr id="74760" name="Text Box 1032"/>
          <p:cNvSpPr txBox="1">
            <a:spLocks noChangeArrowheads="1"/>
          </p:cNvSpPr>
          <p:nvPr/>
        </p:nvSpPr>
        <p:spPr bwMode="auto">
          <a:xfrm>
            <a:off x="3886200" y="1447800"/>
            <a:ext cx="3352800" cy="1716088"/>
          </a:xfrm>
          <a:prstGeom prst="rect">
            <a:avLst/>
          </a:prstGeom>
          <a:solidFill>
            <a:srgbClr val="00206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hu-HU" sz="2800" b="1">
                <a:solidFill>
                  <a:schemeClr val="bg1"/>
                </a:solidFill>
              </a:rPr>
              <a:t>Noyes et al. 1984</a:t>
            </a:r>
          </a:p>
          <a:p>
            <a:pPr algn="ctr">
              <a:spcBef>
                <a:spcPct val="50000"/>
              </a:spcBef>
              <a:buFontTx/>
              <a:buNone/>
            </a:pPr>
            <a:r>
              <a:rPr lang="en-GB" altLang="hu-HU" sz="2800" b="1">
                <a:solidFill>
                  <a:schemeClr val="bg1"/>
                </a:solidFill>
              </a:rPr>
              <a:t>dL = 10 mm</a:t>
            </a:r>
          </a:p>
          <a:p>
            <a:pPr algn="ctr">
              <a:lnSpc>
                <a:spcPct val="80000"/>
              </a:lnSpc>
              <a:spcBef>
                <a:spcPct val="50000"/>
              </a:spcBef>
              <a:buFontTx/>
              <a:buNone/>
            </a:pPr>
            <a:r>
              <a:rPr lang="en-GB" altLang="hu-HU" sz="2800" b="1">
                <a:solidFill>
                  <a:schemeClr val="bg1"/>
                </a:solidFill>
              </a:rPr>
              <a:t>F = 3000 N</a:t>
            </a:r>
          </a:p>
        </p:txBody>
      </p:sp>
      <p:sp>
        <p:nvSpPr>
          <p:cNvPr id="74761" name="Text Box 1033"/>
          <p:cNvSpPr txBox="1">
            <a:spLocks noChangeArrowheads="1"/>
          </p:cNvSpPr>
          <p:nvPr/>
        </p:nvSpPr>
        <p:spPr bwMode="auto">
          <a:xfrm>
            <a:off x="3886200" y="4030663"/>
            <a:ext cx="3352800" cy="1074737"/>
          </a:xfrm>
          <a:prstGeom prst="rect">
            <a:avLst/>
          </a:prstGeom>
          <a:solidFill>
            <a:schemeClr val="accent2">
              <a:lumMod val="75000"/>
            </a:schemeClr>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hu-HU" sz="2800" b="1" dirty="0" err="1">
                <a:solidFill>
                  <a:schemeClr val="bg1"/>
                </a:solidFill>
              </a:rPr>
              <a:t>Huberti</a:t>
            </a:r>
            <a:r>
              <a:rPr lang="en-GB" altLang="hu-HU" sz="2800" b="1" dirty="0">
                <a:solidFill>
                  <a:schemeClr val="bg1"/>
                </a:solidFill>
              </a:rPr>
              <a:t> et al. 1984</a:t>
            </a:r>
          </a:p>
          <a:p>
            <a:pPr algn="ctr">
              <a:lnSpc>
                <a:spcPct val="80000"/>
              </a:lnSpc>
              <a:spcBef>
                <a:spcPct val="50000"/>
              </a:spcBef>
              <a:buFontTx/>
              <a:buNone/>
            </a:pPr>
            <a:r>
              <a:rPr lang="en-GB" altLang="hu-HU" sz="2800" b="1" dirty="0">
                <a:solidFill>
                  <a:schemeClr val="bg1"/>
                </a:solidFill>
              </a:rPr>
              <a:t>F = 2800-6000 N</a:t>
            </a:r>
          </a:p>
        </p:txBody>
      </p:sp>
    </p:spTree>
    <p:extLst>
      <p:ext uri="{BB962C8B-B14F-4D97-AF65-F5344CB8AC3E}">
        <p14:creationId xmlns:p14="http://schemas.microsoft.com/office/powerpoint/2010/main" val="2784231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box(out)">
                                      <p:cBhvr>
                                        <p:cTn id="7" dur="500"/>
                                        <p:tgtEl>
                                          <p:spTgt spid="7475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74760"/>
                                        </p:tgtEl>
                                        <p:attrNameLst>
                                          <p:attrName>style.visibility</p:attrName>
                                        </p:attrNameLst>
                                      </p:cBhvr>
                                      <p:to>
                                        <p:strVal val="visible"/>
                                      </p:to>
                                    </p:set>
                                    <p:animEffect transition="in" filter="box(out)">
                                      <p:cBhvr>
                                        <p:cTn id="15" dur="500"/>
                                        <p:tgtEl>
                                          <p:spTgt spid="74760"/>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74761"/>
                                        </p:tgtEl>
                                        <p:attrNameLst>
                                          <p:attrName>style.visibility</p:attrName>
                                        </p:attrNameLst>
                                      </p:cBhvr>
                                      <p:to>
                                        <p:strVal val="visible"/>
                                      </p:to>
                                    </p:set>
                                    <p:animEffect transition="in" filter="box(out)">
                                      <p:cBhvr>
                                        <p:cTn id="19" dur="500"/>
                                        <p:tgtEl>
                                          <p:spTgt spid="7476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animBg="1" autoUpdateAnimBg="0"/>
      <p:bldP spid="7476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UHkesz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871663"/>
            <a:ext cx="18256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609600" y="3810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hu-HU">
                <a:solidFill>
                  <a:schemeClr val="tx2"/>
                </a:solidFill>
              </a:rPr>
              <a:t>MEASURING THE LENGTH OF PATELLAR TENDON</a:t>
            </a:r>
          </a:p>
        </p:txBody>
      </p:sp>
      <p:grpSp>
        <p:nvGrpSpPr>
          <p:cNvPr id="2" name="Group 4"/>
          <p:cNvGrpSpPr>
            <a:grpSpLocks/>
          </p:cNvGrpSpPr>
          <p:nvPr/>
        </p:nvGrpSpPr>
        <p:grpSpPr bwMode="auto">
          <a:xfrm>
            <a:off x="5226050" y="2516188"/>
            <a:ext cx="3236913" cy="3427412"/>
            <a:chOff x="3292" y="1585"/>
            <a:chExt cx="2039" cy="2159"/>
          </a:xfrm>
        </p:grpSpPr>
        <p:sp>
          <p:nvSpPr>
            <p:cNvPr id="25612" name="Line 5"/>
            <p:cNvSpPr>
              <a:spLocks noChangeShapeType="1"/>
            </p:cNvSpPr>
            <p:nvPr/>
          </p:nvSpPr>
          <p:spPr bwMode="auto">
            <a:xfrm flipH="1">
              <a:off x="3600" y="2208"/>
              <a:ext cx="96" cy="384"/>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25613" name="Group 6"/>
            <p:cNvGrpSpPr>
              <a:grpSpLocks/>
            </p:cNvGrpSpPr>
            <p:nvPr/>
          </p:nvGrpSpPr>
          <p:grpSpPr bwMode="auto">
            <a:xfrm>
              <a:off x="3292" y="1585"/>
              <a:ext cx="2039" cy="2159"/>
              <a:chOff x="3292" y="1358"/>
              <a:chExt cx="2039" cy="2159"/>
            </a:xfrm>
          </p:grpSpPr>
          <p:sp>
            <p:nvSpPr>
              <p:cNvPr id="25614" name="Oval 7"/>
              <p:cNvSpPr>
                <a:spLocks noChangeArrowheads="1"/>
              </p:cNvSpPr>
              <p:nvPr/>
            </p:nvSpPr>
            <p:spPr bwMode="auto">
              <a:xfrm rot="-399255">
                <a:off x="3840" y="1632"/>
                <a:ext cx="1440" cy="191"/>
              </a:xfrm>
              <a:prstGeom prst="ellipse">
                <a:avLst/>
              </a:prstGeom>
              <a:solidFill>
                <a:srgbClr val="FF66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latin typeface="Arial" pitchFamily="34" charset="0"/>
                </a:endParaRPr>
              </a:p>
            </p:txBody>
          </p:sp>
          <p:grpSp>
            <p:nvGrpSpPr>
              <p:cNvPr id="25615" name="Group 8"/>
              <p:cNvGrpSpPr>
                <a:grpSpLocks/>
              </p:cNvGrpSpPr>
              <p:nvPr/>
            </p:nvGrpSpPr>
            <p:grpSpPr bwMode="auto">
              <a:xfrm rot="2361760">
                <a:off x="3292" y="2372"/>
                <a:ext cx="819" cy="1145"/>
                <a:chOff x="4096" y="1736"/>
                <a:chExt cx="819" cy="1145"/>
              </a:xfrm>
            </p:grpSpPr>
            <p:sp>
              <p:nvSpPr>
                <p:cNvPr id="25622" name="Freeform 9"/>
                <p:cNvSpPr>
                  <a:spLocks/>
                </p:cNvSpPr>
                <p:nvPr/>
              </p:nvSpPr>
              <p:spPr bwMode="auto">
                <a:xfrm>
                  <a:off x="4430" y="2000"/>
                  <a:ext cx="350" cy="830"/>
                </a:xfrm>
                <a:custGeom>
                  <a:avLst/>
                  <a:gdLst>
                    <a:gd name="T0" fmla="*/ 183 w 350"/>
                    <a:gd name="T1" fmla="*/ 0 h 830"/>
                    <a:gd name="T2" fmla="*/ 133 w 350"/>
                    <a:gd name="T3" fmla="*/ 24 h 830"/>
                    <a:gd name="T4" fmla="*/ 98 w 350"/>
                    <a:gd name="T5" fmla="*/ 38 h 830"/>
                    <a:gd name="T6" fmla="*/ 63 w 350"/>
                    <a:gd name="T7" fmla="*/ 57 h 830"/>
                    <a:gd name="T8" fmla="*/ 22 w 350"/>
                    <a:gd name="T9" fmla="*/ 91 h 830"/>
                    <a:gd name="T10" fmla="*/ 2 w 350"/>
                    <a:gd name="T11" fmla="*/ 111 h 830"/>
                    <a:gd name="T12" fmla="*/ 0 w 350"/>
                    <a:gd name="T13" fmla="*/ 133 h 830"/>
                    <a:gd name="T14" fmla="*/ 5 w 350"/>
                    <a:gd name="T15" fmla="*/ 161 h 830"/>
                    <a:gd name="T16" fmla="*/ 20 w 350"/>
                    <a:gd name="T17" fmla="*/ 179 h 830"/>
                    <a:gd name="T18" fmla="*/ 40 w 350"/>
                    <a:gd name="T19" fmla="*/ 196 h 830"/>
                    <a:gd name="T20" fmla="*/ 71 w 350"/>
                    <a:gd name="T21" fmla="*/ 223 h 830"/>
                    <a:gd name="T22" fmla="*/ 108 w 350"/>
                    <a:gd name="T23" fmla="*/ 255 h 830"/>
                    <a:gd name="T24" fmla="*/ 133 w 350"/>
                    <a:gd name="T25" fmla="*/ 272 h 830"/>
                    <a:gd name="T26" fmla="*/ 157 w 350"/>
                    <a:gd name="T27" fmla="*/ 289 h 830"/>
                    <a:gd name="T28" fmla="*/ 192 w 350"/>
                    <a:gd name="T29" fmla="*/ 321 h 830"/>
                    <a:gd name="T30" fmla="*/ 252 w 350"/>
                    <a:gd name="T31" fmla="*/ 392 h 830"/>
                    <a:gd name="T32" fmla="*/ 282 w 350"/>
                    <a:gd name="T33" fmla="*/ 436 h 830"/>
                    <a:gd name="T34" fmla="*/ 301 w 350"/>
                    <a:gd name="T35" fmla="*/ 483 h 830"/>
                    <a:gd name="T36" fmla="*/ 332 w 350"/>
                    <a:gd name="T37" fmla="*/ 563 h 830"/>
                    <a:gd name="T38" fmla="*/ 345 w 350"/>
                    <a:gd name="T39" fmla="*/ 599 h 830"/>
                    <a:gd name="T40" fmla="*/ 349 w 350"/>
                    <a:gd name="T41" fmla="*/ 636 h 830"/>
                    <a:gd name="T42" fmla="*/ 342 w 350"/>
                    <a:gd name="T43" fmla="*/ 657 h 830"/>
                    <a:gd name="T44" fmla="*/ 336 w 350"/>
                    <a:gd name="T45" fmla="*/ 681 h 830"/>
                    <a:gd name="T46" fmla="*/ 332 w 350"/>
                    <a:gd name="T47" fmla="*/ 731 h 830"/>
                    <a:gd name="T48" fmla="*/ 333 w 350"/>
                    <a:gd name="T49" fmla="*/ 781 h 830"/>
                    <a:gd name="T50" fmla="*/ 332 w 350"/>
                    <a:gd name="T51" fmla="*/ 806 h 830"/>
                    <a:gd name="T52" fmla="*/ 332 w 350"/>
                    <a:gd name="T53" fmla="*/ 829 h 8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0"/>
                    <a:gd name="T82" fmla="*/ 0 h 830"/>
                    <a:gd name="T83" fmla="*/ 350 w 350"/>
                    <a:gd name="T84" fmla="*/ 830 h 8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0" h="830">
                      <a:moveTo>
                        <a:pt x="183" y="0"/>
                      </a:moveTo>
                      <a:lnTo>
                        <a:pt x="133" y="24"/>
                      </a:lnTo>
                      <a:lnTo>
                        <a:pt x="98" y="38"/>
                      </a:lnTo>
                      <a:lnTo>
                        <a:pt x="63" y="57"/>
                      </a:lnTo>
                      <a:lnTo>
                        <a:pt x="22" y="91"/>
                      </a:lnTo>
                      <a:lnTo>
                        <a:pt x="2" y="111"/>
                      </a:lnTo>
                      <a:lnTo>
                        <a:pt x="0" y="133"/>
                      </a:lnTo>
                      <a:lnTo>
                        <a:pt x="5" y="161"/>
                      </a:lnTo>
                      <a:lnTo>
                        <a:pt x="20" y="179"/>
                      </a:lnTo>
                      <a:lnTo>
                        <a:pt x="40" y="196"/>
                      </a:lnTo>
                      <a:lnTo>
                        <a:pt x="71" y="223"/>
                      </a:lnTo>
                      <a:lnTo>
                        <a:pt x="108" y="255"/>
                      </a:lnTo>
                      <a:lnTo>
                        <a:pt x="133" y="272"/>
                      </a:lnTo>
                      <a:lnTo>
                        <a:pt x="157" y="289"/>
                      </a:lnTo>
                      <a:lnTo>
                        <a:pt x="192" y="321"/>
                      </a:lnTo>
                      <a:lnTo>
                        <a:pt x="252" y="392"/>
                      </a:lnTo>
                      <a:lnTo>
                        <a:pt x="282" y="436"/>
                      </a:lnTo>
                      <a:lnTo>
                        <a:pt x="301" y="483"/>
                      </a:lnTo>
                      <a:lnTo>
                        <a:pt x="332" y="563"/>
                      </a:lnTo>
                      <a:lnTo>
                        <a:pt x="345" y="599"/>
                      </a:lnTo>
                      <a:lnTo>
                        <a:pt x="349" y="636"/>
                      </a:lnTo>
                      <a:lnTo>
                        <a:pt x="342" y="657"/>
                      </a:lnTo>
                      <a:lnTo>
                        <a:pt x="336" y="681"/>
                      </a:lnTo>
                      <a:lnTo>
                        <a:pt x="332" y="731"/>
                      </a:lnTo>
                      <a:lnTo>
                        <a:pt x="333" y="781"/>
                      </a:lnTo>
                      <a:lnTo>
                        <a:pt x="332" y="806"/>
                      </a:lnTo>
                      <a:lnTo>
                        <a:pt x="332" y="829"/>
                      </a:lnTo>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5623" name="Freeform 10"/>
                <p:cNvSpPr>
                  <a:spLocks/>
                </p:cNvSpPr>
                <p:nvPr/>
              </p:nvSpPr>
              <p:spPr bwMode="auto">
                <a:xfrm>
                  <a:off x="4603" y="1986"/>
                  <a:ext cx="312" cy="895"/>
                </a:xfrm>
                <a:custGeom>
                  <a:avLst/>
                  <a:gdLst>
                    <a:gd name="T0" fmla="*/ 0 w 312"/>
                    <a:gd name="T1" fmla="*/ 11 h 895"/>
                    <a:gd name="T2" fmla="*/ 27 w 312"/>
                    <a:gd name="T3" fmla="*/ 0 h 895"/>
                    <a:gd name="T4" fmla="*/ 40 w 312"/>
                    <a:gd name="T5" fmla="*/ 4 h 895"/>
                    <a:gd name="T6" fmla="*/ 59 w 312"/>
                    <a:gd name="T7" fmla="*/ 14 h 895"/>
                    <a:gd name="T8" fmla="*/ 106 w 312"/>
                    <a:gd name="T9" fmla="*/ 43 h 895"/>
                    <a:gd name="T10" fmla="*/ 138 w 312"/>
                    <a:gd name="T11" fmla="*/ 81 h 895"/>
                    <a:gd name="T12" fmla="*/ 154 w 312"/>
                    <a:gd name="T13" fmla="*/ 100 h 895"/>
                    <a:gd name="T14" fmla="*/ 163 w 312"/>
                    <a:gd name="T15" fmla="*/ 123 h 895"/>
                    <a:gd name="T16" fmla="*/ 192 w 312"/>
                    <a:gd name="T17" fmla="*/ 197 h 895"/>
                    <a:gd name="T18" fmla="*/ 205 w 312"/>
                    <a:gd name="T19" fmla="*/ 242 h 895"/>
                    <a:gd name="T20" fmla="*/ 215 w 312"/>
                    <a:gd name="T21" fmla="*/ 288 h 895"/>
                    <a:gd name="T22" fmla="*/ 243 w 312"/>
                    <a:gd name="T23" fmla="*/ 363 h 895"/>
                    <a:gd name="T24" fmla="*/ 256 w 312"/>
                    <a:gd name="T25" fmla="*/ 398 h 895"/>
                    <a:gd name="T26" fmla="*/ 269 w 312"/>
                    <a:gd name="T27" fmla="*/ 422 h 895"/>
                    <a:gd name="T28" fmla="*/ 279 w 312"/>
                    <a:gd name="T29" fmla="*/ 447 h 895"/>
                    <a:gd name="T30" fmla="*/ 297 w 312"/>
                    <a:gd name="T31" fmla="*/ 506 h 895"/>
                    <a:gd name="T32" fmla="*/ 305 w 312"/>
                    <a:gd name="T33" fmla="*/ 544 h 895"/>
                    <a:gd name="T34" fmla="*/ 309 w 312"/>
                    <a:gd name="T35" fmla="*/ 580 h 895"/>
                    <a:gd name="T36" fmla="*/ 311 w 312"/>
                    <a:gd name="T37" fmla="*/ 640 h 895"/>
                    <a:gd name="T38" fmla="*/ 308 w 312"/>
                    <a:gd name="T39" fmla="*/ 697 h 895"/>
                    <a:gd name="T40" fmla="*/ 298 w 312"/>
                    <a:gd name="T41" fmla="*/ 731 h 895"/>
                    <a:gd name="T42" fmla="*/ 290 w 312"/>
                    <a:gd name="T43" fmla="*/ 766 h 895"/>
                    <a:gd name="T44" fmla="*/ 284 w 312"/>
                    <a:gd name="T45" fmla="*/ 823 h 895"/>
                    <a:gd name="T46" fmla="*/ 284 w 312"/>
                    <a:gd name="T47" fmla="*/ 860 h 895"/>
                    <a:gd name="T48" fmla="*/ 288 w 312"/>
                    <a:gd name="T49" fmla="*/ 894 h 8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2"/>
                    <a:gd name="T76" fmla="*/ 0 h 895"/>
                    <a:gd name="T77" fmla="*/ 312 w 312"/>
                    <a:gd name="T78" fmla="*/ 895 h 8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2" h="895">
                      <a:moveTo>
                        <a:pt x="0" y="11"/>
                      </a:moveTo>
                      <a:lnTo>
                        <a:pt x="27" y="0"/>
                      </a:lnTo>
                      <a:lnTo>
                        <a:pt x="40" y="4"/>
                      </a:lnTo>
                      <a:lnTo>
                        <a:pt x="59" y="14"/>
                      </a:lnTo>
                      <a:lnTo>
                        <a:pt x="106" y="43"/>
                      </a:lnTo>
                      <a:lnTo>
                        <a:pt x="138" y="81"/>
                      </a:lnTo>
                      <a:lnTo>
                        <a:pt x="154" y="100"/>
                      </a:lnTo>
                      <a:lnTo>
                        <a:pt x="163" y="123"/>
                      </a:lnTo>
                      <a:lnTo>
                        <a:pt x="192" y="197"/>
                      </a:lnTo>
                      <a:lnTo>
                        <a:pt x="205" y="242"/>
                      </a:lnTo>
                      <a:lnTo>
                        <a:pt x="215" y="288"/>
                      </a:lnTo>
                      <a:lnTo>
                        <a:pt x="243" y="363"/>
                      </a:lnTo>
                      <a:lnTo>
                        <a:pt x="256" y="398"/>
                      </a:lnTo>
                      <a:lnTo>
                        <a:pt x="269" y="422"/>
                      </a:lnTo>
                      <a:lnTo>
                        <a:pt x="279" y="447"/>
                      </a:lnTo>
                      <a:lnTo>
                        <a:pt x="297" y="506"/>
                      </a:lnTo>
                      <a:lnTo>
                        <a:pt x="305" y="544"/>
                      </a:lnTo>
                      <a:lnTo>
                        <a:pt x="309" y="580"/>
                      </a:lnTo>
                      <a:lnTo>
                        <a:pt x="311" y="640"/>
                      </a:lnTo>
                      <a:lnTo>
                        <a:pt x="308" y="697"/>
                      </a:lnTo>
                      <a:lnTo>
                        <a:pt x="298" y="731"/>
                      </a:lnTo>
                      <a:lnTo>
                        <a:pt x="290" y="766"/>
                      </a:lnTo>
                      <a:lnTo>
                        <a:pt x="284" y="823"/>
                      </a:lnTo>
                      <a:lnTo>
                        <a:pt x="284" y="860"/>
                      </a:lnTo>
                      <a:lnTo>
                        <a:pt x="288" y="894"/>
                      </a:lnTo>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5624" name="Freeform 11"/>
                <p:cNvSpPr>
                  <a:spLocks/>
                </p:cNvSpPr>
                <p:nvPr/>
              </p:nvSpPr>
              <p:spPr bwMode="auto">
                <a:xfrm>
                  <a:off x="4618" y="1805"/>
                  <a:ext cx="147" cy="227"/>
                </a:xfrm>
                <a:custGeom>
                  <a:avLst/>
                  <a:gdLst>
                    <a:gd name="T0" fmla="*/ 0 w 147"/>
                    <a:gd name="T1" fmla="*/ 0 h 227"/>
                    <a:gd name="T2" fmla="*/ 29 w 147"/>
                    <a:gd name="T3" fmla="*/ 28 h 227"/>
                    <a:gd name="T4" fmla="*/ 49 w 147"/>
                    <a:gd name="T5" fmla="*/ 47 h 227"/>
                    <a:gd name="T6" fmla="*/ 68 w 147"/>
                    <a:gd name="T7" fmla="*/ 66 h 227"/>
                    <a:gd name="T8" fmla="*/ 93 w 147"/>
                    <a:gd name="T9" fmla="*/ 100 h 227"/>
                    <a:gd name="T10" fmla="*/ 109 w 147"/>
                    <a:gd name="T11" fmla="*/ 121 h 227"/>
                    <a:gd name="T12" fmla="*/ 118 w 147"/>
                    <a:gd name="T13" fmla="*/ 143 h 227"/>
                    <a:gd name="T14" fmla="*/ 134 w 147"/>
                    <a:gd name="T15" fmla="*/ 177 h 227"/>
                    <a:gd name="T16" fmla="*/ 138 w 147"/>
                    <a:gd name="T17" fmla="*/ 201 h 227"/>
                    <a:gd name="T18" fmla="*/ 146 w 147"/>
                    <a:gd name="T19" fmla="*/ 226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227"/>
                    <a:gd name="T32" fmla="*/ 147 w 14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227">
                      <a:moveTo>
                        <a:pt x="0" y="0"/>
                      </a:moveTo>
                      <a:lnTo>
                        <a:pt x="29" y="28"/>
                      </a:lnTo>
                      <a:lnTo>
                        <a:pt x="49" y="47"/>
                      </a:lnTo>
                      <a:lnTo>
                        <a:pt x="68" y="66"/>
                      </a:lnTo>
                      <a:lnTo>
                        <a:pt x="93" y="100"/>
                      </a:lnTo>
                      <a:lnTo>
                        <a:pt x="109" y="121"/>
                      </a:lnTo>
                      <a:lnTo>
                        <a:pt x="118" y="143"/>
                      </a:lnTo>
                      <a:lnTo>
                        <a:pt x="134" y="177"/>
                      </a:lnTo>
                      <a:lnTo>
                        <a:pt x="138" y="201"/>
                      </a:lnTo>
                      <a:lnTo>
                        <a:pt x="146" y="226"/>
                      </a:lnTo>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5625" name="Freeform 12"/>
                <p:cNvSpPr>
                  <a:spLocks/>
                </p:cNvSpPr>
                <p:nvPr/>
              </p:nvSpPr>
              <p:spPr bwMode="auto">
                <a:xfrm>
                  <a:off x="4096" y="1736"/>
                  <a:ext cx="517" cy="841"/>
                </a:xfrm>
                <a:custGeom>
                  <a:avLst/>
                  <a:gdLst>
                    <a:gd name="T0" fmla="*/ 516 w 517"/>
                    <a:gd name="T1" fmla="*/ 74 h 841"/>
                    <a:gd name="T2" fmla="*/ 500 w 517"/>
                    <a:gd name="T3" fmla="*/ 78 h 841"/>
                    <a:gd name="T4" fmla="*/ 482 w 517"/>
                    <a:gd name="T5" fmla="*/ 80 h 841"/>
                    <a:gd name="T6" fmla="*/ 436 w 517"/>
                    <a:gd name="T7" fmla="*/ 76 h 841"/>
                    <a:gd name="T8" fmla="*/ 420 w 517"/>
                    <a:gd name="T9" fmla="*/ 71 h 841"/>
                    <a:gd name="T10" fmla="*/ 391 w 517"/>
                    <a:gd name="T11" fmla="*/ 64 h 841"/>
                    <a:gd name="T12" fmla="*/ 372 w 517"/>
                    <a:gd name="T13" fmla="*/ 57 h 841"/>
                    <a:gd name="T14" fmla="*/ 356 w 517"/>
                    <a:gd name="T15" fmla="*/ 50 h 841"/>
                    <a:gd name="T16" fmla="*/ 314 w 517"/>
                    <a:gd name="T17" fmla="*/ 35 h 841"/>
                    <a:gd name="T18" fmla="*/ 274 w 517"/>
                    <a:gd name="T19" fmla="*/ 22 h 841"/>
                    <a:gd name="T20" fmla="*/ 226 w 517"/>
                    <a:gd name="T21" fmla="*/ 7 h 841"/>
                    <a:gd name="T22" fmla="*/ 191 w 517"/>
                    <a:gd name="T23" fmla="*/ 0 h 841"/>
                    <a:gd name="T24" fmla="*/ 180 w 517"/>
                    <a:gd name="T25" fmla="*/ 11 h 841"/>
                    <a:gd name="T26" fmla="*/ 162 w 517"/>
                    <a:gd name="T27" fmla="*/ 27 h 841"/>
                    <a:gd name="T28" fmla="*/ 129 w 517"/>
                    <a:gd name="T29" fmla="*/ 45 h 841"/>
                    <a:gd name="T30" fmla="*/ 103 w 517"/>
                    <a:gd name="T31" fmla="*/ 53 h 841"/>
                    <a:gd name="T32" fmla="*/ 81 w 517"/>
                    <a:gd name="T33" fmla="*/ 62 h 841"/>
                    <a:gd name="T34" fmla="*/ 60 w 517"/>
                    <a:gd name="T35" fmla="*/ 84 h 841"/>
                    <a:gd name="T36" fmla="*/ 54 w 517"/>
                    <a:gd name="T37" fmla="*/ 102 h 841"/>
                    <a:gd name="T38" fmla="*/ 57 w 517"/>
                    <a:gd name="T39" fmla="*/ 116 h 841"/>
                    <a:gd name="T40" fmla="*/ 60 w 517"/>
                    <a:gd name="T41" fmla="*/ 130 h 841"/>
                    <a:gd name="T42" fmla="*/ 54 w 517"/>
                    <a:gd name="T43" fmla="*/ 147 h 841"/>
                    <a:gd name="T44" fmla="*/ 45 w 517"/>
                    <a:gd name="T45" fmla="*/ 152 h 841"/>
                    <a:gd name="T46" fmla="*/ 35 w 517"/>
                    <a:gd name="T47" fmla="*/ 158 h 841"/>
                    <a:gd name="T48" fmla="*/ 18 w 517"/>
                    <a:gd name="T49" fmla="*/ 175 h 841"/>
                    <a:gd name="T50" fmla="*/ 9 w 517"/>
                    <a:gd name="T51" fmla="*/ 198 h 841"/>
                    <a:gd name="T52" fmla="*/ 0 w 517"/>
                    <a:gd name="T53" fmla="*/ 218 h 841"/>
                    <a:gd name="T54" fmla="*/ 0 w 517"/>
                    <a:gd name="T55" fmla="*/ 241 h 841"/>
                    <a:gd name="T56" fmla="*/ 7 w 517"/>
                    <a:gd name="T57" fmla="*/ 264 h 841"/>
                    <a:gd name="T58" fmla="*/ 14 w 517"/>
                    <a:gd name="T59" fmla="*/ 274 h 841"/>
                    <a:gd name="T60" fmla="*/ 19 w 517"/>
                    <a:gd name="T61" fmla="*/ 290 h 841"/>
                    <a:gd name="T62" fmla="*/ 22 w 517"/>
                    <a:gd name="T63" fmla="*/ 309 h 841"/>
                    <a:gd name="T64" fmla="*/ 36 w 517"/>
                    <a:gd name="T65" fmla="*/ 382 h 841"/>
                    <a:gd name="T66" fmla="*/ 56 w 517"/>
                    <a:gd name="T67" fmla="*/ 454 h 841"/>
                    <a:gd name="T68" fmla="*/ 74 w 517"/>
                    <a:gd name="T69" fmla="*/ 507 h 841"/>
                    <a:gd name="T70" fmla="*/ 93 w 517"/>
                    <a:gd name="T71" fmla="*/ 549 h 841"/>
                    <a:gd name="T72" fmla="*/ 110 w 517"/>
                    <a:gd name="T73" fmla="*/ 583 h 841"/>
                    <a:gd name="T74" fmla="*/ 123 w 517"/>
                    <a:gd name="T75" fmla="*/ 618 h 841"/>
                    <a:gd name="T76" fmla="*/ 135 w 517"/>
                    <a:gd name="T77" fmla="*/ 659 h 841"/>
                    <a:gd name="T78" fmla="*/ 143 w 517"/>
                    <a:gd name="T79" fmla="*/ 710 h 841"/>
                    <a:gd name="T80" fmla="*/ 147 w 517"/>
                    <a:gd name="T81" fmla="*/ 782 h 841"/>
                    <a:gd name="T82" fmla="*/ 144 w 517"/>
                    <a:gd name="T83" fmla="*/ 798 h 841"/>
                    <a:gd name="T84" fmla="*/ 137 w 517"/>
                    <a:gd name="T85" fmla="*/ 807 h 841"/>
                    <a:gd name="T86" fmla="*/ 134 w 517"/>
                    <a:gd name="T87" fmla="*/ 817 h 841"/>
                    <a:gd name="T88" fmla="*/ 135 w 517"/>
                    <a:gd name="T89" fmla="*/ 832 h 841"/>
                    <a:gd name="T90" fmla="*/ 141 w 517"/>
                    <a:gd name="T91" fmla="*/ 840 h 8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7"/>
                    <a:gd name="T139" fmla="*/ 0 h 841"/>
                    <a:gd name="T140" fmla="*/ 517 w 517"/>
                    <a:gd name="T141" fmla="*/ 841 h 8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7" h="841">
                      <a:moveTo>
                        <a:pt x="516" y="74"/>
                      </a:moveTo>
                      <a:lnTo>
                        <a:pt x="500" y="78"/>
                      </a:lnTo>
                      <a:lnTo>
                        <a:pt x="482" y="80"/>
                      </a:lnTo>
                      <a:lnTo>
                        <a:pt x="436" y="76"/>
                      </a:lnTo>
                      <a:lnTo>
                        <a:pt x="420" y="71"/>
                      </a:lnTo>
                      <a:lnTo>
                        <a:pt x="391" y="64"/>
                      </a:lnTo>
                      <a:lnTo>
                        <a:pt x="372" y="57"/>
                      </a:lnTo>
                      <a:lnTo>
                        <a:pt x="356" y="50"/>
                      </a:lnTo>
                      <a:lnTo>
                        <a:pt x="314" y="35"/>
                      </a:lnTo>
                      <a:lnTo>
                        <a:pt x="274" y="22"/>
                      </a:lnTo>
                      <a:lnTo>
                        <a:pt x="226" y="7"/>
                      </a:lnTo>
                      <a:lnTo>
                        <a:pt x="191" y="0"/>
                      </a:lnTo>
                      <a:lnTo>
                        <a:pt x="180" y="11"/>
                      </a:lnTo>
                      <a:lnTo>
                        <a:pt x="162" y="27"/>
                      </a:lnTo>
                      <a:lnTo>
                        <a:pt x="129" y="45"/>
                      </a:lnTo>
                      <a:lnTo>
                        <a:pt x="103" y="53"/>
                      </a:lnTo>
                      <a:lnTo>
                        <a:pt x="81" y="62"/>
                      </a:lnTo>
                      <a:lnTo>
                        <a:pt x="60" y="84"/>
                      </a:lnTo>
                      <a:lnTo>
                        <a:pt x="54" y="102"/>
                      </a:lnTo>
                      <a:lnTo>
                        <a:pt x="57" y="116"/>
                      </a:lnTo>
                      <a:lnTo>
                        <a:pt x="60" y="130"/>
                      </a:lnTo>
                      <a:lnTo>
                        <a:pt x="54" y="147"/>
                      </a:lnTo>
                      <a:lnTo>
                        <a:pt x="45" y="152"/>
                      </a:lnTo>
                      <a:lnTo>
                        <a:pt x="35" y="158"/>
                      </a:lnTo>
                      <a:lnTo>
                        <a:pt x="18" y="175"/>
                      </a:lnTo>
                      <a:lnTo>
                        <a:pt x="9" y="198"/>
                      </a:lnTo>
                      <a:lnTo>
                        <a:pt x="0" y="218"/>
                      </a:lnTo>
                      <a:lnTo>
                        <a:pt x="0" y="241"/>
                      </a:lnTo>
                      <a:lnTo>
                        <a:pt x="7" y="264"/>
                      </a:lnTo>
                      <a:lnTo>
                        <a:pt x="14" y="274"/>
                      </a:lnTo>
                      <a:lnTo>
                        <a:pt x="19" y="290"/>
                      </a:lnTo>
                      <a:lnTo>
                        <a:pt x="22" y="309"/>
                      </a:lnTo>
                      <a:lnTo>
                        <a:pt x="36" y="382"/>
                      </a:lnTo>
                      <a:lnTo>
                        <a:pt x="56" y="454"/>
                      </a:lnTo>
                      <a:lnTo>
                        <a:pt x="74" y="507"/>
                      </a:lnTo>
                      <a:lnTo>
                        <a:pt x="93" y="549"/>
                      </a:lnTo>
                      <a:lnTo>
                        <a:pt x="110" y="583"/>
                      </a:lnTo>
                      <a:lnTo>
                        <a:pt x="123" y="618"/>
                      </a:lnTo>
                      <a:lnTo>
                        <a:pt x="135" y="659"/>
                      </a:lnTo>
                      <a:lnTo>
                        <a:pt x="143" y="710"/>
                      </a:lnTo>
                      <a:lnTo>
                        <a:pt x="147" y="782"/>
                      </a:lnTo>
                      <a:lnTo>
                        <a:pt x="144" y="798"/>
                      </a:lnTo>
                      <a:lnTo>
                        <a:pt x="137" y="807"/>
                      </a:lnTo>
                      <a:lnTo>
                        <a:pt x="134" y="817"/>
                      </a:lnTo>
                      <a:lnTo>
                        <a:pt x="135" y="832"/>
                      </a:lnTo>
                      <a:lnTo>
                        <a:pt x="141" y="840"/>
                      </a:lnTo>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5626" name="Freeform 13"/>
                <p:cNvSpPr>
                  <a:spLocks/>
                </p:cNvSpPr>
                <p:nvPr/>
              </p:nvSpPr>
              <p:spPr bwMode="auto">
                <a:xfrm>
                  <a:off x="4601" y="2330"/>
                  <a:ext cx="41" cy="402"/>
                </a:xfrm>
                <a:custGeom>
                  <a:avLst/>
                  <a:gdLst>
                    <a:gd name="T0" fmla="*/ 28 w 41"/>
                    <a:gd name="T1" fmla="*/ 0 h 402"/>
                    <a:gd name="T2" fmla="*/ 18 w 41"/>
                    <a:gd name="T3" fmla="*/ 28 h 402"/>
                    <a:gd name="T4" fmla="*/ 11 w 41"/>
                    <a:gd name="T5" fmla="*/ 45 h 402"/>
                    <a:gd name="T6" fmla="*/ 1 w 41"/>
                    <a:gd name="T7" fmla="*/ 96 h 402"/>
                    <a:gd name="T8" fmla="*/ 0 w 41"/>
                    <a:gd name="T9" fmla="*/ 128 h 402"/>
                    <a:gd name="T10" fmla="*/ 2 w 41"/>
                    <a:gd name="T11" fmla="*/ 148 h 402"/>
                    <a:gd name="T12" fmla="*/ 6 w 41"/>
                    <a:gd name="T13" fmla="*/ 168 h 402"/>
                    <a:gd name="T14" fmla="*/ 9 w 41"/>
                    <a:gd name="T15" fmla="*/ 199 h 402"/>
                    <a:gd name="T16" fmla="*/ 9 w 41"/>
                    <a:gd name="T17" fmla="*/ 226 h 402"/>
                    <a:gd name="T18" fmla="*/ 6 w 41"/>
                    <a:gd name="T19" fmla="*/ 244 h 402"/>
                    <a:gd name="T20" fmla="*/ 5 w 41"/>
                    <a:gd name="T21" fmla="*/ 259 h 402"/>
                    <a:gd name="T22" fmla="*/ 10 w 41"/>
                    <a:gd name="T23" fmla="*/ 285 h 402"/>
                    <a:gd name="T24" fmla="*/ 20 w 41"/>
                    <a:gd name="T25" fmla="*/ 310 h 402"/>
                    <a:gd name="T26" fmla="*/ 32 w 41"/>
                    <a:gd name="T27" fmla="*/ 337 h 402"/>
                    <a:gd name="T28" fmla="*/ 37 w 41"/>
                    <a:gd name="T29" fmla="*/ 370 h 402"/>
                    <a:gd name="T30" fmla="*/ 40 w 41"/>
                    <a:gd name="T31" fmla="*/ 401 h 4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402"/>
                    <a:gd name="T50" fmla="*/ 41 w 41"/>
                    <a:gd name="T51" fmla="*/ 402 h 4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402">
                      <a:moveTo>
                        <a:pt x="28" y="0"/>
                      </a:moveTo>
                      <a:lnTo>
                        <a:pt x="18" y="28"/>
                      </a:lnTo>
                      <a:lnTo>
                        <a:pt x="11" y="45"/>
                      </a:lnTo>
                      <a:lnTo>
                        <a:pt x="1" y="96"/>
                      </a:lnTo>
                      <a:lnTo>
                        <a:pt x="0" y="128"/>
                      </a:lnTo>
                      <a:lnTo>
                        <a:pt x="2" y="148"/>
                      </a:lnTo>
                      <a:lnTo>
                        <a:pt x="6" y="168"/>
                      </a:lnTo>
                      <a:lnTo>
                        <a:pt x="9" y="199"/>
                      </a:lnTo>
                      <a:lnTo>
                        <a:pt x="9" y="226"/>
                      </a:lnTo>
                      <a:lnTo>
                        <a:pt x="6" y="244"/>
                      </a:lnTo>
                      <a:lnTo>
                        <a:pt x="5" y="259"/>
                      </a:lnTo>
                      <a:lnTo>
                        <a:pt x="10" y="285"/>
                      </a:lnTo>
                      <a:lnTo>
                        <a:pt x="20" y="310"/>
                      </a:lnTo>
                      <a:lnTo>
                        <a:pt x="32" y="337"/>
                      </a:lnTo>
                      <a:lnTo>
                        <a:pt x="37" y="370"/>
                      </a:lnTo>
                      <a:lnTo>
                        <a:pt x="40" y="401"/>
                      </a:lnTo>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grpSp>
          <p:grpSp>
            <p:nvGrpSpPr>
              <p:cNvPr id="25616" name="Group 14"/>
              <p:cNvGrpSpPr>
                <a:grpSpLocks/>
              </p:cNvGrpSpPr>
              <p:nvPr/>
            </p:nvGrpSpPr>
            <p:grpSpPr bwMode="auto">
              <a:xfrm rot="2361760">
                <a:off x="3926" y="1358"/>
                <a:ext cx="1235" cy="1440"/>
                <a:chOff x="3989" y="384"/>
                <a:chExt cx="1235" cy="1440"/>
              </a:xfrm>
            </p:grpSpPr>
            <p:sp>
              <p:nvSpPr>
                <p:cNvPr id="25619" name="Freeform 15"/>
                <p:cNvSpPr>
                  <a:spLocks/>
                </p:cNvSpPr>
                <p:nvPr/>
              </p:nvSpPr>
              <p:spPr bwMode="auto">
                <a:xfrm>
                  <a:off x="3989" y="1270"/>
                  <a:ext cx="659" cy="554"/>
                </a:xfrm>
                <a:custGeom>
                  <a:avLst/>
                  <a:gdLst>
                    <a:gd name="T0" fmla="*/ 111 w 659"/>
                    <a:gd name="T1" fmla="*/ 0 h 554"/>
                    <a:gd name="T2" fmla="*/ 92 w 659"/>
                    <a:gd name="T3" fmla="*/ 6 h 554"/>
                    <a:gd name="T4" fmla="*/ 75 w 659"/>
                    <a:gd name="T5" fmla="*/ 16 h 554"/>
                    <a:gd name="T6" fmla="*/ 47 w 659"/>
                    <a:gd name="T7" fmla="*/ 40 h 554"/>
                    <a:gd name="T8" fmla="*/ 30 w 659"/>
                    <a:gd name="T9" fmla="*/ 72 h 554"/>
                    <a:gd name="T10" fmla="*/ 13 w 659"/>
                    <a:gd name="T11" fmla="*/ 106 h 554"/>
                    <a:gd name="T12" fmla="*/ 3 w 659"/>
                    <a:gd name="T13" fmla="*/ 144 h 554"/>
                    <a:gd name="T14" fmla="*/ 0 w 659"/>
                    <a:gd name="T15" fmla="*/ 165 h 554"/>
                    <a:gd name="T16" fmla="*/ 0 w 659"/>
                    <a:gd name="T17" fmla="*/ 202 h 554"/>
                    <a:gd name="T18" fmla="*/ 3 w 659"/>
                    <a:gd name="T19" fmla="*/ 243 h 554"/>
                    <a:gd name="T20" fmla="*/ 1 w 659"/>
                    <a:gd name="T21" fmla="*/ 258 h 554"/>
                    <a:gd name="T22" fmla="*/ 5 w 659"/>
                    <a:gd name="T23" fmla="*/ 273 h 554"/>
                    <a:gd name="T24" fmla="*/ 18 w 659"/>
                    <a:gd name="T25" fmla="*/ 298 h 554"/>
                    <a:gd name="T26" fmla="*/ 32 w 659"/>
                    <a:gd name="T27" fmla="*/ 314 h 554"/>
                    <a:gd name="T28" fmla="*/ 51 w 659"/>
                    <a:gd name="T29" fmla="*/ 329 h 554"/>
                    <a:gd name="T30" fmla="*/ 77 w 659"/>
                    <a:gd name="T31" fmla="*/ 355 h 554"/>
                    <a:gd name="T32" fmla="*/ 94 w 659"/>
                    <a:gd name="T33" fmla="*/ 375 h 554"/>
                    <a:gd name="T34" fmla="*/ 103 w 659"/>
                    <a:gd name="T35" fmla="*/ 387 h 554"/>
                    <a:gd name="T36" fmla="*/ 138 w 659"/>
                    <a:gd name="T37" fmla="*/ 415 h 554"/>
                    <a:gd name="T38" fmla="*/ 162 w 659"/>
                    <a:gd name="T39" fmla="*/ 432 h 554"/>
                    <a:gd name="T40" fmla="*/ 181 w 659"/>
                    <a:gd name="T41" fmla="*/ 441 h 554"/>
                    <a:gd name="T42" fmla="*/ 200 w 659"/>
                    <a:gd name="T43" fmla="*/ 450 h 554"/>
                    <a:gd name="T44" fmla="*/ 230 w 659"/>
                    <a:gd name="T45" fmla="*/ 464 h 554"/>
                    <a:gd name="T46" fmla="*/ 300 w 659"/>
                    <a:gd name="T47" fmla="*/ 500 h 554"/>
                    <a:gd name="T48" fmla="*/ 329 w 659"/>
                    <a:gd name="T49" fmla="*/ 515 h 554"/>
                    <a:gd name="T50" fmla="*/ 359 w 659"/>
                    <a:gd name="T51" fmla="*/ 527 h 554"/>
                    <a:gd name="T52" fmla="*/ 404 w 659"/>
                    <a:gd name="T53" fmla="*/ 543 h 554"/>
                    <a:gd name="T54" fmla="*/ 432 w 659"/>
                    <a:gd name="T55" fmla="*/ 550 h 554"/>
                    <a:gd name="T56" fmla="*/ 459 w 659"/>
                    <a:gd name="T57" fmla="*/ 553 h 554"/>
                    <a:gd name="T58" fmla="*/ 497 w 659"/>
                    <a:gd name="T59" fmla="*/ 551 h 554"/>
                    <a:gd name="T60" fmla="*/ 550 w 659"/>
                    <a:gd name="T61" fmla="*/ 548 h 554"/>
                    <a:gd name="T62" fmla="*/ 578 w 659"/>
                    <a:gd name="T63" fmla="*/ 541 h 554"/>
                    <a:gd name="T64" fmla="*/ 599 w 659"/>
                    <a:gd name="T65" fmla="*/ 527 h 554"/>
                    <a:gd name="T66" fmla="*/ 625 w 659"/>
                    <a:gd name="T67" fmla="*/ 502 h 554"/>
                    <a:gd name="T68" fmla="*/ 648 w 659"/>
                    <a:gd name="T69" fmla="*/ 477 h 554"/>
                    <a:gd name="T70" fmla="*/ 658 w 659"/>
                    <a:gd name="T71" fmla="*/ 458 h 554"/>
                    <a:gd name="T72" fmla="*/ 658 w 659"/>
                    <a:gd name="T73" fmla="*/ 436 h 554"/>
                    <a:gd name="T74" fmla="*/ 652 w 659"/>
                    <a:gd name="T75" fmla="*/ 398 h 554"/>
                    <a:gd name="T76" fmla="*/ 644 w 659"/>
                    <a:gd name="T77" fmla="*/ 382 h 554"/>
                    <a:gd name="T78" fmla="*/ 633 w 659"/>
                    <a:gd name="T79" fmla="*/ 365 h 554"/>
                    <a:gd name="T80" fmla="*/ 616 w 659"/>
                    <a:gd name="T81" fmla="*/ 323 h 554"/>
                    <a:gd name="T82" fmla="*/ 597 w 659"/>
                    <a:gd name="T83" fmla="*/ 283 h 554"/>
                    <a:gd name="T84" fmla="*/ 574 w 659"/>
                    <a:gd name="T85" fmla="*/ 238 h 5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554"/>
                    <a:gd name="T131" fmla="*/ 659 w 659"/>
                    <a:gd name="T132" fmla="*/ 554 h 5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554">
                      <a:moveTo>
                        <a:pt x="111" y="0"/>
                      </a:moveTo>
                      <a:lnTo>
                        <a:pt x="92" y="6"/>
                      </a:lnTo>
                      <a:lnTo>
                        <a:pt x="75" y="16"/>
                      </a:lnTo>
                      <a:lnTo>
                        <a:pt x="47" y="40"/>
                      </a:lnTo>
                      <a:lnTo>
                        <a:pt x="30" y="72"/>
                      </a:lnTo>
                      <a:lnTo>
                        <a:pt x="13" y="106"/>
                      </a:lnTo>
                      <a:lnTo>
                        <a:pt x="3" y="144"/>
                      </a:lnTo>
                      <a:lnTo>
                        <a:pt x="0" y="165"/>
                      </a:lnTo>
                      <a:lnTo>
                        <a:pt x="0" y="202"/>
                      </a:lnTo>
                      <a:lnTo>
                        <a:pt x="3" y="243"/>
                      </a:lnTo>
                      <a:lnTo>
                        <a:pt x="1" y="258"/>
                      </a:lnTo>
                      <a:lnTo>
                        <a:pt x="5" y="273"/>
                      </a:lnTo>
                      <a:lnTo>
                        <a:pt x="18" y="298"/>
                      </a:lnTo>
                      <a:lnTo>
                        <a:pt x="32" y="314"/>
                      </a:lnTo>
                      <a:lnTo>
                        <a:pt x="51" y="329"/>
                      </a:lnTo>
                      <a:lnTo>
                        <a:pt x="77" y="355"/>
                      </a:lnTo>
                      <a:lnTo>
                        <a:pt x="94" y="375"/>
                      </a:lnTo>
                      <a:lnTo>
                        <a:pt x="103" y="387"/>
                      </a:lnTo>
                      <a:lnTo>
                        <a:pt x="138" y="415"/>
                      </a:lnTo>
                      <a:lnTo>
                        <a:pt x="162" y="432"/>
                      </a:lnTo>
                      <a:lnTo>
                        <a:pt x="181" y="441"/>
                      </a:lnTo>
                      <a:lnTo>
                        <a:pt x="200" y="450"/>
                      </a:lnTo>
                      <a:lnTo>
                        <a:pt x="230" y="464"/>
                      </a:lnTo>
                      <a:lnTo>
                        <a:pt x="300" y="500"/>
                      </a:lnTo>
                      <a:lnTo>
                        <a:pt x="329" y="515"/>
                      </a:lnTo>
                      <a:lnTo>
                        <a:pt x="359" y="527"/>
                      </a:lnTo>
                      <a:lnTo>
                        <a:pt x="404" y="543"/>
                      </a:lnTo>
                      <a:lnTo>
                        <a:pt x="432" y="550"/>
                      </a:lnTo>
                      <a:lnTo>
                        <a:pt x="459" y="553"/>
                      </a:lnTo>
                      <a:lnTo>
                        <a:pt x="497" y="551"/>
                      </a:lnTo>
                      <a:lnTo>
                        <a:pt x="550" y="548"/>
                      </a:lnTo>
                      <a:lnTo>
                        <a:pt x="578" y="541"/>
                      </a:lnTo>
                      <a:lnTo>
                        <a:pt x="599" y="527"/>
                      </a:lnTo>
                      <a:lnTo>
                        <a:pt x="625" y="502"/>
                      </a:lnTo>
                      <a:lnTo>
                        <a:pt x="648" y="477"/>
                      </a:lnTo>
                      <a:lnTo>
                        <a:pt x="658" y="458"/>
                      </a:lnTo>
                      <a:lnTo>
                        <a:pt x="658" y="436"/>
                      </a:lnTo>
                      <a:lnTo>
                        <a:pt x="652" y="398"/>
                      </a:lnTo>
                      <a:lnTo>
                        <a:pt x="644" y="382"/>
                      </a:lnTo>
                      <a:lnTo>
                        <a:pt x="633" y="365"/>
                      </a:lnTo>
                      <a:lnTo>
                        <a:pt x="616" y="323"/>
                      </a:lnTo>
                      <a:lnTo>
                        <a:pt x="597" y="283"/>
                      </a:lnTo>
                      <a:lnTo>
                        <a:pt x="574" y="238"/>
                      </a:lnTo>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5620" name="Freeform 16"/>
                <p:cNvSpPr>
                  <a:spLocks/>
                </p:cNvSpPr>
                <p:nvPr/>
              </p:nvSpPr>
              <p:spPr bwMode="auto">
                <a:xfrm>
                  <a:off x="4046" y="384"/>
                  <a:ext cx="903" cy="921"/>
                </a:xfrm>
                <a:custGeom>
                  <a:avLst/>
                  <a:gdLst>
                    <a:gd name="T0" fmla="*/ 0 w 903"/>
                    <a:gd name="T1" fmla="*/ 920 h 921"/>
                    <a:gd name="T2" fmla="*/ 43 w 903"/>
                    <a:gd name="T3" fmla="*/ 893 h 921"/>
                    <a:gd name="T4" fmla="*/ 98 w 903"/>
                    <a:gd name="T5" fmla="*/ 867 h 921"/>
                    <a:gd name="T6" fmla="*/ 134 w 903"/>
                    <a:gd name="T7" fmla="*/ 853 h 921"/>
                    <a:gd name="T8" fmla="*/ 170 w 903"/>
                    <a:gd name="T9" fmla="*/ 840 h 921"/>
                    <a:gd name="T10" fmla="*/ 228 w 903"/>
                    <a:gd name="T11" fmla="*/ 817 h 921"/>
                    <a:gd name="T12" fmla="*/ 262 w 903"/>
                    <a:gd name="T13" fmla="*/ 803 h 921"/>
                    <a:gd name="T14" fmla="*/ 294 w 903"/>
                    <a:gd name="T15" fmla="*/ 786 h 921"/>
                    <a:gd name="T16" fmla="*/ 349 w 903"/>
                    <a:gd name="T17" fmla="*/ 756 h 921"/>
                    <a:gd name="T18" fmla="*/ 397 w 903"/>
                    <a:gd name="T19" fmla="*/ 721 h 921"/>
                    <a:gd name="T20" fmla="*/ 423 w 903"/>
                    <a:gd name="T21" fmla="*/ 694 h 921"/>
                    <a:gd name="T22" fmla="*/ 450 w 903"/>
                    <a:gd name="T23" fmla="*/ 669 h 921"/>
                    <a:gd name="T24" fmla="*/ 465 w 903"/>
                    <a:gd name="T25" fmla="*/ 660 h 921"/>
                    <a:gd name="T26" fmla="*/ 480 w 903"/>
                    <a:gd name="T27" fmla="*/ 650 h 921"/>
                    <a:gd name="T28" fmla="*/ 506 w 903"/>
                    <a:gd name="T29" fmla="*/ 618 h 921"/>
                    <a:gd name="T30" fmla="*/ 523 w 903"/>
                    <a:gd name="T31" fmla="*/ 594 h 921"/>
                    <a:gd name="T32" fmla="*/ 540 w 903"/>
                    <a:gd name="T33" fmla="*/ 555 h 921"/>
                    <a:gd name="T34" fmla="*/ 555 w 903"/>
                    <a:gd name="T35" fmla="*/ 515 h 921"/>
                    <a:gd name="T36" fmla="*/ 567 w 903"/>
                    <a:gd name="T37" fmla="*/ 487 h 921"/>
                    <a:gd name="T38" fmla="*/ 588 w 903"/>
                    <a:gd name="T39" fmla="*/ 453 h 921"/>
                    <a:gd name="T40" fmla="*/ 652 w 903"/>
                    <a:gd name="T41" fmla="*/ 347 h 921"/>
                    <a:gd name="T42" fmla="*/ 695 w 903"/>
                    <a:gd name="T43" fmla="*/ 286 h 921"/>
                    <a:gd name="T44" fmla="*/ 741 w 903"/>
                    <a:gd name="T45" fmla="*/ 225 h 921"/>
                    <a:gd name="T46" fmla="*/ 813 w 903"/>
                    <a:gd name="T47" fmla="*/ 122 h 921"/>
                    <a:gd name="T48" fmla="*/ 833 w 903"/>
                    <a:gd name="T49" fmla="*/ 84 h 921"/>
                    <a:gd name="T50" fmla="*/ 843 w 903"/>
                    <a:gd name="T51" fmla="*/ 58 h 921"/>
                    <a:gd name="T52" fmla="*/ 856 w 903"/>
                    <a:gd name="T53" fmla="*/ 36 h 921"/>
                    <a:gd name="T54" fmla="*/ 888 w 903"/>
                    <a:gd name="T55" fmla="*/ 6 h 921"/>
                    <a:gd name="T56" fmla="*/ 902 w 903"/>
                    <a:gd name="T57" fmla="*/ 0 h 9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3"/>
                    <a:gd name="T88" fmla="*/ 0 h 921"/>
                    <a:gd name="T89" fmla="*/ 903 w 903"/>
                    <a:gd name="T90" fmla="*/ 921 h 9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3" h="921">
                      <a:moveTo>
                        <a:pt x="0" y="920"/>
                      </a:moveTo>
                      <a:lnTo>
                        <a:pt x="43" y="893"/>
                      </a:lnTo>
                      <a:lnTo>
                        <a:pt x="98" y="867"/>
                      </a:lnTo>
                      <a:lnTo>
                        <a:pt x="134" y="853"/>
                      </a:lnTo>
                      <a:lnTo>
                        <a:pt x="170" y="840"/>
                      </a:lnTo>
                      <a:lnTo>
                        <a:pt x="228" y="817"/>
                      </a:lnTo>
                      <a:lnTo>
                        <a:pt x="262" y="803"/>
                      </a:lnTo>
                      <a:lnTo>
                        <a:pt x="294" y="786"/>
                      </a:lnTo>
                      <a:lnTo>
                        <a:pt x="349" y="756"/>
                      </a:lnTo>
                      <a:lnTo>
                        <a:pt x="397" y="721"/>
                      </a:lnTo>
                      <a:lnTo>
                        <a:pt x="423" y="694"/>
                      </a:lnTo>
                      <a:lnTo>
                        <a:pt x="450" y="669"/>
                      </a:lnTo>
                      <a:lnTo>
                        <a:pt x="465" y="660"/>
                      </a:lnTo>
                      <a:lnTo>
                        <a:pt x="480" y="650"/>
                      </a:lnTo>
                      <a:lnTo>
                        <a:pt x="506" y="618"/>
                      </a:lnTo>
                      <a:lnTo>
                        <a:pt x="523" y="594"/>
                      </a:lnTo>
                      <a:lnTo>
                        <a:pt x="540" y="555"/>
                      </a:lnTo>
                      <a:lnTo>
                        <a:pt x="555" y="515"/>
                      </a:lnTo>
                      <a:lnTo>
                        <a:pt x="567" y="487"/>
                      </a:lnTo>
                      <a:lnTo>
                        <a:pt x="588" y="453"/>
                      </a:lnTo>
                      <a:lnTo>
                        <a:pt x="652" y="347"/>
                      </a:lnTo>
                      <a:lnTo>
                        <a:pt x="695" y="286"/>
                      </a:lnTo>
                      <a:lnTo>
                        <a:pt x="741" y="225"/>
                      </a:lnTo>
                      <a:lnTo>
                        <a:pt x="813" y="122"/>
                      </a:lnTo>
                      <a:lnTo>
                        <a:pt x="833" y="84"/>
                      </a:lnTo>
                      <a:lnTo>
                        <a:pt x="843" y="58"/>
                      </a:lnTo>
                      <a:lnTo>
                        <a:pt x="856" y="36"/>
                      </a:lnTo>
                      <a:lnTo>
                        <a:pt x="888" y="6"/>
                      </a:lnTo>
                      <a:lnTo>
                        <a:pt x="902" y="0"/>
                      </a:lnTo>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5621" name="Freeform 17"/>
                <p:cNvSpPr>
                  <a:spLocks/>
                </p:cNvSpPr>
                <p:nvPr/>
              </p:nvSpPr>
              <p:spPr bwMode="auto">
                <a:xfrm>
                  <a:off x="4569" y="442"/>
                  <a:ext cx="655" cy="1052"/>
                </a:xfrm>
                <a:custGeom>
                  <a:avLst/>
                  <a:gdLst>
                    <a:gd name="T0" fmla="*/ 0 w 655"/>
                    <a:gd name="T1" fmla="*/ 1051 h 1052"/>
                    <a:gd name="T2" fmla="*/ 13 w 655"/>
                    <a:gd name="T3" fmla="*/ 1014 h 1052"/>
                    <a:gd name="T4" fmla="*/ 26 w 655"/>
                    <a:gd name="T5" fmla="*/ 977 h 1052"/>
                    <a:gd name="T6" fmla="*/ 35 w 655"/>
                    <a:gd name="T7" fmla="*/ 944 h 1052"/>
                    <a:gd name="T8" fmla="*/ 39 w 655"/>
                    <a:gd name="T9" fmla="*/ 924 h 1052"/>
                    <a:gd name="T10" fmla="*/ 54 w 655"/>
                    <a:gd name="T11" fmla="*/ 873 h 1052"/>
                    <a:gd name="T12" fmla="*/ 73 w 655"/>
                    <a:gd name="T13" fmla="*/ 821 h 1052"/>
                    <a:gd name="T14" fmla="*/ 103 w 655"/>
                    <a:gd name="T15" fmla="*/ 773 h 1052"/>
                    <a:gd name="T16" fmla="*/ 147 w 655"/>
                    <a:gd name="T17" fmla="*/ 713 h 1052"/>
                    <a:gd name="T18" fmla="*/ 181 w 655"/>
                    <a:gd name="T19" fmla="*/ 678 h 1052"/>
                    <a:gd name="T20" fmla="*/ 213 w 655"/>
                    <a:gd name="T21" fmla="*/ 645 h 1052"/>
                    <a:gd name="T22" fmla="*/ 260 w 655"/>
                    <a:gd name="T23" fmla="*/ 587 h 1052"/>
                    <a:gd name="T24" fmla="*/ 281 w 655"/>
                    <a:gd name="T25" fmla="*/ 551 h 1052"/>
                    <a:gd name="T26" fmla="*/ 300 w 655"/>
                    <a:gd name="T27" fmla="*/ 515 h 1052"/>
                    <a:gd name="T28" fmla="*/ 344 w 655"/>
                    <a:gd name="T29" fmla="*/ 438 h 1052"/>
                    <a:gd name="T30" fmla="*/ 393 w 655"/>
                    <a:gd name="T31" fmla="*/ 365 h 1052"/>
                    <a:gd name="T32" fmla="*/ 457 w 655"/>
                    <a:gd name="T33" fmla="*/ 262 h 1052"/>
                    <a:gd name="T34" fmla="*/ 495 w 655"/>
                    <a:gd name="T35" fmla="*/ 198 h 1052"/>
                    <a:gd name="T36" fmla="*/ 536 w 655"/>
                    <a:gd name="T37" fmla="*/ 138 h 1052"/>
                    <a:gd name="T38" fmla="*/ 614 w 655"/>
                    <a:gd name="T39" fmla="*/ 41 h 1052"/>
                    <a:gd name="T40" fmla="*/ 633 w 655"/>
                    <a:gd name="T41" fmla="*/ 19 h 1052"/>
                    <a:gd name="T42" fmla="*/ 654 w 655"/>
                    <a:gd name="T43" fmla="*/ 0 h 10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5"/>
                    <a:gd name="T67" fmla="*/ 0 h 1052"/>
                    <a:gd name="T68" fmla="*/ 655 w 655"/>
                    <a:gd name="T69" fmla="*/ 1052 h 10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5" h="1052">
                      <a:moveTo>
                        <a:pt x="0" y="1051"/>
                      </a:moveTo>
                      <a:lnTo>
                        <a:pt x="13" y="1014"/>
                      </a:lnTo>
                      <a:lnTo>
                        <a:pt x="26" y="977"/>
                      </a:lnTo>
                      <a:lnTo>
                        <a:pt x="35" y="944"/>
                      </a:lnTo>
                      <a:lnTo>
                        <a:pt x="39" y="924"/>
                      </a:lnTo>
                      <a:lnTo>
                        <a:pt x="54" y="873"/>
                      </a:lnTo>
                      <a:lnTo>
                        <a:pt x="73" y="821"/>
                      </a:lnTo>
                      <a:lnTo>
                        <a:pt x="103" y="773"/>
                      </a:lnTo>
                      <a:lnTo>
                        <a:pt x="147" y="713"/>
                      </a:lnTo>
                      <a:lnTo>
                        <a:pt x="181" y="678"/>
                      </a:lnTo>
                      <a:lnTo>
                        <a:pt x="213" y="645"/>
                      </a:lnTo>
                      <a:lnTo>
                        <a:pt x="260" y="587"/>
                      </a:lnTo>
                      <a:lnTo>
                        <a:pt x="281" y="551"/>
                      </a:lnTo>
                      <a:lnTo>
                        <a:pt x="300" y="515"/>
                      </a:lnTo>
                      <a:lnTo>
                        <a:pt x="344" y="438"/>
                      </a:lnTo>
                      <a:lnTo>
                        <a:pt x="393" y="365"/>
                      </a:lnTo>
                      <a:lnTo>
                        <a:pt x="457" y="262"/>
                      </a:lnTo>
                      <a:lnTo>
                        <a:pt x="495" y="198"/>
                      </a:lnTo>
                      <a:lnTo>
                        <a:pt x="536" y="138"/>
                      </a:lnTo>
                      <a:lnTo>
                        <a:pt x="614" y="41"/>
                      </a:lnTo>
                      <a:lnTo>
                        <a:pt x="633" y="19"/>
                      </a:lnTo>
                      <a:lnTo>
                        <a:pt x="654" y="0"/>
                      </a:lnTo>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grpSp>
          <p:sp>
            <p:nvSpPr>
              <p:cNvPr id="25617" name="Freeform 18"/>
              <p:cNvSpPr>
                <a:spLocks/>
              </p:cNvSpPr>
              <p:nvPr/>
            </p:nvSpPr>
            <p:spPr bwMode="auto">
              <a:xfrm rot="2361760">
                <a:off x="3709" y="1789"/>
                <a:ext cx="141" cy="338"/>
              </a:xfrm>
              <a:custGeom>
                <a:avLst/>
                <a:gdLst>
                  <a:gd name="T0" fmla="*/ 58 w 141"/>
                  <a:gd name="T1" fmla="*/ 0 h 338"/>
                  <a:gd name="T2" fmla="*/ 43 w 141"/>
                  <a:gd name="T3" fmla="*/ 13 h 338"/>
                  <a:gd name="T4" fmla="*/ 29 w 141"/>
                  <a:gd name="T5" fmla="*/ 38 h 338"/>
                  <a:gd name="T6" fmla="*/ 18 w 141"/>
                  <a:gd name="T7" fmla="*/ 72 h 338"/>
                  <a:gd name="T8" fmla="*/ 8 w 141"/>
                  <a:gd name="T9" fmla="*/ 111 h 338"/>
                  <a:gd name="T10" fmla="*/ 1 w 141"/>
                  <a:gd name="T11" fmla="*/ 153 h 338"/>
                  <a:gd name="T12" fmla="*/ 0 w 141"/>
                  <a:gd name="T13" fmla="*/ 199 h 338"/>
                  <a:gd name="T14" fmla="*/ 2 w 141"/>
                  <a:gd name="T15" fmla="*/ 243 h 338"/>
                  <a:gd name="T16" fmla="*/ 10 w 141"/>
                  <a:gd name="T17" fmla="*/ 284 h 338"/>
                  <a:gd name="T18" fmla="*/ 25 w 141"/>
                  <a:gd name="T19" fmla="*/ 311 h 338"/>
                  <a:gd name="T20" fmla="*/ 44 w 141"/>
                  <a:gd name="T21" fmla="*/ 320 h 338"/>
                  <a:gd name="T22" fmla="*/ 70 w 141"/>
                  <a:gd name="T23" fmla="*/ 320 h 338"/>
                  <a:gd name="T24" fmla="*/ 86 w 141"/>
                  <a:gd name="T25" fmla="*/ 322 h 338"/>
                  <a:gd name="T26" fmla="*/ 104 w 141"/>
                  <a:gd name="T27" fmla="*/ 329 h 338"/>
                  <a:gd name="T28" fmla="*/ 112 w 141"/>
                  <a:gd name="T29" fmla="*/ 336 h 338"/>
                  <a:gd name="T30" fmla="*/ 119 w 141"/>
                  <a:gd name="T31" fmla="*/ 337 h 338"/>
                  <a:gd name="T32" fmla="*/ 131 w 141"/>
                  <a:gd name="T33" fmla="*/ 319 h 338"/>
                  <a:gd name="T34" fmla="*/ 135 w 141"/>
                  <a:gd name="T35" fmla="*/ 295 h 338"/>
                  <a:gd name="T36" fmla="*/ 140 w 141"/>
                  <a:gd name="T37" fmla="*/ 229 h 338"/>
                  <a:gd name="T38" fmla="*/ 137 w 141"/>
                  <a:gd name="T39" fmla="*/ 171 h 338"/>
                  <a:gd name="T40" fmla="*/ 131 w 141"/>
                  <a:gd name="T41" fmla="*/ 118 h 338"/>
                  <a:gd name="T42" fmla="*/ 121 w 141"/>
                  <a:gd name="T43" fmla="*/ 73 h 338"/>
                  <a:gd name="T44" fmla="*/ 108 w 141"/>
                  <a:gd name="T45" fmla="*/ 37 h 338"/>
                  <a:gd name="T46" fmla="*/ 93 w 141"/>
                  <a:gd name="T47" fmla="*/ 11 h 338"/>
                  <a:gd name="T48" fmla="*/ 75 w 141"/>
                  <a:gd name="T49" fmla="*/ 0 h 338"/>
                  <a:gd name="T50" fmla="*/ 58 w 141"/>
                  <a:gd name="T51" fmla="*/ 0 h 3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338"/>
                  <a:gd name="T80" fmla="*/ 141 w 141"/>
                  <a:gd name="T81" fmla="*/ 338 h 3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338">
                    <a:moveTo>
                      <a:pt x="58" y="0"/>
                    </a:moveTo>
                    <a:lnTo>
                      <a:pt x="43" y="13"/>
                    </a:lnTo>
                    <a:lnTo>
                      <a:pt x="29" y="38"/>
                    </a:lnTo>
                    <a:lnTo>
                      <a:pt x="18" y="72"/>
                    </a:lnTo>
                    <a:lnTo>
                      <a:pt x="8" y="111"/>
                    </a:lnTo>
                    <a:lnTo>
                      <a:pt x="1" y="153"/>
                    </a:lnTo>
                    <a:lnTo>
                      <a:pt x="0" y="199"/>
                    </a:lnTo>
                    <a:lnTo>
                      <a:pt x="2" y="243"/>
                    </a:lnTo>
                    <a:lnTo>
                      <a:pt x="10" y="284"/>
                    </a:lnTo>
                    <a:lnTo>
                      <a:pt x="25" y="311"/>
                    </a:lnTo>
                    <a:lnTo>
                      <a:pt x="44" y="320"/>
                    </a:lnTo>
                    <a:lnTo>
                      <a:pt x="70" y="320"/>
                    </a:lnTo>
                    <a:lnTo>
                      <a:pt x="86" y="322"/>
                    </a:lnTo>
                    <a:lnTo>
                      <a:pt x="104" y="329"/>
                    </a:lnTo>
                    <a:lnTo>
                      <a:pt x="112" y="336"/>
                    </a:lnTo>
                    <a:lnTo>
                      <a:pt x="119" y="337"/>
                    </a:lnTo>
                    <a:lnTo>
                      <a:pt x="131" y="319"/>
                    </a:lnTo>
                    <a:lnTo>
                      <a:pt x="135" y="295"/>
                    </a:lnTo>
                    <a:lnTo>
                      <a:pt x="140" y="229"/>
                    </a:lnTo>
                    <a:lnTo>
                      <a:pt x="137" y="171"/>
                    </a:lnTo>
                    <a:lnTo>
                      <a:pt x="131" y="118"/>
                    </a:lnTo>
                    <a:lnTo>
                      <a:pt x="121" y="73"/>
                    </a:lnTo>
                    <a:lnTo>
                      <a:pt x="108" y="37"/>
                    </a:lnTo>
                    <a:lnTo>
                      <a:pt x="93" y="11"/>
                    </a:lnTo>
                    <a:lnTo>
                      <a:pt x="75" y="0"/>
                    </a:lnTo>
                    <a:lnTo>
                      <a:pt x="58" y="0"/>
                    </a:lnTo>
                  </a:path>
                </a:pathLst>
              </a:custGeom>
              <a:solidFill>
                <a:schemeClr val="bg2"/>
              </a:solidFill>
              <a:ln w="25400" cap="rnd">
                <a:solidFill>
                  <a:schemeClr val="accent1"/>
                </a:solidFill>
                <a:round/>
                <a:headEnd/>
                <a:tailEnd/>
              </a:ln>
            </p:spPr>
            <p:txBody>
              <a:bodyPr/>
              <a:lstStyle/>
              <a:p>
                <a:endParaRPr lang="hu-HU"/>
              </a:p>
            </p:txBody>
          </p:sp>
          <p:sp>
            <p:nvSpPr>
              <p:cNvPr id="25618" name="Oval 19"/>
              <p:cNvSpPr>
                <a:spLocks noChangeArrowheads="1"/>
              </p:cNvSpPr>
              <p:nvPr/>
            </p:nvSpPr>
            <p:spPr bwMode="auto">
              <a:xfrm rot="-271158">
                <a:off x="3843" y="1775"/>
                <a:ext cx="1488" cy="288"/>
              </a:xfrm>
              <a:prstGeom prst="ellipse">
                <a:avLst/>
              </a:prstGeom>
              <a:solidFill>
                <a:srgbClr val="FF33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latin typeface="Arial" pitchFamily="34" charset="0"/>
                </a:endParaRPr>
              </a:p>
            </p:txBody>
          </p:sp>
        </p:grpSp>
      </p:grpSp>
      <p:grpSp>
        <p:nvGrpSpPr>
          <p:cNvPr id="6" name="Group 20"/>
          <p:cNvGrpSpPr>
            <a:grpSpLocks/>
          </p:cNvGrpSpPr>
          <p:nvPr/>
        </p:nvGrpSpPr>
        <p:grpSpPr bwMode="auto">
          <a:xfrm>
            <a:off x="3581400" y="3390900"/>
            <a:ext cx="2133600" cy="1028700"/>
            <a:chOff x="2256" y="1968"/>
            <a:chExt cx="1344" cy="648"/>
          </a:xfrm>
        </p:grpSpPr>
        <p:sp>
          <p:nvSpPr>
            <p:cNvPr id="25610" name="AutoShape 21"/>
            <p:cNvSpPr>
              <a:spLocks noChangeArrowheads="1"/>
            </p:cNvSpPr>
            <p:nvPr/>
          </p:nvSpPr>
          <p:spPr bwMode="auto">
            <a:xfrm rot="-4574587">
              <a:off x="3216" y="2112"/>
              <a:ext cx="528" cy="240"/>
            </a:xfrm>
            <a:prstGeom prst="roundRect">
              <a:avLst>
                <a:gd name="adj" fmla="val 38333"/>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latin typeface="Arial" pitchFamily="34" charset="0"/>
              </a:endParaRPr>
            </a:p>
          </p:txBody>
        </p:sp>
        <p:sp>
          <p:nvSpPr>
            <p:cNvPr id="25611" name="Freeform 22"/>
            <p:cNvSpPr>
              <a:spLocks/>
            </p:cNvSpPr>
            <p:nvPr/>
          </p:nvSpPr>
          <p:spPr bwMode="auto">
            <a:xfrm>
              <a:off x="2256" y="2264"/>
              <a:ext cx="1104" cy="352"/>
            </a:xfrm>
            <a:custGeom>
              <a:avLst/>
              <a:gdLst>
                <a:gd name="T0" fmla="*/ 1104 w 1104"/>
                <a:gd name="T1" fmla="*/ 184 h 352"/>
                <a:gd name="T2" fmla="*/ 672 w 1104"/>
                <a:gd name="T3" fmla="*/ 328 h 352"/>
                <a:gd name="T4" fmla="*/ 624 w 1104"/>
                <a:gd name="T5" fmla="*/ 40 h 352"/>
                <a:gd name="T6" fmla="*/ 192 w 1104"/>
                <a:gd name="T7" fmla="*/ 88 h 352"/>
                <a:gd name="T8" fmla="*/ 0 w 1104"/>
                <a:gd name="T9" fmla="*/ 280 h 352"/>
                <a:gd name="T10" fmla="*/ 0 60000 65536"/>
                <a:gd name="T11" fmla="*/ 0 60000 65536"/>
                <a:gd name="T12" fmla="*/ 0 60000 65536"/>
                <a:gd name="T13" fmla="*/ 0 60000 65536"/>
                <a:gd name="T14" fmla="*/ 0 60000 65536"/>
                <a:gd name="T15" fmla="*/ 0 w 1104"/>
                <a:gd name="T16" fmla="*/ 0 h 352"/>
                <a:gd name="T17" fmla="*/ 1104 w 1104"/>
                <a:gd name="T18" fmla="*/ 352 h 352"/>
              </a:gdLst>
              <a:ahLst/>
              <a:cxnLst>
                <a:cxn ang="T10">
                  <a:pos x="T0" y="T1"/>
                </a:cxn>
                <a:cxn ang="T11">
                  <a:pos x="T2" y="T3"/>
                </a:cxn>
                <a:cxn ang="T12">
                  <a:pos x="T4" y="T5"/>
                </a:cxn>
                <a:cxn ang="T13">
                  <a:pos x="T6" y="T7"/>
                </a:cxn>
                <a:cxn ang="T14">
                  <a:pos x="T8" y="T9"/>
                </a:cxn>
              </a:cxnLst>
              <a:rect l="T15" t="T16" r="T17" b="T18"/>
              <a:pathLst>
                <a:path w="1104" h="352">
                  <a:moveTo>
                    <a:pt x="1104" y="184"/>
                  </a:moveTo>
                  <a:cubicBezTo>
                    <a:pt x="928" y="268"/>
                    <a:pt x="752" y="352"/>
                    <a:pt x="672" y="328"/>
                  </a:cubicBezTo>
                  <a:cubicBezTo>
                    <a:pt x="592" y="304"/>
                    <a:pt x="704" y="80"/>
                    <a:pt x="624" y="40"/>
                  </a:cubicBezTo>
                  <a:cubicBezTo>
                    <a:pt x="544" y="0"/>
                    <a:pt x="296" y="48"/>
                    <a:pt x="192" y="88"/>
                  </a:cubicBezTo>
                  <a:cubicBezTo>
                    <a:pt x="88" y="128"/>
                    <a:pt x="24" y="248"/>
                    <a:pt x="0"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sp>
        <p:nvSpPr>
          <p:cNvPr id="15383" name="Text Box 23"/>
          <p:cNvSpPr txBox="1">
            <a:spLocks noChangeArrowheads="1"/>
          </p:cNvSpPr>
          <p:nvPr/>
        </p:nvSpPr>
        <p:spPr bwMode="auto">
          <a:xfrm>
            <a:off x="-201613" y="4692650"/>
            <a:ext cx="55356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hu-HU" sz="2800"/>
              <a:t>Hitachi, Electronic Ultrasound Scanner, EUB-405</a:t>
            </a:r>
          </a:p>
        </p:txBody>
      </p:sp>
      <p:sp>
        <p:nvSpPr>
          <p:cNvPr id="15384" name="Text Box 24"/>
          <p:cNvSpPr txBox="1">
            <a:spLocks noChangeArrowheads="1"/>
          </p:cNvSpPr>
          <p:nvPr/>
        </p:nvSpPr>
        <p:spPr bwMode="auto">
          <a:xfrm>
            <a:off x="6076950" y="1871663"/>
            <a:ext cx="26860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hu-HU" sz="2800"/>
              <a:t>EUP-L33,        75 Hz, 64 mm</a:t>
            </a:r>
          </a:p>
        </p:txBody>
      </p:sp>
      <p:pic>
        <p:nvPicPr>
          <p:cNvPr id="15385" name="Picture 25" descr="UHge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871663"/>
            <a:ext cx="31242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6" descr="uh_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1000"/>
            <a:ext cx="85359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78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iterate type="lt">
                                    <p:tmPct val="100000"/>
                                  </p:iterate>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75"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5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par>
                          <p:cTn id="9" fill="hold" nodeType="afterGroup">
                            <p:stCondLst>
                              <p:cond delay="2550"/>
                            </p:stCondLst>
                            <p:childTnLst>
                              <p:par>
                                <p:cTn id="10" presetID="4" presetClass="entr" presetSubtype="32" fill="hold" nodeType="afterEffect">
                                  <p:stCondLst>
                                    <p:cond delay="0"/>
                                  </p:stCondLst>
                                  <p:childTnLst>
                                    <p:set>
                                      <p:cBhvr>
                                        <p:cTn id="11" dur="1" fill="hold">
                                          <p:stCondLst>
                                            <p:cond delay="0"/>
                                          </p:stCondLst>
                                        </p:cTn>
                                        <p:tgtEl>
                                          <p:spTgt spid="15385"/>
                                        </p:tgtEl>
                                        <p:attrNameLst>
                                          <p:attrName>style.visibility</p:attrName>
                                        </p:attrNameLst>
                                      </p:cBhvr>
                                      <p:to>
                                        <p:strVal val="visible"/>
                                      </p:to>
                                    </p:set>
                                    <p:animEffect transition="in" filter="box(out)">
                                      <p:cBhvr>
                                        <p:cTn id="12" dur="500"/>
                                        <p:tgtEl>
                                          <p:spTgt spid="15385"/>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par>
                          <p:cTn id="13" fill="hold" nodeType="afterGroup">
                            <p:stCondLst>
                              <p:cond delay="3050"/>
                            </p:stCondLst>
                            <p:childTnLst>
                              <p:par>
                                <p:cTn id="14" presetID="2" presetClass="entr" presetSubtype="2" fill="hold" grpId="0" nodeType="afterEffect">
                                  <p:stCondLst>
                                    <p:cond delay="0"/>
                                  </p:stCondLst>
                                  <p:childTnLst>
                                    <p:set>
                                      <p:cBhvr>
                                        <p:cTn id="15" dur="1" fill="hold">
                                          <p:stCondLst>
                                            <p:cond delay="0"/>
                                          </p:stCondLst>
                                        </p:cTn>
                                        <p:tgtEl>
                                          <p:spTgt spid="15383">
                                            <p:txEl>
                                              <p:pRg st="0" end="0"/>
                                            </p:txEl>
                                          </p:spTgt>
                                        </p:tgtEl>
                                        <p:attrNameLst>
                                          <p:attrName>style.visibility</p:attrName>
                                        </p:attrNameLst>
                                      </p:cBhvr>
                                      <p:to>
                                        <p:strVal val="visible"/>
                                      </p:to>
                                    </p:set>
                                    <p:anim calcmode="lin" valueType="num">
                                      <p:cBhvr additive="base">
                                        <p:cTn id="16" dur="500" fill="hold"/>
                                        <p:tgtEl>
                                          <p:spTgt spid="15383">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53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ARBRAKE.WAV"/>
                                        </p:tgtEl>
                                      </p:cMediaNode>
                                    </p:audio>
                                  </p:subTnLst>
                                </p:cTn>
                              </p:par>
                            </p:childTnLst>
                          </p:cTn>
                        </p:par>
                        <p:par>
                          <p:cTn id="18" fill="hold" nodeType="afterGroup">
                            <p:stCondLst>
                              <p:cond delay="3550"/>
                            </p:stCondLst>
                            <p:childTnLst>
                              <p:par>
                                <p:cTn id="19" presetID="4" presetClass="entr" presetSubtype="32" fill="hold" nodeType="after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box(out)">
                                      <p:cBhvr>
                                        <p:cTn id="21" dur="500"/>
                                        <p:tgtEl>
                                          <p:spTgt spid="15362"/>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childTnLst>
                          </p:cTn>
                        </p:par>
                        <p:par>
                          <p:cTn id="22" fill="hold" nodeType="afterGroup">
                            <p:stCondLst>
                              <p:cond delay="4050"/>
                            </p:stCondLst>
                            <p:childTnLst>
                              <p:par>
                                <p:cTn id="23" presetID="2" presetClass="entr" presetSubtype="8" fill="hold" grpId="0" nodeType="afterEffect">
                                  <p:stCondLst>
                                    <p:cond delay="0"/>
                                  </p:stCondLst>
                                  <p:childTnLst>
                                    <p:set>
                                      <p:cBhvr>
                                        <p:cTn id="24" dur="1" fill="hold">
                                          <p:stCondLst>
                                            <p:cond delay="0"/>
                                          </p:stCondLst>
                                        </p:cTn>
                                        <p:tgtEl>
                                          <p:spTgt spid="15384">
                                            <p:txEl>
                                              <p:pRg st="0" end="0"/>
                                            </p:txEl>
                                          </p:spTgt>
                                        </p:tgtEl>
                                        <p:attrNameLst>
                                          <p:attrName>style.visibility</p:attrName>
                                        </p:attrNameLst>
                                      </p:cBhvr>
                                      <p:to>
                                        <p:strVal val="visible"/>
                                      </p:to>
                                    </p:set>
                                    <p:anim calcmode="lin" valueType="num">
                                      <p:cBhvr additive="base">
                                        <p:cTn id="25" dur="500" fill="hold"/>
                                        <p:tgtEl>
                                          <p:spTgt spid="1538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WHOOSH.WAV"/>
                                        </p:tgtEl>
                                      </p:cMediaNode>
                                    </p:audio>
                                  </p:subTnLst>
                                </p:cTn>
                              </p:par>
                            </p:childTnLst>
                          </p:cTn>
                        </p:par>
                        <p:par>
                          <p:cTn id="27" fill="hold" nodeType="afterGroup">
                            <p:stCondLst>
                              <p:cond delay="4550"/>
                            </p:stCondLst>
                            <p:childTnLst>
                              <p:par>
                                <p:cTn id="28" presetID="4" presetClass="entr" presetSubtype="32"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out)">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childTnLst>
                          </p:cTn>
                        </p:par>
                        <p:par>
                          <p:cTn id="31" fill="hold" nodeType="afterGroup">
                            <p:stCondLst>
                              <p:cond delay="5050"/>
                            </p:stCondLst>
                            <p:childTnLst>
                              <p:par>
                                <p:cTn id="32" presetID="2"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WHOOSH.WAV"/>
                                        </p:tgtEl>
                                      </p:cMediaNode>
                                    </p:audio>
                                  </p:subTnLst>
                                </p:cTn>
                              </p:par>
                            </p:childTnLst>
                          </p:cTn>
                        </p:par>
                        <p:par>
                          <p:cTn id="36" fill="hold" nodeType="afterGroup">
                            <p:stCondLst>
                              <p:cond delay="5550"/>
                            </p:stCondLst>
                            <p:childTnLst>
                              <p:par>
                                <p:cTn id="37" presetID="4" presetClass="entr" presetSubtype="32" fill="hold" nodeType="afterEffect">
                                  <p:stCondLst>
                                    <p:cond delay="1000"/>
                                  </p:stCondLst>
                                  <p:childTnLst>
                                    <p:set>
                                      <p:cBhvr>
                                        <p:cTn id="38" dur="1" fill="hold">
                                          <p:stCondLst>
                                            <p:cond delay="0"/>
                                          </p:stCondLst>
                                        </p:cTn>
                                        <p:tgtEl>
                                          <p:spTgt spid="15386"/>
                                        </p:tgtEl>
                                        <p:attrNameLst>
                                          <p:attrName>style.visibility</p:attrName>
                                        </p:attrNameLst>
                                      </p:cBhvr>
                                      <p:to>
                                        <p:strVal val="visible"/>
                                      </p:to>
                                    </p:set>
                                    <p:animEffect transition="in" filter="box(out)">
                                      <p:cBhvr>
                                        <p:cTn id="39" dur="500"/>
                                        <p:tgtEl>
                                          <p:spTgt spid="15386"/>
                                        </p:tgtEl>
                                      </p:cBhvr>
                                    </p:animEffect>
                                  </p:childTnLst>
                                  <p:subTnLst>
                                    <p:audio>
                                      <p:cMediaNode>
                                        <p:cTn display="0" masterRel="sameClick">
                                          <p:stCondLst>
                                            <p:cond evt="begin" delay="0">
                                              <p:tn val="37"/>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advAuto="0"/>
      <p:bldP spid="15383" grpId="0" build="p" autoUpdateAnimBg="0" advAuto="0"/>
      <p:bldP spid="15384"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685800"/>
            <a:ext cx="7772400" cy="2832100"/>
            <a:chOff x="192" y="341"/>
            <a:chExt cx="4896" cy="1784"/>
          </a:xfrm>
        </p:grpSpPr>
        <p:pic>
          <p:nvPicPr>
            <p:cNvPr id="26653" name="Picture 3" descr="UH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 y="341"/>
              <a:ext cx="2592"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4" name="Text Box 4"/>
            <p:cNvSpPr txBox="1">
              <a:spLocks noChangeArrowheads="1"/>
            </p:cNvSpPr>
            <p:nvPr/>
          </p:nvSpPr>
          <p:spPr bwMode="auto">
            <a:xfrm>
              <a:off x="192" y="912"/>
              <a:ext cx="21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800"/>
                <a:t>L</a:t>
              </a:r>
              <a:r>
                <a:rPr lang="en-GB" altLang="hu-HU" sz="2800" baseline="-25000"/>
                <a:t>0</a:t>
              </a:r>
              <a:r>
                <a:rPr lang="en-GB" altLang="hu-HU" sz="2800"/>
                <a:t> at M = 0</a:t>
              </a:r>
            </a:p>
          </p:txBody>
        </p:sp>
      </p:grpSp>
      <p:grpSp>
        <p:nvGrpSpPr>
          <p:cNvPr id="3" name="Group 5"/>
          <p:cNvGrpSpPr>
            <a:grpSpLocks/>
          </p:cNvGrpSpPr>
          <p:nvPr/>
        </p:nvGrpSpPr>
        <p:grpSpPr bwMode="auto">
          <a:xfrm>
            <a:off x="304800" y="2425700"/>
            <a:ext cx="7772400" cy="2832100"/>
            <a:chOff x="192" y="1336"/>
            <a:chExt cx="4896" cy="1784"/>
          </a:xfrm>
        </p:grpSpPr>
        <p:pic>
          <p:nvPicPr>
            <p:cNvPr id="26651" name="Picture 6" descr="UH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 y="1336"/>
              <a:ext cx="2592"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2" name="Text Box 7"/>
            <p:cNvSpPr txBox="1">
              <a:spLocks noChangeArrowheads="1"/>
            </p:cNvSpPr>
            <p:nvPr/>
          </p:nvSpPr>
          <p:spPr bwMode="auto">
            <a:xfrm>
              <a:off x="192" y="1785"/>
              <a:ext cx="21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800"/>
                <a:t>L at 0.1 M</a:t>
              </a:r>
              <a:r>
                <a:rPr lang="en-GB" altLang="hu-HU" sz="2800" baseline="-25000"/>
                <a:t>0</a:t>
              </a:r>
              <a:endParaRPr lang="en-GB" altLang="hu-HU" sz="2800"/>
            </a:p>
          </p:txBody>
        </p:sp>
      </p:grpSp>
      <p:grpSp>
        <p:nvGrpSpPr>
          <p:cNvPr id="4" name="Group 8"/>
          <p:cNvGrpSpPr>
            <a:grpSpLocks/>
          </p:cNvGrpSpPr>
          <p:nvPr/>
        </p:nvGrpSpPr>
        <p:grpSpPr bwMode="auto">
          <a:xfrm>
            <a:off x="304800" y="4025900"/>
            <a:ext cx="7772400" cy="2832100"/>
            <a:chOff x="192" y="2344"/>
            <a:chExt cx="4896" cy="1784"/>
          </a:xfrm>
        </p:grpSpPr>
        <p:pic>
          <p:nvPicPr>
            <p:cNvPr id="26649" name="Picture 9" descr="UH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 y="2344"/>
              <a:ext cx="2592"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0" name="Text Box 10"/>
            <p:cNvSpPr txBox="1">
              <a:spLocks noChangeArrowheads="1"/>
            </p:cNvSpPr>
            <p:nvPr/>
          </p:nvSpPr>
          <p:spPr bwMode="auto">
            <a:xfrm>
              <a:off x="192" y="2889"/>
              <a:ext cx="21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800"/>
                <a:t>L at </a:t>
              </a:r>
              <a:r>
                <a:rPr lang="en-US" altLang="hu-HU" sz="2800"/>
                <a:t>0</a:t>
              </a:r>
              <a:r>
                <a:rPr lang="en-GB" altLang="hu-HU" sz="2800"/>
                <a:t>.4M</a:t>
              </a:r>
              <a:r>
                <a:rPr lang="en-GB" altLang="hu-HU" sz="2800" baseline="-25000"/>
                <a:t>0</a:t>
              </a:r>
              <a:endParaRPr lang="en-GB" altLang="hu-HU" sz="2800"/>
            </a:p>
          </p:txBody>
        </p:sp>
      </p:grpSp>
      <p:grpSp>
        <p:nvGrpSpPr>
          <p:cNvPr id="5" name="Group 11"/>
          <p:cNvGrpSpPr>
            <a:grpSpLocks/>
          </p:cNvGrpSpPr>
          <p:nvPr/>
        </p:nvGrpSpPr>
        <p:grpSpPr bwMode="auto">
          <a:xfrm>
            <a:off x="5410200" y="1295400"/>
            <a:ext cx="1828800" cy="838200"/>
            <a:chOff x="3408" y="720"/>
            <a:chExt cx="1152" cy="528"/>
          </a:xfrm>
        </p:grpSpPr>
        <p:sp>
          <p:nvSpPr>
            <p:cNvPr id="26647" name="Line 12"/>
            <p:cNvSpPr>
              <a:spLocks noChangeShapeType="1"/>
            </p:cNvSpPr>
            <p:nvPr/>
          </p:nvSpPr>
          <p:spPr bwMode="auto">
            <a:xfrm>
              <a:off x="4560" y="720"/>
              <a:ext cx="0" cy="52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48" name="Line 13"/>
            <p:cNvSpPr>
              <a:spLocks noChangeShapeType="1"/>
            </p:cNvSpPr>
            <p:nvPr/>
          </p:nvSpPr>
          <p:spPr bwMode="auto">
            <a:xfrm>
              <a:off x="3408" y="720"/>
              <a:ext cx="0" cy="52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sp>
        <p:nvSpPr>
          <p:cNvPr id="17422" name="Line 14"/>
          <p:cNvSpPr>
            <a:spLocks noChangeShapeType="1"/>
          </p:cNvSpPr>
          <p:nvPr/>
        </p:nvSpPr>
        <p:spPr bwMode="auto">
          <a:xfrm>
            <a:off x="5410200" y="2057400"/>
            <a:ext cx="1828800" cy="158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7423" name="Text Box 15"/>
          <p:cNvSpPr txBox="1">
            <a:spLocks noChangeArrowheads="1"/>
          </p:cNvSpPr>
          <p:nvPr/>
        </p:nvSpPr>
        <p:spPr bwMode="auto">
          <a:xfrm>
            <a:off x="5791200" y="211772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000">
                <a:solidFill>
                  <a:schemeClr val="accent1"/>
                </a:solidFill>
              </a:rPr>
              <a:t>52.6 mm</a:t>
            </a:r>
          </a:p>
        </p:txBody>
      </p:sp>
      <p:grpSp>
        <p:nvGrpSpPr>
          <p:cNvPr id="6" name="Group 16"/>
          <p:cNvGrpSpPr>
            <a:grpSpLocks/>
          </p:cNvGrpSpPr>
          <p:nvPr/>
        </p:nvGrpSpPr>
        <p:grpSpPr bwMode="auto">
          <a:xfrm>
            <a:off x="5334000" y="3124200"/>
            <a:ext cx="1981200" cy="990600"/>
            <a:chOff x="3360" y="1776"/>
            <a:chExt cx="1248" cy="624"/>
          </a:xfrm>
        </p:grpSpPr>
        <p:sp>
          <p:nvSpPr>
            <p:cNvPr id="26643" name="Line 17"/>
            <p:cNvSpPr>
              <a:spLocks noChangeShapeType="1"/>
            </p:cNvSpPr>
            <p:nvPr/>
          </p:nvSpPr>
          <p:spPr bwMode="auto">
            <a:xfrm>
              <a:off x="3360" y="1776"/>
              <a:ext cx="0" cy="52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44" name="Line 18"/>
            <p:cNvSpPr>
              <a:spLocks noChangeShapeType="1"/>
            </p:cNvSpPr>
            <p:nvPr/>
          </p:nvSpPr>
          <p:spPr bwMode="auto">
            <a:xfrm>
              <a:off x="4608" y="1776"/>
              <a:ext cx="0" cy="52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45" name="Line 19"/>
            <p:cNvSpPr>
              <a:spLocks noChangeShapeType="1"/>
            </p:cNvSpPr>
            <p:nvPr/>
          </p:nvSpPr>
          <p:spPr bwMode="auto">
            <a:xfrm>
              <a:off x="3360" y="2125"/>
              <a:ext cx="1248" cy="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46" name="Text Box 20"/>
            <p:cNvSpPr txBox="1">
              <a:spLocks noChangeArrowheads="1"/>
            </p:cNvSpPr>
            <p:nvPr/>
          </p:nvSpPr>
          <p:spPr bwMode="auto">
            <a:xfrm>
              <a:off x="3648" y="2150"/>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000">
                  <a:solidFill>
                    <a:schemeClr val="accent1"/>
                  </a:solidFill>
                </a:rPr>
                <a:t>54.8 mm</a:t>
              </a:r>
            </a:p>
          </p:txBody>
        </p:sp>
      </p:grpSp>
      <p:grpSp>
        <p:nvGrpSpPr>
          <p:cNvPr id="7" name="Group 21"/>
          <p:cNvGrpSpPr>
            <a:grpSpLocks/>
          </p:cNvGrpSpPr>
          <p:nvPr/>
        </p:nvGrpSpPr>
        <p:grpSpPr bwMode="auto">
          <a:xfrm>
            <a:off x="5257800" y="4724400"/>
            <a:ext cx="2057400" cy="1066800"/>
            <a:chOff x="3312" y="2784"/>
            <a:chExt cx="1296" cy="672"/>
          </a:xfrm>
        </p:grpSpPr>
        <p:sp>
          <p:nvSpPr>
            <p:cNvPr id="26639" name="Line 22"/>
            <p:cNvSpPr>
              <a:spLocks noChangeShapeType="1"/>
            </p:cNvSpPr>
            <p:nvPr/>
          </p:nvSpPr>
          <p:spPr bwMode="auto">
            <a:xfrm>
              <a:off x="3312" y="2784"/>
              <a:ext cx="0" cy="52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40" name="Line 23"/>
            <p:cNvSpPr>
              <a:spLocks noChangeShapeType="1"/>
            </p:cNvSpPr>
            <p:nvPr/>
          </p:nvSpPr>
          <p:spPr bwMode="auto">
            <a:xfrm>
              <a:off x="4608" y="2784"/>
              <a:ext cx="0" cy="52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41" name="Line 24"/>
            <p:cNvSpPr>
              <a:spLocks noChangeShapeType="1"/>
            </p:cNvSpPr>
            <p:nvPr/>
          </p:nvSpPr>
          <p:spPr bwMode="auto">
            <a:xfrm>
              <a:off x="3312" y="3120"/>
              <a:ext cx="1296" cy="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42" name="Text Box 25"/>
            <p:cNvSpPr txBox="1">
              <a:spLocks noChangeArrowheads="1"/>
            </p:cNvSpPr>
            <p:nvPr/>
          </p:nvSpPr>
          <p:spPr bwMode="auto">
            <a:xfrm>
              <a:off x="3648" y="3206"/>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000">
                  <a:solidFill>
                    <a:schemeClr val="accent1"/>
                  </a:solidFill>
                </a:rPr>
                <a:t>57.1 mm</a:t>
              </a:r>
            </a:p>
          </p:txBody>
        </p:sp>
      </p:grpSp>
      <p:sp>
        <p:nvSpPr>
          <p:cNvPr id="17434" name="Text Box 26"/>
          <p:cNvSpPr txBox="1">
            <a:spLocks noChangeArrowheads="1"/>
          </p:cNvSpPr>
          <p:nvPr/>
        </p:nvSpPr>
        <p:spPr bwMode="auto">
          <a:xfrm>
            <a:off x="1219200" y="228600"/>
            <a:ext cx="6858000" cy="523220"/>
          </a:xfrm>
          <a:prstGeom prst="rect">
            <a:avLst/>
          </a:prstGeom>
          <a:noFill/>
          <a:ln w="9525">
            <a:noFill/>
            <a:miter lim="800000"/>
            <a:headEnd/>
            <a:tailEnd/>
          </a:ln>
          <a:effectLst/>
        </p:spPr>
        <p:txBody>
          <a:bodyPr>
            <a:spAutoFit/>
          </a:bodyPr>
          <a:lstStyle/>
          <a:p>
            <a:pPr algn="ctr">
              <a:spcBef>
                <a:spcPct val="50000"/>
              </a:spcBef>
              <a:defRPr/>
            </a:pPr>
            <a:r>
              <a:rPr lang="hu-HU" sz="2800" dirty="0" smtClean="0">
                <a:solidFill>
                  <a:schemeClr val="tx2"/>
                </a:solidFill>
                <a:effectLst>
                  <a:outerShdw blurRad="38100" dist="38100" dir="2700000" algn="tl">
                    <a:srgbClr val="C0C0C0"/>
                  </a:outerShdw>
                </a:effectLst>
              </a:rPr>
              <a:t>Az ín hosszúságának mérése</a:t>
            </a:r>
            <a:endParaRPr lang="en-GB" sz="2800" dirty="0">
              <a:solidFill>
                <a:schemeClr val="tx2"/>
              </a:solidFill>
              <a:effectLst>
                <a:outerShdw blurRad="38100" dist="38100" dir="2700000" algn="tl">
                  <a:srgbClr val="C0C0C0"/>
                </a:outerShdw>
              </a:effectLst>
            </a:endParaRPr>
          </a:p>
        </p:txBody>
      </p:sp>
      <p:cxnSp>
        <p:nvCxnSpPr>
          <p:cNvPr id="26636" name="Egyenes összekötő nyíllal 28"/>
          <p:cNvCxnSpPr>
            <a:cxnSpLocks noChangeShapeType="1"/>
            <a:stCxn id="26635" idx="3"/>
          </p:cNvCxnSpPr>
          <p:nvPr/>
        </p:nvCxnSpPr>
        <p:spPr bwMode="auto">
          <a:xfrm flipV="1">
            <a:off x="4571999" y="1244600"/>
            <a:ext cx="792163" cy="200025"/>
          </a:xfrm>
          <a:prstGeom prst="straightConnector1">
            <a:avLst/>
          </a:prstGeom>
          <a:noFill/>
          <a:ln w="952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26638" name="Egyenes összekötő nyíllal 31"/>
          <p:cNvCxnSpPr>
            <a:cxnSpLocks noChangeShapeType="1"/>
            <a:stCxn id="26637" idx="0"/>
          </p:cNvCxnSpPr>
          <p:nvPr/>
        </p:nvCxnSpPr>
        <p:spPr bwMode="auto">
          <a:xfrm flipH="1" flipV="1">
            <a:off x="7235825" y="1268413"/>
            <a:ext cx="1008063" cy="176212"/>
          </a:xfrm>
          <a:prstGeom prst="straightConnector1">
            <a:avLst/>
          </a:prstGeom>
          <a:noFill/>
          <a:ln w="9525"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26635" name="Szövegdoboz 26"/>
          <p:cNvSpPr txBox="1">
            <a:spLocks noChangeArrowheads="1"/>
          </p:cNvSpPr>
          <p:nvPr/>
        </p:nvSpPr>
        <p:spPr bwMode="auto">
          <a:xfrm>
            <a:off x="2987674" y="1244600"/>
            <a:ext cx="1584325"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000" dirty="0" err="1"/>
              <a:t>Patella</a:t>
            </a:r>
            <a:r>
              <a:rPr lang="hu-HU" altLang="hu-HU" sz="2000" dirty="0"/>
              <a:t> csúcs</a:t>
            </a:r>
            <a:endParaRPr lang="en-GB" altLang="hu-HU" sz="2000" dirty="0"/>
          </a:p>
        </p:txBody>
      </p:sp>
      <p:sp>
        <p:nvSpPr>
          <p:cNvPr id="26637" name="Szövegdoboz 29"/>
          <p:cNvSpPr txBox="1">
            <a:spLocks noChangeArrowheads="1"/>
          </p:cNvSpPr>
          <p:nvPr/>
        </p:nvSpPr>
        <p:spPr bwMode="auto">
          <a:xfrm>
            <a:off x="7451725" y="1444625"/>
            <a:ext cx="1584325" cy="708025"/>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000" dirty="0" err="1"/>
              <a:t>Tuberositas</a:t>
            </a:r>
            <a:r>
              <a:rPr lang="hu-HU" altLang="hu-HU" sz="2000" dirty="0"/>
              <a:t> </a:t>
            </a:r>
            <a:r>
              <a:rPr lang="hu-HU" altLang="hu-HU" sz="2000" dirty="0" err="1"/>
              <a:t>tibiae</a:t>
            </a:r>
            <a:endParaRPr lang="en-GB" altLang="hu-HU" sz="2000" dirty="0"/>
          </a:p>
        </p:txBody>
      </p:sp>
    </p:spTree>
    <p:extLst>
      <p:ext uri="{BB962C8B-B14F-4D97-AF65-F5344CB8AC3E}">
        <p14:creationId xmlns:p14="http://schemas.microsoft.com/office/powerpoint/2010/main" val="1334577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9" fill="hold" nodeType="afterGroup">
                            <p:stCondLst>
                              <p:cond delay="500"/>
                            </p:stCondLst>
                            <p:childTnLst>
                              <p:par>
                                <p:cTn id="10" presetID="2" presetClass="entr" presetSubtype="1" fill="hold"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par>
                          <p:cTn id="14" fill="hold" nodeType="afterGroup">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17422"/>
                                        </p:tgtEl>
                                        <p:attrNameLst>
                                          <p:attrName>style.visibility</p:attrName>
                                        </p:attrNameLst>
                                      </p:cBhvr>
                                      <p:to>
                                        <p:strVal val="visible"/>
                                      </p:to>
                                    </p:set>
                                    <p:anim calcmode="lin" valueType="num">
                                      <p:cBhvr additive="base">
                                        <p:cTn id="17" dur="500" fill="hold"/>
                                        <p:tgtEl>
                                          <p:spTgt spid="17422"/>
                                        </p:tgtEl>
                                        <p:attrNameLst>
                                          <p:attrName>ppt_x</p:attrName>
                                        </p:attrNameLst>
                                      </p:cBhvr>
                                      <p:tavLst>
                                        <p:tav tm="0">
                                          <p:val>
                                            <p:strVal val="0-#ppt_w/2"/>
                                          </p:val>
                                        </p:tav>
                                        <p:tav tm="100000">
                                          <p:val>
                                            <p:strVal val="#ppt_x"/>
                                          </p:val>
                                        </p:tav>
                                      </p:tavLst>
                                    </p:anim>
                                    <p:anim calcmode="lin" valueType="num">
                                      <p:cBhvr additive="base">
                                        <p:cTn id="18" dur="500" fill="hold"/>
                                        <p:tgtEl>
                                          <p:spTgt spid="174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par>
                          <p:cTn id="19" fill="hold" nodeType="afterGroup">
                            <p:stCondLst>
                              <p:cond delay="4500"/>
                            </p:stCondLst>
                            <p:childTnLst>
                              <p:par>
                                <p:cTn id="20" presetID="4" presetClass="entr" presetSubtype="32" fill="hold" grpId="0" nodeType="afterEffect">
                                  <p:stCondLst>
                                    <p:cond delay="0"/>
                                  </p:stCondLst>
                                  <p:childTnLst>
                                    <p:set>
                                      <p:cBhvr>
                                        <p:cTn id="21" dur="1" fill="hold">
                                          <p:stCondLst>
                                            <p:cond delay="0"/>
                                          </p:stCondLst>
                                        </p:cTn>
                                        <p:tgtEl>
                                          <p:spTgt spid="17423">
                                            <p:txEl>
                                              <p:pRg st="0" end="0"/>
                                            </p:txEl>
                                          </p:spTgt>
                                        </p:tgtEl>
                                        <p:attrNameLst>
                                          <p:attrName>style.visibility</p:attrName>
                                        </p:attrNameLst>
                                      </p:cBhvr>
                                      <p:to>
                                        <p:strVal val="visible"/>
                                      </p:to>
                                    </p:set>
                                    <p:animEffect transition="in" filter="box(out)">
                                      <p:cBhvr>
                                        <p:cTn id="22" dur="500"/>
                                        <p:tgtEl>
                                          <p:spTgt spid="17423">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par>
                          <p:cTn id="29" fill="hold" nodeType="afterGroup">
                            <p:stCondLst>
                              <p:cond delay="500"/>
                            </p:stCondLst>
                            <p:childTnLst>
                              <p:par>
                                <p:cTn id="30" presetID="4" presetClass="entr" presetSubtype="3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out)">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par>
                          <p:cTn id="39" fill="hold" nodeType="afterGroup">
                            <p:stCondLst>
                              <p:cond delay="50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p:bldP spid="17423"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3" y="1268760"/>
            <a:ext cx="532496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827584" y="332656"/>
            <a:ext cx="7344816" cy="830997"/>
          </a:xfrm>
          <a:prstGeom prst="rect">
            <a:avLst/>
          </a:prstGeom>
          <a:noFill/>
        </p:spPr>
        <p:txBody>
          <a:bodyPr wrap="square" rtlCol="0">
            <a:spAutoFit/>
          </a:bodyPr>
          <a:lstStyle/>
          <a:p>
            <a:pPr algn="ctr"/>
            <a:r>
              <a:rPr lang="hu-HU" sz="2400" dirty="0" smtClean="0"/>
              <a:t>A </a:t>
            </a:r>
            <a:r>
              <a:rPr lang="hu-HU" sz="2400" dirty="0" err="1" smtClean="0"/>
              <a:t>patella</a:t>
            </a:r>
            <a:r>
              <a:rPr lang="hu-HU" sz="2400" dirty="0" smtClean="0"/>
              <a:t> ín erő-megnyúlás görbéje felnőtt nőknél és férfiaknál, illetve lányoknál és fiúknál</a:t>
            </a:r>
            <a:endParaRPr lang="hu-HU" sz="2400" dirty="0"/>
          </a:p>
        </p:txBody>
      </p:sp>
      <p:sp>
        <p:nvSpPr>
          <p:cNvPr id="3" name="Szövegdoboz 2"/>
          <p:cNvSpPr txBox="1"/>
          <p:nvPr/>
        </p:nvSpPr>
        <p:spPr>
          <a:xfrm>
            <a:off x="1043608" y="5517232"/>
            <a:ext cx="7704856" cy="369332"/>
          </a:xfrm>
          <a:prstGeom prst="rect">
            <a:avLst/>
          </a:prstGeom>
          <a:noFill/>
        </p:spPr>
        <p:txBody>
          <a:bodyPr wrap="square" rtlCol="0">
            <a:spAutoFit/>
          </a:bodyPr>
          <a:lstStyle/>
          <a:p>
            <a:r>
              <a:rPr lang="hu-HU" dirty="0" smtClean="0"/>
              <a:t>O’</a:t>
            </a:r>
            <a:r>
              <a:rPr lang="hu-HU" dirty="0" err="1" smtClean="0"/>
              <a:t>Brien</a:t>
            </a:r>
            <a:r>
              <a:rPr lang="hu-HU" dirty="0" smtClean="0"/>
              <a:t> et </a:t>
            </a:r>
            <a:r>
              <a:rPr lang="hu-HU" dirty="0" err="1" smtClean="0"/>
              <a:t>al</a:t>
            </a:r>
            <a:r>
              <a:rPr lang="hu-HU" dirty="0" smtClean="0"/>
              <a:t>. 2010</a:t>
            </a:r>
            <a:endParaRPr lang="hu-HU" dirty="0"/>
          </a:p>
        </p:txBody>
      </p:sp>
      <p:sp>
        <p:nvSpPr>
          <p:cNvPr id="4" name="Szövegdoboz 3"/>
          <p:cNvSpPr txBox="1"/>
          <p:nvPr/>
        </p:nvSpPr>
        <p:spPr>
          <a:xfrm>
            <a:off x="3995936" y="1844824"/>
            <a:ext cx="900100"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1600" dirty="0" smtClean="0"/>
              <a:t>Férfiak</a:t>
            </a:r>
            <a:endParaRPr lang="hu-HU" sz="1600" dirty="0"/>
          </a:p>
        </p:txBody>
      </p:sp>
      <p:sp>
        <p:nvSpPr>
          <p:cNvPr id="5" name="Szövegdoboz 4"/>
          <p:cNvSpPr txBox="1"/>
          <p:nvPr/>
        </p:nvSpPr>
        <p:spPr>
          <a:xfrm>
            <a:off x="6162248" y="1997006"/>
            <a:ext cx="57606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1600" dirty="0" smtClean="0"/>
              <a:t>Nők</a:t>
            </a:r>
            <a:endParaRPr lang="hu-HU" sz="1600" dirty="0"/>
          </a:p>
        </p:txBody>
      </p:sp>
      <p:cxnSp>
        <p:nvCxnSpPr>
          <p:cNvPr id="7" name="Egyenes összekötő nyíllal 6"/>
          <p:cNvCxnSpPr>
            <a:stCxn id="5" idx="2"/>
          </p:cNvCxnSpPr>
          <p:nvPr/>
        </p:nvCxnSpPr>
        <p:spPr>
          <a:xfrm flipH="1">
            <a:off x="5796136" y="2335560"/>
            <a:ext cx="654144" cy="229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a:stCxn id="4" idx="3"/>
          </p:cNvCxnSpPr>
          <p:nvPr/>
        </p:nvCxnSpPr>
        <p:spPr>
          <a:xfrm>
            <a:off x="4896036" y="2014101"/>
            <a:ext cx="612068" cy="1692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6313296" y="2755667"/>
            <a:ext cx="79816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hu-HU" sz="1600" dirty="0" smtClean="0"/>
              <a:t>Lányok</a:t>
            </a:r>
            <a:endParaRPr lang="hu-HU" sz="1600" dirty="0"/>
          </a:p>
        </p:txBody>
      </p:sp>
      <p:cxnSp>
        <p:nvCxnSpPr>
          <p:cNvPr id="12" name="Egyenes összekötő nyíllal 11"/>
          <p:cNvCxnSpPr>
            <a:stCxn id="10" idx="2"/>
          </p:cNvCxnSpPr>
          <p:nvPr/>
        </p:nvCxnSpPr>
        <p:spPr>
          <a:xfrm flipH="1">
            <a:off x="6313296" y="3094221"/>
            <a:ext cx="399080" cy="334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H="1">
            <a:off x="6512836" y="3598277"/>
            <a:ext cx="867476" cy="13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Szövegdoboz 14"/>
          <p:cNvSpPr txBox="1"/>
          <p:nvPr/>
        </p:nvSpPr>
        <p:spPr>
          <a:xfrm>
            <a:off x="7405168" y="3442853"/>
            <a:ext cx="79816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hu-HU" sz="1600" dirty="0" smtClean="0"/>
              <a:t>Fiúk</a:t>
            </a:r>
            <a:endParaRPr lang="hu-HU" sz="1600" dirty="0"/>
          </a:p>
        </p:txBody>
      </p:sp>
    </p:spTree>
    <p:extLst>
      <p:ext uri="{BB962C8B-B14F-4D97-AF65-F5344CB8AC3E}">
        <p14:creationId xmlns:p14="http://schemas.microsoft.com/office/powerpoint/2010/main" val="179194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541627426"/>
              </p:ext>
            </p:extLst>
          </p:nvPr>
        </p:nvGraphicFramePr>
        <p:xfrm>
          <a:off x="5940152" y="1547500"/>
          <a:ext cx="2880320" cy="3537684"/>
        </p:xfrm>
        <a:graphic>
          <a:graphicData uri="http://schemas.openxmlformats.org/drawingml/2006/chart">
            <c:chart xmlns:c="http://schemas.openxmlformats.org/drawingml/2006/chart" xmlns:r="http://schemas.openxmlformats.org/officeDocument/2006/relationships" r:id="rId3"/>
          </a:graphicData>
        </a:graphic>
      </p:graphicFrame>
      <p:sp>
        <p:nvSpPr>
          <p:cNvPr id="4" name="Szövegdoboz 3"/>
          <p:cNvSpPr txBox="1"/>
          <p:nvPr/>
        </p:nvSpPr>
        <p:spPr>
          <a:xfrm>
            <a:off x="5436096" y="971436"/>
            <a:ext cx="2880320" cy="461665"/>
          </a:xfrm>
          <a:prstGeom prst="rect">
            <a:avLst/>
          </a:prstGeom>
          <a:noFill/>
        </p:spPr>
        <p:txBody>
          <a:bodyPr wrap="square" rtlCol="0">
            <a:spAutoFit/>
          </a:bodyPr>
          <a:lstStyle/>
          <a:p>
            <a:pPr algn="ctr"/>
            <a:r>
              <a:rPr lang="hu-HU" sz="2400" dirty="0" smtClean="0"/>
              <a:t>Achilles ín</a:t>
            </a:r>
            <a:endParaRPr lang="hu-HU" sz="2400" dirty="0"/>
          </a:p>
        </p:txBody>
      </p:sp>
      <p:sp>
        <p:nvSpPr>
          <p:cNvPr id="5" name="Szövegdoboz 4"/>
          <p:cNvSpPr txBox="1"/>
          <p:nvPr/>
        </p:nvSpPr>
        <p:spPr>
          <a:xfrm>
            <a:off x="5796136" y="5579948"/>
            <a:ext cx="2520280" cy="369332"/>
          </a:xfrm>
          <a:prstGeom prst="rect">
            <a:avLst/>
          </a:prstGeom>
          <a:noFill/>
        </p:spPr>
        <p:txBody>
          <a:bodyPr wrap="square" rtlCol="0">
            <a:spAutoFit/>
          </a:bodyPr>
          <a:lstStyle/>
          <a:p>
            <a:r>
              <a:rPr lang="hu-HU" dirty="0" smtClean="0"/>
              <a:t> </a:t>
            </a:r>
            <a:r>
              <a:rPr lang="hu-HU" dirty="0" err="1" smtClean="0"/>
              <a:t>Kongsgaard</a:t>
            </a:r>
            <a:r>
              <a:rPr lang="hu-HU" dirty="0" smtClean="0"/>
              <a:t> et </a:t>
            </a:r>
            <a:r>
              <a:rPr lang="hu-HU" dirty="0" err="1" smtClean="0"/>
              <a:t>al</a:t>
            </a:r>
            <a:r>
              <a:rPr lang="hu-HU" dirty="0" smtClean="0"/>
              <a:t>. 2011</a:t>
            </a:r>
            <a:endParaRPr lang="hu-HU" dirty="0"/>
          </a:p>
        </p:txBody>
      </p:sp>
      <p:graphicFrame>
        <p:nvGraphicFramePr>
          <p:cNvPr id="9" name="Diagram 8"/>
          <p:cNvGraphicFramePr>
            <a:graphicFrameLocks/>
          </p:cNvGraphicFramePr>
          <p:nvPr>
            <p:extLst>
              <p:ext uri="{D42A27DB-BD31-4B8C-83A1-F6EECF244321}">
                <p14:modId xmlns:p14="http://schemas.microsoft.com/office/powerpoint/2010/main" val="1919062517"/>
              </p:ext>
            </p:extLst>
          </p:nvPr>
        </p:nvGraphicFramePr>
        <p:xfrm>
          <a:off x="179512" y="1619508"/>
          <a:ext cx="4968552"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10" name="Szövegdoboz 9"/>
          <p:cNvSpPr txBox="1"/>
          <p:nvPr/>
        </p:nvSpPr>
        <p:spPr>
          <a:xfrm>
            <a:off x="1331640" y="971436"/>
            <a:ext cx="2880320" cy="461665"/>
          </a:xfrm>
          <a:prstGeom prst="rect">
            <a:avLst/>
          </a:prstGeom>
          <a:noFill/>
        </p:spPr>
        <p:txBody>
          <a:bodyPr wrap="square" rtlCol="0">
            <a:spAutoFit/>
          </a:bodyPr>
          <a:lstStyle/>
          <a:p>
            <a:pPr algn="ctr"/>
            <a:r>
              <a:rPr lang="hu-HU" sz="2400" dirty="0" err="1" smtClean="0"/>
              <a:t>Patella</a:t>
            </a:r>
            <a:r>
              <a:rPr lang="hu-HU" sz="2400" dirty="0" smtClean="0"/>
              <a:t> ín</a:t>
            </a:r>
            <a:endParaRPr lang="hu-HU" sz="2400" dirty="0"/>
          </a:p>
        </p:txBody>
      </p:sp>
      <p:sp>
        <p:nvSpPr>
          <p:cNvPr id="11" name="Szövegdoboz 10"/>
          <p:cNvSpPr txBox="1"/>
          <p:nvPr/>
        </p:nvSpPr>
        <p:spPr>
          <a:xfrm>
            <a:off x="1115616" y="5579948"/>
            <a:ext cx="2088232" cy="369332"/>
          </a:xfrm>
          <a:prstGeom prst="rect">
            <a:avLst/>
          </a:prstGeom>
          <a:noFill/>
        </p:spPr>
        <p:txBody>
          <a:bodyPr wrap="square" rtlCol="0">
            <a:spAutoFit/>
          </a:bodyPr>
          <a:lstStyle/>
          <a:p>
            <a:r>
              <a:rPr lang="hu-HU" dirty="0" smtClean="0"/>
              <a:t>O’</a:t>
            </a:r>
            <a:r>
              <a:rPr lang="hu-HU" dirty="0" err="1" smtClean="0"/>
              <a:t>Brian</a:t>
            </a:r>
            <a:r>
              <a:rPr lang="hu-HU" dirty="0" smtClean="0"/>
              <a:t> et </a:t>
            </a:r>
            <a:r>
              <a:rPr lang="hu-HU" dirty="0" err="1" smtClean="0"/>
              <a:t>al</a:t>
            </a:r>
            <a:r>
              <a:rPr lang="hu-HU" dirty="0" smtClean="0"/>
              <a:t>. 2010</a:t>
            </a:r>
            <a:endParaRPr lang="hu-HU" dirty="0"/>
          </a:p>
        </p:txBody>
      </p:sp>
      <p:sp>
        <p:nvSpPr>
          <p:cNvPr id="12" name="Szövegdoboz 11"/>
          <p:cNvSpPr txBox="1"/>
          <p:nvPr/>
        </p:nvSpPr>
        <p:spPr>
          <a:xfrm>
            <a:off x="2159732" y="332656"/>
            <a:ext cx="414046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2400" b="1" dirty="0" err="1" smtClean="0"/>
              <a:t>Tenzilis</a:t>
            </a:r>
            <a:r>
              <a:rPr lang="hu-HU" sz="2400" b="1" dirty="0" smtClean="0"/>
              <a:t>( nyújtási) erő</a:t>
            </a:r>
            <a:endParaRPr lang="hu-HU" sz="2400" b="1" dirty="0"/>
          </a:p>
        </p:txBody>
      </p:sp>
    </p:spTree>
    <p:extLst>
      <p:ext uri="{BB962C8B-B14F-4D97-AF65-F5344CB8AC3E}">
        <p14:creationId xmlns:p14="http://schemas.microsoft.com/office/powerpoint/2010/main" val="868106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zövegdoboz 1"/>
          <p:cNvSpPr txBox="1">
            <a:spLocks noChangeArrowheads="1"/>
          </p:cNvSpPr>
          <p:nvPr/>
        </p:nvSpPr>
        <p:spPr bwMode="auto">
          <a:xfrm>
            <a:off x="1331913" y="333375"/>
            <a:ext cx="61928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800"/>
              <a:t>Az inak és szalagok funkcionális különbözősége és azonossága</a:t>
            </a:r>
            <a:endParaRPr lang="en-GB" altLang="hu-HU" sz="2800"/>
          </a:p>
        </p:txBody>
      </p:sp>
      <p:sp>
        <p:nvSpPr>
          <p:cNvPr id="4099" name="Szövegdoboz 2"/>
          <p:cNvSpPr txBox="1">
            <a:spLocks noChangeArrowheads="1"/>
          </p:cNvSpPr>
          <p:nvPr/>
        </p:nvSpPr>
        <p:spPr bwMode="auto">
          <a:xfrm>
            <a:off x="755650" y="1773238"/>
            <a:ext cx="48244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u-HU" altLang="hu-HU" sz="2400"/>
              <a:t>Inak: az izmok végein találhatók és az izmok erőkifejtése rajtuk keresztül transzferálódik a csontokra. Az izom-csont kapcsolatot biztosítják.</a:t>
            </a:r>
            <a:endParaRPr lang="en-GB" altLang="hu-HU" sz="2400"/>
          </a:p>
        </p:txBody>
      </p:sp>
      <p:sp>
        <p:nvSpPr>
          <p:cNvPr id="4100" name="Szövegdoboz 3"/>
          <p:cNvSpPr txBox="1">
            <a:spLocks noChangeArrowheads="1"/>
          </p:cNvSpPr>
          <p:nvPr/>
        </p:nvSpPr>
        <p:spPr bwMode="auto">
          <a:xfrm>
            <a:off x="611188" y="3789363"/>
            <a:ext cx="475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u-HU" altLang="hu-HU" sz="2400"/>
              <a:t>Szalagok: csont-csont összeköttetést biztosítják és az ízületek stabilitását szolgálják.</a:t>
            </a:r>
            <a:endParaRPr lang="en-GB" altLang="hu-HU" sz="2400"/>
          </a:p>
        </p:txBody>
      </p:sp>
      <p:sp>
        <p:nvSpPr>
          <p:cNvPr id="5" name="Szövegdoboz 4"/>
          <p:cNvSpPr txBox="1"/>
          <p:nvPr/>
        </p:nvSpPr>
        <p:spPr>
          <a:xfrm>
            <a:off x="468313" y="5380743"/>
            <a:ext cx="8496300" cy="70788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hu-HU" sz="2000" b="1" dirty="0"/>
              <a:t>Sem az inak, sem a szalagok nem képesek aktívan erőt kifejteni. Külső erőkkel szemben passzív ellenállást fejtenek ki.</a:t>
            </a:r>
            <a:endParaRPr lang="en-GB" sz="2000" b="1" dirty="0"/>
          </a:p>
        </p:txBody>
      </p:sp>
      <p:pic>
        <p:nvPicPr>
          <p:cNvPr id="4102" name="Kép 5" descr="í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1557338"/>
            <a:ext cx="12350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Szövegdoboz 6"/>
          <p:cNvSpPr txBox="1">
            <a:spLocks noChangeArrowheads="1"/>
          </p:cNvSpPr>
          <p:nvPr/>
        </p:nvSpPr>
        <p:spPr bwMode="auto">
          <a:xfrm>
            <a:off x="6443663" y="1484313"/>
            <a:ext cx="6492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u-HU" altLang="hu-HU" sz="1600"/>
              <a:t>csont</a:t>
            </a:r>
            <a:endParaRPr lang="en-GB" altLang="hu-HU" sz="1600"/>
          </a:p>
        </p:txBody>
      </p:sp>
      <p:sp>
        <p:nvSpPr>
          <p:cNvPr id="4104" name="Szövegdoboz 7"/>
          <p:cNvSpPr txBox="1">
            <a:spLocks noChangeArrowheads="1"/>
          </p:cNvSpPr>
          <p:nvPr/>
        </p:nvSpPr>
        <p:spPr bwMode="auto">
          <a:xfrm>
            <a:off x="6443663" y="1722438"/>
            <a:ext cx="649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1600"/>
              <a:t>ín</a:t>
            </a:r>
            <a:endParaRPr lang="en-GB" altLang="hu-HU" sz="1600"/>
          </a:p>
        </p:txBody>
      </p:sp>
      <p:sp>
        <p:nvSpPr>
          <p:cNvPr id="4105" name="Szövegdoboz 8"/>
          <p:cNvSpPr txBox="1">
            <a:spLocks noChangeArrowheads="1"/>
          </p:cNvSpPr>
          <p:nvPr/>
        </p:nvSpPr>
        <p:spPr bwMode="auto">
          <a:xfrm>
            <a:off x="6443663" y="2154238"/>
            <a:ext cx="649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1600"/>
              <a:t>izom</a:t>
            </a:r>
            <a:endParaRPr lang="en-GB" altLang="hu-HU" sz="1600"/>
          </a:p>
        </p:txBody>
      </p:sp>
      <p:pic>
        <p:nvPicPr>
          <p:cNvPr id="4106" name="Kép 9" descr="szala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573463"/>
            <a:ext cx="1966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zövegdoboz 10"/>
          <p:cNvSpPr txBox="1"/>
          <p:nvPr/>
        </p:nvSpPr>
        <p:spPr>
          <a:xfrm>
            <a:off x="5940152" y="3500437"/>
            <a:ext cx="1439862"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hu-HU" sz="1400" dirty="0" err="1">
                <a:solidFill>
                  <a:srgbClr val="FF0000"/>
                </a:solidFill>
              </a:rPr>
              <a:t>Ulna</a:t>
            </a:r>
            <a:r>
              <a:rPr lang="hu-HU" sz="1400" dirty="0">
                <a:solidFill>
                  <a:srgbClr val="FF0000"/>
                </a:solidFill>
              </a:rPr>
              <a:t> </a:t>
            </a:r>
            <a:r>
              <a:rPr lang="hu-HU" sz="1400" dirty="0" err="1">
                <a:solidFill>
                  <a:srgbClr val="FF0000"/>
                </a:solidFill>
              </a:rPr>
              <a:t>collaterális</a:t>
            </a:r>
            <a:r>
              <a:rPr lang="hu-HU" sz="1400" dirty="0">
                <a:solidFill>
                  <a:srgbClr val="FF0000"/>
                </a:solidFill>
              </a:rPr>
              <a:t> szalag</a:t>
            </a:r>
            <a:endParaRPr lang="en-GB" sz="1400" dirty="0">
              <a:solidFill>
                <a:srgbClr val="FF0000"/>
              </a:solidFill>
            </a:endParaRPr>
          </a:p>
        </p:txBody>
      </p:sp>
    </p:spTree>
    <p:extLst>
      <p:ext uri="{BB962C8B-B14F-4D97-AF65-F5344CB8AC3E}">
        <p14:creationId xmlns:p14="http://schemas.microsoft.com/office/powerpoint/2010/main" val="306434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553248414"/>
              </p:ext>
            </p:extLst>
          </p:nvPr>
        </p:nvGraphicFramePr>
        <p:xfrm>
          <a:off x="1907704" y="1484784"/>
          <a:ext cx="5454352"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3" name="Szövegdoboz 2"/>
          <p:cNvSpPr txBox="1"/>
          <p:nvPr/>
        </p:nvSpPr>
        <p:spPr>
          <a:xfrm>
            <a:off x="1907704" y="476672"/>
            <a:ext cx="5832648" cy="461665"/>
          </a:xfrm>
          <a:prstGeom prst="rect">
            <a:avLst/>
          </a:prstGeom>
          <a:noFill/>
        </p:spPr>
        <p:txBody>
          <a:bodyPr wrap="square" rtlCol="0">
            <a:spAutoFit/>
          </a:bodyPr>
          <a:lstStyle/>
          <a:p>
            <a:pPr algn="ctr"/>
            <a:r>
              <a:rPr lang="hu-HU" sz="2400" b="1" dirty="0" smtClean="0"/>
              <a:t>Élsportolók </a:t>
            </a:r>
            <a:r>
              <a:rPr lang="hu-HU" sz="2400" b="1" dirty="0" err="1" smtClean="0"/>
              <a:t>patella</a:t>
            </a:r>
            <a:r>
              <a:rPr lang="hu-HU" sz="2400" b="1" dirty="0" smtClean="0"/>
              <a:t> inának </a:t>
            </a:r>
            <a:r>
              <a:rPr lang="hu-HU" sz="2400" b="1" dirty="0" err="1" smtClean="0"/>
              <a:t>tenzilis</a:t>
            </a:r>
            <a:r>
              <a:rPr lang="hu-HU" sz="2400" b="1" dirty="0" smtClean="0"/>
              <a:t> ereje</a:t>
            </a:r>
            <a:endParaRPr lang="hu-HU" sz="2400" b="1" dirty="0"/>
          </a:p>
        </p:txBody>
      </p:sp>
      <p:sp>
        <p:nvSpPr>
          <p:cNvPr id="4" name="Szövegdoboz 3"/>
          <p:cNvSpPr txBox="1"/>
          <p:nvPr/>
        </p:nvSpPr>
        <p:spPr>
          <a:xfrm>
            <a:off x="1043608" y="5301208"/>
            <a:ext cx="7632848" cy="954107"/>
          </a:xfrm>
          <a:prstGeom prst="rect">
            <a:avLst/>
          </a:prstGeom>
          <a:noFill/>
        </p:spPr>
        <p:txBody>
          <a:bodyPr wrap="square" rtlCol="0">
            <a:spAutoFit/>
          </a:bodyPr>
          <a:lstStyle/>
          <a:p>
            <a:pPr lvl="0"/>
            <a:r>
              <a:rPr lang="hu-HU" sz="1400" b="1" dirty="0" smtClean="0"/>
              <a:t>Tihanyi, J.</a:t>
            </a:r>
            <a:r>
              <a:rPr lang="hu-HU" sz="1400" dirty="0" smtClean="0"/>
              <a:t> , </a:t>
            </a:r>
            <a:r>
              <a:rPr lang="hu-HU" sz="1400" dirty="0" err="1" smtClean="0"/>
              <a:t>Bogner</a:t>
            </a:r>
            <a:r>
              <a:rPr lang="hu-HU" sz="1400" dirty="0" smtClean="0"/>
              <a:t>, P., Esztergályos, J., Rácz, L. (2004) </a:t>
            </a:r>
            <a:r>
              <a:rPr lang="hu-HU" sz="1400" dirty="0" err="1" smtClean="0"/>
              <a:t>In</a:t>
            </a:r>
            <a:r>
              <a:rPr lang="hu-HU" sz="1400" dirty="0" smtClean="0"/>
              <a:t> vivo </a:t>
            </a:r>
            <a:r>
              <a:rPr lang="hu-HU" sz="1400" dirty="0" err="1" smtClean="0"/>
              <a:t>mechanical</a:t>
            </a:r>
            <a:r>
              <a:rPr lang="hu-HU" sz="1400" dirty="0" smtClean="0"/>
              <a:t> </a:t>
            </a:r>
            <a:r>
              <a:rPr lang="hu-HU" sz="1400" dirty="0" err="1" smtClean="0"/>
              <a:t>characteristics</a:t>
            </a:r>
            <a:r>
              <a:rPr lang="hu-HU" sz="1400" dirty="0" smtClean="0"/>
              <a:t> of </a:t>
            </a:r>
            <a:r>
              <a:rPr lang="hu-HU" sz="1400" dirty="0" err="1" smtClean="0"/>
              <a:t>the</a:t>
            </a:r>
            <a:r>
              <a:rPr lang="hu-HU" sz="1400" dirty="0" smtClean="0"/>
              <a:t> human </a:t>
            </a:r>
            <a:r>
              <a:rPr lang="hu-HU" sz="1400" dirty="0" err="1" smtClean="0"/>
              <a:t>patellar</a:t>
            </a:r>
            <a:r>
              <a:rPr lang="hu-HU" sz="1400" dirty="0" smtClean="0"/>
              <a:t> </a:t>
            </a:r>
            <a:r>
              <a:rPr lang="hu-HU" sz="1400" dirty="0" err="1" smtClean="0"/>
              <a:t>tendon</a:t>
            </a:r>
            <a:r>
              <a:rPr lang="hu-HU" sz="1400" dirty="0" smtClean="0"/>
              <a:t>. </a:t>
            </a:r>
            <a:r>
              <a:rPr lang="hu-HU" sz="1400" dirty="0" err="1" smtClean="0"/>
              <a:t>In</a:t>
            </a:r>
            <a:r>
              <a:rPr lang="hu-HU" sz="1400" dirty="0" smtClean="0"/>
              <a:t>: </a:t>
            </a:r>
            <a:r>
              <a:rPr lang="hu-HU" sz="1400" dirty="0" err="1" smtClean="0"/>
              <a:t>First</a:t>
            </a:r>
            <a:r>
              <a:rPr lang="hu-HU" sz="1400" dirty="0" smtClean="0"/>
              <a:t> </a:t>
            </a:r>
            <a:r>
              <a:rPr lang="hu-HU" sz="1400" dirty="0" err="1" smtClean="0"/>
              <a:t>Hungarian</a:t>
            </a:r>
            <a:r>
              <a:rPr lang="hu-HU" sz="1400" dirty="0" smtClean="0"/>
              <a:t> </a:t>
            </a:r>
            <a:r>
              <a:rPr lang="hu-HU" sz="1400" dirty="0" err="1" smtClean="0"/>
              <a:t>Conference</a:t>
            </a:r>
            <a:r>
              <a:rPr lang="hu-HU" sz="1400" dirty="0" smtClean="0"/>
              <a:t> </a:t>
            </a:r>
            <a:r>
              <a:rPr lang="hu-HU" sz="1400" dirty="0" err="1" smtClean="0"/>
              <a:t>on</a:t>
            </a:r>
            <a:r>
              <a:rPr lang="hu-HU" sz="1400" dirty="0" smtClean="0"/>
              <a:t> </a:t>
            </a:r>
            <a:r>
              <a:rPr lang="hu-HU" sz="1400" dirty="0" err="1" smtClean="0"/>
              <a:t>Biomechanics</a:t>
            </a:r>
            <a:r>
              <a:rPr lang="hu-HU" sz="1400" dirty="0" smtClean="0"/>
              <a:t>, </a:t>
            </a:r>
            <a:r>
              <a:rPr lang="hu-HU" sz="1400" dirty="0" err="1" smtClean="0"/>
              <a:t>Eds</a:t>
            </a:r>
            <a:r>
              <a:rPr lang="hu-HU" sz="1400" dirty="0" smtClean="0"/>
              <a:t>: Bojtár, I. pp. 472-479.</a:t>
            </a:r>
          </a:p>
          <a:p>
            <a:endParaRPr lang="en-US" sz="1400" dirty="0"/>
          </a:p>
        </p:txBody>
      </p:sp>
    </p:spTree>
    <p:extLst>
      <p:ext uri="{BB962C8B-B14F-4D97-AF65-F5344CB8AC3E}">
        <p14:creationId xmlns:p14="http://schemas.microsoft.com/office/powerpoint/2010/main" val="3926880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159732" y="332656"/>
            <a:ext cx="414046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2400" b="1" dirty="0" smtClean="0"/>
              <a:t>Az ín megnyúlása</a:t>
            </a:r>
            <a:endParaRPr lang="hu-HU" sz="2400" b="1" dirty="0"/>
          </a:p>
        </p:txBody>
      </p:sp>
      <p:graphicFrame>
        <p:nvGraphicFramePr>
          <p:cNvPr id="3" name="Diagram 2"/>
          <p:cNvGraphicFramePr>
            <a:graphicFrameLocks/>
          </p:cNvGraphicFramePr>
          <p:nvPr>
            <p:extLst>
              <p:ext uri="{D42A27DB-BD31-4B8C-83A1-F6EECF244321}">
                <p14:modId xmlns:p14="http://schemas.microsoft.com/office/powerpoint/2010/main" val="857150019"/>
              </p:ext>
            </p:extLst>
          </p:nvPr>
        </p:nvGraphicFramePr>
        <p:xfrm>
          <a:off x="5868144" y="1484784"/>
          <a:ext cx="2304256"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4" name="Szövegdoboz 3"/>
          <p:cNvSpPr txBox="1"/>
          <p:nvPr/>
        </p:nvSpPr>
        <p:spPr>
          <a:xfrm>
            <a:off x="5436096" y="971436"/>
            <a:ext cx="2880320" cy="461665"/>
          </a:xfrm>
          <a:prstGeom prst="rect">
            <a:avLst/>
          </a:prstGeom>
          <a:noFill/>
        </p:spPr>
        <p:txBody>
          <a:bodyPr wrap="square" rtlCol="0">
            <a:spAutoFit/>
          </a:bodyPr>
          <a:lstStyle/>
          <a:p>
            <a:pPr algn="ctr"/>
            <a:r>
              <a:rPr lang="hu-HU" sz="2400" dirty="0" smtClean="0"/>
              <a:t>Achilles ín</a:t>
            </a:r>
            <a:endParaRPr lang="hu-HU" sz="2400" dirty="0"/>
          </a:p>
        </p:txBody>
      </p:sp>
      <p:sp>
        <p:nvSpPr>
          <p:cNvPr id="5" name="Szövegdoboz 4"/>
          <p:cNvSpPr txBox="1"/>
          <p:nvPr/>
        </p:nvSpPr>
        <p:spPr>
          <a:xfrm>
            <a:off x="1331640" y="971436"/>
            <a:ext cx="2880320" cy="461665"/>
          </a:xfrm>
          <a:prstGeom prst="rect">
            <a:avLst/>
          </a:prstGeom>
          <a:noFill/>
        </p:spPr>
        <p:txBody>
          <a:bodyPr wrap="square" rtlCol="0">
            <a:spAutoFit/>
          </a:bodyPr>
          <a:lstStyle/>
          <a:p>
            <a:pPr algn="ctr"/>
            <a:r>
              <a:rPr lang="hu-HU" sz="2400" dirty="0" err="1" smtClean="0"/>
              <a:t>Patella</a:t>
            </a:r>
            <a:r>
              <a:rPr lang="hu-HU" sz="2400" dirty="0" smtClean="0"/>
              <a:t> ín</a:t>
            </a:r>
            <a:endParaRPr lang="hu-HU" sz="2400" dirty="0"/>
          </a:p>
        </p:txBody>
      </p:sp>
      <p:graphicFrame>
        <p:nvGraphicFramePr>
          <p:cNvPr id="7" name="Diagram 6"/>
          <p:cNvGraphicFramePr>
            <a:graphicFrameLocks/>
          </p:cNvGraphicFramePr>
          <p:nvPr>
            <p:extLst>
              <p:ext uri="{D42A27DB-BD31-4B8C-83A1-F6EECF244321}">
                <p14:modId xmlns:p14="http://schemas.microsoft.com/office/powerpoint/2010/main" val="2978545014"/>
              </p:ext>
            </p:extLst>
          </p:nvPr>
        </p:nvGraphicFramePr>
        <p:xfrm>
          <a:off x="179512" y="1340768"/>
          <a:ext cx="5400600"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8" name="Szövegdoboz 7"/>
          <p:cNvSpPr txBox="1"/>
          <p:nvPr/>
        </p:nvSpPr>
        <p:spPr>
          <a:xfrm>
            <a:off x="5796136" y="5579948"/>
            <a:ext cx="2520280" cy="369332"/>
          </a:xfrm>
          <a:prstGeom prst="rect">
            <a:avLst/>
          </a:prstGeom>
          <a:noFill/>
        </p:spPr>
        <p:txBody>
          <a:bodyPr wrap="square" rtlCol="0">
            <a:spAutoFit/>
          </a:bodyPr>
          <a:lstStyle/>
          <a:p>
            <a:r>
              <a:rPr lang="hu-HU" dirty="0" smtClean="0"/>
              <a:t> </a:t>
            </a:r>
            <a:r>
              <a:rPr lang="hu-HU" dirty="0" err="1" smtClean="0"/>
              <a:t>Kongsgaard</a:t>
            </a:r>
            <a:r>
              <a:rPr lang="hu-HU" dirty="0" smtClean="0"/>
              <a:t> et </a:t>
            </a:r>
            <a:r>
              <a:rPr lang="hu-HU" dirty="0" err="1" smtClean="0"/>
              <a:t>al</a:t>
            </a:r>
            <a:r>
              <a:rPr lang="hu-HU" dirty="0" smtClean="0"/>
              <a:t>. 2011</a:t>
            </a:r>
            <a:endParaRPr lang="hu-HU" dirty="0"/>
          </a:p>
        </p:txBody>
      </p:sp>
      <p:sp>
        <p:nvSpPr>
          <p:cNvPr id="9" name="Szövegdoboz 8"/>
          <p:cNvSpPr txBox="1"/>
          <p:nvPr/>
        </p:nvSpPr>
        <p:spPr>
          <a:xfrm>
            <a:off x="1115616" y="5579948"/>
            <a:ext cx="2088232" cy="369332"/>
          </a:xfrm>
          <a:prstGeom prst="rect">
            <a:avLst/>
          </a:prstGeom>
          <a:noFill/>
        </p:spPr>
        <p:txBody>
          <a:bodyPr wrap="square" rtlCol="0">
            <a:spAutoFit/>
          </a:bodyPr>
          <a:lstStyle/>
          <a:p>
            <a:r>
              <a:rPr lang="hu-HU" dirty="0" smtClean="0"/>
              <a:t>O’</a:t>
            </a:r>
            <a:r>
              <a:rPr lang="hu-HU" dirty="0" err="1" smtClean="0"/>
              <a:t>Brian</a:t>
            </a:r>
            <a:r>
              <a:rPr lang="hu-HU" dirty="0" smtClean="0"/>
              <a:t> et </a:t>
            </a:r>
            <a:r>
              <a:rPr lang="hu-HU" dirty="0" err="1" smtClean="0"/>
              <a:t>al</a:t>
            </a:r>
            <a:r>
              <a:rPr lang="hu-HU" dirty="0" smtClean="0"/>
              <a:t>. 2010</a:t>
            </a:r>
            <a:endParaRPr lang="hu-HU" dirty="0"/>
          </a:p>
        </p:txBody>
      </p:sp>
      <p:sp>
        <p:nvSpPr>
          <p:cNvPr id="10" name="Szövegdoboz 9"/>
          <p:cNvSpPr txBox="1"/>
          <p:nvPr/>
        </p:nvSpPr>
        <p:spPr>
          <a:xfrm>
            <a:off x="395536" y="4725144"/>
            <a:ext cx="4896544" cy="646331"/>
          </a:xfrm>
          <a:prstGeom prst="rect">
            <a:avLst/>
          </a:prstGeom>
          <a:noFill/>
        </p:spPr>
        <p:txBody>
          <a:bodyPr wrap="square" rtlCol="0">
            <a:spAutoFit/>
          </a:bodyPr>
          <a:lstStyle/>
          <a:p>
            <a:r>
              <a:rPr lang="hu-HU" dirty="0" smtClean="0"/>
              <a:t>Kék oszlopok – megnyúlás 1321 </a:t>
            </a:r>
            <a:r>
              <a:rPr lang="hu-HU" dirty="0" err="1" smtClean="0"/>
              <a:t>N-nál</a:t>
            </a:r>
            <a:r>
              <a:rPr lang="hu-HU" dirty="0" smtClean="0"/>
              <a:t>; piros oszlopok – megnyúlás maximális nyújtó erőnél</a:t>
            </a:r>
            <a:endParaRPr lang="hu-HU" dirty="0"/>
          </a:p>
        </p:txBody>
      </p:sp>
    </p:spTree>
    <p:extLst>
      <p:ext uri="{BB962C8B-B14F-4D97-AF65-F5344CB8AC3E}">
        <p14:creationId xmlns:p14="http://schemas.microsoft.com/office/powerpoint/2010/main" val="3543314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209800" y="457200"/>
            <a:ext cx="472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NYÚJTÁSI ERŐ</a:t>
            </a:r>
          </a:p>
          <a:p>
            <a:pPr algn="ctr">
              <a:spcBef>
                <a:spcPct val="50000"/>
              </a:spcBef>
              <a:buFontTx/>
              <a:buNone/>
            </a:pPr>
            <a:endParaRPr lang="en-US" altLang="hu-HU" b="1" i="1"/>
          </a:p>
        </p:txBody>
      </p:sp>
      <p:sp>
        <p:nvSpPr>
          <p:cNvPr id="121859" name="Text Box 3"/>
          <p:cNvSpPr txBox="1">
            <a:spLocks noChangeArrowheads="1"/>
          </p:cNvSpPr>
          <p:nvPr/>
        </p:nvSpPr>
        <p:spPr bwMode="auto">
          <a:xfrm>
            <a:off x="2209800" y="13716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MEGNYÚLÁS</a:t>
            </a:r>
            <a:endParaRPr lang="en-US" altLang="hu-HU" b="1" i="1"/>
          </a:p>
        </p:txBody>
      </p:sp>
      <p:sp>
        <p:nvSpPr>
          <p:cNvPr id="121860" name="Text Box 4"/>
          <p:cNvSpPr txBox="1">
            <a:spLocks noChangeArrowheads="1"/>
          </p:cNvSpPr>
          <p:nvPr/>
        </p:nvSpPr>
        <p:spPr bwMode="auto">
          <a:xfrm>
            <a:off x="2209800" y="3138488"/>
            <a:ext cx="472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STRESS - STRAIN</a:t>
            </a:r>
          </a:p>
        </p:txBody>
      </p:sp>
      <p:sp>
        <p:nvSpPr>
          <p:cNvPr id="121861" name="Text Box 5"/>
          <p:cNvSpPr txBox="1">
            <a:spLocks noChangeArrowheads="1"/>
          </p:cNvSpPr>
          <p:nvPr/>
        </p:nvSpPr>
        <p:spPr bwMode="auto">
          <a:xfrm>
            <a:off x="1714500" y="2286000"/>
            <a:ext cx="571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i="1">
                <a:solidFill>
                  <a:srgbClr val="FF0000"/>
                </a:solidFill>
              </a:rPr>
              <a:t>STIFFNESS - COMPLIENCE</a:t>
            </a:r>
          </a:p>
        </p:txBody>
      </p:sp>
      <p:sp>
        <p:nvSpPr>
          <p:cNvPr id="121862" name="Text Box 6"/>
          <p:cNvSpPr txBox="1">
            <a:spLocks noChangeArrowheads="1"/>
          </p:cNvSpPr>
          <p:nvPr/>
        </p:nvSpPr>
        <p:spPr bwMode="auto">
          <a:xfrm>
            <a:off x="1676400" y="38862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ELAST</a:t>
            </a:r>
            <a:r>
              <a:rPr lang="hu-HU" altLang="hu-HU" b="1" i="1"/>
              <a:t>IKUS</a:t>
            </a:r>
            <a:r>
              <a:rPr lang="en-US" altLang="hu-HU" b="1" i="1"/>
              <a:t>/ YOUNG MODULUS</a:t>
            </a:r>
          </a:p>
        </p:txBody>
      </p:sp>
      <p:sp>
        <p:nvSpPr>
          <p:cNvPr id="121865" name="Text Box 9"/>
          <p:cNvSpPr txBox="1">
            <a:spLocks noChangeArrowheads="1"/>
          </p:cNvSpPr>
          <p:nvPr/>
        </p:nvSpPr>
        <p:spPr bwMode="auto">
          <a:xfrm>
            <a:off x="1676400" y="4602163"/>
            <a:ext cx="571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NYÚJTÁSI ENERGIA</a:t>
            </a:r>
            <a:endParaRPr lang="en-US" altLang="hu-HU" b="1" i="1"/>
          </a:p>
        </p:txBody>
      </p:sp>
      <p:sp>
        <p:nvSpPr>
          <p:cNvPr id="121866" name="Text Box 10"/>
          <p:cNvSpPr txBox="1">
            <a:spLocks noChangeArrowheads="1"/>
          </p:cNvSpPr>
          <p:nvPr/>
        </p:nvSpPr>
        <p:spPr bwMode="auto">
          <a:xfrm>
            <a:off x="1676400" y="5287963"/>
            <a:ext cx="571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H</a:t>
            </a:r>
            <a:r>
              <a:rPr lang="hu-HU" altLang="hu-HU" b="1" i="1"/>
              <a:t>ISZTERÉZIS</a:t>
            </a:r>
            <a:endParaRPr lang="en-US" altLang="hu-HU" b="1" i="1"/>
          </a:p>
        </p:txBody>
      </p:sp>
    </p:spTree>
    <p:extLst>
      <p:ext uri="{BB962C8B-B14F-4D97-AF65-F5344CB8AC3E}">
        <p14:creationId xmlns:p14="http://schemas.microsoft.com/office/powerpoint/2010/main" val="1531760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1858">
                                            <p:txEl>
                                              <p:pRg st="0" end="0"/>
                                            </p:txEl>
                                          </p:spTgt>
                                        </p:tgtEl>
                                        <p:attrNameLst>
                                          <p:attrName>style.visibility</p:attrName>
                                        </p:attrNameLst>
                                      </p:cBhvr>
                                      <p:to>
                                        <p:strVal val="visible"/>
                                      </p:to>
                                    </p:set>
                                    <p:animEffect transition="in" filter="box(out)">
                                      <p:cBhvr>
                                        <p:cTn id="7" dur="500"/>
                                        <p:tgtEl>
                                          <p:spTgt spid="121858">
                                            <p:txEl>
                                              <p:pRg st="0" end="0"/>
                                            </p:txEl>
                                          </p:spTgt>
                                        </p:tgtEl>
                                      </p:cBhvr>
                                    </p:animEffect>
                                  </p:childTnLst>
                                  <p:subTnLst>
                                    <p:animClr clrSpc="rgb" dir="cw">
                                      <p:cBhvr override="childStyle">
                                        <p:cTn dur="1" fill="hold" display="0" masterRel="nextClick" afterEffect="1"/>
                                        <p:tgtEl>
                                          <p:spTgt spid="121858">
                                            <p:txEl>
                                              <p:pRg st="0" end="0"/>
                                            </p:txEl>
                                          </p:spTgt>
                                        </p:tgtEl>
                                        <p:attrNameLst>
                                          <p:attrName>ppt_c</p:attrName>
                                        </p:attrNameLst>
                                      </p:cBhvr>
                                      <p:to>
                                        <a:srgbClr val="CC3300"/>
                                      </p:to>
                                    </p:animClr>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1859">
                                            <p:txEl>
                                              <p:pRg st="0" end="0"/>
                                            </p:txEl>
                                          </p:spTgt>
                                        </p:tgtEl>
                                        <p:attrNameLst>
                                          <p:attrName>style.visibility</p:attrName>
                                        </p:attrNameLst>
                                      </p:cBhvr>
                                      <p:to>
                                        <p:strVal val="visible"/>
                                      </p:to>
                                    </p:set>
                                    <p:anim calcmode="lin" valueType="num">
                                      <p:cBhvr additive="base">
                                        <p:cTn id="11" dur="5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18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1860">
                                            <p:txEl>
                                              <p:pRg st="0" end="0"/>
                                            </p:txEl>
                                          </p:spTgt>
                                        </p:tgtEl>
                                        <p:attrNameLst>
                                          <p:attrName>style.visibility</p:attrName>
                                        </p:attrNameLst>
                                      </p:cBhvr>
                                      <p:to>
                                        <p:strVal val="visible"/>
                                      </p:to>
                                    </p:set>
                                    <p:anim calcmode="lin" valueType="num">
                                      <p:cBhvr additive="base">
                                        <p:cTn id="16" dur="500" fill="hold"/>
                                        <p:tgtEl>
                                          <p:spTgt spid="121860">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18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WAV"/>
                                        </p:tgtEl>
                                      </p:cMediaNode>
                                    </p:audio>
                                  </p:sub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21861">
                                            <p:txEl>
                                              <p:pRg st="0" end="0"/>
                                            </p:txEl>
                                          </p:spTgt>
                                        </p:tgtEl>
                                        <p:attrNameLst>
                                          <p:attrName>style.visibility</p:attrName>
                                        </p:attrNameLst>
                                      </p:cBhvr>
                                      <p:to>
                                        <p:strVal val="visible"/>
                                      </p:to>
                                    </p:set>
                                    <p:anim calcmode="lin" valueType="num">
                                      <p:cBhvr additive="base">
                                        <p:cTn id="21" dur="500" fill="hold"/>
                                        <p:tgtEl>
                                          <p:spTgt spid="121861">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18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WHOOSH.WAV"/>
                                        </p:tgtEl>
                                      </p:cMediaNode>
                                    </p:audio>
                                  </p:sub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21862">
                                            <p:txEl>
                                              <p:pRg st="0" end="0"/>
                                            </p:txEl>
                                          </p:spTgt>
                                        </p:tgtEl>
                                        <p:attrNameLst>
                                          <p:attrName>style.visibility</p:attrName>
                                        </p:attrNameLst>
                                      </p:cBhvr>
                                      <p:to>
                                        <p:strVal val="visible"/>
                                      </p:to>
                                    </p:set>
                                    <p:anim calcmode="lin" valueType="num">
                                      <p:cBhvr additive="base">
                                        <p:cTn id="26" dur="500" fill="hold"/>
                                        <p:tgtEl>
                                          <p:spTgt spid="121862">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18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WHOOSH.WAV"/>
                                        </p:tgtEl>
                                      </p:cMediaNode>
                                    </p:audio>
                                  </p:sub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21865">
                                            <p:txEl>
                                              <p:pRg st="0" end="0"/>
                                            </p:txEl>
                                          </p:spTgt>
                                        </p:tgtEl>
                                        <p:attrNameLst>
                                          <p:attrName>style.visibility</p:attrName>
                                        </p:attrNameLst>
                                      </p:cBhvr>
                                      <p:to>
                                        <p:strVal val="visible"/>
                                      </p:to>
                                    </p:set>
                                    <p:anim calcmode="lin" valueType="num">
                                      <p:cBhvr additive="base">
                                        <p:cTn id="31" dur="500" fill="hold"/>
                                        <p:tgtEl>
                                          <p:spTgt spid="12186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18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21866">
                                            <p:txEl>
                                              <p:pRg st="0" end="0"/>
                                            </p:txEl>
                                          </p:spTgt>
                                        </p:tgtEl>
                                        <p:attrNameLst>
                                          <p:attrName>style.visibility</p:attrName>
                                        </p:attrNameLst>
                                      </p:cBhvr>
                                      <p:to>
                                        <p:strVal val="visible"/>
                                      </p:to>
                                    </p:set>
                                    <p:anim calcmode="lin" valueType="num">
                                      <p:cBhvr additive="base">
                                        <p:cTn id="36" dur="500" fill="hold"/>
                                        <p:tgtEl>
                                          <p:spTgt spid="121866">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18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autoUpdateAnimBg="0" advAuto="0"/>
      <p:bldP spid="121859" grpId="0" build="p" autoUpdateAnimBg="0" advAuto="0"/>
      <p:bldP spid="121860" grpId="0" build="p" autoUpdateAnimBg="0" advAuto="0"/>
      <p:bldP spid="121861" grpId="0" build="p" autoUpdateAnimBg="0" advAuto="0"/>
      <p:bldP spid="121862" grpId="0" build="p" autoUpdateAnimBg="0" advAuto="0"/>
      <p:bldP spid="121865" grpId="0" build="p" autoUpdateAnimBg="0" advAuto="0"/>
      <p:bldP spid="121866"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g-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4449763"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fig-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47775"/>
            <a:ext cx="45720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838200" y="304800"/>
            <a:ext cx="6858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800" b="1"/>
              <a:t>Az ín hosszúság és keresztmetszet hatása a stiffness-re</a:t>
            </a:r>
            <a:endParaRPr lang="en-US" altLang="hu-HU" sz="2800" b="1"/>
          </a:p>
        </p:txBody>
      </p:sp>
      <p:sp>
        <p:nvSpPr>
          <p:cNvPr id="88070" name="Line 6"/>
          <p:cNvSpPr>
            <a:spLocks noChangeShapeType="1"/>
          </p:cNvSpPr>
          <p:nvPr/>
        </p:nvSpPr>
        <p:spPr bwMode="auto">
          <a:xfrm flipV="1">
            <a:off x="1622425" y="2286000"/>
            <a:ext cx="533400" cy="1143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8071" name="Text Box 7"/>
          <p:cNvSpPr txBox="1">
            <a:spLocks noChangeArrowheads="1"/>
          </p:cNvSpPr>
          <p:nvPr/>
        </p:nvSpPr>
        <p:spPr bwMode="auto">
          <a:xfrm>
            <a:off x="3203575" y="6092825"/>
            <a:ext cx="3008313"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2000" b="1"/>
              <a:t>S</a:t>
            </a:r>
            <a:r>
              <a:rPr lang="hu-HU" altLang="hu-HU" sz="2000" b="1"/>
              <a:t>TIFFNESS</a:t>
            </a:r>
            <a:r>
              <a:rPr lang="en-US" altLang="hu-HU" sz="2000" b="1"/>
              <a:t> = dF / d</a:t>
            </a:r>
            <a:r>
              <a:rPr lang="hu-HU" altLang="hu-HU" sz="2000" b="1"/>
              <a:t>l</a:t>
            </a:r>
            <a:endParaRPr lang="en-US" altLang="hu-HU" sz="2000" b="1"/>
          </a:p>
        </p:txBody>
      </p:sp>
      <p:sp>
        <p:nvSpPr>
          <p:cNvPr id="88072" name="Text Box 8"/>
          <p:cNvSpPr txBox="1">
            <a:spLocks noChangeArrowheads="1"/>
          </p:cNvSpPr>
          <p:nvPr/>
        </p:nvSpPr>
        <p:spPr bwMode="auto">
          <a:xfrm>
            <a:off x="3132138" y="5661025"/>
            <a:ext cx="30083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2000" b="1"/>
              <a:t>COMPLIENCE = d</a:t>
            </a:r>
            <a:r>
              <a:rPr lang="hu-HU" altLang="hu-HU" sz="2000" b="1"/>
              <a:t>l</a:t>
            </a:r>
            <a:r>
              <a:rPr lang="en-US" altLang="hu-HU" sz="2000" b="1"/>
              <a:t> / dF</a:t>
            </a:r>
          </a:p>
        </p:txBody>
      </p:sp>
    </p:spTree>
    <p:extLst>
      <p:ext uri="{BB962C8B-B14F-4D97-AF65-F5344CB8AC3E}">
        <p14:creationId xmlns:p14="http://schemas.microsoft.com/office/powerpoint/2010/main" val="3520043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 calcmode="lin" valueType="num">
                                      <p:cBhvr additive="base">
                                        <p:cTn id="7" dur="500" fill="hold"/>
                                        <p:tgtEl>
                                          <p:spTgt spid="88070"/>
                                        </p:tgtEl>
                                        <p:attrNameLst>
                                          <p:attrName>ppt_x</p:attrName>
                                        </p:attrNameLst>
                                      </p:cBhvr>
                                      <p:tavLst>
                                        <p:tav tm="0">
                                          <p:val>
                                            <p:strVal val="0-#ppt_w/2"/>
                                          </p:val>
                                        </p:tav>
                                        <p:tav tm="100000">
                                          <p:val>
                                            <p:strVal val="#ppt_x"/>
                                          </p:val>
                                        </p:tav>
                                      </p:tavLst>
                                    </p:anim>
                                    <p:anim calcmode="lin" valueType="num">
                                      <p:cBhvr additive="base">
                                        <p:cTn id="8" dur="500" fill="hold"/>
                                        <p:tgtEl>
                                          <p:spTgt spid="880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8071"/>
                                        </p:tgtEl>
                                        <p:attrNameLst>
                                          <p:attrName>style.visibility</p:attrName>
                                        </p:attrNameLst>
                                      </p:cBhvr>
                                      <p:to>
                                        <p:strVal val="visible"/>
                                      </p:to>
                                    </p:set>
                                    <p:anim calcmode="lin" valueType="num">
                                      <p:cBhvr additive="base">
                                        <p:cTn id="12" dur="500" fill="hold"/>
                                        <p:tgtEl>
                                          <p:spTgt spid="88071"/>
                                        </p:tgtEl>
                                        <p:attrNameLst>
                                          <p:attrName>ppt_x</p:attrName>
                                        </p:attrNameLst>
                                      </p:cBhvr>
                                      <p:tavLst>
                                        <p:tav tm="0">
                                          <p:val>
                                            <p:strVal val="0-#ppt_w/2"/>
                                          </p:val>
                                        </p:tav>
                                        <p:tav tm="100000">
                                          <p:val>
                                            <p:strVal val="#ppt_x"/>
                                          </p:val>
                                        </p:tav>
                                      </p:tavLst>
                                    </p:anim>
                                    <p:anim calcmode="lin" valueType="num">
                                      <p:cBhvr additive="base">
                                        <p:cTn id="13" dur="500" fill="hold"/>
                                        <p:tgtEl>
                                          <p:spTgt spid="880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8072"/>
                                        </p:tgtEl>
                                        <p:attrNameLst>
                                          <p:attrName>style.visibility</p:attrName>
                                        </p:attrNameLst>
                                      </p:cBhvr>
                                      <p:to>
                                        <p:strVal val="visible"/>
                                      </p:to>
                                    </p:set>
                                    <p:anim calcmode="lin" valueType="num">
                                      <p:cBhvr additive="base">
                                        <p:cTn id="18" dur="500" fill="hold"/>
                                        <p:tgtEl>
                                          <p:spTgt spid="88072"/>
                                        </p:tgtEl>
                                        <p:attrNameLst>
                                          <p:attrName>ppt_x</p:attrName>
                                        </p:attrNameLst>
                                      </p:cBhvr>
                                      <p:tavLst>
                                        <p:tav tm="0">
                                          <p:val>
                                            <p:strVal val="0-#ppt_w/2"/>
                                          </p:val>
                                        </p:tav>
                                        <p:tav tm="100000">
                                          <p:val>
                                            <p:strVal val="#ppt_x"/>
                                          </p:val>
                                        </p:tav>
                                      </p:tavLst>
                                    </p:anim>
                                    <p:anim calcmode="lin" valueType="num">
                                      <p:cBhvr additive="base">
                                        <p:cTn id="19" dur="500" fill="hold"/>
                                        <p:tgtEl>
                                          <p:spTgt spid="8807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8072"/>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1" grpId="0" animBg="1" autoUpdateAnimBg="0"/>
      <p:bldP spid="8807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3" name="Object 3"/>
          <p:cNvGraphicFramePr>
            <a:graphicFrameLocks noChangeAspect="1"/>
          </p:cNvGraphicFramePr>
          <p:nvPr/>
        </p:nvGraphicFramePr>
        <p:xfrm>
          <a:off x="990600" y="1295400"/>
          <a:ext cx="5516563" cy="4038600"/>
        </p:xfrm>
        <a:graphic>
          <a:graphicData uri="http://schemas.openxmlformats.org/presentationml/2006/ole">
            <mc:AlternateContent xmlns:mc="http://schemas.openxmlformats.org/markup-compatibility/2006">
              <mc:Choice xmlns:v="urn:schemas-microsoft-com:vml" Requires="v">
                <p:oleObj spid="_x0000_s103494" name="Chart" r:id="rId8" imgW="4305673" imgH="2391314" progId="Excel.Chart.8">
                  <p:embed/>
                </p:oleObj>
              </mc:Choice>
              <mc:Fallback>
                <p:oleObj name="Chart" r:id="rId8" imgW="4305673" imgH="2391314"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295400"/>
                        <a:ext cx="55165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6" name="Text Box 4"/>
          <p:cNvSpPr txBox="1">
            <a:spLocks noChangeArrowheads="1"/>
          </p:cNvSpPr>
          <p:nvPr/>
        </p:nvSpPr>
        <p:spPr bwMode="auto">
          <a:xfrm>
            <a:off x="1219200" y="6096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sz="2400" b="1"/>
              <a:t>ERŐ – MEGNYÚLÁS KAPCSOLAT</a:t>
            </a:r>
            <a:endParaRPr lang="en-GB" altLang="hu-HU" sz="2400" b="1"/>
          </a:p>
        </p:txBody>
      </p:sp>
      <p:sp>
        <p:nvSpPr>
          <p:cNvPr id="112645" name="AutoShape 5"/>
          <p:cNvSpPr>
            <a:spLocks noChangeArrowheads="1"/>
          </p:cNvSpPr>
          <p:nvPr/>
        </p:nvSpPr>
        <p:spPr bwMode="auto">
          <a:xfrm flipH="1">
            <a:off x="3886200" y="2286000"/>
            <a:ext cx="1371600" cy="838200"/>
          </a:xfrm>
          <a:prstGeom prst="rtTriangle">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112646" name="Text Box 6"/>
          <p:cNvSpPr txBox="1">
            <a:spLocks noChangeArrowheads="1"/>
          </p:cNvSpPr>
          <p:nvPr/>
        </p:nvSpPr>
        <p:spPr bwMode="auto">
          <a:xfrm>
            <a:off x="5867400" y="1447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a:t>Stiffness = dF </a:t>
            </a:r>
            <a:r>
              <a:rPr lang="hu-HU" altLang="hu-HU" sz="2400">
                <a:cs typeface="Times New Roman" pitchFamily="18" charset="0"/>
              </a:rPr>
              <a:t>•</a:t>
            </a:r>
            <a:r>
              <a:rPr lang="hu-HU" altLang="hu-HU" sz="2400"/>
              <a:t> dl</a:t>
            </a:r>
            <a:r>
              <a:rPr lang="hu-HU" altLang="hu-HU" sz="2400" b="1" baseline="40000"/>
              <a:t>-1</a:t>
            </a:r>
            <a:endParaRPr lang="en-US" altLang="hu-HU" sz="2400" b="1" baseline="40000"/>
          </a:p>
        </p:txBody>
      </p:sp>
      <p:sp>
        <p:nvSpPr>
          <p:cNvPr id="112647" name="Text Box 7"/>
          <p:cNvSpPr txBox="1">
            <a:spLocks noChangeArrowheads="1"/>
          </p:cNvSpPr>
          <p:nvPr/>
        </p:nvSpPr>
        <p:spPr bwMode="auto">
          <a:xfrm>
            <a:off x="2743200" y="1524000"/>
            <a:ext cx="2836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b="1" dirty="0">
                <a:solidFill>
                  <a:srgbClr val="FF3300"/>
                </a:solidFill>
              </a:rPr>
              <a:t>769,2 </a:t>
            </a:r>
            <a:r>
              <a:rPr lang="hu-HU" altLang="hu-HU" b="1" dirty="0" smtClean="0">
                <a:solidFill>
                  <a:srgbClr val="FF3300"/>
                </a:solidFill>
              </a:rPr>
              <a:t>N· mm</a:t>
            </a:r>
            <a:r>
              <a:rPr lang="hu-HU" altLang="hu-HU" b="1" baseline="40000" dirty="0" smtClean="0">
                <a:solidFill>
                  <a:srgbClr val="FF3300"/>
                </a:solidFill>
              </a:rPr>
              <a:t>-1</a:t>
            </a:r>
            <a:endParaRPr lang="en-US" altLang="hu-HU" b="1" baseline="40000" dirty="0">
              <a:solidFill>
                <a:srgbClr val="FF3300"/>
              </a:solidFill>
            </a:endParaRPr>
          </a:p>
        </p:txBody>
      </p:sp>
      <p:sp>
        <p:nvSpPr>
          <p:cNvPr id="112649" name="Line 9"/>
          <p:cNvSpPr>
            <a:spLocks noChangeShapeType="1"/>
          </p:cNvSpPr>
          <p:nvPr/>
        </p:nvSpPr>
        <p:spPr bwMode="auto">
          <a:xfrm flipV="1">
            <a:off x="3886200" y="2286000"/>
            <a:ext cx="1371600" cy="838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112650" name="Text Box 10"/>
          <p:cNvSpPr txBox="1">
            <a:spLocks noChangeArrowheads="1"/>
          </p:cNvSpPr>
          <p:nvPr/>
        </p:nvSpPr>
        <p:spPr bwMode="auto">
          <a:xfrm>
            <a:off x="5334000" y="2514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a:solidFill>
                  <a:schemeClr val="bg1"/>
                </a:solidFill>
              </a:rPr>
              <a:t>dF</a:t>
            </a:r>
            <a:endParaRPr lang="en-US" altLang="hu-HU" sz="2400">
              <a:solidFill>
                <a:schemeClr val="bg1"/>
              </a:solidFill>
            </a:endParaRPr>
          </a:p>
        </p:txBody>
      </p:sp>
      <p:sp>
        <p:nvSpPr>
          <p:cNvPr id="112651" name="Text Box 11"/>
          <p:cNvSpPr txBox="1">
            <a:spLocks noChangeArrowheads="1"/>
          </p:cNvSpPr>
          <p:nvPr/>
        </p:nvSpPr>
        <p:spPr bwMode="auto">
          <a:xfrm>
            <a:off x="449580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a:solidFill>
                  <a:schemeClr val="bg1"/>
                </a:solidFill>
              </a:rPr>
              <a:t>dl</a:t>
            </a:r>
            <a:endParaRPr lang="en-US" altLang="hu-HU" sz="2400">
              <a:solidFill>
                <a:schemeClr val="bg1"/>
              </a:solidFill>
            </a:endParaRPr>
          </a:p>
        </p:txBody>
      </p:sp>
      <p:graphicFrame>
        <p:nvGraphicFramePr>
          <p:cNvPr id="112652" name="Object 12"/>
          <p:cNvGraphicFramePr>
            <a:graphicFrameLocks noChangeAspect="1"/>
          </p:cNvGraphicFramePr>
          <p:nvPr/>
        </p:nvGraphicFramePr>
        <p:xfrm>
          <a:off x="6096000" y="2133600"/>
          <a:ext cx="2901950" cy="3117850"/>
        </p:xfrm>
        <a:graphic>
          <a:graphicData uri="http://schemas.openxmlformats.org/presentationml/2006/ole">
            <mc:AlternateContent xmlns:mc="http://schemas.openxmlformats.org/markup-compatibility/2006">
              <mc:Choice xmlns:v="urn:schemas-microsoft-com:vml" Requires="v">
                <p:oleObj spid="_x0000_s103495" name="Bitkép alakzat" r:id="rId10" imgW="5089524" imgH="5471634" progId="Paint.Picture">
                  <p:embed/>
                </p:oleObj>
              </mc:Choice>
              <mc:Fallback>
                <p:oleObj name="Bitkép alakzat" r:id="rId10" imgW="5089524" imgH="5471634" progId="Paint.Pictur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2133600"/>
                        <a:ext cx="2901950" cy="31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53" name="Text Box 13"/>
          <p:cNvSpPr txBox="1">
            <a:spLocks noChangeArrowheads="1"/>
          </p:cNvSpPr>
          <p:nvPr/>
        </p:nvSpPr>
        <p:spPr bwMode="auto">
          <a:xfrm>
            <a:off x="6096000" y="5181600"/>
            <a:ext cx="2895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sz="1800" b="1"/>
              <a:t>Noyes et al. 1984</a:t>
            </a:r>
            <a:endParaRPr lang="en-US" altLang="hu-HU" sz="1800" b="1"/>
          </a:p>
        </p:txBody>
      </p:sp>
      <p:sp>
        <p:nvSpPr>
          <p:cNvPr id="112654" name="Line 14"/>
          <p:cNvSpPr>
            <a:spLocks noChangeShapeType="1"/>
          </p:cNvSpPr>
          <p:nvPr/>
        </p:nvSpPr>
        <p:spPr bwMode="auto">
          <a:xfrm flipV="1">
            <a:off x="6972300" y="2971800"/>
            <a:ext cx="533400" cy="10668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112655" name="Text Box 15"/>
          <p:cNvSpPr txBox="1">
            <a:spLocks noChangeArrowheads="1"/>
          </p:cNvSpPr>
          <p:nvPr/>
        </p:nvSpPr>
        <p:spPr bwMode="auto">
          <a:xfrm>
            <a:off x="7086600" y="2286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000">
                <a:solidFill>
                  <a:srgbClr val="FF3300"/>
                </a:solidFill>
              </a:rPr>
              <a:t>335 N m</a:t>
            </a:r>
            <a:r>
              <a:rPr lang="hu-HU" altLang="hu-HU" sz="2000" b="1" baseline="40000">
                <a:solidFill>
                  <a:srgbClr val="FF3300"/>
                </a:solidFill>
              </a:rPr>
              <a:t>-1</a:t>
            </a:r>
            <a:endParaRPr lang="en-US" altLang="hu-HU" sz="2000" b="1" baseline="40000">
              <a:solidFill>
                <a:srgbClr val="FF3300"/>
              </a:solidFill>
            </a:endParaRPr>
          </a:p>
        </p:txBody>
      </p:sp>
      <p:sp>
        <p:nvSpPr>
          <p:cNvPr id="28687" name="Szövegdoboz 15"/>
          <p:cNvSpPr txBox="1">
            <a:spLocks noChangeArrowheads="1"/>
          </p:cNvSpPr>
          <p:nvPr/>
        </p:nvSpPr>
        <p:spPr bwMode="auto">
          <a:xfrm>
            <a:off x="8459788" y="3644900"/>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u-HU" altLang="hu-HU" sz="1800"/>
              <a:t>ACL</a:t>
            </a:r>
            <a:endParaRPr lang="en-GB" altLang="hu-HU" sz="1800"/>
          </a:p>
        </p:txBody>
      </p:sp>
      <p:sp>
        <p:nvSpPr>
          <p:cNvPr id="2" name="Szövegdoboz 1"/>
          <p:cNvSpPr txBox="1"/>
          <p:nvPr/>
        </p:nvSpPr>
        <p:spPr>
          <a:xfrm>
            <a:off x="8459788" y="4014788"/>
            <a:ext cx="684212" cy="369332"/>
          </a:xfrm>
          <a:prstGeom prst="rect">
            <a:avLst/>
          </a:prstGeom>
          <a:noFill/>
        </p:spPr>
        <p:txBody>
          <a:bodyPr wrap="square" rtlCol="0">
            <a:spAutoFit/>
          </a:bodyPr>
          <a:lstStyle/>
          <a:p>
            <a:r>
              <a:rPr lang="hu-HU" dirty="0" smtClean="0">
                <a:solidFill>
                  <a:schemeClr val="bg1"/>
                </a:solidFill>
              </a:rPr>
              <a:t>ACL</a:t>
            </a:r>
            <a:endParaRPr lang="hu-HU" dirty="0">
              <a:solidFill>
                <a:schemeClr val="bg1"/>
              </a:solidFill>
            </a:endParaRPr>
          </a:p>
        </p:txBody>
      </p:sp>
      <p:sp>
        <p:nvSpPr>
          <p:cNvPr id="3" name="Szövegdoboz 2"/>
          <p:cNvSpPr txBox="1"/>
          <p:nvPr/>
        </p:nvSpPr>
        <p:spPr>
          <a:xfrm>
            <a:off x="7924800" y="2743200"/>
            <a:ext cx="534988" cy="381000"/>
          </a:xfrm>
          <a:prstGeom prst="rect">
            <a:avLst/>
          </a:prstGeom>
          <a:noFill/>
        </p:spPr>
        <p:txBody>
          <a:bodyPr wrap="square" rtlCol="0">
            <a:spAutoFit/>
          </a:bodyPr>
          <a:lstStyle/>
          <a:p>
            <a:r>
              <a:rPr lang="hu-HU" dirty="0" smtClean="0">
                <a:solidFill>
                  <a:schemeClr val="bg1"/>
                </a:solidFill>
              </a:rPr>
              <a:t>PT</a:t>
            </a:r>
            <a:endParaRPr lang="hu-HU" dirty="0">
              <a:solidFill>
                <a:schemeClr val="bg1"/>
              </a:solidFill>
            </a:endParaRPr>
          </a:p>
        </p:txBody>
      </p:sp>
    </p:spTree>
    <p:extLst>
      <p:ext uri="{BB962C8B-B14F-4D97-AF65-F5344CB8AC3E}">
        <p14:creationId xmlns:p14="http://schemas.microsoft.com/office/powerpoint/2010/main" val="618873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strips(downLeft)">
                                      <p:cBhvr>
                                        <p:cTn id="7" dur="500"/>
                                        <p:tgtEl>
                                          <p:spTgt spid="112643"/>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2643"/>
                                        </p:tgtEl>
                                        <p:attrNameLst>
                                          <p:attrName>style.visibility</p:attrName>
                                        </p:attrNameLst>
                                      </p:cBhvr>
                                      <p:to>
                                        <p:strVal val="visible"/>
                                      </p:to>
                                    </p:set>
                                    <p:animEffect transition="in" filter="strips(downLeft)">
                                      <p:cBhvr>
                                        <p:cTn id="11" dur="500"/>
                                        <p:tgtEl>
                                          <p:spTgt spid="112643"/>
                                        </p:tgtEl>
                                      </p:cBhvr>
                                    </p:animEffec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112649"/>
                                        </p:tgtEl>
                                        <p:attrNameLst>
                                          <p:attrName>style.visibility</p:attrName>
                                        </p:attrNameLst>
                                      </p:cBhvr>
                                      <p:to>
                                        <p:strVal val="visible"/>
                                      </p:to>
                                    </p:set>
                                    <p:animEffect transition="in" filter="slide(fromRight)">
                                      <p:cBhvr>
                                        <p:cTn id="16" dur="500"/>
                                        <p:tgtEl>
                                          <p:spTgt spid="112649"/>
                                        </p:tgtEl>
                                      </p:cBhvr>
                                    </p:animEffect>
                                  </p:childTnLst>
                                  <p:subTnLst>
                                    <p:audio>
                                      <p:cMediaNode>
                                        <p:cTn display="0" masterRel="sameClick">
                                          <p:stCondLst>
                                            <p:cond evt="begin" delay="0">
                                              <p:tn val="14"/>
                                            </p:cond>
                                          </p:stCondLst>
                                          <p:endCondLst>
                                            <p:cond evt="onStopAudio" delay="0">
                                              <p:tgtEl>
                                                <p:sldTgt/>
                                              </p:tgtEl>
                                            </p:cond>
                                          </p:endCondLst>
                                        </p:cTn>
                                        <p:tgtEl>
                                          <p:sndTgt r:embed="rId4"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112645"/>
                                        </p:tgtEl>
                                        <p:attrNameLst>
                                          <p:attrName>style.visibility</p:attrName>
                                        </p:attrNameLst>
                                      </p:cBhvr>
                                      <p:to>
                                        <p:strVal val="visible"/>
                                      </p:to>
                                    </p:set>
                                    <p:anim calcmode="lin" valueType="num">
                                      <p:cBhvr additive="base">
                                        <p:cTn id="21" dur="500" fill="hold"/>
                                        <p:tgtEl>
                                          <p:spTgt spid="112645"/>
                                        </p:tgtEl>
                                        <p:attrNameLst>
                                          <p:attrName>ppt_x</p:attrName>
                                        </p:attrNameLst>
                                      </p:cBhvr>
                                      <p:tavLst>
                                        <p:tav tm="0">
                                          <p:val>
                                            <p:strVal val="1+#ppt_w/2"/>
                                          </p:val>
                                        </p:tav>
                                        <p:tav tm="100000">
                                          <p:val>
                                            <p:strVal val="#ppt_x"/>
                                          </p:val>
                                        </p:tav>
                                      </p:tavLst>
                                    </p:anim>
                                    <p:anim calcmode="lin" valueType="num">
                                      <p:cBhvr additive="base">
                                        <p:cTn id="22" dur="500" fill="hold"/>
                                        <p:tgtEl>
                                          <p:spTgt spid="1126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CARBRAKE.WAV"/>
                                        </p:tgtEl>
                                      </p:cMediaNode>
                                    </p:audio>
                                  </p:subTnLst>
                                </p:cTn>
                              </p:par>
                            </p:childTnLst>
                          </p:cTn>
                        </p:par>
                        <p:par>
                          <p:cTn id="23" fill="hold" nodeType="afterGroup">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112650">
                                            <p:txEl>
                                              <p:pRg st="0" end="0"/>
                                            </p:txEl>
                                          </p:spTgt>
                                        </p:tgtEl>
                                        <p:attrNameLst>
                                          <p:attrName>style.visibility</p:attrName>
                                        </p:attrNameLst>
                                      </p:cBhvr>
                                      <p:to>
                                        <p:strVal val="visible"/>
                                      </p:to>
                                    </p:set>
                                    <p:animEffect transition="in" filter="box(out)">
                                      <p:cBhvr>
                                        <p:cTn id="26" dur="500"/>
                                        <p:tgtEl>
                                          <p:spTgt spid="112650">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CAMERA.WAV"/>
                                        </p:tgtEl>
                                      </p:cMediaNode>
                                    </p:audio>
                                  </p:subTnLst>
                                </p:cTn>
                              </p:par>
                            </p:childTnLst>
                          </p:cTn>
                        </p:par>
                        <p:par>
                          <p:cTn id="27" fill="hold" nodeType="afterGroup">
                            <p:stCondLst>
                              <p:cond delay="1000"/>
                            </p:stCondLst>
                            <p:childTnLst>
                              <p:par>
                                <p:cTn id="28" presetID="4" presetClass="entr" presetSubtype="32" fill="hold" grpId="0" nodeType="afterEffect">
                                  <p:stCondLst>
                                    <p:cond delay="0"/>
                                  </p:stCondLst>
                                  <p:childTnLst>
                                    <p:set>
                                      <p:cBhvr>
                                        <p:cTn id="29" dur="1" fill="hold">
                                          <p:stCondLst>
                                            <p:cond delay="0"/>
                                          </p:stCondLst>
                                        </p:cTn>
                                        <p:tgtEl>
                                          <p:spTgt spid="112651">
                                            <p:txEl>
                                              <p:pRg st="0" end="0"/>
                                            </p:txEl>
                                          </p:spTgt>
                                        </p:tgtEl>
                                        <p:attrNameLst>
                                          <p:attrName>style.visibility</p:attrName>
                                        </p:attrNameLst>
                                      </p:cBhvr>
                                      <p:to>
                                        <p:strVal val="visible"/>
                                      </p:to>
                                    </p:set>
                                    <p:animEffect transition="in" filter="box(out)">
                                      <p:cBhvr>
                                        <p:cTn id="30" dur="500"/>
                                        <p:tgtEl>
                                          <p:spTgt spid="112651">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iterate type="lt">
                                    <p:tmPct val="100000"/>
                                  </p:iterate>
                                  <p:childTnLst>
                                    <p:set>
                                      <p:cBhvr>
                                        <p:cTn id="34" dur="1" fill="hold">
                                          <p:stCondLst>
                                            <p:cond delay="0"/>
                                          </p:stCondLst>
                                        </p:cTn>
                                        <p:tgtEl>
                                          <p:spTgt spid="112646">
                                            <p:txEl>
                                              <p:pRg st="0" end="0"/>
                                            </p:txEl>
                                          </p:spTgt>
                                        </p:tgtEl>
                                        <p:attrNameLst>
                                          <p:attrName>style.visibility</p:attrName>
                                        </p:attrNameLst>
                                      </p:cBhvr>
                                      <p:to>
                                        <p:strVal val="visible"/>
                                      </p:to>
                                    </p:set>
                                    <p:animEffect transition="in" filter="wipe(up)">
                                      <p:cBhvr>
                                        <p:cTn id="35" dur="75"/>
                                        <p:tgtEl>
                                          <p:spTgt spid="112646">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12647">
                                            <p:txEl>
                                              <p:pRg st="0" end="0"/>
                                            </p:txEl>
                                          </p:spTgt>
                                        </p:tgtEl>
                                        <p:attrNameLst>
                                          <p:attrName>style.visibility</p:attrName>
                                        </p:attrNameLst>
                                      </p:cBhvr>
                                      <p:to>
                                        <p:strVal val="visible"/>
                                      </p:to>
                                    </p:set>
                                    <p:animEffect transition="in" filter="box(out)">
                                      <p:cBhvr>
                                        <p:cTn id="40" dur="500"/>
                                        <p:tgtEl>
                                          <p:spTgt spid="112647">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4"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nodeType="clickEffect">
                                  <p:stCondLst>
                                    <p:cond delay="0"/>
                                  </p:stCondLst>
                                  <p:childTnLst>
                                    <p:set>
                                      <p:cBhvr>
                                        <p:cTn id="44" dur="1" fill="hold">
                                          <p:stCondLst>
                                            <p:cond delay="0"/>
                                          </p:stCondLst>
                                        </p:cTn>
                                        <p:tgtEl>
                                          <p:spTgt spid="112652"/>
                                        </p:tgtEl>
                                        <p:attrNameLst>
                                          <p:attrName>style.visibility</p:attrName>
                                        </p:attrNameLst>
                                      </p:cBhvr>
                                      <p:to>
                                        <p:strVal val="visible"/>
                                      </p:to>
                                    </p:set>
                                    <p:animEffect transition="in" filter="box(out)">
                                      <p:cBhvr>
                                        <p:cTn id="45" dur="500"/>
                                        <p:tgtEl>
                                          <p:spTgt spid="112652"/>
                                        </p:tgtEl>
                                      </p:cBhvr>
                                    </p:animEffect>
                                  </p:childTnLst>
                                  <p:subTnLst>
                                    <p:audio>
                                      <p:cMediaNode>
                                        <p:cTn display="0" masterRel="sameClick">
                                          <p:stCondLst>
                                            <p:cond evt="begin" delay="0">
                                              <p:tn val="43"/>
                                            </p:cond>
                                          </p:stCondLst>
                                          <p:endCondLst>
                                            <p:cond evt="onStopAudio" delay="0">
                                              <p:tgtEl>
                                                <p:sldTgt/>
                                              </p:tgtEl>
                                            </p:cond>
                                          </p:endCondLst>
                                        </p:cTn>
                                        <p:tgtEl>
                                          <p:sndTgt r:embed="rId4" name="CAMERA.WAV"/>
                                        </p:tgtEl>
                                      </p:cMediaNode>
                                    </p:audio>
                                  </p:subTnLst>
                                </p:cTn>
                              </p:par>
                            </p:childTnLst>
                          </p:cTn>
                        </p:par>
                        <p:par>
                          <p:cTn id="46" fill="hold" nodeType="afterGroup">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112653"/>
                                        </p:tgtEl>
                                        <p:attrNameLst>
                                          <p:attrName>style.visibility</p:attrName>
                                        </p:attrNameLst>
                                      </p:cBhvr>
                                      <p:to>
                                        <p:strVal val="visible"/>
                                      </p:to>
                                    </p:set>
                                    <p:animEffect transition="in" filter="box(out)">
                                      <p:cBhvr>
                                        <p:cTn id="49" dur="500"/>
                                        <p:tgtEl>
                                          <p:spTgt spid="112653"/>
                                        </p:tgtEl>
                                      </p:cBhvr>
                                    </p:animEffect>
                                  </p:childTnLst>
                                  <p:subTnLst>
                                    <p:audio>
                                      <p:cMediaNode>
                                        <p:cTn display="0" masterRel="sameClick">
                                          <p:stCondLst>
                                            <p:cond evt="begin" delay="0">
                                              <p:tn val="47"/>
                                            </p:cond>
                                          </p:stCondLst>
                                          <p:endCondLst>
                                            <p:cond evt="onStopAudio" delay="0">
                                              <p:tgtEl>
                                                <p:sldTgt/>
                                              </p:tgtEl>
                                            </p:cond>
                                          </p:endCondLst>
                                        </p:cTn>
                                        <p:tgtEl>
                                          <p:sndTgt r:embed="rId4" name="CAMERA.WAV"/>
                                        </p:tgtEl>
                                      </p:cMediaNode>
                                    </p:audio>
                                  </p:subTnLst>
                                </p:cTn>
                              </p:par>
                            </p:childTnLst>
                          </p:cTn>
                        </p:par>
                        <p:par>
                          <p:cTn id="50" fill="hold" nodeType="afterGroup">
                            <p:stCondLst>
                              <p:cond delay="1000"/>
                            </p:stCondLst>
                            <p:childTnLst>
                              <p:par>
                                <p:cTn id="51" presetID="2" presetClass="entr" presetSubtype="8" fill="hold" grpId="0" nodeType="afterEffect">
                                  <p:stCondLst>
                                    <p:cond delay="0"/>
                                  </p:stCondLst>
                                  <p:childTnLst>
                                    <p:set>
                                      <p:cBhvr>
                                        <p:cTn id="52" dur="1" fill="hold">
                                          <p:stCondLst>
                                            <p:cond delay="0"/>
                                          </p:stCondLst>
                                        </p:cTn>
                                        <p:tgtEl>
                                          <p:spTgt spid="112654"/>
                                        </p:tgtEl>
                                        <p:attrNameLst>
                                          <p:attrName>style.visibility</p:attrName>
                                        </p:attrNameLst>
                                      </p:cBhvr>
                                      <p:to>
                                        <p:strVal val="visible"/>
                                      </p:to>
                                    </p:set>
                                    <p:anim calcmode="lin" valueType="num">
                                      <p:cBhvr additive="base">
                                        <p:cTn id="53" dur="500" fill="hold"/>
                                        <p:tgtEl>
                                          <p:spTgt spid="112654"/>
                                        </p:tgtEl>
                                        <p:attrNameLst>
                                          <p:attrName>ppt_x</p:attrName>
                                        </p:attrNameLst>
                                      </p:cBhvr>
                                      <p:tavLst>
                                        <p:tav tm="0">
                                          <p:val>
                                            <p:strVal val="0-#ppt_w/2"/>
                                          </p:val>
                                        </p:tav>
                                        <p:tav tm="100000">
                                          <p:val>
                                            <p:strVal val="#ppt_x"/>
                                          </p:val>
                                        </p:tav>
                                      </p:tavLst>
                                    </p:anim>
                                    <p:anim calcmode="lin" valueType="num">
                                      <p:cBhvr additive="base">
                                        <p:cTn id="54" dur="500" fill="hold"/>
                                        <p:tgtEl>
                                          <p:spTgt spid="1126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7" name="WHOOSH.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iterate type="lt">
                                    <p:tmPct val="100000"/>
                                  </p:iterate>
                                  <p:childTnLst>
                                    <p:set>
                                      <p:cBhvr>
                                        <p:cTn id="58" dur="1" fill="hold">
                                          <p:stCondLst>
                                            <p:cond delay="0"/>
                                          </p:stCondLst>
                                        </p:cTn>
                                        <p:tgtEl>
                                          <p:spTgt spid="112655">
                                            <p:txEl>
                                              <p:pRg st="0" end="0"/>
                                            </p:txEl>
                                          </p:spTgt>
                                        </p:tgtEl>
                                        <p:attrNameLst>
                                          <p:attrName>style.visibility</p:attrName>
                                        </p:attrNameLst>
                                      </p:cBhvr>
                                      <p:to>
                                        <p:strVal val="visible"/>
                                      </p:to>
                                    </p:set>
                                    <p:animEffect transition="in" filter="wipe(up)">
                                      <p:cBhvr>
                                        <p:cTn id="59" dur="75"/>
                                        <p:tgtEl>
                                          <p:spTgt spid="112655">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43" grpId="0" bld="series"/>
      <p:bldP spid="112645" grpId="0" animBg="1"/>
      <p:bldP spid="112646" grpId="0" build="p" autoUpdateAnimBg="0"/>
      <p:bldP spid="112647" grpId="0" build="p" autoUpdateAnimBg="0"/>
      <p:bldP spid="112649" grpId="0" animBg="1"/>
      <p:bldP spid="112650" grpId="0" build="p" autoUpdateAnimBg="0" advAuto="0"/>
      <p:bldP spid="112651" grpId="0" build="p" autoUpdateAnimBg="0" advAuto="0"/>
      <p:bldP spid="112653" grpId="0" animBg="1" autoUpdateAnimBg="0"/>
      <p:bldP spid="112654" grpId="0" animBg="1"/>
      <p:bldP spid="11265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83568" y="404664"/>
            <a:ext cx="7992888" cy="954107"/>
          </a:xfrm>
          <a:prstGeom prst="rect">
            <a:avLst/>
          </a:prstGeom>
          <a:noFill/>
        </p:spPr>
        <p:txBody>
          <a:bodyPr wrap="square" rtlCol="0">
            <a:spAutoFit/>
          </a:bodyPr>
          <a:lstStyle/>
          <a:p>
            <a:pPr algn="ctr"/>
            <a:r>
              <a:rPr lang="hu-HU" sz="2800" b="1" dirty="0" err="1" smtClean="0"/>
              <a:t>Kadaver</a:t>
            </a:r>
            <a:r>
              <a:rPr lang="hu-HU" sz="2800" b="1" dirty="0" smtClean="0"/>
              <a:t> ACL </a:t>
            </a:r>
            <a:r>
              <a:rPr lang="hu-HU" sz="2800" b="1" dirty="0" err="1" smtClean="0"/>
              <a:t>stiffness-e</a:t>
            </a:r>
            <a:r>
              <a:rPr lang="hu-HU" sz="2800" b="1" dirty="0" smtClean="0"/>
              <a:t> (egységnyi nyújtásra bekövetkező erőnövekedés)</a:t>
            </a:r>
            <a:endParaRPr lang="hu-HU" sz="2800" b="1" dirty="0"/>
          </a:p>
        </p:txBody>
      </p:sp>
      <p:graphicFrame>
        <p:nvGraphicFramePr>
          <p:cNvPr id="3" name="Diagram 2"/>
          <p:cNvGraphicFramePr>
            <a:graphicFrameLocks/>
          </p:cNvGraphicFramePr>
          <p:nvPr>
            <p:extLst>
              <p:ext uri="{D42A27DB-BD31-4B8C-83A1-F6EECF244321}">
                <p14:modId xmlns:p14="http://schemas.microsoft.com/office/powerpoint/2010/main" val="1531595153"/>
              </p:ext>
            </p:extLst>
          </p:nvPr>
        </p:nvGraphicFramePr>
        <p:xfrm>
          <a:off x="1403648" y="1628800"/>
          <a:ext cx="6624736"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9"/>
          <p:cNvSpPr txBox="1">
            <a:spLocks noChangeArrowheads="1"/>
          </p:cNvSpPr>
          <p:nvPr/>
        </p:nvSpPr>
        <p:spPr bwMode="auto">
          <a:xfrm>
            <a:off x="6444208" y="5445224"/>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1800" dirty="0"/>
              <a:t>Noyes et al.1976</a:t>
            </a:r>
          </a:p>
        </p:txBody>
      </p:sp>
    </p:spTree>
    <p:extLst>
      <p:ext uri="{BB962C8B-B14F-4D97-AF65-F5344CB8AC3E}">
        <p14:creationId xmlns:p14="http://schemas.microsoft.com/office/powerpoint/2010/main" val="32817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683568" y="404664"/>
            <a:ext cx="7992888" cy="954107"/>
          </a:xfrm>
          <a:prstGeom prst="rect">
            <a:avLst/>
          </a:prstGeom>
          <a:noFill/>
        </p:spPr>
        <p:txBody>
          <a:bodyPr wrap="square" rtlCol="0">
            <a:spAutoFit/>
          </a:bodyPr>
          <a:lstStyle/>
          <a:p>
            <a:pPr algn="ctr"/>
            <a:r>
              <a:rPr lang="hu-HU" sz="2800" b="1" dirty="0" smtClean="0"/>
              <a:t>Humán </a:t>
            </a:r>
            <a:r>
              <a:rPr lang="hu-HU" sz="2800" b="1" dirty="0" err="1" smtClean="0"/>
              <a:t>in</a:t>
            </a:r>
            <a:r>
              <a:rPr lang="hu-HU" sz="2800" b="1" dirty="0" smtClean="0"/>
              <a:t> vivo inak </a:t>
            </a:r>
            <a:r>
              <a:rPr lang="hu-HU" sz="2800" b="1" dirty="0" err="1" smtClean="0"/>
              <a:t>stiffness-e</a:t>
            </a:r>
            <a:r>
              <a:rPr lang="hu-HU" sz="2800" b="1" dirty="0" smtClean="0"/>
              <a:t> (egységnyi nyújtásra bekövetkező erőnövekedés)</a:t>
            </a:r>
            <a:endParaRPr lang="hu-HU" sz="2800" b="1" dirty="0"/>
          </a:p>
        </p:txBody>
      </p:sp>
      <p:graphicFrame>
        <p:nvGraphicFramePr>
          <p:cNvPr id="4" name="Diagram 3"/>
          <p:cNvGraphicFramePr>
            <a:graphicFrameLocks/>
          </p:cNvGraphicFramePr>
          <p:nvPr>
            <p:extLst>
              <p:ext uri="{D42A27DB-BD31-4B8C-83A1-F6EECF244321}">
                <p14:modId xmlns:p14="http://schemas.microsoft.com/office/powerpoint/2010/main" val="1064326242"/>
              </p:ext>
            </p:extLst>
          </p:nvPr>
        </p:nvGraphicFramePr>
        <p:xfrm>
          <a:off x="1763688" y="1628800"/>
          <a:ext cx="5616624"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5"/>
          <p:cNvSpPr txBox="1">
            <a:spLocks noChangeArrowheads="1"/>
          </p:cNvSpPr>
          <p:nvPr/>
        </p:nvSpPr>
        <p:spPr bwMode="auto">
          <a:xfrm>
            <a:off x="2699792" y="5229200"/>
            <a:ext cx="13681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1800" dirty="0"/>
              <a:t>Cook and </a:t>
            </a:r>
            <a:r>
              <a:rPr lang="en-US" altLang="hu-HU" sz="1800" dirty="0" err="1"/>
              <a:t>McDnogh</a:t>
            </a:r>
            <a:r>
              <a:rPr lang="en-US" altLang="hu-HU" sz="1800" dirty="0"/>
              <a:t>, 1996</a:t>
            </a:r>
          </a:p>
        </p:txBody>
      </p:sp>
      <p:sp>
        <p:nvSpPr>
          <p:cNvPr id="6" name="Text Box 9"/>
          <p:cNvSpPr txBox="1">
            <a:spLocks noChangeArrowheads="1"/>
          </p:cNvSpPr>
          <p:nvPr/>
        </p:nvSpPr>
        <p:spPr bwMode="auto">
          <a:xfrm>
            <a:off x="4100656" y="5229200"/>
            <a:ext cx="14794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1800" dirty="0" err="1"/>
              <a:t>Maganaris</a:t>
            </a:r>
            <a:r>
              <a:rPr lang="en-US" altLang="hu-HU" sz="1800" dirty="0"/>
              <a:t> and Paul, 1999</a:t>
            </a:r>
          </a:p>
        </p:txBody>
      </p:sp>
      <p:sp>
        <p:nvSpPr>
          <p:cNvPr id="7" name="Text Box 22"/>
          <p:cNvSpPr txBox="1">
            <a:spLocks noChangeArrowheads="1"/>
          </p:cNvSpPr>
          <p:nvPr/>
        </p:nvSpPr>
        <p:spPr bwMode="auto">
          <a:xfrm>
            <a:off x="5550728" y="5229200"/>
            <a:ext cx="1445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1800" dirty="0" err="1"/>
              <a:t>Tihanyi</a:t>
            </a:r>
            <a:r>
              <a:rPr lang="en-US" altLang="hu-HU" sz="1800" dirty="0"/>
              <a:t> et al., 2000</a:t>
            </a:r>
          </a:p>
        </p:txBody>
      </p:sp>
    </p:spTree>
    <p:extLst>
      <p:ext uri="{BB962C8B-B14F-4D97-AF65-F5344CB8AC3E}">
        <p14:creationId xmlns:p14="http://schemas.microsoft.com/office/powerpoint/2010/main" val="35962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ox(out)">
                                      <p:cBhvr>
                                        <p:cTn id="11" dur="500"/>
                                        <p:tgtEl>
                                          <p:spTgt spid="6">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ox(out)">
                                      <p:cBhvr>
                                        <p:cTn id="16" dur="500"/>
                                        <p:tgtEl>
                                          <p:spTgt spid="7">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P spid="6" grpId="0" build="p" autoUpdateAnimBg="0" advAuto="0"/>
      <p:bldP spid="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2563464871"/>
              </p:ext>
            </p:extLst>
          </p:nvPr>
        </p:nvGraphicFramePr>
        <p:xfrm>
          <a:off x="395536" y="1628800"/>
          <a:ext cx="4896544"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p:cNvGraphicFramePr>
            <a:graphicFrameLocks/>
          </p:cNvGraphicFramePr>
          <p:nvPr>
            <p:extLst>
              <p:ext uri="{D42A27DB-BD31-4B8C-83A1-F6EECF244321}">
                <p14:modId xmlns:p14="http://schemas.microsoft.com/office/powerpoint/2010/main" val="3997681589"/>
              </p:ext>
            </p:extLst>
          </p:nvPr>
        </p:nvGraphicFramePr>
        <p:xfrm>
          <a:off x="5940152" y="1628800"/>
          <a:ext cx="2592288"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4" name="Szövegdoboz 3"/>
          <p:cNvSpPr txBox="1"/>
          <p:nvPr/>
        </p:nvSpPr>
        <p:spPr>
          <a:xfrm>
            <a:off x="5436096" y="971436"/>
            <a:ext cx="2880320" cy="461665"/>
          </a:xfrm>
          <a:prstGeom prst="rect">
            <a:avLst/>
          </a:prstGeom>
          <a:noFill/>
        </p:spPr>
        <p:txBody>
          <a:bodyPr wrap="square" rtlCol="0">
            <a:spAutoFit/>
          </a:bodyPr>
          <a:lstStyle/>
          <a:p>
            <a:pPr algn="ctr"/>
            <a:r>
              <a:rPr lang="hu-HU" sz="2400" dirty="0" smtClean="0"/>
              <a:t>Achilles ín</a:t>
            </a:r>
            <a:endParaRPr lang="hu-HU" sz="2400" dirty="0"/>
          </a:p>
        </p:txBody>
      </p:sp>
      <p:sp>
        <p:nvSpPr>
          <p:cNvPr id="5" name="Szövegdoboz 4"/>
          <p:cNvSpPr txBox="1"/>
          <p:nvPr/>
        </p:nvSpPr>
        <p:spPr>
          <a:xfrm>
            <a:off x="1331640" y="971436"/>
            <a:ext cx="2880320" cy="461665"/>
          </a:xfrm>
          <a:prstGeom prst="rect">
            <a:avLst/>
          </a:prstGeom>
          <a:noFill/>
        </p:spPr>
        <p:txBody>
          <a:bodyPr wrap="square" rtlCol="0">
            <a:spAutoFit/>
          </a:bodyPr>
          <a:lstStyle/>
          <a:p>
            <a:pPr algn="ctr"/>
            <a:r>
              <a:rPr lang="hu-HU" sz="2400" dirty="0" err="1" smtClean="0"/>
              <a:t>Patella</a:t>
            </a:r>
            <a:r>
              <a:rPr lang="hu-HU" sz="2400" dirty="0" smtClean="0"/>
              <a:t> ín</a:t>
            </a:r>
            <a:endParaRPr lang="hu-HU" sz="2400" dirty="0"/>
          </a:p>
        </p:txBody>
      </p:sp>
      <p:sp>
        <p:nvSpPr>
          <p:cNvPr id="6" name="Szövegdoboz 5"/>
          <p:cNvSpPr txBox="1"/>
          <p:nvPr/>
        </p:nvSpPr>
        <p:spPr>
          <a:xfrm>
            <a:off x="5796136" y="5579948"/>
            <a:ext cx="2520280" cy="369332"/>
          </a:xfrm>
          <a:prstGeom prst="rect">
            <a:avLst/>
          </a:prstGeom>
          <a:noFill/>
        </p:spPr>
        <p:txBody>
          <a:bodyPr wrap="square" rtlCol="0">
            <a:spAutoFit/>
          </a:bodyPr>
          <a:lstStyle/>
          <a:p>
            <a:r>
              <a:rPr lang="hu-HU" dirty="0" smtClean="0"/>
              <a:t> </a:t>
            </a:r>
            <a:r>
              <a:rPr lang="hu-HU" dirty="0" err="1" smtClean="0"/>
              <a:t>Kongsgaard</a:t>
            </a:r>
            <a:r>
              <a:rPr lang="hu-HU" dirty="0" smtClean="0"/>
              <a:t> et </a:t>
            </a:r>
            <a:r>
              <a:rPr lang="hu-HU" dirty="0" err="1" smtClean="0"/>
              <a:t>al</a:t>
            </a:r>
            <a:r>
              <a:rPr lang="hu-HU" dirty="0" smtClean="0"/>
              <a:t>. 2011</a:t>
            </a:r>
            <a:endParaRPr lang="hu-HU" dirty="0"/>
          </a:p>
        </p:txBody>
      </p:sp>
      <p:sp>
        <p:nvSpPr>
          <p:cNvPr id="7" name="Szövegdoboz 6"/>
          <p:cNvSpPr txBox="1"/>
          <p:nvPr/>
        </p:nvSpPr>
        <p:spPr>
          <a:xfrm>
            <a:off x="1115616" y="5579948"/>
            <a:ext cx="2088232" cy="369332"/>
          </a:xfrm>
          <a:prstGeom prst="rect">
            <a:avLst/>
          </a:prstGeom>
          <a:noFill/>
        </p:spPr>
        <p:txBody>
          <a:bodyPr wrap="square" rtlCol="0">
            <a:spAutoFit/>
          </a:bodyPr>
          <a:lstStyle/>
          <a:p>
            <a:r>
              <a:rPr lang="hu-HU" dirty="0" smtClean="0"/>
              <a:t>O’</a:t>
            </a:r>
            <a:r>
              <a:rPr lang="hu-HU" dirty="0" err="1" smtClean="0"/>
              <a:t>Brian</a:t>
            </a:r>
            <a:r>
              <a:rPr lang="hu-HU" dirty="0" smtClean="0"/>
              <a:t> et </a:t>
            </a:r>
            <a:r>
              <a:rPr lang="hu-HU" dirty="0" err="1" smtClean="0"/>
              <a:t>al</a:t>
            </a:r>
            <a:r>
              <a:rPr lang="hu-HU" dirty="0" smtClean="0"/>
              <a:t>. 2010</a:t>
            </a:r>
            <a:endParaRPr lang="hu-HU" dirty="0"/>
          </a:p>
        </p:txBody>
      </p:sp>
      <p:sp>
        <p:nvSpPr>
          <p:cNvPr id="8" name="Szövegdoboz 7"/>
          <p:cNvSpPr txBox="1"/>
          <p:nvPr/>
        </p:nvSpPr>
        <p:spPr>
          <a:xfrm>
            <a:off x="1115616" y="332656"/>
            <a:ext cx="7488832" cy="461665"/>
          </a:xfrm>
          <a:prstGeom prst="rect">
            <a:avLst/>
          </a:prstGeom>
          <a:noFill/>
        </p:spPr>
        <p:txBody>
          <a:bodyPr wrap="square" rtlCol="0">
            <a:spAutoFit/>
          </a:bodyPr>
          <a:lstStyle/>
          <a:p>
            <a:pPr algn="ctr"/>
            <a:r>
              <a:rPr lang="hu-HU" sz="2400" b="1" dirty="0" smtClean="0"/>
              <a:t>A </a:t>
            </a:r>
            <a:r>
              <a:rPr lang="hu-HU" sz="2400" b="1" dirty="0" err="1" smtClean="0"/>
              <a:t>patella</a:t>
            </a:r>
            <a:r>
              <a:rPr lang="hu-HU" sz="2400" b="1" dirty="0" smtClean="0"/>
              <a:t> és Achilles ín  </a:t>
            </a:r>
            <a:r>
              <a:rPr lang="hu-HU" sz="2400" b="1" dirty="0" err="1" smtClean="0"/>
              <a:t>stiffnesse</a:t>
            </a:r>
            <a:endParaRPr lang="hu-HU" sz="2400" b="1" dirty="0"/>
          </a:p>
        </p:txBody>
      </p:sp>
    </p:spTree>
    <p:extLst>
      <p:ext uri="{BB962C8B-B14F-4D97-AF65-F5344CB8AC3E}">
        <p14:creationId xmlns:p14="http://schemas.microsoft.com/office/powerpoint/2010/main" val="3538754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2209800" y="457200"/>
            <a:ext cx="472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NYÚJTÁSI ERŐ</a:t>
            </a:r>
          </a:p>
          <a:p>
            <a:pPr algn="ctr">
              <a:spcBef>
                <a:spcPct val="50000"/>
              </a:spcBef>
              <a:buFontTx/>
              <a:buNone/>
            </a:pPr>
            <a:endParaRPr lang="en-US" altLang="hu-HU" b="1" i="1"/>
          </a:p>
        </p:txBody>
      </p:sp>
      <p:sp>
        <p:nvSpPr>
          <p:cNvPr id="122883" name="Text Box 3"/>
          <p:cNvSpPr txBox="1">
            <a:spLocks noChangeArrowheads="1"/>
          </p:cNvSpPr>
          <p:nvPr/>
        </p:nvSpPr>
        <p:spPr bwMode="auto">
          <a:xfrm>
            <a:off x="2209800" y="13716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MEGNYÚLÁS</a:t>
            </a:r>
            <a:endParaRPr lang="en-US" altLang="hu-HU" b="1" i="1"/>
          </a:p>
        </p:txBody>
      </p:sp>
      <p:sp>
        <p:nvSpPr>
          <p:cNvPr id="122884" name="Text Box 4"/>
          <p:cNvSpPr txBox="1">
            <a:spLocks noChangeArrowheads="1"/>
          </p:cNvSpPr>
          <p:nvPr/>
        </p:nvSpPr>
        <p:spPr bwMode="auto">
          <a:xfrm>
            <a:off x="2209800" y="3138488"/>
            <a:ext cx="472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solidFill>
                  <a:srgbClr val="FF0000"/>
                </a:solidFill>
              </a:rPr>
              <a:t>STRESS - STRAIN</a:t>
            </a:r>
          </a:p>
        </p:txBody>
      </p:sp>
      <p:sp>
        <p:nvSpPr>
          <p:cNvPr id="122885" name="Text Box 5"/>
          <p:cNvSpPr txBox="1">
            <a:spLocks noChangeArrowheads="1"/>
          </p:cNvSpPr>
          <p:nvPr/>
        </p:nvSpPr>
        <p:spPr bwMode="auto">
          <a:xfrm>
            <a:off x="1714500" y="2286000"/>
            <a:ext cx="571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i="1"/>
              <a:t>STIFFNESS - COMPLIENCE</a:t>
            </a:r>
          </a:p>
        </p:txBody>
      </p:sp>
      <p:sp>
        <p:nvSpPr>
          <p:cNvPr id="122886" name="Text Box 6"/>
          <p:cNvSpPr txBox="1">
            <a:spLocks noChangeArrowheads="1"/>
          </p:cNvSpPr>
          <p:nvPr/>
        </p:nvSpPr>
        <p:spPr bwMode="auto">
          <a:xfrm>
            <a:off x="1676400" y="38862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ELAST</a:t>
            </a:r>
            <a:r>
              <a:rPr lang="hu-HU" altLang="hu-HU" b="1" i="1"/>
              <a:t>IKUS</a:t>
            </a:r>
            <a:r>
              <a:rPr lang="en-US" altLang="hu-HU" b="1" i="1"/>
              <a:t>/ YOUNG MODULUS</a:t>
            </a:r>
          </a:p>
        </p:txBody>
      </p:sp>
      <p:sp>
        <p:nvSpPr>
          <p:cNvPr id="122887" name="Text Box 7"/>
          <p:cNvSpPr txBox="1">
            <a:spLocks noChangeArrowheads="1"/>
          </p:cNvSpPr>
          <p:nvPr/>
        </p:nvSpPr>
        <p:spPr bwMode="auto">
          <a:xfrm>
            <a:off x="1676400" y="4602163"/>
            <a:ext cx="571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NYÚJTÁSI ENERGIA</a:t>
            </a:r>
            <a:endParaRPr lang="en-US" altLang="hu-HU" b="1" i="1"/>
          </a:p>
        </p:txBody>
      </p:sp>
      <p:sp>
        <p:nvSpPr>
          <p:cNvPr id="122888" name="Text Box 8"/>
          <p:cNvSpPr txBox="1">
            <a:spLocks noChangeArrowheads="1"/>
          </p:cNvSpPr>
          <p:nvPr/>
        </p:nvSpPr>
        <p:spPr bwMode="auto">
          <a:xfrm>
            <a:off x="1676400" y="5287963"/>
            <a:ext cx="571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H</a:t>
            </a:r>
            <a:r>
              <a:rPr lang="hu-HU" altLang="hu-HU" b="1" i="1"/>
              <a:t>ISZTERÉZIS</a:t>
            </a:r>
            <a:endParaRPr lang="en-US" altLang="hu-HU" b="1" i="1"/>
          </a:p>
        </p:txBody>
      </p:sp>
    </p:spTree>
    <p:extLst>
      <p:ext uri="{BB962C8B-B14F-4D97-AF65-F5344CB8AC3E}">
        <p14:creationId xmlns:p14="http://schemas.microsoft.com/office/powerpoint/2010/main" val="3943846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ox(out)">
                                      <p:cBhvr>
                                        <p:cTn id="7" dur="500"/>
                                        <p:tgtEl>
                                          <p:spTgt spid="122882">
                                            <p:txEl>
                                              <p:pRg st="0" end="0"/>
                                            </p:txEl>
                                          </p:spTgt>
                                        </p:tgtEl>
                                      </p:cBhvr>
                                    </p:animEffect>
                                  </p:childTnLst>
                                  <p:subTnLst>
                                    <p:animClr clrSpc="rgb" dir="cw">
                                      <p:cBhvr override="childStyle">
                                        <p:cTn dur="1" fill="hold" display="0" masterRel="nextClick" afterEffect="1"/>
                                        <p:tgtEl>
                                          <p:spTgt spid="122882">
                                            <p:txEl>
                                              <p:pRg st="0" end="0"/>
                                            </p:txEl>
                                          </p:spTgt>
                                        </p:tgtEl>
                                        <p:attrNameLst>
                                          <p:attrName>ppt_c</p:attrName>
                                        </p:attrNameLst>
                                      </p:cBhvr>
                                      <p:to>
                                        <a:srgbClr val="CC3300"/>
                                      </p:to>
                                    </p:animClr>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 calcmode="lin" valueType="num">
                                      <p:cBhvr additive="base">
                                        <p:cTn id="11"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28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2884">
                                            <p:txEl>
                                              <p:pRg st="0" end="0"/>
                                            </p:txEl>
                                          </p:spTgt>
                                        </p:tgtEl>
                                        <p:attrNameLst>
                                          <p:attrName>style.visibility</p:attrName>
                                        </p:attrNameLst>
                                      </p:cBhvr>
                                      <p:to>
                                        <p:strVal val="visible"/>
                                      </p:to>
                                    </p:set>
                                    <p:anim calcmode="lin" valueType="num">
                                      <p:cBhvr additive="base">
                                        <p:cTn id="16" dur="500" fill="hold"/>
                                        <p:tgtEl>
                                          <p:spTgt spid="12288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28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WAV"/>
                                        </p:tgtEl>
                                      </p:cMediaNode>
                                    </p:audio>
                                  </p:sub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22885">
                                            <p:txEl>
                                              <p:pRg st="0" end="0"/>
                                            </p:txEl>
                                          </p:spTgt>
                                        </p:tgtEl>
                                        <p:attrNameLst>
                                          <p:attrName>style.visibility</p:attrName>
                                        </p:attrNameLst>
                                      </p:cBhvr>
                                      <p:to>
                                        <p:strVal val="visible"/>
                                      </p:to>
                                    </p:set>
                                    <p:anim calcmode="lin" valueType="num">
                                      <p:cBhvr additive="base">
                                        <p:cTn id="21" dur="500" fill="hold"/>
                                        <p:tgtEl>
                                          <p:spTgt spid="122885">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28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WHOOSH.WAV"/>
                                        </p:tgtEl>
                                      </p:cMediaNode>
                                    </p:audio>
                                  </p:sub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22886">
                                            <p:txEl>
                                              <p:pRg st="0" end="0"/>
                                            </p:txEl>
                                          </p:spTgt>
                                        </p:tgtEl>
                                        <p:attrNameLst>
                                          <p:attrName>style.visibility</p:attrName>
                                        </p:attrNameLst>
                                      </p:cBhvr>
                                      <p:to>
                                        <p:strVal val="visible"/>
                                      </p:to>
                                    </p:set>
                                    <p:anim calcmode="lin" valueType="num">
                                      <p:cBhvr additive="base">
                                        <p:cTn id="26" dur="500" fill="hold"/>
                                        <p:tgtEl>
                                          <p:spTgt spid="122886">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28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WHOOSH.WAV"/>
                                        </p:tgtEl>
                                      </p:cMediaNode>
                                    </p:audio>
                                  </p:sub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22887">
                                            <p:txEl>
                                              <p:pRg st="0" end="0"/>
                                            </p:txEl>
                                          </p:spTgt>
                                        </p:tgtEl>
                                        <p:attrNameLst>
                                          <p:attrName>style.visibility</p:attrName>
                                        </p:attrNameLst>
                                      </p:cBhvr>
                                      <p:to>
                                        <p:strVal val="visible"/>
                                      </p:to>
                                    </p:set>
                                    <p:anim calcmode="lin" valueType="num">
                                      <p:cBhvr additive="base">
                                        <p:cTn id="31" dur="500" fill="hold"/>
                                        <p:tgtEl>
                                          <p:spTgt spid="12288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8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22888">
                                            <p:txEl>
                                              <p:pRg st="0" end="0"/>
                                            </p:txEl>
                                          </p:spTgt>
                                        </p:tgtEl>
                                        <p:attrNameLst>
                                          <p:attrName>style.visibility</p:attrName>
                                        </p:attrNameLst>
                                      </p:cBhvr>
                                      <p:to>
                                        <p:strVal val="visible"/>
                                      </p:to>
                                    </p:set>
                                    <p:anim calcmode="lin" valueType="num">
                                      <p:cBhvr additive="base">
                                        <p:cTn id="36" dur="500" fill="hold"/>
                                        <p:tgtEl>
                                          <p:spTgt spid="122888">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28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autoUpdateAnimBg="0" advAuto="0"/>
      <p:bldP spid="122883" grpId="0" build="p" autoUpdateAnimBg="0" advAuto="0"/>
      <p:bldP spid="122884" grpId="0" build="p" autoUpdateAnimBg="0" advAuto="0"/>
      <p:bldP spid="122885" grpId="0" build="p" autoUpdateAnimBg="0" advAuto="0"/>
      <p:bldP spid="122886" grpId="0" build="p" autoUpdateAnimBg="0" advAuto="0"/>
      <p:bldP spid="122887" grpId="0" build="p" autoUpdateAnimBg="0" advAuto="0"/>
      <p:bldP spid="122888"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38200" y="5334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a:solidFill>
                  <a:schemeClr val="accent1"/>
                </a:solidFill>
              </a:rPr>
              <a:t>STRESS - STRAIN</a:t>
            </a:r>
          </a:p>
        </p:txBody>
      </p:sp>
      <p:pic>
        <p:nvPicPr>
          <p:cNvPr id="63491" name="Picture 3" descr="CT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57288"/>
            <a:ext cx="3768725"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Freeform 4"/>
          <p:cNvSpPr>
            <a:spLocks/>
          </p:cNvSpPr>
          <p:nvPr/>
        </p:nvSpPr>
        <p:spPr bwMode="auto">
          <a:xfrm>
            <a:off x="7064375" y="1855788"/>
            <a:ext cx="760413" cy="277812"/>
          </a:xfrm>
          <a:custGeom>
            <a:avLst/>
            <a:gdLst>
              <a:gd name="T0" fmla="*/ 2147483647 w 623"/>
              <a:gd name="T1" fmla="*/ 2147483647 h 202"/>
              <a:gd name="T2" fmla="*/ 2147483647 w 623"/>
              <a:gd name="T3" fmla="*/ 2147483647 h 202"/>
              <a:gd name="T4" fmla="*/ 2147483647 w 623"/>
              <a:gd name="T5" fmla="*/ 2147483647 h 202"/>
              <a:gd name="T6" fmla="*/ 2147483647 w 623"/>
              <a:gd name="T7" fmla="*/ 2147483647 h 202"/>
              <a:gd name="T8" fmla="*/ 2147483647 w 623"/>
              <a:gd name="T9" fmla="*/ 0 h 202"/>
              <a:gd name="T10" fmla="*/ 2147483647 w 623"/>
              <a:gd name="T11" fmla="*/ 2147483647 h 202"/>
              <a:gd name="T12" fmla="*/ 2147483647 w 623"/>
              <a:gd name="T13" fmla="*/ 2147483647 h 202"/>
              <a:gd name="T14" fmla="*/ 2147483647 w 623"/>
              <a:gd name="T15" fmla="*/ 2147483647 h 202"/>
              <a:gd name="T16" fmla="*/ 2147483647 w 623"/>
              <a:gd name="T17" fmla="*/ 2147483647 h 202"/>
              <a:gd name="T18" fmla="*/ 2147483647 w 623"/>
              <a:gd name="T19" fmla="*/ 2147483647 h 202"/>
              <a:gd name="T20" fmla="*/ 2147483647 w 623"/>
              <a:gd name="T21" fmla="*/ 2147483647 h 202"/>
              <a:gd name="T22" fmla="*/ 2147483647 w 623"/>
              <a:gd name="T23" fmla="*/ 2147483647 h 202"/>
              <a:gd name="T24" fmla="*/ 2147483647 w 623"/>
              <a:gd name="T25" fmla="*/ 2147483647 h 202"/>
              <a:gd name="T26" fmla="*/ 2147483647 w 623"/>
              <a:gd name="T27" fmla="*/ 2147483647 h 202"/>
              <a:gd name="T28" fmla="*/ 2147483647 w 623"/>
              <a:gd name="T29" fmla="*/ 2147483647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202"/>
              <a:gd name="T47" fmla="*/ 623 w 623"/>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202">
                <a:moveTo>
                  <a:pt x="622" y="174"/>
                </a:moveTo>
                <a:cubicBezTo>
                  <a:pt x="615" y="163"/>
                  <a:pt x="613" y="147"/>
                  <a:pt x="604" y="138"/>
                </a:cubicBezTo>
                <a:cubicBezTo>
                  <a:pt x="558" y="92"/>
                  <a:pt x="584" y="127"/>
                  <a:pt x="550" y="108"/>
                </a:cubicBezTo>
                <a:cubicBezTo>
                  <a:pt x="537" y="101"/>
                  <a:pt x="528" y="89"/>
                  <a:pt x="514" y="84"/>
                </a:cubicBezTo>
                <a:cubicBezTo>
                  <a:pt x="414" y="51"/>
                  <a:pt x="318" y="17"/>
                  <a:pt x="214" y="0"/>
                </a:cubicBezTo>
                <a:cubicBezTo>
                  <a:pt x="175" y="4"/>
                  <a:pt x="138" y="10"/>
                  <a:pt x="100" y="18"/>
                </a:cubicBezTo>
                <a:cubicBezTo>
                  <a:pt x="90" y="20"/>
                  <a:pt x="80" y="21"/>
                  <a:pt x="70" y="24"/>
                </a:cubicBezTo>
                <a:cubicBezTo>
                  <a:pt x="58" y="27"/>
                  <a:pt x="34" y="36"/>
                  <a:pt x="34" y="36"/>
                </a:cubicBezTo>
                <a:cubicBezTo>
                  <a:pt x="26" y="61"/>
                  <a:pt x="0" y="67"/>
                  <a:pt x="16" y="96"/>
                </a:cubicBezTo>
                <a:cubicBezTo>
                  <a:pt x="36" y="131"/>
                  <a:pt x="112" y="133"/>
                  <a:pt x="142" y="138"/>
                </a:cubicBezTo>
                <a:cubicBezTo>
                  <a:pt x="172" y="143"/>
                  <a:pt x="203" y="147"/>
                  <a:pt x="232" y="156"/>
                </a:cubicBezTo>
                <a:cubicBezTo>
                  <a:pt x="264" y="166"/>
                  <a:pt x="301" y="183"/>
                  <a:pt x="334" y="186"/>
                </a:cubicBezTo>
                <a:cubicBezTo>
                  <a:pt x="380" y="190"/>
                  <a:pt x="426" y="190"/>
                  <a:pt x="472" y="192"/>
                </a:cubicBezTo>
                <a:cubicBezTo>
                  <a:pt x="520" y="200"/>
                  <a:pt x="569" y="202"/>
                  <a:pt x="616" y="186"/>
                </a:cubicBezTo>
                <a:cubicBezTo>
                  <a:pt x="623" y="166"/>
                  <a:pt x="622" y="162"/>
                  <a:pt x="622" y="17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u-HU"/>
          </a:p>
        </p:txBody>
      </p:sp>
      <p:sp>
        <p:nvSpPr>
          <p:cNvPr id="63493" name="Text Box 5"/>
          <p:cNvSpPr txBox="1">
            <a:spLocks noChangeArrowheads="1"/>
          </p:cNvSpPr>
          <p:nvPr/>
        </p:nvSpPr>
        <p:spPr bwMode="auto">
          <a:xfrm>
            <a:off x="533400" y="1295400"/>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800" b="1"/>
              <a:t>Hogyan számítjuk</a:t>
            </a:r>
            <a:r>
              <a:rPr lang="en-US" altLang="hu-HU" sz="2800" b="1"/>
              <a:t> ?</a:t>
            </a:r>
          </a:p>
        </p:txBody>
      </p:sp>
      <p:sp>
        <p:nvSpPr>
          <p:cNvPr id="63494" name="Text Box 6"/>
          <p:cNvSpPr txBox="1">
            <a:spLocks noChangeArrowheads="1"/>
          </p:cNvSpPr>
          <p:nvPr/>
        </p:nvSpPr>
        <p:spPr bwMode="auto">
          <a:xfrm>
            <a:off x="381000" y="2362200"/>
            <a:ext cx="4800600" cy="519113"/>
          </a:xfrm>
          <a:prstGeom prst="rect">
            <a:avLst/>
          </a:prstGeom>
          <a:solidFill>
            <a:srgbClr val="B2B2B2"/>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hu-HU" altLang="hu-HU" sz="2800" b="1">
                <a:solidFill>
                  <a:srgbClr val="FF0000"/>
                </a:solidFill>
              </a:rPr>
              <a:t>Erő</a:t>
            </a:r>
            <a:r>
              <a:rPr lang="en-US" altLang="hu-HU" sz="2800" b="1">
                <a:solidFill>
                  <a:srgbClr val="FF0000"/>
                </a:solidFill>
              </a:rPr>
              <a:t> / </a:t>
            </a:r>
            <a:r>
              <a:rPr lang="hu-HU" altLang="hu-HU" sz="2800" b="1">
                <a:solidFill>
                  <a:srgbClr val="FF0000"/>
                </a:solidFill>
              </a:rPr>
              <a:t>keresztmetszeti terület</a:t>
            </a:r>
            <a:endParaRPr lang="en-US" altLang="hu-HU" sz="2800" b="1">
              <a:solidFill>
                <a:srgbClr val="FF0000"/>
              </a:solidFill>
            </a:endParaRPr>
          </a:p>
        </p:txBody>
      </p:sp>
      <p:sp>
        <p:nvSpPr>
          <p:cNvPr id="63495" name="Text Box 7"/>
          <p:cNvSpPr txBox="1">
            <a:spLocks noChangeArrowheads="1"/>
          </p:cNvSpPr>
          <p:nvPr/>
        </p:nvSpPr>
        <p:spPr bwMode="auto">
          <a:xfrm>
            <a:off x="1295400" y="3429000"/>
            <a:ext cx="2895600" cy="641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3600" b="1"/>
              <a:t>N / m</a:t>
            </a:r>
            <a:r>
              <a:rPr lang="en-US" altLang="hu-HU" sz="3600" b="1" baseline="30000"/>
              <a:t>2</a:t>
            </a:r>
            <a:r>
              <a:rPr lang="en-US" altLang="hu-HU" sz="3600" b="1"/>
              <a:t>, Pa</a:t>
            </a:r>
          </a:p>
        </p:txBody>
      </p:sp>
    </p:spTree>
    <p:extLst>
      <p:ext uri="{BB962C8B-B14F-4D97-AF65-F5344CB8AC3E}">
        <p14:creationId xmlns:p14="http://schemas.microsoft.com/office/powerpoint/2010/main" val="3106018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3493">
                                            <p:txEl>
                                              <p:pRg st="0" end="0"/>
                                            </p:txEl>
                                          </p:spTgt>
                                        </p:tgtEl>
                                        <p:attrNameLst>
                                          <p:attrName>style.visibility</p:attrName>
                                        </p:attrNameLst>
                                      </p:cBhvr>
                                      <p:to>
                                        <p:strVal val="visible"/>
                                      </p:to>
                                    </p:set>
                                    <p:animEffect transition="in" filter="box(out)">
                                      <p:cBhvr>
                                        <p:cTn id="7" dur="500"/>
                                        <p:tgtEl>
                                          <p:spTgt spid="6349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box(out)">
                                      <p:cBhvr>
                                        <p:cTn id="12" dur="500"/>
                                        <p:tgtEl>
                                          <p:spTgt spid="63491"/>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nodeType="afterGroup">
                            <p:stCondLst>
                              <p:cond delay="500"/>
                            </p:stCondLst>
                            <p:childTnLst>
                              <p:par>
                                <p:cTn id="14" presetID="4" presetClass="entr" presetSubtype="32" fill="hold" grpId="0" nodeType="afterEffect">
                                  <p:stCondLst>
                                    <p:cond delay="2000"/>
                                  </p:stCondLst>
                                  <p:childTnLst>
                                    <p:set>
                                      <p:cBhvr>
                                        <p:cTn id="15" dur="1" fill="hold">
                                          <p:stCondLst>
                                            <p:cond delay="0"/>
                                          </p:stCondLst>
                                        </p:cTn>
                                        <p:tgtEl>
                                          <p:spTgt spid="63492"/>
                                        </p:tgtEl>
                                        <p:attrNameLst>
                                          <p:attrName>style.visibility</p:attrName>
                                        </p:attrNameLst>
                                      </p:cBhvr>
                                      <p:to>
                                        <p:strVal val="visible"/>
                                      </p:to>
                                    </p:set>
                                    <p:animEffect transition="in" filter="box(out)">
                                      <p:cBhvr>
                                        <p:cTn id="16" dur="500"/>
                                        <p:tgtEl>
                                          <p:spTgt spid="63492"/>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3494"/>
                                        </p:tgtEl>
                                        <p:attrNameLst>
                                          <p:attrName>style.visibility</p:attrName>
                                        </p:attrNameLst>
                                      </p:cBhvr>
                                      <p:to>
                                        <p:strVal val="visible"/>
                                      </p:to>
                                    </p:set>
                                    <p:anim calcmode="lin" valueType="num">
                                      <p:cBhvr additive="base">
                                        <p:cTn id="21" dur="500" fill="hold"/>
                                        <p:tgtEl>
                                          <p:spTgt spid="63494"/>
                                        </p:tgtEl>
                                        <p:attrNameLst>
                                          <p:attrName>ppt_x</p:attrName>
                                        </p:attrNameLst>
                                      </p:cBhvr>
                                      <p:tavLst>
                                        <p:tav tm="0">
                                          <p:val>
                                            <p:strVal val="1+#ppt_w/2"/>
                                          </p:val>
                                        </p:tav>
                                        <p:tav tm="100000">
                                          <p:val>
                                            <p:strVal val="#ppt_x"/>
                                          </p:val>
                                        </p:tav>
                                      </p:tavLst>
                                    </p:anim>
                                    <p:anim calcmode="lin" valueType="num">
                                      <p:cBhvr additive="base">
                                        <p:cTn id="22" dur="500" fill="hold"/>
                                        <p:tgtEl>
                                          <p:spTgt spid="634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ARBRAKE.WAV"/>
                                        </p:tgtEl>
                                      </p:cMediaNode>
                                    </p:audio>
                                  </p:subTnLst>
                                </p:cTn>
                              </p:par>
                            </p:childTnLst>
                          </p:cTn>
                        </p:par>
                        <p:par>
                          <p:cTn id="23" fill="hold" nodeType="afterGroup">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63495"/>
                                        </p:tgtEl>
                                        <p:attrNameLst>
                                          <p:attrName>style.visibility</p:attrName>
                                        </p:attrNameLst>
                                      </p:cBhvr>
                                      <p:to>
                                        <p:strVal val="visible"/>
                                      </p:to>
                                    </p:set>
                                    <p:anim calcmode="lin" valueType="num">
                                      <p:cBhvr additive="base">
                                        <p:cTn id="26" dur="500" fill="hold"/>
                                        <p:tgtEl>
                                          <p:spTgt spid="63495"/>
                                        </p:tgtEl>
                                        <p:attrNameLst>
                                          <p:attrName>ppt_x</p:attrName>
                                        </p:attrNameLst>
                                      </p:cBhvr>
                                      <p:tavLst>
                                        <p:tav tm="0">
                                          <p:val>
                                            <p:strVal val="1+#ppt_w/2"/>
                                          </p:val>
                                        </p:tav>
                                        <p:tav tm="100000">
                                          <p:val>
                                            <p:strVal val="#ppt_x"/>
                                          </p:val>
                                        </p:tav>
                                      </p:tavLst>
                                    </p:anim>
                                    <p:anim calcmode="lin" valueType="num">
                                      <p:cBhvr additive="base">
                                        <p:cTn id="27" dur="500" fill="hold"/>
                                        <p:tgtEl>
                                          <p:spTgt spid="634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build="p" autoUpdateAnimBg="0"/>
      <p:bldP spid="63494" grpId="0" animBg="1" autoUpdateAnimBg="0"/>
      <p:bldP spid="6349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zövegdoboz 2"/>
          <p:cNvSpPr txBox="1">
            <a:spLocks noChangeArrowheads="1"/>
          </p:cNvSpPr>
          <p:nvPr/>
        </p:nvSpPr>
        <p:spPr bwMode="auto">
          <a:xfrm>
            <a:off x="1403350" y="476250"/>
            <a:ext cx="5976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a:t>Az ín felépítése</a:t>
            </a:r>
            <a:endParaRPr lang="en-GB" altLang="hu-HU"/>
          </a:p>
        </p:txBody>
      </p:sp>
      <p:pic>
        <p:nvPicPr>
          <p:cNvPr id="5123" name="Kép 3" descr="bundl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2060575"/>
            <a:ext cx="5078412"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Kép 4" descr="collage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41438"/>
            <a:ext cx="2751138"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Kép 5" descr="tend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268413"/>
            <a:ext cx="3708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4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intechopen.com/source/html/19018/media/image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557338"/>
            <a:ext cx="595312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zövegdoboz 2"/>
          <p:cNvSpPr txBox="1">
            <a:spLocks noChangeArrowheads="1"/>
          </p:cNvSpPr>
          <p:nvPr/>
        </p:nvSpPr>
        <p:spPr bwMode="auto">
          <a:xfrm>
            <a:off x="1835150" y="549275"/>
            <a:ext cx="540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dirty="0" err="1"/>
              <a:t>Stress-strain</a:t>
            </a:r>
            <a:r>
              <a:rPr lang="hu-HU" altLang="hu-HU" dirty="0"/>
              <a:t> görbe</a:t>
            </a:r>
            <a:endParaRPr lang="en-GB" altLang="hu-HU" dirty="0"/>
          </a:p>
        </p:txBody>
      </p:sp>
    </p:spTree>
    <p:extLst>
      <p:ext uri="{BB962C8B-B14F-4D97-AF65-F5344CB8AC3E}">
        <p14:creationId xmlns:p14="http://schemas.microsoft.com/office/powerpoint/2010/main" val="695550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pt.ntu.edu.tw/hmchai/Biomechanics/BMmaterial/Collagen.files/CollagenStress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12875"/>
            <a:ext cx="6118225"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zövegdoboz 2"/>
          <p:cNvSpPr txBox="1">
            <a:spLocks noChangeArrowheads="1"/>
          </p:cNvSpPr>
          <p:nvPr/>
        </p:nvSpPr>
        <p:spPr bwMode="auto">
          <a:xfrm>
            <a:off x="1835150" y="549275"/>
            <a:ext cx="540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dirty="0" err="1"/>
              <a:t>Stress-strain</a:t>
            </a:r>
            <a:r>
              <a:rPr lang="hu-HU" altLang="hu-HU" dirty="0"/>
              <a:t> </a:t>
            </a:r>
            <a:r>
              <a:rPr lang="hu-HU" altLang="hu-HU" dirty="0" smtClean="0"/>
              <a:t>görbe szakaszai</a:t>
            </a:r>
            <a:endParaRPr lang="en-GB" altLang="hu-HU" dirty="0"/>
          </a:p>
        </p:txBody>
      </p:sp>
    </p:spTree>
    <p:extLst>
      <p:ext uri="{BB962C8B-B14F-4D97-AF65-F5344CB8AC3E}">
        <p14:creationId xmlns:p14="http://schemas.microsoft.com/office/powerpoint/2010/main" val="1745586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405498488"/>
              </p:ext>
            </p:extLst>
          </p:nvPr>
        </p:nvGraphicFramePr>
        <p:xfrm>
          <a:off x="2051720" y="1484784"/>
          <a:ext cx="5400600"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zövegdoboz 2"/>
          <p:cNvSpPr txBox="1"/>
          <p:nvPr/>
        </p:nvSpPr>
        <p:spPr>
          <a:xfrm>
            <a:off x="683568" y="404664"/>
            <a:ext cx="7992888" cy="523220"/>
          </a:xfrm>
          <a:prstGeom prst="rect">
            <a:avLst/>
          </a:prstGeom>
          <a:noFill/>
        </p:spPr>
        <p:txBody>
          <a:bodyPr wrap="square" rtlCol="0">
            <a:spAutoFit/>
          </a:bodyPr>
          <a:lstStyle/>
          <a:p>
            <a:pPr algn="ctr"/>
            <a:r>
              <a:rPr lang="hu-HU" sz="2800" b="1" dirty="0" err="1" smtClean="0"/>
              <a:t>Kadaver</a:t>
            </a:r>
            <a:r>
              <a:rPr lang="hu-HU" sz="2800" b="1" dirty="0" smtClean="0"/>
              <a:t> ACL </a:t>
            </a:r>
            <a:r>
              <a:rPr lang="hu-HU" sz="2800" b="1" dirty="0" err="1" smtClean="0"/>
              <a:t>strain</a:t>
            </a:r>
            <a:r>
              <a:rPr lang="hu-HU" sz="2800" b="1" dirty="0" smtClean="0"/>
              <a:t> (%)</a:t>
            </a:r>
            <a:endParaRPr lang="hu-HU" sz="2800" b="1" dirty="0"/>
          </a:p>
        </p:txBody>
      </p:sp>
    </p:spTree>
    <p:extLst>
      <p:ext uri="{BB962C8B-B14F-4D97-AF65-F5344CB8AC3E}">
        <p14:creationId xmlns:p14="http://schemas.microsoft.com/office/powerpoint/2010/main" val="152850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3305004270"/>
              </p:ext>
            </p:extLst>
          </p:nvPr>
        </p:nvGraphicFramePr>
        <p:xfrm>
          <a:off x="1907704" y="1700808"/>
          <a:ext cx="5400600"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3" name="Szövegdoboz 2"/>
          <p:cNvSpPr txBox="1"/>
          <p:nvPr/>
        </p:nvSpPr>
        <p:spPr>
          <a:xfrm>
            <a:off x="683568" y="404664"/>
            <a:ext cx="7992888" cy="523220"/>
          </a:xfrm>
          <a:prstGeom prst="rect">
            <a:avLst/>
          </a:prstGeom>
          <a:noFill/>
        </p:spPr>
        <p:txBody>
          <a:bodyPr wrap="square" rtlCol="0">
            <a:spAutoFit/>
          </a:bodyPr>
          <a:lstStyle/>
          <a:p>
            <a:pPr algn="ctr"/>
            <a:r>
              <a:rPr lang="hu-HU" sz="2800" b="1" dirty="0" err="1" smtClean="0"/>
              <a:t>Kadaver</a:t>
            </a:r>
            <a:r>
              <a:rPr lang="hu-HU" sz="2800" b="1" dirty="0" smtClean="0"/>
              <a:t> ACL </a:t>
            </a:r>
            <a:r>
              <a:rPr lang="hu-HU" sz="2800" b="1" dirty="0" err="1" smtClean="0"/>
              <a:t>stress</a:t>
            </a:r>
            <a:r>
              <a:rPr lang="hu-HU" sz="2800" b="1" dirty="0" smtClean="0"/>
              <a:t> (</a:t>
            </a:r>
            <a:r>
              <a:rPr lang="hu-HU" sz="2800" b="1" dirty="0" err="1" smtClean="0"/>
              <a:t>MPa</a:t>
            </a:r>
            <a:r>
              <a:rPr lang="hu-HU" sz="2800" b="1" dirty="0" smtClean="0"/>
              <a:t>)</a:t>
            </a:r>
            <a:endParaRPr lang="hu-HU" sz="2800" b="1" dirty="0"/>
          </a:p>
        </p:txBody>
      </p:sp>
    </p:spTree>
    <p:extLst>
      <p:ext uri="{BB962C8B-B14F-4D97-AF65-F5344CB8AC3E}">
        <p14:creationId xmlns:p14="http://schemas.microsoft.com/office/powerpoint/2010/main" val="33215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1140466856"/>
              </p:ext>
            </p:extLst>
          </p:nvPr>
        </p:nvGraphicFramePr>
        <p:xfrm>
          <a:off x="2286000" y="1484784"/>
          <a:ext cx="5382344" cy="3315816"/>
        </p:xfrm>
        <a:graphic>
          <a:graphicData uri="http://schemas.openxmlformats.org/drawingml/2006/chart">
            <c:chart xmlns:c="http://schemas.openxmlformats.org/drawingml/2006/chart" xmlns:r="http://schemas.openxmlformats.org/officeDocument/2006/relationships" r:id="rId4"/>
          </a:graphicData>
        </a:graphic>
      </p:graphicFrame>
      <p:sp>
        <p:nvSpPr>
          <p:cNvPr id="3" name="Szövegdoboz 2"/>
          <p:cNvSpPr txBox="1"/>
          <p:nvPr/>
        </p:nvSpPr>
        <p:spPr>
          <a:xfrm>
            <a:off x="683568" y="404664"/>
            <a:ext cx="7992888" cy="523220"/>
          </a:xfrm>
          <a:prstGeom prst="rect">
            <a:avLst/>
          </a:prstGeom>
          <a:noFill/>
        </p:spPr>
        <p:txBody>
          <a:bodyPr wrap="square" rtlCol="0">
            <a:spAutoFit/>
          </a:bodyPr>
          <a:lstStyle/>
          <a:p>
            <a:pPr algn="ctr"/>
            <a:r>
              <a:rPr lang="hu-HU" sz="2800" b="1" dirty="0" err="1" smtClean="0"/>
              <a:t>In</a:t>
            </a:r>
            <a:r>
              <a:rPr lang="hu-HU" sz="2800" b="1" dirty="0" smtClean="0"/>
              <a:t> vivo </a:t>
            </a:r>
            <a:r>
              <a:rPr lang="hu-HU" sz="2800" b="1" dirty="0" err="1" smtClean="0"/>
              <a:t>strain</a:t>
            </a:r>
            <a:r>
              <a:rPr lang="hu-HU" sz="2800" b="1" dirty="0" smtClean="0"/>
              <a:t> (%)</a:t>
            </a:r>
            <a:endParaRPr lang="hu-HU" sz="2800" b="1" dirty="0"/>
          </a:p>
        </p:txBody>
      </p:sp>
      <p:sp>
        <p:nvSpPr>
          <p:cNvPr id="4" name="Text Box 9"/>
          <p:cNvSpPr txBox="1">
            <a:spLocks noChangeArrowheads="1"/>
          </p:cNvSpPr>
          <p:nvPr/>
        </p:nvSpPr>
        <p:spPr bwMode="auto">
          <a:xfrm>
            <a:off x="3522888" y="4906034"/>
            <a:ext cx="14794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1800" dirty="0" err="1"/>
              <a:t>Maganaris</a:t>
            </a:r>
            <a:r>
              <a:rPr lang="en-US" altLang="hu-HU" sz="1800" dirty="0"/>
              <a:t> and Paul, 1999</a:t>
            </a:r>
          </a:p>
        </p:txBody>
      </p:sp>
      <p:sp>
        <p:nvSpPr>
          <p:cNvPr id="5" name="Text Box 22"/>
          <p:cNvSpPr txBox="1">
            <a:spLocks noChangeArrowheads="1"/>
          </p:cNvSpPr>
          <p:nvPr/>
        </p:nvSpPr>
        <p:spPr bwMode="auto">
          <a:xfrm>
            <a:off x="5724128" y="5044534"/>
            <a:ext cx="1445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1800" dirty="0" err="1"/>
              <a:t>Tihanyi</a:t>
            </a:r>
            <a:r>
              <a:rPr lang="en-US" altLang="hu-HU" sz="1800" dirty="0"/>
              <a:t> et al., 2000</a:t>
            </a:r>
          </a:p>
        </p:txBody>
      </p:sp>
    </p:spTree>
    <p:extLst>
      <p:ext uri="{BB962C8B-B14F-4D97-AF65-F5344CB8AC3E}">
        <p14:creationId xmlns:p14="http://schemas.microsoft.com/office/powerpoint/2010/main" val="390542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out)">
                                      <p:cBhvr>
                                        <p:cTn id="12" dur="500"/>
                                        <p:tgtEl>
                                          <p:spTgt spid="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P spid="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2555913973"/>
              </p:ext>
            </p:extLst>
          </p:nvPr>
        </p:nvGraphicFramePr>
        <p:xfrm>
          <a:off x="1979712" y="1556792"/>
          <a:ext cx="5616624" cy="3384376"/>
        </p:xfrm>
        <a:graphic>
          <a:graphicData uri="http://schemas.openxmlformats.org/drawingml/2006/chart">
            <c:chart xmlns:c="http://schemas.openxmlformats.org/drawingml/2006/chart" xmlns:r="http://schemas.openxmlformats.org/officeDocument/2006/relationships" r:id="rId4"/>
          </a:graphicData>
        </a:graphic>
      </p:graphicFrame>
      <p:sp>
        <p:nvSpPr>
          <p:cNvPr id="3" name="Szövegdoboz 2"/>
          <p:cNvSpPr txBox="1"/>
          <p:nvPr/>
        </p:nvSpPr>
        <p:spPr>
          <a:xfrm>
            <a:off x="683568" y="404664"/>
            <a:ext cx="7992888" cy="523220"/>
          </a:xfrm>
          <a:prstGeom prst="rect">
            <a:avLst/>
          </a:prstGeom>
          <a:noFill/>
        </p:spPr>
        <p:txBody>
          <a:bodyPr wrap="square" rtlCol="0">
            <a:spAutoFit/>
          </a:bodyPr>
          <a:lstStyle/>
          <a:p>
            <a:pPr algn="ctr"/>
            <a:r>
              <a:rPr lang="hu-HU" sz="2800" b="1" dirty="0" err="1" smtClean="0"/>
              <a:t>In</a:t>
            </a:r>
            <a:r>
              <a:rPr lang="hu-HU" sz="2800" b="1" dirty="0" smtClean="0"/>
              <a:t> vivo </a:t>
            </a:r>
            <a:r>
              <a:rPr lang="hu-HU" sz="2800" b="1" dirty="0" err="1" smtClean="0"/>
              <a:t>stress</a:t>
            </a:r>
            <a:r>
              <a:rPr lang="hu-HU" sz="2800" b="1" dirty="0" smtClean="0"/>
              <a:t> (</a:t>
            </a:r>
            <a:r>
              <a:rPr lang="hu-HU" sz="2800" b="1" dirty="0" err="1" smtClean="0"/>
              <a:t>MPa</a:t>
            </a:r>
            <a:r>
              <a:rPr lang="hu-HU" sz="2800" b="1" dirty="0" smtClean="0"/>
              <a:t>)</a:t>
            </a:r>
            <a:endParaRPr lang="hu-HU" sz="2800" b="1" dirty="0"/>
          </a:p>
        </p:txBody>
      </p:sp>
      <p:sp>
        <p:nvSpPr>
          <p:cNvPr id="4" name="Text Box 9"/>
          <p:cNvSpPr txBox="1">
            <a:spLocks noChangeArrowheads="1"/>
          </p:cNvSpPr>
          <p:nvPr/>
        </p:nvSpPr>
        <p:spPr bwMode="auto">
          <a:xfrm>
            <a:off x="3360928" y="4954081"/>
            <a:ext cx="14794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1800" dirty="0" err="1"/>
              <a:t>Maganaris</a:t>
            </a:r>
            <a:r>
              <a:rPr lang="en-US" altLang="hu-HU" sz="1800" dirty="0"/>
              <a:t> and Paul, 1999</a:t>
            </a:r>
          </a:p>
        </p:txBody>
      </p:sp>
      <p:sp>
        <p:nvSpPr>
          <p:cNvPr id="5" name="Text Box 22"/>
          <p:cNvSpPr txBox="1">
            <a:spLocks noChangeArrowheads="1"/>
          </p:cNvSpPr>
          <p:nvPr/>
        </p:nvSpPr>
        <p:spPr bwMode="auto">
          <a:xfrm>
            <a:off x="5550728" y="4986441"/>
            <a:ext cx="1445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1800" dirty="0" err="1"/>
              <a:t>Tihanyi</a:t>
            </a:r>
            <a:r>
              <a:rPr lang="en-US" altLang="hu-HU" sz="1800" dirty="0"/>
              <a:t> et al., 2000</a:t>
            </a:r>
          </a:p>
        </p:txBody>
      </p:sp>
    </p:spTree>
    <p:extLst>
      <p:ext uri="{BB962C8B-B14F-4D97-AF65-F5344CB8AC3E}">
        <p14:creationId xmlns:p14="http://schemas.microsoft.com/office/powerpoint/2010/main" val="18273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out)">
                                      <p:cBhvr>
                                        <p:cTn id="12" dur="500"/>
                                        <p:tgtEl>
                                          <p:spTgt spid="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P spid="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19397"/>
            <a:ext cx="5616624" cy="420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827584" y="332656"/>
            <a:ext cx="7344816" cy="830997"/>
          </a:xfrm>
          <a:prstGeom prst="rect">
            <a:avLst/>
          </a:prstGeom>
          <a:noFill/>
        </p:spPr>
        <p:txBody>
          <a:bodyPr wrap="square" rtlCol="0">
            <a:spAutoFit/>
          </a:bodyPr>
          <a:lstStyle/>
          <a:p>
            <a:pPr algn="ctr"/>
            <a:r>
              <a:rPr lang="hu-HU" sz="2400" dirty="0" smtClean="0"/>
              <a:t>A </a:t>
            </a:r>
            <a:r>
              <a:rPr lang="hu-HU" sz="2400" dirty="0" err="1" smtClean="0"/>
              <a:t>patella</a:t>
            </a:r>
            <a:r>
              <a:rPr lang="hu-HU" sz="2400" dirty="0" smtClean="0"/>
              <a:t> ín </a:t>
            </a:r>
            <a:r>
              <a:rPr lang="hu-HU" sz="2400" dirty="0" err="1" smtClean="0"/>
              <a:t>stress-strain</a:t>
            </a:r>
            <a:r>
              <a:rPr lang="hu-HU" sz="2400" dirty="0" smtClean="0"/>
              <a:t> görbéje felnőtt nőknél és férfiaknál (28 év), illetve lányoknál és fiúknál (9 év)</a:t>
            </a:r>
            <a:endParaRPr lang="hu-HU" sz="2400" dirty="0"/>
          </a:p>
        </p:txBody>
      </p:sp>
      <p:sp>
        <p:nvSpPr>
          <p:cNvPr id="4" name="Szövegdoboz 3"/>
          <p:cNvSpPr txBox="1"/>
          <p:nvPr/>
        </p:nvSpPr>
        <p:spPr>
          <a:xfrm>
            <a:off x="1043608" y="5517232"/>
            <a:ext cx="7704856" cy="369332"/>
          </a:xfrm>
          <a:prstGeom prst="rect">
            <a:avLst/>
          </a:prstGeom>
          <a:noFill/>
        </p:spPr>
        <p:txBody>
          <a:bodyPr wrap="square" rtlCol="0">
            <a:spAutoFit/>
          </a:bodyPr>
          <a:lstStyle/>
          <a:p>
            <a:r>
              <a:rPr lang="hu-HU" dirty="0" smtClean="0"/>
              <a:t>O’</a:t>
            </a:r>
            <a:r>
              <a:rPr lang="hu-HU" dirty="0" err="1" smtClean="0"/>
              <a:t>Brien</a:t>
            </a:r>
            <a:r>
              <a:rPr lang="hu-HU" dirty="0" smtClean="0"/>
              <a:t> et </a:t>
            </a:r>
            <a:r>
              <a:rPr lang="hu-HU" dirty="0" err="1" smtClean="0"/>
              <a:t>al</a:t>
            </a:r>
            <a:r>
              <a:rPr lang="hu-HU" dirty="0" smtClean="0"/>
              <a:t>. 2010</a:t>
            </a:r>
            <a:endParaRPr lang="hu-HU" dirty="0"/>
          </a:p>
        </p:txBody>
      </p:sp>
    </p:spTree>
    <p:extLst>
      <p:ext uri="{BB962C8B-B14F-4D97-AF65-F5344CB8AC3E}">
        <p14:creationId xmlns:p14="http://schemas.microsoft.com/office/powerpoint/2010/main" val="7697414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117905515"/>
              </p:ext>
            </p:extLst>
          </p:nvPr>
        </p:nvGraphicFramePr>
        <p:xfrm>
          <a:off x="755576" y="1412776"/>
          <a:ext cx="4572000"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3" name="Szövegdoboz 2"/>
          <p:cNvSpPr txBox="1"/>
          <p:nvPr/>
        </p:nvSpPr>
        <p:spPr>
          <a:xfrm>
            <a:off x="2159732" y="332656"/>
            <a:ext cx="414046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2400" b="1" dirty="0" err="1" smtClean="0"/>
              <a:t>Stress</a:t>
            </a:r>
            <a:endParaRPr lang="hu-HU" sz="2400" b="1" dirty="0"/>
          </a:p>
        </p:txBody>
      </p:sp>
      <p:sp>
        <p:nvSpPr>
          <p:cNvPr id="4" name="Szövegdoboz 3"/>
          <p:cNvSpPr txBox="1"/>
          <p:nvPr/>
        </p:nvSpPr>
        <p:spPr>
          <a:xfrm>
            <a:off x="5436096" y="971436"/>
            <a:ext cx="2880320" cy="461665"/>
          </a:xfrm>
          <a:prstGeom prst="rect">
            <a:avLst/>
          </a:prstGeom>
          <a:noFill/>
        </p:spPr>
        <p:txBody>
          <a:bodyPr wrap="square" rtlCol="0">
            <a:spAutoFit/>
          </a:bodyPr>
          <a:lstStyle/>
          <a:p>
            <a:pPr algn="ctr"/>
            <a:r>
              <a:rPr lang="hu-HU" sz="2400" dirty="0" smtClean="0"/>
              <a:t>Achilles ín</a:t>
            </a:r>
            <a:endParaRPr lang="hu-HU" sz="2400" dirty="0"/>
          </a:p>
        </p:txBody>
      </p:sp>
      <p:sp>
        <p:nvSpPr>
          <p:cNvPr id="5" name="Szövegdoboz 4"/>
          <p:cNvSpPr txBox="1"/>
          <p:nvPr/>
        </p:nvSpPr>
        <p:spPr>
          <a:xfrm>
            <a:off x="1331640" y="971436"/>
            <a:ext cx="2880320" cy="461665"/>
          </a:xfrm>
          <a:prstGeom prst="rect">
            <a:avLst/>
          </a:prstGeom>
          <a:noFill/>
        </p:spPr>
        <p:txBody>
          <a:bodyPr wrap="square" rtlCol="0">
            <a:spAutoFit/>
          </a:bodyPr>
          <a:lstStyle/>
          <a:p>
            <a:pPr algn="ctr"/>
            <a:r>
              <a:rPr lang="hu-HU" sz="2400" dirty="0" err="1" smtClean="0"/>
              <a:t>Patella</a:t>
            </a:r>
            <a:r>
              <a:rPr lang="hu-HU" sz="2400" dirty="0" smtClean="0"/>
              <a:t> ín</a:t>
            </a:r>
            <a:endParaRPr lang="hu-HU" sz="2400" dirty="0"/>
          </a:p>
        </p:txBody>
      </p:sp>
      <p:sp>
        <p:nvSpPr>
          <p:cNvPr id="7" name="Szövegdoboz 6"/>
          <p:cNvSpPr txBox="1"/>
          <p:nvPr/>
        </p:nvSpPr>
        <p:spPr>
          <a:xfrm>
            <a:off x="1145744" y="5212724"/>
            <a:ext cx="2088232" cy="369332"/>
          </a:xfrm>
          <a:prstGeom prst="rect">
            <a:avLst/>
          </a:prstGeom>
          <a:noFill/>
        </p:spPr>
        <p:txBody>
          <a:bodyPr wrap="square" rtlCol="0">
            <a:spAutoFit/>
          </a:bodyPr>
          <a:lstStyle/>
          <a:p>
            <a:r>
              <a:rPr lang="hu-HU" dirty="0" smtClean="0"/>
              <a:t>O’</a:t>
            </a:r>
            <a:r>
              <a:rPr lang="hu-HU" dirty="0" err="1" smtClean="0"/>
              <a:t>Brian</a:t>
            </a:r>
            <a:r>
              <a:rPr lang="hu-HU" dirty="0" smtClean="0"/>
              <a:t> et </a:t>
            </a:r>
            <a:r>
              <a:rPr lang="hu-HU" dirty="0" err="1" smtClean="0"/>
              <a:t>al</a:t>
            </a:r>
            <a:r>
              <a:rPr lang="hu-HU" dirty="0" smtClean="0"/>
              <a:t>. 2010</a:t>
            </a:r>
            <a:endParaRPr lang="hu-HU" dirty="0"/>
          </a:p>
        </p:txBody>
      </p:sp>
      <p:graphicFrame>
        <p:nvGraphicFramePr>
          <p:cNvPr id="10" name="Diagram 9"/>
          <p:cNvGraphicFramePr>
            <a:graphicFrameLocks/>
          </p:cNvGraphicFramePr>
          <p:nvPr>
            <p:extLst>
              <p:ext uri="{D42A27DB-BD31-4B8C-83A1-F6EECF244321}">
                <p14:modId xmlns:p14="http://schemas.microsoft.com/office/powerpoint/2010/main" val="3409051476"/>
              </p:ext>
            </p:extLst>
          </p:nvPr>
        </p:nvGraphicFramePr>
        <p:xfrm>
          <a:off x="3074193" y="2057400"/>
          <a:ext cx="299561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 10"/>
          <p:cNvGraphicFramePr>
            <a:graphicFrameLocks/>
          </p:cNvGraphicFramePr>
          <p:nvPr>
            <p:extLst>
              <p:ext uri="{D42A27DB-BD31-4B8C-83A1-F6EECF244321}">
                <p14:modId xmlns:p14="http://schemas.microsoft.com/office/powerpoint/2010/main" val="3852820921"/>
              </p:ext>
            </p:extLst>
          </p:nvPr>
        </p:nvGraphicFramePr>
        <p:xfrm>
          <a:off x="6156176" y="1628800"/>
          <a:ext cx="2595563" cy="3103240"/>
        </p:xfrm>
        <a:graphic>
          <a:graphicData uri="http://schemas.openxmlformats.org/drawingml/2006/chart">
            <c:chart xmlns:c="http://schemas.openxmlformats.org/drawingml/2006/chart" xmlns:r="http://schemas.openxmlformats.org/officeDocument/2006/relationships" r:id="rId4"/>
          </a:graphicData>
        </a:graphic>
      </p:graphicFrame>
      <p:sp>
        <p:nvSpPr>
          <p:cNvPr id="12" name="Szövegdoboz 11"/>
          <p:cNvSpPr txBox="1"/>
          <p:nvPr/>
        </p:nvSpPr>
        <p:spPr>
          <a:xfrm>
            <a:off x="6732240" y="5234288"/>
            <a:ext cx="2304256" cy="369332"/>
          </a:xfrm>
          <a:prstGeom prst="rect">
            <a:avLst/>
          </a:prstGeom>
          <a:noFill/>
        </p:spPr>
        <p:txBody>
          <a:bodyPr wrap="square" rtlCol="0">
            <a:spAutoFit/>
          </a:bodyPr>
          <a:lstStyle/>
          <a:p>
            <a:r>
              <a:rPr lang="hu-HU" dirty="0" err="1" smtClean="0"/>
              <a:t>Maganaris</a:t>
            </a:r>
            <a:r>
              <a:rPr lang="hu-HU" dirty="0" smtClean="0"/>
              <a:t> et </a:t>
            </a:r>
            <a:r>
              <a:rPr lang="hu-HU" dirty="0" err="1" smtClean="0"/>
              <a:t>al</a:t>
            </a:r>
            <a:r>
              <a:rPr lang="hu-HU" dirty="0" smtClean="0"/>
              <a:t>. 2008</a:t>
            </a:r>
            <a:endParaRPr lang="hu-HU" dirty="0"/>
          </a:p>
        </p:txBody>
      </p:sp>
    </p:spTree>
    <p:extLst>
      <p:ext uri="{BB962C8B-B14F-4D97-AF65-F5344CB8AC3E}">
        <p14:creationId xmlns:p14="http://schemas.microsoft.com/office/powerpoint/2010/main" val="6555260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4124246123"/>
              </p:ext>
            </p:extLst>
          </p:nvPr>
        </p:nvGraphicFramePr>
        <p:xfrm>
          <a:off x="539552" y="1484784"/>
          <a:ext cx="4896544" cy="3315816"/>
        </p:xfrm>
        <a:graphic>
          <a:graphicData uri="http://schemas.openxmlformats.org/drawingml/2006/chart">
            <c:chart xmlns:c="http://schemas.openxmlformats.org/drawingml/2006/chart" xmlns:r="http://schemas.openxmlformats.org/officeDocument/2006/relationships" r:id="rId3"/>
          </a:graphicData>
        </a:graphic>
      </p:graphicFrame>
      <p:sp>
        <p:nvSpPr>
          <p:cNvPr id="3" name="Szövegdoboz 2"/>
          <p:cNvSpPr txBox="1"/>
          <p:nvPr/>
        </p:nvSpPr>
        <p:spPr>
          <a:xfrm>
            <a:off x="2159732" y="332656"/>
            <a:ext cx="414046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2400" b="1" dirty="0" err="1" smtClean="0"/>
              <a:t>Strain</a:t>
            </a:r>
            <a:endParaRPr lang="hu-HU" sz="2400" b="1" dirty="0"/>
          </a:p>
        </p:txBody>
      </p:sp>
      <p:sp>
        <p:nvSpPr>
          <p:cNvPr id="4" name="Szövegdoboz 3"/>
          <p:cNvSpPr txBox="1"/>
          <p:nvPr/>
        </p:nvSpPr>
        <p:spPr>
          <a:xfrm>
            <a:off x="5436096" y="971436"/>
            <a:ext cx="2880320" cy="461665"/>
          </a:xfrm>
          <a:prstGeom prst="rect">
            <a:avLst/>
          </a:prstGeom>
          <a:noFill/>
        </p:spPr>
        <p:txBody>
          <a:bodyPr wrap="square" rtlCol="0">
            <a:spAutoFit/>
          </a:bodyPr>
          <a:lstStyle/>
          <a:p>
            <a:pPr algn="ctr"/>
            <a:r>
              <a:rPr lang="hu-HU" sz="2400" dirty="0" smtClean="0"/>
              <a:t>Achilles ín</a:t>
            </a:r>
            <a:endParaRPr lang="hu-HU" sz="2400" dirty="0"/>
          </a:p>
        </p:txBody>
      </p:sp>
      <p:sp>
        <p:nvSpPr>
          <p:cNvPr id="5" name="Szövegdoboz 4"/>
          <p:cNvSpPr txBox="1"/>
          <p:nvPr/>
        </p:nvSpPr>
        <p:spPr>
          <a:xfrm>
            <a:off x="1331640" y="971436"/>
            <a:ext cx="2880320" cy="461665"/>
          </a:xfrm>
          <a:prstGeom prst="rect">
            <a:avLst/>
          </a:prstGeom>
          <a:noFill/>
        </p:spPr>
        <p:txBody>
          <a:bodyPr wrap="square" rtlCol="0">
            <a:spAutoFit/>
          </a:bodyPr>
          <a:lstStyle/>
          <a:p>
            <a:pPr algn="ctr"/>
            <a:r>
              <a:rPr lang="hu-HU" sz="2400" dirty="0" err="1" smtClean="0"/>
              <a:t>Patella</a:t>
            </a:r>
            <a:r>
              <a:rPr lang="hu-HU" sz="2400" dirty="0" smtClean="0"/>
              <a:t> ín</a:t>
            </a:r>
            <a:endParaRPr lang="hu-HU" sz="2400" dirty="0"/>
          </a:p>
        </p:txBody>
      </p:sp>
      <p:sp>
        <p:nvSpPr>
          <p:cNvPr id="6" name="Szövegdoboz 5"/>
          <p:cNvSpPr txBox="1"/>
          <p:nvPr/>
        </p:nvSpPr>
        <p:spPr>
          <a:xfrm>
            <a:off x="1145744" y="5212724"/>
            <a:ext cx="2088232" cy="369332"/>
          </a:xfrm>
          <a:prstGeom prst="rect">
            <a:avLst/>
          </a:prstGeom>
          <a:noFill/>
        </p:spPr>
        <p:txBody>
          <a:bodyPr wrap="square" rtlCol="0">
            <a:spAutoFit/>
          </a:bodyPr>
          <a:lstStyle/>
          <a:p>
            <a:r>
              <a:rPr lang="hu-HU" dirty="0" smtClean="0"/>
              <a:t>O’</a:t>
            </a:r>
            <a:r>
              <a:rPr lang="hu-HU" dirty="0" err="1" smtClean="0"/>
              <a:t>Brian</a:t>
            </a:r>
            <a:r>
              <a:rPr lang="hu-HU" dirty="0" smtClean="0"/>
              <a:t> et </a:t>
            </a:r>
            <a:r>
              <a:rPr lang="hu-HU" dirty="0" err="1" smtClean="0"/>
              <a:t>al</a:t>
            </a:r>
            <a:r>
              <a:rPr lang="hu-HU" dirty="0" smtClean="0"/>
              <a:t>. 2010</a:t>
            </a:r>
            <a:endParaRPr lang="hu-HU" dirty="0"/>
          </a:p>
        </p:txBody>
      </p:sp>
      <p:graphicFrame>
        <p:nvGraphicFramePr>
          <p:cNvPr id="8" name="Diagram 7"/>
          <p:cNvGraphicFramePr>
            <a:graphicFrameLocks/>
          </p:cNvGraphicFramePr>
          <p:nvPr>
            <p:extLst>
              <p:ext uri="{D42A27DB-BD31-4B8C-83A1-F6EECF244321}">
                <p14:modId xmlns:p14="http://schemas.microsoft.com/office/powerpoint/2010/main" val="2033163789"/>
              </p:ext>
            </p:extLst>
          </p:nvPr>
        </p:nvGraphicFramePr>
        <p:xfrm>
          <a:off x="5879727" y="1943005"/>
          <a:ext cx="265271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Szövegdoboz 8"/>
          <p:cNvSpPr txBox="1"/>
          <p:nvPr/>
        </p:nvSpPr>
        <p:spPr>
          <a:xfrm>
            <a:off x="6444208" y="5397390"/>
            <a:ext cx="2520280" cy="369332"/>
          </a:xfrm>
          <a:prstGeom prst="rect">
            <a:avLst/>
          </a:prstGeom>
          <a:noFill/>
        </p:spPr>
        <p:txBody>
          <a:bodyPr wrap="square" rtlCol="0">
            <a:spAutoFit/>
          </a:bodyPr>
          <a:lstStyle/>
          <a:p>
            <a:r>
              <a:rPr lang="hu-HU" dirty="0" err="1" smtClean="0"/>
              <a:t>Maganaris</a:t>
            </a:r>
            <a:r>
              <a:rPr lang="hu-HU" dirty="0" smtClean="0"/>
              <a:t> et </a:t>
            </a:r>
            <a:r>
              <a:rPr lang="hu-HU" dirty="0" err="1" smtClean="0"/>
              <a:t>al</a:t>
            </a:r>
            <a:r>
              <a:rPr lang="hu-HU" dirty="0" smtClean="0"/>
              <a:t>. 2008</a:t>
            </a:r>
            <a:endParaRPr lang="hu-HU" dirty="0"/>
          </a:p>
        </p:txBody>
      </p:sp>
    </p:spTree>
    <p:extLst>
      <p:ext uri="{BB962C8B-B14F-4D97-AF65-F5344CB8AC3E}">
        <p14:creationId xmlns:p14="http://schemas.microsoft.com/office/powerpoint/2010/main" val="615608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99592" y="1052736"/>
            <a:ext cx="7632848" cy="1200329"/>
          </a:xfrm>
          <a:prstGeom prst="rect">
            <a:avLst/>
          </a:prstGeom>
          <a:noFill/>
        </p:spPr>
        <p:txBody>
          <a:bodyPr wrap="square" rtlCol="0">
            <a:spAutoFit/>
          </a:bodyPr>
          <a:lstStyle/>
          <a:p>
            <a:pPr algn="ctr"/>
            <a:r>
              <a:rPr lang="hu-HU" sz="3600" dirty="0" smtClean="0"/>
              <a:t>Az inak optimális </a:t>
            </a:r>
            <a:r>
              <a:rPr lang="hu-HU" sz="3600" dirty="0" err="1" smtClean="0"/>
              <a:t>stress</a:t>
            </a:r>
            <a:r>
              <a:rPr lang="hu-HU" sz="3600" dirty="0" smtClean="0"/>
              <a:t> értéke 13 </a:t>
            </a:r>
            <a:r>
              <a:rPr lang="hu-HU" sz="3600" dirty="0" err="1" smtClean="0"/>
              <a:t>MPa</a:t>
            </a:r>
            <a:r>
              <a:rPr lang="hu-HU" sz="3600" dirty="0" smtClean="0"/>
              <a:t> (</a:t>
            </a:r>
            <a:r>
              <a:rPr lang="hu-HU" sz="3600" dirty="0" err="1" smtClean="0"/>
              <a:t>Kerr</a:t>
            </a:r>
            <a:r>
              <a:rPr lang="hu-HU" sz="3600" dirty="0" smtClean="0"/>
              <a:t> et </a:t>
            </a:r>
            <a:r>
              <a:rPr lang="hu-HU" sz="3600" dirty="0" err="1" smtClean="0"/>
              <a:t>al</a:t>
            </a:r>
            <a:r>
              <a:rPr lang="hu-HU" sz="3600" dirty="0" smtClean="0"/>
              <a:t>. 1988)</a:t>
            </a:r>
            <a:endParaRPr lang="hu-HU" sz="3600" dirty="0"/>
          </a:p>
        </p:txBody>
      </p:sp>
      <p:sp>
        <p:nvSpPr>
          <p:cNvPr id="3" name="Szövegdoboz 2"/>
          <p:cNvSpPr txBox="1"/>
          <p:nvPr/>
        </p:nvSpPr>
        <p:spPr>
          <a:xfrm>
            <a:off x="899592" y="2996952"/>
            <a:ext cx="7632848" cy="1384995"/>
          </a:xfrm>
          <a:prstGeom prst="rect">
            <a:avLst/>
          </a:prstGeom>
          <a:noFill/>
        </p:spPr>
        <p:txBody>
          <a:bodyPr wrap="square" rtlCol="0">
            <a:spAutoFit/>
          </a:bodyPr>
          <a:lstStyle/>
          <a:p>
            <a:pPr algn="ctr"/>
            <a:r>
              <a:rPr lang="hu-HU" sz="2800" dirty="0" smtClean="0"/>
              <a:t>Az inak  azonban ennél nagyobb maximális </a:t>
            </a:r>
            <a:r>
              <a:rPr lang="hu-HU" sz="2800" dirty="0" err="1" smtClean="0"/>
              <a:t>stress</a:t>
            </a:r>
            <a:r>
              <a:rPr lang="hu-HU" sz="2800" dirty="0" smtClean="0"/>
              <a:t> értékkel bírnak, mint például a humán Achilles ín (67 </a:t>
            </a:r>
            <a:r>
              <a:rPr lang="hu-HU" sz="2800" dirty="0" err="1" smtClean="0"/>
              <a:t>MPa</a:t>
            </a:r>
            <a:r>
              <a:rPr lang="hu-HU" sz="2800" dirty="0" smtClean="0"/>
              <a:t>).</a:t>
            </a:r>
            <a:endParaRPr lang="hu-HU" sz="2800" dirty="0"/>
          </a:p>
        </p:txBody>
      </p:sp>
    </p:spTree>
    <p:extLst>
      <p:ext uri="{BB962C8B-B14F-4D97-AF65-F5344CB8AC3E}">
        <p14:creationId xmlns:p14="http://schemas.microsoft.com/office/powerpoint/2010/main" val="277092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4675"/>
            <a:ext cx="54578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zövegdoboz 2"/>
          <p:cNvSpPr txBox="1">
            <a:spLocks noChangeArrowheads="1"/>
          </p:cNvSpPr>
          <p:nvPr/>
        </p:nvSpPr>
        <p:spPr bwMode="auto">
          <a:xfrm>
            <a:off x="2268538" y="981075"/>
            <a:ext cx="5256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u-HU" altLang="hu-HU" sz="2400"/>
              <a:t>A kollagén fibrillumok felépítése</a:t>
            </a:r>
            <a:endParaRPr lang="en-GB" altLang="hu-HU" sz="2400"/>
          </a:p>
        </p:txBody>
      </p:sp>
      <p:pic>
        <p:nvPicPr>
          <p:cNvPr id="6148" name="Picture 4" descr="http://www.azonano.com/images/Article_Images/ImageForArticle_226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205038"/>
            <a:ext cx="3810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2216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2209800" y="457200"/>
            <a:ext cx="472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NYÚJTÁSI ERŐ</a:t>
            </a:r>
          </a:p>
          <a:p>
            <a:pPr algn="ctr">
              <a:spcBef>
                <a:spcPct val="50000"/>
              </a:spcBef>
              <a:buFontTx/>
              <a:buNone/>
            </a:pPr>
            <a:endParaRPr lang="en-US" altLang="hu-HU" b="1" i="1"/>
          </a:p>
        </p:txBody>
      </p:sp>
      <p:sp>
        <p:nvSpPr>
          <p:cNvPr id="123907" name="Text Box 3"/>
          <p:cNvSpPr txBox="1">
            <a:spLocks noChangeArrowheads="1"/>
          </p:cNvSpPr>
          <p:nvPr/>
        </p:nvSpPr>
        <p:spPr bwMode="auto">
          <a:xfrm>
            <a:off x="2209800" y="13716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MEGNYÚLÁS</a:t>
            </a:r>
            <a:endParaRPr lang="en-US" altLang="hu-HU" b="1" i="1"/>
          </a:p>
        </p:txBody>
      </p:sp>
      <p:sp>
        <p:nvSpPr>
          <p:cNvPr id="123908" name="Text Box 4"/>
          <p:cNvSpPr txBox="1">
            <a:spLocks noChangeArrowheads="1"/>
          </p:cNvSpPr>
          <p:nvPr/>
        </p:nvSpPr>
        <p:spPr bwMode="auto">
          <a:xfrm>
            <a:off x="2209800" y="3138488"/>
            <a:ext cx="472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STRESS - STRAIN</a:t>
            </a:r>
          </a:p>
        </p:txBody>
      </p:sp>
      <p:sp>
        <p:nvSpPr>
          <p:cNvPr id="123909" name="Text Box 5"/>
          <p:cNvSpPr txBox="1">
            <a:spLocks noChangeArrowheads="1"/>
          </p:cNvSpPr>
          <p:nvPr/>
        </p:nvSpPr>
        <p:spPr bwMode="auto">
          <a:xfrm>
            <a:off x="1714500" y="2286000"/>
            <a:ext cx="571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i="1"/>
              <a:t>STIFFNESS - COMPLIENCE</a:t>
            </a:r>
          </a:p>
        </p:txBody>
      </p:sp>
      <p:sp>
        <p:nvSpPr>
          <p:cNvPr id="123910" name="Text Box 6"/>
          <p:cNvSpPr txBox="1">
            <a:spLocks noChangeArrowheads="1"/>
          </p:cNvSpPr>
          <p:nvPr/>
        </p:nvSpPr>
        <p:spPr bwMode="auto">
          <a:xfrm>
            <a:off x="1676400" y="38862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solidFill>
                  <a:srgbClr val="FF0000"/>
                </a:solidFill>
              </a:rPr>
              <a:t>ELAST</a:t>
            </a:r>
            <a:r>
              <a:rPr lang="hu-HU" altLang="hu-HU" b="1" i="1">
                <a:solidFill>
                  <a:srgbClr val="FF0000"/>
                </a:solidFill>
              </a:rPr>
              <a:t>IKUS</a:t>
            </a:r>
            <a:r>
              <a:rPr lang="en-US" altLang="hu-HU" b="1" i="1">
                <a:solidFill>
                  <a:srgbClr val="FF0000"/>
                </a:solidFill>
              </a:rPr>
              <a:t>/ YOUNG MODULUS</a:t>
            </a:r>
          </a:p>
        </p:txBody>
      </p:sp>
      <p:sp>
        <p:nvSpPr>
          <p:cNvPr id="123911" name="Text Box 7"/>
          <p:cNvSpPr txBox="1">
            <a:spLocks noChangeArrowheads="1"/>
          </p:cNvSpPr>
          <p:nvPr/>
        </p:nvSpPr>
        <p:spPr bwMode="auto">
          <a:xfrm>
            <a:off x="1676400" y="4602163"/>
            <a:ext cx="571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i="1"/>
              <a:t>NYÚJTÁSI ENERGIA</a:t>
            </a:r>
            <a:endParaRPr lang="en-US" altLang="hu-HU" b="1" i="1"/>
          </a:p>
        </p:txBody>
      </p:sp>
      <p:sp>
        <p:nvSpPr>
          <p:cNvPr id="123912" name="Text Box 8"/>
          <p:cNvSpPr txBox="1">
            <a:spLocks noChangeArrowheads="1"/>
          </p:cNvSpPr>
          <p:nvPr/>
        </p:nvSpPr>
        <p:spPr bwMode="auto">
          <a:xfrm>
            <a:off x="1676400" y="5287963"/>
            <a:ext cx="571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H</a:t>
            </a:r>
            <a:r>
              <a:rPr lang="hu-HU" altLang="hu-HU" b="1" i="1"/>
              <a:t>ISZTERÉZIS</a:t>
            </a:r>
            <a:endParaRPr lang="en-US" altLang="hu-HU" b="1" i="1"/>
          </a:p>
        </p:txBody>
      </p:sp>
    </p:spTree>
    <p:extLst>
      <p:ext uri="{BB962C8B-B14F-4D97-AF65-F5344CB8AC3E}">
        <p14:creationId xmlns:p14="http://schemas.microsoft.com/office/powerpoint/2010/main" val="2824653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animEffect transition="in" filter="box(out)">
                                      <p:cBhvr>
                                        <p:cTn id="7" dur="500"/>
                                        <p:tgtEl>
                                          <p:spTgt spid="123906">
                                            <p:txEl>
                                              <p:pRg st="0" end="0"/>
                                            </p:txEl>
                                          </p:spTgt>
                                        </p:tgtEl>
                                      </p:cBhvr>
                                    </p:animEffect>
                                  </p:childTnLst>
                                  <p:subTnLst>
                                    <p:animClr clrSpc="rgb" dir="cw">
                                      <p:cBhvr override="childStyle">
                                        <p:cTn dur="1" fill="hold" display="0" masterRel="nextClick" afterEffect="1"/>
                                        <p:tgtEl>
                                          <p:spTgt spid="123906">
                                            <p:txEl>
                                              <p:pRg st="0" end="0"/>
                                            </p:txEl>
                                          </p:spTgt>
                                        </p:tgtEl>
                                        <p:attrNameLst>
                                          <p:attrName>ppt_c</p:attrName>
                                        </p:attrNameLst>
                                      </p:cBhvr>
                                      <p:to>
                                        <a:srgbClr val="CC3300"/>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 calcmode="lin" valueType="num">
                                      <p:cBhvr additive="base">
                                        <p:cTn id="11"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39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3908">
                                            <p:txEl>
                                              <p:pRg st="0" end="0"/>
                                            </p:txEl>
                                          </p:spTgt>
                                        </p:tgtEl>
                                        <p:attrNameLst>
                                          <p:attrName>style.visibility</p:attrName>
                                        </p:attrNameLst>
                                      </p:cBhvr>
                                      <p:to>
                                        <p:strVal val="visible"/>
                                      </p:to>
                                    </p:set>
                                    <p:anim calcmode="lin" valueType="num">
                                      <p:cBhvr additive="base">
                                        <p:cTn id="16" dur="500" fill="hold"/>
                                        <p:tgtEl>
                                          <p:spTgt spid="123908">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39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23909">
                                            <p:txEl>
                                              <p:pRg st="0" end="0"/>
                                            </p:txEl>
                                          </p:spTgt>
                                        </p:tgtEl>
                                        <p:attrNameLst>
                                          <p:attrName>style.visibility</p:attrName>
                                        </p:attrNameLst>
                                      </p:cBhvr>
                                      <p:to>
                                        <p:strVal val="visible"/>
                                      </p:to>
                                    </p:set>
                                    <p:anim calcmode="lin" valueType="num">
                                      <p:cBhvr additive="base">
                                        <p:cTn id="21" dur="500" fill="hold"/>
                                        <p:tgtEl>
                                          <p:spTgt spid="123909">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39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23910">
                                            <p:txEl>
                                              <p:pRg st="0" end="0"/>
                                            </p:txEl>
                                          </p:spTgt>
                                        </p:tgtEl>
                                        <p:attrNameLst>
                                          <p:attrName>style.visibility</p:attrName>
                                        </p:attrNameLst>
                                      </p:cBhvr>
                                      <p:to>
                                        <p:strVal val="visible"/>
                                      </p:to>
                                    </p:set>
                                    <p:anim calcmode="lin" valueType="num">
                                      <p:cBhvr additive="base">
                                        <p:cTn id="26" dur="500" fill="hold"/>
                                        <p:tgtEl>
                                          <p:spTgt spid="123910">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39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23911">
                                            <p:txEl>
                                              <p:pRg st="0" end="0"/>
                                            </p:txEl>
                                          </p:spTgt>
                                        </p:tgtEl>
                                        <p:attrNameLst>
                                          <p:attrName>style.visibility</p:attrName>
                                        </p:attrNameLst>
                                      </p:cBhvr>
                                      <p:to>
                                        <p:strVal val="visible"/>
                                      </p:to>
                                    </p:set>
                                    <p:anim calcmode="lin" valueType="num">
                                      <p:cBhvr additive="base">
                                        <p:cTn id="31" dur="500" fill="hold"/>
                                        <p:tgtEl>
                                          <p:spTgt spid="12391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39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23912">
                                            <p:txEl>
                                              <p:pRg st="0" end="0"/>
                                            </p:txEl>
                                          </p:spTgt>
                                        </p:tgtEl>
                                        <p:attrNameLst>
                                          <p:attrName>style.visibility</p:attrName>
                                        </p:attrNameLst>
                                      </p:cBhvr>
                                      <p:to>
                                        <p:strVal val="visible"/>
                                      </p:to>
                                    </p:set>
                                    <p:anim calcmode="lin" valueType="num">
                                      <p:cBhvr additive="base">
                                        <p:cTn id="36" dur="500" fill="hold"/>
                                        <p:tgtEl>
                                          <p:spTgt spid="12391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39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autoUpdateAnimBg="0" advAuto="0"/>
      <p:bldP spid="123907" grpId="0" build="p" autoUpdateAnimBg="0" advAuto="0"/>
      <p:bldP spid="123908" grpId="0" build="p" autoUpdateAnimBg="0" advAuto="0"/>
      <p:bldP spid="123909" grpId="0" build="p" autoUpdateAnimBg="0" advAuto="0"/>
      <p:bldP spid="123910" grpId="0" build="p" autoUpdateAnimBg="0" advAuto="0"/>
      <p:bldP spid="123911" grpId="0" build="p" autoUpdateAnimBg="0" advAuto="0"/>
      <p:bldP spid="123912"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descr="Examples of force versus displacement and stress versus strain curves. The results from mechanical testing of tendons were used to generate force versus displacement and stress versus strain curves, from which breaking strength, stiffness, yield strength, ultimate tensile strength, and Young's modulus could be extrac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379138"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611560" y="620688"/>
            <a:ext cx="3905593" cy="523220"/>
          </a:xfrm>
          <a:prstGeom prst="rect">
            <a:avLst/>
          </a:prstGeom>
          <a:noFill/>
        </p:spPr>
        <p:txBody>
          <a:bodyPr wrap="square" rtlCol="0">
            <a:spAutoFit/>
          </a:bodyPr>
          <a:lstStyle/>
          <a:p>
            <a:pPr algn="ctr"/>
            <a:r>
              <a:rPr lang="hu-HU" sz="2800" dirty="0" smtClean="0"/>
              <a:t>Erő-megnyúlás</a:t>
            </a:r>
            <a:endParaRPr lang="hu-HU" sz="2800" dirty="0"/>
          </a:p>
        </p:txBody>
      </p:sp>
      <p:sp>
        <p:nvSpPr>
          <p:cNvPr id="4" name="Szövegdoboz 3"/>
          <p:cNvSpPr txBox="1"/>
          <p:nvPr/>
        </p:nvSpPr>
        <p:spPr>
          <a:xfrm>
            <a:off x="4842871" y="620688"/>
            <a:ext cx="3905593" cy="523220"/>
          </a:xfrm>
          <a:prstGeom prst="rect">
            <a:avLst/>
          </a:prstGeom>
          <a:noFill/>
        </p:spPr>
        <p:txBody>
          <a:bodyPr wrap="square" rtlCol="0">
            <a:spAutoFit/>
          </a:bodyPr>
          <a:lstStyle/>
          <a:p>
            <a:pPr algn="ctr"/>
            <a:r>
              <a:rPr lang="hu-HU" sz="2800" dirty="0" err="1" smtClean="0"/>
              <a:t>Stress-strain</a:t>
            </a:r>
            <a:endParaRPr lang="hu-HU" sz="2800" dirty="0"/>
          </a:p>
        </p:txBody>
      </p:sp>
    </p:spTree>
    <p:extLst>
      <p:ext uri="{BB962C8B-B14F-4D97-AF65-F5344CB8AC3E}">
        <p14:creationId xmlns:p14="http://schemas.microsoft.com/office/powerpoint/2010/main" val="3526723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06" y="836712"/>
            <a:ext cx="558297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8"/>
          <p:cNvSpPr txBox="1">
            <a:spLocks noChangeArrowheads="1"/>
          </p:cNvSpPr>
          <p:nvPr/>
        </p:nvSpPr>
        <p:spPr bwMode="auto">
          <a:xfrm>
            <a:off x="4407793" y="3501008"/>
            <a:ext cx="30480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4000" b="1" dirty="0">
                <a:solidFill>
                  <a:schemeClr val="folHlink"/>
                </a:solidFill>
              </a:rPr>
              <a:t>E = </a:t>
            </a:r>
            <a:r>
              <a:rPr lang="en-US" altLang="hu-HU" sz="4000" b="1" dirty="0">
                <a:solidFill>
                  <a:schemeClr val="folHlink"/>
                </a:solidFill>
                <a:sym typeface="Symbol" pitchFamily="18" charset="2"/>
              </a:rPr>
              <a:t> / </a:t>
            </a:r>
            <a:endParaRPr lang="en-US" altLang="hu-HU" sz="4000" b="1" dirty="0">
              <a:solidFill>
                <a:schemeClr val="folHlink"/>
              </a:solidFill>
            </a:endParaRPr>
          </a:p>
        </p:txBody>
      </p:sp>
      <p:cxnSp>
        <p:nvCxnSpPr>
          <p:cNvPr id="4" name="Egyenes összekötő 3"/>
          <p:cNvCxnSpPr/>
          <p:nvPr/>
        </p:nvCxnSpPr>
        <p:spPr>
          <a:xfrm flipV="1">
            <a:off x="3505200" y="1997075"/>
            <a:ext cx="1498848" cy="308810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909808940"/>
              </p:ext>
            </p:extLst>
          </p:nvPr>
        </p:nvGraphicFramePr>
        <p:xfrm>
          <a:off x="508000" y="1651000"/>
          <a:ext cx="5689600" cy="3363913"/>
        </p:xfrm>
        <a:graphic>
          <a:graphicData uri="http://schemas.openxmlformats.org/drawingml/2006/chart">
            <c:chart xmlns:c="http://schemas.openxmlformats.org/drawingml/2006/chart" xmlns:r="http://schemas.openxmlformats.org/officeDocument/2006/relationships" r:id="rId7"/>
          </a:graphicData>
        </a:graphic>
      </p:graphicFrame>
      <p:sp>
        <p:nvSpPr>
          <p:cNvPr id="113667" name="Line 3"/>
          <p:cNvSpPr>
            <a:spLocks noChangeShapeType="1"/>
          </p:cNvSpPr>
          <p:nvPr/>
        </p:nvSpPr>
        <p:spPr bwMode="auto">
          <a:xfrm flipH="1">
            <a:off x="3352800" y="1981200"/>
            <a:ext cx="1905000" cy="12954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113668" name="Text Box 4"/>
          <p:cNvSpPr txBox="1">
            <a:spLocks noChangeArrowheads="1"/>
          </p:cNvSpPr>
          <p:nvPr/>
        </p:nvSpPr>
        <p:spPr bwMode="auto">
          <a:xfrm>
            <a:off x="990600" y="685800"/>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b="1" dirty="0" err="1" smtClean="0"/>
              <a:t>Patella</a:t>
            </a:r>
            <a:r>
              <a:rPr lang="hu-HU" altLang="hu-HU" sz="2400" b="1" dirty="0" smtClean="0"/>
              <a:t> ín elasztikus modulusa</a:t>
            </a:r>
            <a:endParaRPr lang="en-US" altLang="hu-HU" sz="2400" b="1" dirty="0"/>
          </a:p>
        </p:txBody>
      </p:sp>
      <p:sp>
        <p:nvSpPr>
          <p:cNvPr id="113669" name="Text Box 5"/>
          <p:cNvSpPr txBox="1">
            <a:spLocks noChangeArrowheads="1"/>
          </p:cNvSpPr>
          <p:nvPr/>
        </p:nvSpPr>
        <p:spPr bwMode="auto">
          <a:xfrm>
            <a:off x="6248400" y="1295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800" b="1"/>
              <a:t>E = </a:t>
            </a:r>
            <a:r>
              <a:rPr lang="hu-HU" altLang="hu-HU" sz="2800" b="1">
                <a:cs typeface="Times New Roman" pitchFamily="18" charset="0"/>
              </a:rPr>
              <a:t>Δσ</a:t>
            </a:r>
            <a:r>
              <a:rPr lang="hu-HU" altLang="hu-HU" sz="2800" b="1"/>
              <a:t> </a:t>
            </a:r>
            <a:r>
              <a:rPr lang="hu-HU" altLang="hu-HU" sz="2800" b="1">
                <a:cs typeface="Times New Roman" pitchFamily="18" charset="0"/>
              </a:rPr>
              <a:t>•</a:t>
            </a:r>
            <a:r>
              <a:rPr lang="hu-HU" altLang="hu-HU" sz="2800" b="1"/>
              <a:t> </a:t>
            </a:r>
            <a:r>
              <a:rPr lang="hu-HU" altLang="hu-HU" sz="2800" b="1">
                <a:cs typeface="Times New Roman" pitchFamily="18" charset="0"/>
              </a:rPr>
              <a:t>Δε</a:t>
            </a:r>
            <a:r>
              <a:rPr lang="hu-HU" altLang="hu-HU" sz="2800" b="1" baseline="50000"/>
              <a:t>-1</a:t>
            </a:r>
            <a:endParaRPr lang="en-US" altLang="hu-HU" sz="2800" b="1" baseline="50000"/>
          </a:p>
        </p:txBody>
      </p:sp>
      <p:grpSp>
        <p:nvGrpSpPr>
          <p:cNvPr id="2" name="Group 6"/>
          <p:cNvGrpSpPr>
            <a:grpSpLocks/>
          </p:cNvGrpSpPr>
          <p:nvPr/>
        </p:nvGrpSpPr>
        <p:grpSpPr bwMode="auto">
          <a:xfrm>
            <a:off x="6548079" y="2167946"/>
            <a:ext cx="2255279" cy="2429014"/>
            <a:chOff x="1334" y="98"/>
            <a:chExt cx="192" cy="217"/>
          </a:xfrm>
        </p:grpSpPr>
        <p:graphicFrame>
          <p:nvGraphicFramePr>
            <p:cNvPr id="4" name="Object 7"/>
            <p:cNvGraphicFramePr>
              <a:graphicFrameLocks noChangeAspect="1"/>
            </p:cNvGraphicFramePr>
            <p:nvPr>
              <p:extLst>
                <p:ext uri="{D42A27DB-BD31-4B8C-83A1-F6EECF244321}">
                  <p14:modId xmlns:p14="http://schemas.microsoft.com/office/powerpoint/2010/main" val="169843997"/>
                </p:ext>
              </p:extLst>
            </p:nvPr>
          </p:nvGraphicFramePr>
          <p:xfrm>
            <a:off x="1334" y="98"/>
            <a:ext cx="189" cy="210"/>
          </p:xfrm>
          <a:graphic>
            <a:graphicData uri="http://schemas.openxmlformats.org/drawingml/2006/chart">
              <c:chart xmlns:c="http://schemas.openxmlformats.org/drawingml/2006/chart" xmlns:r="http://schemas.openxmlformats.org/officeDocument/2006/relationships" r:id="rId8"/>
            </a:graphicData>
          </a:graphic>
        </p:graphicFrame>
        <p:sp>
          <p:nvSpPr>
            <p:cNvPr id="38923" name="Line 8"/>
            <p:cNvSpPr>
              <a:spLocks noChangeShapeType="1"/>
            </p:cNvSpPr>
            <p:nvPr/>
          </p:nvSpPr>
          <p:spPr bwMode="auto">
            <a:xfrm>
              <a:off x="1368" y="315"/>
              <a:ext cx="1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grpSp>
      <p:sp>
        <p:nvSpPr>
          <p:cNvPr id="113673" name="AutoShape 9"/>
          <p:cNvSpPr>
            <a:spLocks noChangeArrowheads="1"/>
          </p:cNvSpPr>
          <p:nvPr/>
        </p:nvSpPr>
        <p:spPr bwMode="auto">
          <a:xfrm flipH="1">
            <a:off x="3594100" y="2209800"/>
            <a:ext cx="1358900" cy="914400"/>
          </a:xfrm>
          <a:prstGeom prst="rtTriangle">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113674" name="Text Box 10"/>
          <p:cNvSpPr txBox="1">
            <a:spLocks noChangeArrowheads="1"/>
          </p:cNvSpPr>
          <p:nvPr/>
        </p:nvSpPr>
        <p:spPr bwMode="auto">
          <a:xfrm>
            <a:off x="5041900" y="2514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b="1">
                <a:solidFill>
                  <a:srgbClr val="FF3300"/>
                </a:solidFill>
                <a:cs typeface="Times New Roman" pitchFamily="18" charset="0"/>
              </a:rPr>
              <a:t>Δσ</a:t>
            </a:r>
            <a:r>
              <a:rPr lang="hu-HU" altLang="hu-HU" sz="2400" b="1">
                <a:solidFill>
                  <a:srgbClr val="FF3300"/>
                </a:solidFill>
              </a:rPr>
              <a:t> </a:t>
            </a:r>
            <a:endParaRPr lang="en-US" altLang="hu-HU" sz="2400" b="1">
              <a:solidFill>
                <a:srgbClr val="FF3300"/>
              </a:solidFill>
            </a:endParaRPr>
          </a:p>
        </p:txBody>
      </p:sp>
      <p:sp>
        <p:nvSpPr>
          <p:cNvPr id="113675" name="Text Box 11"/>
          <p:cNvSpPr txBox="1">
            <a:spLocks noChangeArrowheads="1"/>
          </p:cNvSpPr>
          <p:nvPr/>
        </p:nvSpPr>
        <p:spPr bwMode="auto">
          <a:xfrm>
            <a:off x="420370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b="1">
                <a:solidFill>
                  <a:srgbClr val="FF3300"/>
                </a:solidFill>
                <a:cs typeface="Times New Roman" pitchFamily="18" charset="0"/>
              </a:rPr>
              <a:t>Δε</a:t>
            </a:r>
            <a:endParaRPr lang="en-US" altLang="hu-HU" sz="2400" b="1">
              <a:solidFill>
                <a:srgbClr val="FF3300"/>
              </a:solidFill>
            </a:endParaRPr>
          </a:p>
        </p:txBody>
      </p:sp>
    </p:spTree>
    <p:extLst>
      <p:ext uri="{BB962C8B-B14F-4D97-AF65-F5344CB8AC3E}">
        <p14:creationId xmlns:p14="http://schemas.microsoft.com/office/powerpoint/2010/main" val="1251680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 calcmode="lin" valueType="num">
                                      <p:cBhvr additive="base">
                                        <p:cTn id="7" dur="500" fill="hold"/>
                                        <p:tgtEl>
                                          <p:spTgt spid="113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2" fill="hold" grpId="0" nodeType="clickEffect">
                                  <p:stCondLst>
                                    <p:cond delay="0"/>
                                  </p:stCondLst>
                                  <p:childTnLst>
                                    <p:set>
                                      <p:cBhvr>
                                        <p:cTn id="15" dur="1" fill="hold">
                                          <p:stCondLst>
                                            <p:cond delay="0"/>
                                          </p:stCondLst>
                                        </p:cTn>
                                        <p:tgtEl>
                                          <p:spTgt spid="113667"/>
                                        </p:tgtEl>
                                        <p:attrNameLst>
                                          <p:attrName>style.visibility</p:attrName>
                                        </p:attrNameLst>
                                      </p:cBhvr>
                                      <p:to>
                                        <p:strVal val="visible"/>
                                      </p:to>
                                    </p:set>
                                    <p:anim calcmode="lin" valueType="num">
                                      <p:cBhvr additive="base">
                                        <p:cTn id="16" dur="500" fill="hold"/>
                                        <p:tgtEl>
                                          <p:spTgt spid="113667"/>
                                        </p:tgtEl>
                                        <p:attrNameLst>
                                          <p:attrName>ppt_x</p:attrName>
                                        </p:attrNameLst>
                                      </p:cBhvr>
                                      <p:tavLst>
                                        <p:tav tm="0">
                                          <p:val>
                                            <p:strVal val="0-#ppt_w/2"/>
                                          </p:val>
                                        </p:tav>
                                        <p:tav tm="100000">
                                          <p:val>
                                            <p:strVal val="#ppt_x"/>
                                          </p:val>
                                        </p:tav>
                                      </p:tavLst>
                                    </p:anim>
                                    <p:anim calcmode="lin" valueType="num">
                                      <p:cBhvr additive="base">
                                        <p:cTn id="17" dur="500" fill="hold"/>
                                        <p:tgtEl>
                                          <p:spTgt spid="1136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par>
                          <p:cTn id="18" fill="hold" nodeType="afterGroup">
                            <p:stCondLst>
                              <p:cond delay="500"/>
                            </p:stCondLst>
                            <p:childTnLst>
                              <p:par>
                                <p:cTn id="19" presetID="2" presetClass="entr" presetSubtype="6" fill="hold" grpId="0" nodeType="afterEffect">
                                  <p:stCondLst>
                                    <p:cond delay="2000"/>
                                  </p:stCondLst>
                                  <p:childTnLst>
                                    <p:set>
                                      <p:cBhvr>
                                        <p:cTn id="20" dur="1" fill="hold">
                                          <p:stCondLst>
                                            <p:cond delay="0"/>
                                          </p:stCondLst>
                                        </p:cTn>
                                        <p:tgtEl>
                                          <p:spTgt spid="113673"/>
                                        </p:tgtEl>
                                        <p:attrNameLst>
                                          <p:attrName>style.visibility</p:attrName>
                                        </p:attrNameLst>
                                      </p:cBhvr>
                                      <p:to>
                                        <p:strVal val="visible"/>
                                      </p:to>
                                    </p:set>
                                    <p:anim calcmode="lin" valueType="num">
                                      <p:cBhvr additive="base">
                                        <p:cTn id="21" dur="500" fill="hold"/>
                                        <p:tgtEl>
                                          <p:spTgt spid="113673"/>
                                        </p:tgtEl>
                                        <p:attrNameLst>
                                          <p:attrName>ppt_x</p:attrName>
                                        </p:attrNameLst>
                                      </p:cBhvr>
                                      <p:tavLst>
                                        <p:tav tm="0">
                                          <p:val>
                                            <p:strVal val="1+#ppt_w/2"/>
                                          </p:val>
                                        </p:tav>
                                        <p:tav tm="100000">
                                          <p:val>
                                            <p:strVal val="#ppt_x"/>
                                          </p:val>
                                        </p:tav>
                                      </p:tavLst>
                                    </p:anim>
                                    <p:anim calcmode="lin" valueType="num">
                                      <p:cBhvr additive="base">
                                        <p:cTn id="22" dur="500" fill="hold"/>
                                        <p:tgtEl>
                                          <p:spTgt spid="1136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CARBRAKE.WAV"/>
                                        </p:tgtEl>
                                      </p:cMediaNode>
                                    </p:audio>
                                  </p:subTnLst>
                                </p:cTn>
                              </p:par>
                            </p:childTnLst>
                          </p:cTn>
                        </p:par>
                        <p:par>
                          <p:cTn id="23" fill="hold" nodeType="afterGroup">
                            <p:stCondLst>
                              <p:cond delay="3000"/>
                            </p:stCondLst>
                            <p:childTnLst>
                              <p:par>
                                <p:cTn id="24" presetID="4" presetClass="entr" presetSubtype="32" fill="hold" grpId="0" nodeType="afterEffect">
                                  <p:stCondLst>
                                    <p:cond delay="0"/>
                                  </p:stCondLst>
                                  <p:childTnLst>
                                    <p:set>
                                      <p:cBhvr>
                                        <p:cTn id="25" dur="1" fill="hold">
                                          <p:stCondLst>
                                            <p:cond delay="0"/>
                                          </p:stCondLst>
                                        </p:cTn>
                                        <p:tgtEl>
                                          <p:spTgt spid="113674">
                                            <p:txEl>
                                              <p:pRg st="0" end="0"/>
                                            </p:txEl>
                                          </p:spTgt>
                                        </p:tgtEl>
                                        <p:attrNameLst>
                                          <p:attrName>style.visibility</p:attrName>
                                        </p:attrNameLst>
                                      </p:cBhvr>
                                      <p:to>
                                        <p:strVal val="visible"/>
                                      </p:to>
                                    </p:set>
                                    <p:animEffect transition="in" filter="box(out)">
                                      <p:cBhvr>
                                        <p:cTn id="26" dur="500"/>
                                        <p:tgtEl>
                                          <p:spTgt spid="113674">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CAMERA.WAV"/>
                                        </p:tgtEl>
                                      </p:cMediaNode>
                                    </p:audio>
                                  </p:subTnLst>
                                </p:cTn>
                              </p:par>
                            </p:childTnLst>
                          </p:cTn>
                        </p:par>
                        <p:par>
                          <p:cTn id="27" fill="hold" nodeType="afterGroup">
                            <p:stCondLst>
                              <p:cond delay="3500"/>
                            </p:stCondLst>
                            <p:childTnLst>
                              <p:par>
                                <p:cTn id="28" presetID="4" presetClass="entr" presetSubtype="32" fill="hold" grpId="0" nodeType="afterEffect">
                                  <p:stCondLst>
                                    <p:cond delay="0"/>
                                  </p:stCondLst>
                                  <p:childTnLst>
                                    <p:set>
                                      <p:cBhvr>
                                        <p:cTn id="29" dur="1" fill="hold">
                                          <p:stCondLst>
                                            <p:cond delay="0"/>
                                          </p:stCondLst>
                                        </p:cTn>
                                        <p:tgtEl>
                                          <p:spTgt spid="113675">
                                            <p:txEl>
                                              <p:pRg st="0" end="0"/>
                                            </p:txEl>
                                          </p:spTgt>
                                        </p:tgtEl>
                                        <p:attrNameLst>
                                          <p:attrName>style.visibility</p:attrName>
                                        </p:attrNameLst>
                                      </p:cBhvr>
                                      <p:to>
                                        <p:strVal val="visible"/>
                                      </p:to>
                                    </p:set>
                                    <p:animEffect transition="in" filter="box(out)">
                                      <p:cBhvr>
                                        <p:cTn id="30" dur="500"/>
                                        <p:tgtEl>
                                          <p:spTgt spid="113675">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childTnLst>
                          </p:cTn>
                        </p:par>
                        <p:par>
                          <p:cTn id="31" fill="hold" nodeType="afterGroup">
                            <p:stCondLst>
                              <p:cond delay="4000"/>
                            </p:stCondLst>
                            <p:childTnLst>
                              <p:par>
                                <p:cTn id="32" presetID="22" presetClass="entr" presetSubtype="1" fill="hold" grpId="0" nodeType="afterEffect">
                                  <p:stCondLst>
                                    <p:cond delay="0"/>
                                  </p:stCondLst>
                                  <p:iterate type="lt">
                                    <p:tmPct val="100000"/>
                                  </p:iterate>
                                  <p:childTnLst>
                                    <p:set>
                                      <p:cBhvr>
                                        <p:cTn id="33" dur="1" fill="hold">
                                          <p:stCondLst>
                                            <p:cond delay="0"/>
                                          </p:stCondLst>
                                        </p:cTn>
                                        <p:tgtEl>
                                          <p:spTgt spid="113669">
                                            <p:txEl>
                                              <p:pRg st="0" end="0"/>
                                            </p:txEl>
                                          </p:spTgt>
                                        </p:tgtEl>
                                        <p:attrNameLst>
                                          <p:attrName>style.visibility</p:attrName>
                                        </p:attrNameLst>
                                      </p:cBhvr>
                                      <p:to>
                                        <p:strVal val="visible"/>
                                      </p:to>
                                    </p:set>
                                    <p:animEffect transition="in" filter="wipe(up)">
                                      <p:cBhvr>
                                        <p:cTn id="34" dur="75"/>
                                        <p:tgtEl>
                                          <p:spTgt spid="113669">
                                            <p:txEl>
                                              <p:pRg st="0" end="0"/>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6" name="TYP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ox(out)">
                                      <p:cBhvr>
                                        <p:cTn id="39"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3667" grpId="0" animBg="1"/>
      <p:bldP spid="113668" grpId="0" build="p" autoUpdateAnimBg="0" advAuto="0"/>
      <p:bldP spid="113669" grpId="0" build="p" autoUpdateAnimBg="0" advAuto="0"/>
      <p:bldP spid="113673" grpId="0" animBg="1"/>
      <p:bldP spid="113674" grpId="0" build="p" autoUpdateAnimBg="0" advAuto="0"/>
      <p:bldP spid="113675"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1076248913"/>
              </p:ext>
            </p:extLst>
          </p:nvPr>
        </p:nvGraphicFramePr>
        <p:xfrm>
          <a:off x="474048" y="213285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zövegdoboz 2"/>
          <p:cNvSpPr txBox="1"/>
          <p:nvPr/>
        </p:nvSpPr>
        <p:spPr>
          <a:xfrm>
            <a:off x="467544" y="764704"/>
            <a:ext cx="3528392" cy="523220"/>
          </a:xfrm>
          <a:prstGeom prst="rect">
            <a:avLst/>
          </a:prstGeom>
          <a:noFill/>
        </p:spPr>
        <p:txBody>
          <a:bodyPr wrap="square" rtlCol="0">
            <a:spAutoFit/>
          </a:bodyPr>
          <a:lstStyle/>
          <a:p>
            <a:pPr algn="ctr"/>
            <a:r>
              <a:rPr lang="hu-HU" sz="2800" dirty="0" err="1" smtClean="0"/>
              <a:t>Kadaver</a:t>
            </a:r>
            <a:r>
              <a:rPr lang="hu-HU" sz="2800" dirty="0" smtClean="0"/>
              <a:t> ACL</a:t>
            </a:r>
            <a:endParaRPr lang="hu-HU" sz="2800" dirty="0"/>
          </a:p>
        </p:txBody>
      </p:sp>
      <p:sp>
        <p:nvSpPr>
          <p:cNvPr id="4" name="Szövegdoboz 3"/>
          <p:cNvSpPr txBox="1"/>
          <p:nvPr/>
        </p:nvSpPr>
        <p:spPr>
          <a:xfrm>
            <a:off x="5436096" y="764704"/>
            <a:ext cx="3528392" cy="523220"/>
          </a:xfrm>
          <a:prstGeom prst="rect">
            <a:avLst/>
          </a:prstGeom>
          <a:noFill/>
        </p:spPr>
        <p:txBody>
          <a:bodyPr wrap="square" rtlCol="0">
            <a:spAutoFit/>
          </a:bodyPr>
          <a:lstStyle/>
          <a:p>
            <a:pPr algn="ctr"/>
            <a:r>
              <a:rPr lang="hu-HU" sz="2800" dirty="0" err="1" smtClean="0"/>
              <a:t>In</a:t>
            </a:r>
            <a:r>
              <a:rPr lang="hu-HU" sz="2800" dirty="0" smtClean="0"/>
              <a:t> vivo</a:t>
            </a:r>
            <a:endParaRPr lang="hu-HU" sz="2800" dirty="0"/>
          </a:p>
        </p:txBody>
      </p:sp>
      <p:graphicFrame>
        <p:nvGraphicFramePr>
          <p:cNvPr id="5" name="Diagram 4"/>
          <p:cNvGraphicFramePr>
            <a:graphicFrameLocks/>
          </p:cNvGraphicFramePr>
          <p:nvPr>
            <p:extLst>
              <p:ext uri="{D42A27DB-BD31-4B8C-83A1-F6EECF244321}">
                <p14:modId xmlns:p14="http://schemas.microsoft.com/office/powerpoint/2010/main" val="3299563259"/>
              </p:ext>
            </p:extLst>
          </p:nvPr>
        </p:nvGraphicFramePr>
        <p:xfrm>
          <a:off x="5730750" y="2132856"/>
          <a:ext cx="323373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39853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2496655798"/>
              </p:ext>
            </p:extLst>
          </p:nvPr>
        </p:nvGraphicFramePr>
        <p:xfrm>
          <a:off x="323528" y="1727686"/>
          <a:ext cx="4716016" cy="2997458"/>
        </p:xfrm>
        <a:graphic>
          <a:graphicData uri="http://schemas.openxmlformats.org/drawingml/2006/chart">
            <c:chart xmlns:c="http://schemas.openxmlformats.org/drawingml/2006/chart" xmlns:r="http://schemas.openxmlformats.org/officeDocument/2006/relationships" r:id="rId2"/>
          </a:graphicData>
        </a:graphic>
      </p:graphicFrame>
      <p:sp>
        <p:nvSpPr>
          <p:cNvPr id="4" name="Szövegdoboz 3"/>
          <p:cNvSpPr txBox="1"/>
          <p:nvPr/>
        </p:nvSpPr>
        <p:spPr>
          <a:xfrm>
            <a:off x="5436096" y="971436"/>
            <a:ext cx="2880320" cy="461665"/>
          </a:xfrm>
          <a:prstGeom prst="rect">
            <a:avLst/>
          </a:prstGeom>
          <a:noFill/>
        </p:spPr>
        <p:txBody>
          <a:bodyPr wrap="square" rtlCol="0">
            <a:spAutoFit/>
          </a:bodyPr>
          <a:lstStyle/>
          <a:p>
            <a:pPr algn="ctr"/>
            <a:r>
              <a:rPr lang="hu-HU" sz="2400" dirty="0" smtClean="0"/>
              <a:t>Achilles ín</a:t>
            </a:r>
            <a:endParaRPr lang="hu-HU" sz="2400" dirty="0"/>
          </a:p>
        </p:txBody>
      </p:sp>
      <p:sp>
        <p:nvSpPr>
          <p:cNvPr id="5" name="Szövegdoboz 4"/>
          <p:cNvSpPr txBox="1"/>
          <p:nvPr/>
        </p:nvSpPr>
        <p:spPr>
          <a:xfrm>
            <a:off x="1331640" y="971436"/>
            <a:ext cx="2880320" cy="461665"/>
          </a:xfrm>
          <a:prstGeom prst="rect">
            <a:avLst/>
          </a:prstGeom>
          <a:noFill/>
        </p:spPr>
        <p:txBody>
          <a:bodyPr wrap="square" rtlCol="0">
            <a:spAutoFit/>
          </a:bodyPr>
          <a:lstStyle/>
          <a:p>
            <a:pPr algn="ctr"/>
            <a:r>
              <a:rPr lang="hu-HU" sz="2400" dirty="0" err="1" smtClean="0"/>
              <a:t>Patella</a:t>
            </a:r>
            <a:r>
              <a:rPr lang="hu-HU" sz="2400" dirty="0" smtClean="0"/>
              <a:t> ín</a:t>
            </a:r>
            <a:endParaRPr lang="hu-HU" sz="2400" dirty="0"/>
          </a:p>
        </p:txBody>
      </p:sp>
      <p:sp>
        <p:nvSpPr>
          <p:cNvPr id="6" name="Szövegdoboz 5"/>
          <p:cNvSpPr txBox="1"/>
          <p:nvPr/>
        </p:nvSpPr>
        <p:spPr>
          <a:xfrm>
            <a:off x="1145744" y="5212724"/>
            <a:ext cx="2088232" cy="369332"/>
          </a:xfrm>
          <a:prstGeom prst="rect">
            <a:avLst/>
          </a:prstGeom>
          <a:noFill/>
        </p:spPr>
        <p:txBody>
          <a:bodyPr wrap="square" rtlCol="0">
            <a:spAutoFit/>
          </a:bodyPr>
          <a:lstStyle/>
          <a:p>
            <a:r>
              <a:rPr lang="hu-HU" dirty="0" smtClean="0"/>
              <a:t>O’</a:t>
            </a:r>
            <a:r>
              <a:rPr lang="hu-HU" dirty="0" err="1" smtClean="0"/>
              <a:t>Brian</a:t>
            </a:r>
            <a:r>
              <a:rPr lang="hu-HU" dirty="0" smtClean="0"/>
              <a:t> et </a:t>
            </a:r>
            <a:r>
              <a:rPr lang="hu-HU" dirty="0" err="1" smtClean="0"/>
              <a:t>al</a:t>
            </a:r>
            <a:r>
              <a:rPr lang="hu-HU" dirty="0" smtClean="0"/>
              <a:t>. 2010</a:t>
            </a:r>
            <a:endParaRPr lang="hu-HU" dirty="0"/>
          </a:p>
        </p:txBody>
      </p:sp>
      <p:graphicFrame>
        <p:nvGraphicFramePr>
          <p:cNvPr id="7" name="Diagram 6"/>
          <p:cNvGraphicFramePr>
            <a:graphicFrameLocks/>
          </p:cNvGraphicFramePr>
          <p:nvPr>
            <p:extLst>
              <p:ext uri="{D42A27DB-BD31-4B8C-83A1-F6EECF244321}">
                <p14:modId xmlns:p14="http://schemas.microsoft.com/office/powerpoint/2010/main" val="4266115143"/>
              </p:ext>
            </p:extLst>
          </p:nvPr>
        </p:nvGraphicFramePr>
        <p:xfrm>
          <a:off x="5718368" y="1844824"/>
          <a:ext cx="2590800"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8" name="Szövegdoboz 7"/>
          <p:cNvSpPr txBox="1"/>
          <p:nvPr/>
        </p:nvSpPr>
        <p:spPr>
          <a:xfrm>
            <a:off x="6588224" y="5212724"/>
            <a:ext cx="2304256" cy="369332"/>
          </a:xfrm>
          <a:prstGeom prst="rect">
            <a:avLst/>
          </a:prstGeom>
          <a:noFill/>
        </p:spPr>
        <p:txBody>
          <a:bodyPr wrap="square" rtlCol="0">
            <a:spAutoFit/>
          </a:bodyPr>
          <a:lstStyle/>
          <a:p>
            <a:r>
              <a:rPr lang="hu-HU" dirty="0" err="1" smtClean="0"/>
              <a:t>Maganaris</a:t>
            </a:r>
            <a:r>
              <a:rPr lang="hu-HU" dirty="0" smtClean="0"/>
              <a:t> et </a:t>
            </a:r>
            <a:r>
              <a:rPr lang="hu-HU" dirty="0" err="1" smtClean="0"/>
              <a:t>al</a:t>
            </a:r>
            <a:r>
              <a:rPr lang="hu-HU" dirty="0" smtClean="0"/>
              <a:t>. 2008</a:t>
            </a:r>
            <a:endParaRPr lang="hu-HU" dirty="0"/>
          </a:p>
        </p:txBody>
      </p:sp>
    </p:spTree>
    <p:extLst>
      <p:ext uri="{BB962C8B-B14F-4D97-AF65-F5344CB8AC3E}">
        <p14:creationId xmlns:p14="http://schemas.microsoft.com/office/powerpoint/2010/main" val="1159610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62000" y="914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800" b="1" dirty="0"/>
              <a:t>RUGÓ TÍPUSÚ AZ ÍN ?</a:t>
            </a:r>
            <a:endParaRPr lang="en-US" altLang="hu-HU" sz="2800" b="1" dirty="0"/>
          </a:p>
        </p:txBody>
      </p:sp>
      <p:sp>
        <p:nvSpPr>
          <p:cNvPr id="114691" name="Text Box 3"/>
          <p:cNvSpPr txBox="1">
            <a:spLocks noChangeArrowheads="1"/>
          </p:cNvSpPr>
          <p:nvPr/>
        </p:nvSpPr>
        <p:spPr bwMode="auto">
          <a:xfrm>
            <a:off x="2362200" y="1905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sz="3600" b="1"/>
              <a:t>A</a:t>
            </a:r>
            <a:r>
              <a:rPr lang="hu-HU" altLang="hu-HU" sz="3600" b="1" baseline="-25000"/>
              <a:t>QF</a:t>
            </a:r>
            <a:endParaRPr lang="en-US" altLang="hu-HU" sz="3600" b="1" baseline="-25000"/>
          </a:p>
        </p:txBody>
      </p:sp>
      <p:graphicFrame>
        <p:nvGraphicFramePr>
          <p:cNvPr id="114692" name="Object 4"/>
          <p:cNvGraphicFramePr>
            <a:graphicFrameLocks noChangeAspect="1"/>
          </p:cNvGraphicFramePr>
          <p:nvPr/>
        </p:nvGraphicFramePr>
        <p:xfrm>
          <a:off x="1981200" y="3048000"/>
          <a:ext cx="1930400" cy="2105025"/>
        </p:xfrm>
        <a:graphic>
          <a:graphicData uri="http://schemas.openxmlformats.org/presentationml/2006/ole">
            <mc:AlternateContent xmlns:mc="http://schemas.openxmlformats.org/markup-compatibility/2006">
              <mc:Choice xmlns:v="urn:schemas-microsoft-com:vml" Requires="v">
                <p:oleObj spid="_x0000_s105542" name="Bitkép alakzat" r:id="rId6" imgW="3161905" imgH="3448531" progId="Paint.Picture">
                  <p:embed/>
                </p:oleObj>
              </mc:Choice>
              <mc:Fallback>
                <p:oleObj name="Bitkép alakzat" r:id="rId6" imgW="3161905" imgH="3448531"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048000"/>
                        <a:ext cx="19304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3" name="Text Box 5"/>
          <p:cNvSpPr txBox="1">
            <a:spLocks noChangeArrowheads="1"/>
          </p:cNvSpPr>
          <p:nvPr/>
        </p:nvSpPr>
        <p:spPr bwMode="auto">
          <a:xfrm>
            <a:off x="4876800" y="194945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3600" b="1"/>
              <a:t>A</a:t>
            </a:r>
            <a:r>
              <a:rPr lang="hu-HU" altLang="hu-HU" sz="3600" b="1" baseline="-25000"/>
              <a:t>PT</a:t>
            </a:r>
            <a:endParaRPr lang="en-US" altLang="hu-HU" sz="3600" b="1" baseline="-25000"/>
          </a:p>
        </p:txBody>
      </p:sp>
      <p:sp>
        <p:nvSpPr>
          <p:cNvPr id="114694" name="Line 6"/>
          <p:cNvSpPr>
            <a:spLocks noChangeShapeType="1"/>
          </p:cNvSpPr>
          <p:nvPr/>
        </p:nvSpPr>
        <p:spPr bwMode="auto">
          <a:xfrm flipH="1">
            <a:off x="4114800" y="1905000"/>
            <a:ext cx="3810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114695" name="Text Box 7"/>
          <p:cNvSpPr txBox="1">
            <a:spLocks noChangeArrowheads="1"/>
          </p:cNvSpPr>
          <p:nvPr/>
        </p:nvSpPr>
        <p:spPr bwMode="auto">
          <a:xfrm>
            <a:off x="6096000" y="1981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hu-HU" sz="3600" b="1"/>
              <a:t>&gt; 30</a:t>
            </a:r>
          </a:p>
        </p:txBody>
      </p:sp>
      <p:graphicFrame>
        <p:nvGraphicFramePr>
          <p:cNvPr id="114696" name="Object 8"/>
          <p:cNvGraphicFramePr>
            <a:graphicFrameLocks noChangeAspect="1"/>
          </p:cNvGraphicFramePr>
          <p:nvPr/>
        </p:nvGraphicFramePr>
        <p:xfrm>
          <a:off x="4603750" y="3048000"/>
          <a:ext cx="1949450" cy="2057400"/>
        </p:xfrm>
        <a:graphic>
          <a:graphicData uri="http://schemas.openxmlformats.org/presentationml/2006/ole">
            <mc:AlternateContent xmlns:mc="http://schemas.openxmlformats.org/markup-compatibility/2006">
              <mc:Choice xmlns:v="urn:schemas-microsoft-com:vml" Requires="v">
                <p:oleObj spid="_x0000_s105543" name="Bitkép alakzat" r:id="rId8" imgW="2580952" imgH="2723810" progId="Paint.Picture">
                  <p:embed/>
                </p:oleObj>
              </mc:Choice>
              <mc:Fallback>
                <p:oleObj name="Bitkép alakzat" r:id="rId8" imgW="2580952" imgH="2723810"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3750" y="3048000"/>
                        <a:ext cx="19494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9" name="Szövegdoboz 8"/>
          <p:cNvSpPr txBox="1">
            <a:spLocks noChangeArrowheads="1"/>
          </p:cNvSpPr>
          <p:nvPr/>
        </p:nvSpPr>
        <p:spPr bwMode="auto">
          <a:xfrm>
            <a:off x="0" y="2781300"/>
            <a:ext cx="1944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1800"/>
              <a:t>Rectus femoris</a:t>
            </a:r>
            <a:endParaRPr lang="en-GB" altLang="hu-HU" sz="1800"/>
          </a:p>
        </p:txBody>
      </p:sp>
      <p:sp>
        <p:nvSpPr>
          <p:cNvPr id="40970" name="Szövegdoboz 9"/>
          <p:cNvSpPr txBox="1">
            <a:spLocks noChangeArrowheads="1"/>
          </p:cNvSpPr>
          <p:nvPr/>
        </p:nvSpPr>
        <p:spPr bwMode="auto">
          <a:xfrm>
            <a:off x="323850" y="3419475"/>
            <a:ext cx="172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1800"/>
              <a:t>Vastus medialis</a:t>
            </a:r>
            <a:endParaRPr lang="en-GB" altLang="hu-HU" sz="1800"/>
          </a:p>
        </p:txBody>
      </p:sp>
      <p:sp>
        <p:nvSpPr>
          <p:cNvPr id="40971" name="Szövegdoboz 10"/>
          <p:cNvSpPr txBox="1">
            <a:spLocks noChangeArrowheads="1"/>
          </p:cNvSpPr>
          <p:nvPr/>
        </p:nvSpPr>
        <p:spPr bwMode="auto">
          <a:xfrm>
            <a:off x="0" y="3933825"/>
            <a:ext cx="205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1800"/>
              <a:t>Vastus intermedialis</a:t>
            </a:r>
            <a:endParaRPr lang="en-GB" altLang="hu-HU" sz="1800"/>
          </a:p>
        </p:txBody>
      </p:sp>
      <p:sp>
        <p:nvSpPr>
          <p:cNvPr id="40972" name="Szövegdoboz 11"/>
          <p:cNvSpPr txBox="1">
            <a:spLocks noChangeArrowheads="1"/>
          </p:cNvSpPr>
          <p:nvPr/>
        </p:nvSpPr>
        <p:spPr bwMode="auto">
          <a:xfrm>
            <a:off x="2627313" y="5084763"/>
            <a:ext cx="172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1800"/>
              <a:t>Vastus lateralis</a:t>
            </a:r>
            <a:endParaRPr lang="en-GB" altLang="hu-HU" sz="1800"/>
          </a:p>
        </p:txBody>
      </p:sp>
      <p:cxnSp>
        <p:nvCxnSpPr>
          <p:cNvPr id="40973" name="Egyenes összekötő nyíllal 13"/>
          <p:cNvCxnSpPr>
            <a:cxnSpLocks noChangeShapeType="1"/>
            <a:stCxn id="40969" idx="3"/>
          </p:cNvCxnSpPr>
          <p:nvPr/>
        </p:nvCxnSpPr>
        <p:spPr bwMode="auto">
          <a:xfrm>
            <a:off x="1944688" y="2965450"/>
            <a:ext cx="971550" cy="3190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74" name="Egyenes összekötő nyíllal 15"/>
          <p:cNvCxnSpPr>
            <a:cxnSpLocks noChangeShapeType="1"/>
            <a:stCxn id="40970" idx="3"/>
          </p:cNvCxnSpPr>
          <p:nvPr/>
        </p:nvCxnSpPr>
        <p:spPr bwMode="auto">
          <a:xfrm>
            <a:off x="2051050" y="3603625"/>
            <a:ext cx="649288" cy="1127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75" name="Egyenes összekötő nyíllal 17"/>
          <p:cNvCxnSpPr>
            <a:cxnSpLocks noChangeShapeType="1"/>
            <a:stCxn id="40971" idx="3"/>
          </p:cNvCxnSpPr>
          <p:nvPr/>
        </p:nvCxnSpPr>
        <p:spPr bwMode="auto">
          <a:xfrm flipV="1">
            <a:off x="2051050" y="3644900"/>
            <a:ext cx="1081088" cy="4730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76" name="Egyenes összekötő nyíllal 19"/>
          <p:cNvCxnSpPr>
            <a:cxnSpLocks noChangeShapeType="1"/>
            <a:stCxn id="40972" idx="0"/>
          </p:cNvCxnSpPr>
          <p:nvPr/>
        </p:nvCxnSpPr>
        <p:spPr bwMode="auto">
          <a:xfrm flipV="1">
            <a:off x="3492500" y="3860800"/>
            <a:ext cx="142875" cy="12239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77" name="Szövegdoboz 20"/>
          <p:cNvSpPr txBox="1">
            <a:spLocks noChangeArrowheads="1"/>
          </p:cNvSpPr>
          <p:nvPr/>
        </p:nvSpPr>
        <p:spPr bwMode="auto">
          <a:xfrm>
            <a:off x="6732588" y="3141663"/>
            <a:ext cx="172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1800"/>
              <a:t>Patella ín</a:t>
            </a:r>
            <a:endParaRPr lang="en-GB" altLang="hu-HU" sz="1800"/>
          </a:p>
        </p:txBody>
      </p:sp>
      <p:cxnSp>
        <p:nvCxnSpPr>
          <p:cNvPr id="40978" name="Egyenes összekötő nyíllal 22"/>
          <p:cNvCxnSpPr>
            <a:cxnSpLocks noChangeShapeType="1"/>
            <a:stCxn id="40977" idx="1"/>
          </p:cNvCxnSpPr>
          <p:nvPr/>
        </p:nvCxnSpPr>
        <p:spPr bwMode="auto">
          <a:xfrm flipH="1" flipV="1">
            <a:off x="5940425" y="3284538"/>
            <a:ext cx="792163" cy="412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83095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box(out)">
                                      <p:cBhvr>
                                        <p:cTn id="7" dur="500"/>
                                        <p:tgtEl>
                                          <p:spTgt spid="114692"/>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14691">
                                            <p:txEl>
                                              <p:pRg st="0" end="0"/>
                                            </p:txEl>
                                          </p:spTgt>
                                        </p:tgtEl>
                                        <p:attrNameLst>
                                          <p:attrName>style.visibility</p:attrName>
                                        </p:attrNameLst>
                                      </p:cBhvr>
                                      <p:to>
                                        <p:strVal val="visible"/>
                                      </p:to>
                                    </p:set>
                                    <p:animEffect transition="in" filter="box(out)">
                                      <p:cBhvr>
                                        <p:cTn id="11" dur="500"/>
                                        <p:tgtEl>
                                          <p:spTgt spid="114691">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par>
                          <p:cTn id="12" fill="hold" nodeType="afterGroup">
                            <p:stCondLst>
                              <p:cond delay="1000"/>
                            </p:stCondLst>
                            <p:childTnLst>
                              <p:par>
                                <p:cTn id="13" presetID="4" presetClass="entr" presetSubtype="32" fill="hold" grpId="0" nodeType="afterEffect">
                                  <p:stCondLst>
                                    <p:cond delay="1000"/>
                                  </p:stCondLst>
                                  <p:childTnLst>
                                    <p:set>
                                      <p:cBhvr>
                                        <p:cTn id="14" dur="1" fill="hold">
                                          <p:stCondLst>
                                            <p:cond delay="0"/>
                                          </p:stCondLst>
                                        </p:cTn>
                                        <p:tgtEl>
                                          <p:spTgt spid="114694"/>
                                        </p:tgtEl>
                                        <p:attrNameLst>
                                          <p:attrName>style.visibility</p:attrName>
                                        </p:attrNameLst>
                                      </p:cBhvr>
                                      <p:to>
                                        <p:strVal val="visible"/>
                                      </p:to>
                                    </p:set>
                                    <p:animEffect transition="in" filter="box(out)">
                                      <p:cBhvr>
                                        <p:cTn id="15" dur="500"/>
                                        <p:tgtEl>
                                          <p:spTgt spid="114694"/>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par>
                          <p:cTn id="16" fill="hold" nodeType="afterGroup">
                            <p:stCondLst>
                              <p:cond delay="2500"/>
                            </p:stCondLst>
                            <p:childTnLst>
                              <p:par>
                                <p:cTn id="17" presetID="4" presetClass="entr" presetSubtype="32" fill="hold" nodeType="afterEffect">
                                  <p:stCondLst>
                                    <p:cond delay="0"/>
                                  </p:stCondLst>
                                  <p:childTnLst>
                                    <p:set>
                                      <p:cBhvr>
                                        <p:cTn id="18" dur="1" fill="hold">
                                          <p:stCondLst>
                                            <p:cond delay="0"/>
                                          </p:stCondLst>
                                        </p:cTn>
                                        <p:tgtEl>
                                          <p:spTgt spid="114696"/>
                                        </p:tgtEl>
                                        <p:attrNameLst>
                                          <p:attrName>style.visibility</p:attrName>
                                        </p:attrNameLst>
                                      </p:cBhvr>
                                      <p:to>
                                        <p:strVal val="visible"/>
                                      </p:to>
                                    </p:set>
                                    <p:animEffect transition="in" filter="box(out)">
                                      <p:cBhvr>
                                        <p:cTn id="19" dur="500"/>
                                        <p:tgtEl>
                                          <p:spTgt spid="114696"/>
                                        </p:tgtEl>
                                      </p:cBhvr>
                                    </p:animEffect>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childTnLst>
                          </p:cTn>
                        </p:par>
                        <p:par>
                          <p:cTn id="20" fill="hold" nodeType="afterGroup">
                            <p:stCondLst>
                              <p:cond delay="3000"/>
                            </p:stCondLst>
                            <p:childTnLst>
                              <p:par>
                                <p:cTn id="21" presetID="2" presetClass="entr" presetSubtype="8" fill="hold" grpId="0" nodeType="afterEffect">
                                  <p:stCondLst>
                                    <p:cond delay="0"/>
                                  </p:stCondLst>
                                  <p:childTnLst>
                                    <p:set>
                                      <p:cBhvr>
                                        <p:cTn id="22" dur="1" fill="hold">
                                          <p:stCondLst>
                                            <p:cond delay="0"/>
                                          </p:stCondLst>
                                        </p:cTn>
                                        <p:tgtEl>
                                          <p:spTgt spid="114693"/>
                                        </p:tgtEl>
                                        <p:attrNameLst>
                                          <p:attrName>style.visibility</p:attrName>
                                        </p:attrNameLst>
                                      </p:cBhvr>
                                      <p:to>
                                        <p:strVal val="visible"/>
                                      </p:to>
                                    </p:set>
                                    <p:anim calcmode="lin" valueType="num">
                                      <p:cBhvr additive="base">
                                        <p:cTn id="23" dur="500" fill="hold"/>
                                        <p:tgtEl>
                                          <p:spTgt spid="114693"/>
                                        </p:tgtEl>
                                        <p:attrNameLst>
                                          <p:attrName>ppt_x</p:attrName>
                                        </p:attrNameLst>
                                      </p:cBhvr>
                                      <p:tavLst>
                                        <p:tav tm="0">
                                          <p:val>
                                            <p:strVal val="0-#ppt_w/2"/>
                                          </p:val>
                                        </p:tav>
                                        <p:tav tm="100000">
                                          <p:val>
                                            <p:strVal val="#ppt_x"/>
                                          </p:val>
                                        </p:tav>
                                      </p:tavLst>
                                    </p:anim>
                                    <p:anim calcmode="lin" valueType="num">
                                      <p:cBhvr additive="base">
                                        <p:cTn id="24" dur="500" fill="hold"/>
                                        <p:tgtEl>
                                          <p:spTgt spid="114693"/>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500"/>
                            </p:stCondLst>
                            <p:childTnLst>
                              <p:par>
                                <p:cTn id="26" presetID="22" presetClass="entr" presetSubtype="1" fill="hold" grpId="0" nodeType="afterEffect">
                                  <p:stCondLst>
                                    <p:cond delay="3000"/>
                                  </p:stCondLst>
                                  <p:iterate type="lt">
                                    <p:tmPct val="100000"/>
                                  </p:iterate>
                                  <p:childTnLst>
                                    <p:set>
                                      <p:cBhvr>
                                        <p:cTn id="27" dur="1" fill="hold">
                                          <p:stCondLst>
                                            <p:cond delay="0"/>
                                          </p:stCondLst>
                                        </p:cTn>
                                        <p:tgtEl>
                                          <p:spTgt spid="114695">
                                            <p:txEl>
                                              <p:pRg st="0" end="0"/>
                                            </p:txEl>
                                          </p:spTgt>
                                        </p:tgtEl>
                                        <p:attrNameLst>
                                          <p:attrName>style.visibility</p:attrName>
                                        </p:attrNameLst>
                                      </p:cBhvr>
                                      <p:to>
                                        <p:strVal val="visible"/>
                                      </p:to>
                                    </p:set>
                                    <p:animEffect transition="in" filter="wipe(up)">
                                      <p:cBhvr>
                                        <p:cTn id="28" dur="75"/>
                                        <p:tgtEl>
                                          <p:spTgt spid="114695">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advAuto="0"/>
      <p:bldP spid="114693" grpId="0" autoUpdateAnimBg="0"/>
      <p:bldP spid="114694" grpId="0" animBg="1"/>
      <p:bldP spid="114695" grpId="0" build="p" autoUpdateAnimBg="0" advAuto="300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475656" y="1988840"/>
            <a:ext cx="6624736" cy="1200329"/>
          </a:xfrm>
          <a:prstGeom prst="rect">
            <a:avLst/>
          </a:prstGeom>
          <a:noFill/>
        </p:spPr>
        <p:txBody>
          <a:bodyPr wrap="square" rtlCol="0">
            <a:spAutoFit/>
          </a:bodyPr>
          <a:lstStyle/>
          <a:p>
            <a:pPr algn="ctr"/>
            <a:r>
              <a:rPr lang="hu-HU" sz="3600" b="1" i="1" dirty="0" smtClean="0"/>
              <a:t>Az arány a kéz inaiban 17 és 56 között változik</a:t>
            </a:r>
            <a:endParaRPr lang="hu-HU" sz="3600" b="1" i="1" dirty="0"/>
          </a:p>
        </p:txBody>
      </p:sp>
    </p:spTree>
    <p:extLst>
      <p:ext uri="{BB962C8B-B14F-4D97-AF65-F5344CB8AC3E}">
        <p14:creationId xmlns:p14="http://schemas.microsoft.com/office/powerpoint/2010/main" val="2381614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28600" y="304800"/>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a:t>Nyújtási energia</a:t>
            </a:r>
            <a:r>
              <a:rPr lang="en-GB" altLang="hu-HU" b="1"/>
              <a:t> </a:t>
            </a:r>
            <a:endParaRPr lang="en-GB" altLang="hu-HU" b="1">
              <a:solidFill>
                <a:schemeClr val="accent1"/>
              </a:solidFill>
            </a:endParaRPr>
          </a:p>
        </p:txBody>
      </p:sp>
      <p:graphicFrame>
        <p:nvGraphicFramePr>
          <p:cNvPr id="41987" name="Object 3"/>
          <p:cNvGraphicFramePr>
            <a:graphicFrameLocks noChangeAspect="1"/>
          </p:cNvGraphicFramePr>
          <p:nvPr/>
        </p:nvGraphicFramePr>
        <p:xfrm>
          <a:off x="2124075" y="2636838"/>
          <a:ext cx="4233863" cy="2952750"/>
        </p:xfrm>
        <a:graphic>
          <a:graphicData uri="http://schemas.openxmlformats.org/presentationml/2006/ole">
            <mc:AlternateContent xmlns:mc="http://schemas.openxmlformats.org/markup-compatibility/2006">
              <mc:Choice xmlns:v="urn:schemas-microsoft-com:vml" Requires="v">
                <p:oleObj spid="_x0000_s106594" name="Worksheet" r:id="rId5" imgW="3467642" imgH="1905482" progId="Excel.Sheet.8">
                  <p:embed/>
                </p:oleObj>
              </mc:Choice>
              <mc:Fallback>
                <p:oleObj name="Worksheet" r:id="rId5" imgW="3467642" imgH="1905482"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636838"/>
                        <a:ext cx="4233863" cy="2952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8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4199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4199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aphicFrame>
        <p:nvGraphicFramePr>
          <p:cNvPr id="106510" name="Object 14"/>
          <p:cNvGraphicFramePr>
            <a:graphicFrameLocks noChangeAspect="1"/>
          </p:cNvGraphicFramePr>
          <p:nvPr/>
        </p:nvGraphicFramePr>
        <p:xfrm>
          <a:off x="3644900" y="1557338"/>
          <a:ext cx="1557338" cy="922337"/>
        </p:xfrm>
        <a:graphic>
          <a:graphicData uri="http://schemas.openxmlformats.org/presentationml/2006/ole">
            <mc:AlternateContent xmlns:mc="http://schemas.openxmlformats.org/markup-compatibility/2006">
              <mc:Choice xmlns:v="urn:schemas-microsoft-com:vml" Requires="v">
                <p:oleObj spid="_x0000_s106595" name="Equation" r:id="rId7" imgW="837836" imgH="495085" progId="Equation.3">
                  <p:embed/>
                </p:oleObj>
              </mc:Choice>
              <mc:Fallback>
                <p:oleObj name="Equation" r:id="rId7" imgW="837836" imgH="4950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4900" y="1557338"/>
                        <a:ext cx="1557338" cy="9223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13" name="AutoShape 17"/>
          <p:cNvSpPr>
            <a:spLocks noChangeArrowheads="1"/>
          </p:cNvSpPr>
          <p:nvPr/>
        </p:nvSpPr>
        <p:spPr bwMode="auto">
          <a:xfrm rot="-5400000">
            <a:off x="3686175" y="2586038"/>
            <a:ext cx="1101725" cy="2930525"/>
          </a:xfrm>
          <a:prstGeom prst="rtTriangle">
            <a:avLst/>
          </a:prstGeom>
          <a:solidFill>
            <a:schemeClr val="accent1">
              <a:alpha val="32156"/>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Tree>
    <p:extLst>
      <p:ext uri="{BB962C8B-B14F-4D97-AF65-F5344CB8AC3E}">
        <p14:creationId xmlns:p14="http://schemas.microsoft.com/office/powerpoint/2010/main" val="1389056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box(out)">
                                      <p:cBhvr>
                                        <p:cTn id="7" dur="500"/>
                                        <p:tgtEl>
                                          <p:spTgt spid="10649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6510"/>
                                        </p:tgtEl>
                                        <p:attrNameLst>
                                          <p:attrName>style.visibility</p:attrName>
                                        </p:attrNameLst>
                                      </p:cBhvr>
                                      <p:to>
                                        <p:strVal val="visible"/>
                                      </p:to>
                                    </p:set>
                                    <p:animEffect transition="in" filter="dissolve">
                                      <p:cBhvr>
                                        <p:cTn id="12" dur="500"/>
                                        <p:tgtEl>
                                          <p:spTgt spid="106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513"/>
                                        </p:tgtEl>
                                        <p:attrNameLst>
                                          <p:attrName>style.visibility</p:attrName>
                                        </p:attrNameLst>
                                      </p:cBhvr>
                                      <p:to>
                                        <p:strVal val="visible"/>
                                      </p:to>
                                    </p:set>
                                    <p:animEffect transition="in" filter="fade">
                                      <p:cBhvr>
                                        <p:cTn id="17" dur="2000"/>
                                        <p:tgtEl>
                                          <p:spTgt spid="10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advAuto="0"/>
      <p:bldP spid="1065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026"/>
          <p:cNvSpPr txBox="1">
            <a:spLocks noChangeArrowheads="1"/>
          </p:cNvSpPr>
          <p:nvPr/>
        </p:nvSpPr>
        <p:spPr bwMode="auto">
          <a:xfrm>
            <a:off x="1066800" y="4572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b="1"/>
              <a:t>Nyújtási energia</a:t>
            </a:r>
            <a:r>
              <a:rPr lang="en-GB" altLang="hu-HU" b="1"/>
              <a:t> </a:t>
            </a:r>
            <a:r>
              <a:rPr lang="en-GB" altLang="hu-HU" sz="3600" b="1"/>
              <a:t>(</a:t>
            </a:r>
            <a:r>
              <a:rPr lang="en-GB" altLang="hu-HU" b="1">
                <a:solidFill>
                  <a:schemeClr val="accent1"/>
                </a:solidFill>
              </a:rPr>
              <a:t>J/kg)</a:t>
            </a:r>
          </a:p>
        </p:txBody>
      </p:sp>
      <p:sp>
        <p:nvSpPr>
          <p:cNvPr id="104451" name="Text Box 1027"/>
          <p:cNvSpPr txBox="1">
            <a:spLocks noChangeArrowheads="1"/>
          </p:cNvSpPr>
          <p:nvPr/>
        </p:nvSpPr>
        <p:spPr bwMode="auto">
          <a:xfrm>
            <a:off x="457200" y="1876425"/>
            <a:ext cx="251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30000"/>
              </a:lnSpc>
              <a:spcBef>
                <a:spcPct val="50000"/>
              </a:spcBef>
              <a:buFontTx/>
              <a:buNone/>
            </a:pPr>
            <a:r>
              <a:rPr lang="hu-HU" altLang="hu-HU" sz="2800" b="1"/>
              <a:t>E</a:t>
            </a:r>
            <a:r>
              <a:rPr lang="en-GB" altLang="hu-HU" sz="2800" b="1"/>
              <a:t>:</a:t>
            </a:r>
          </a:p>
        </p:txBody>
      </p:sp>
      <p:grpSp>
        <p:nvGrpSpPr>
          <p:cNvPr id="2" name="Group 1033"/>
          <p:cNvGrpSpPr>
            <a:grpSpLocks/>
          </p:cNvGrpSpPr>
          <p:nvPr/>
        </p:nvGrpSpPr>
        <p:grpSpPr bwMode="auto">
          <a:xfrm>
            <a:off x="6248400" y="990600"/>
            <a:ext cx="2819400" cy="1598613"/>
            <a:chOff x="3840" y="912"/>
            <a:chExt cx="1776" cy="1007"/>
          </a:xfrm>
        </p:grpSpPr>
        <p:graphicFrame>
          <p:nvGraphicFramePr>
            <p:cNvPr id="43022" name="Object 1034"/>
            <p:cNvGraphicFramePr>
              <a:graphicFrameLocks noChangeAspect="1"/>
            </p:cNvGraphicFramePr>
            <p:nvPr/>
          </p:nvGraphicFramePr>
          <p:xfrm>
            <a:off x="4320" y="912"/>
            <a:ext cx="1151" cy="643"/>
          </p:xfrm>
          <a:graphic>
            <a:graphicData uri="http://schemas.openxmlformats.org/presentationml/2006/ole">
              <mc:AlternateContent xmlns:mc="http://schemas.openxmlformats.org/markup-compatibility/2006">
                <mc:Choice xmlns:v="urn:schemas-microsoft-com:vml" Requires="v">
                  <p:oleObj spid="_x0000_s107556" name="Clip" r:id="rId8" imgW="759866" imgH="425196" progId="MS_ClipArt_Gallery.2">
                    <p:embed/>
                  </p:oleObj>
                </mc:Choice>
                <mc:Fallback>
                  <p:oleObj name="Clip" r:id="rId8" imgW="759866" imgH="425196"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0" y="912"/>
                          <a:ext cx="1151" cy="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3" name="Text Box 1035"/>
            <p:cNvSpPr txBox="1">
              <a:spLocks noChangeArrowheads="1"/>
            </p:cNvSpPr>
            <p:nvPr/>
          </p:nvSpPr>
          <p:spPr bwMode="auto">
            <a:xfrm>
              <a:off x="3840" y="1056"/>
              <a:ext cx="17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endParaRPr lang="en-GB" altLang="hu-HU" sz="2400" b="1"/>
            </a:p>
            <a:p>
              <a:pPr algn="ctr">
                <a:spcBef>
                  <a:spcPct val="50000"/>
                </a:spcBef>
                <a:buFontTx/>
                <a:buNone/>
              </a:pPr>
              <a:r>
                <a:rPr lang="en-GB" altLang="hu-HU" sz="2400" b="1"/>
                <a:t>digital extensor </a:t>
              </a:r>
              <a:r>
                <a:rPr lang="hu-HU" altLang="hu-HU" sz="2400" b="1"/>
                <a:t>és</a:t>
              </a:r>
              <a:r>
                <a:rPr lang="en-GB" altLang="hu-HU" sz="2400" b="1"/>
                <a:t> flexor </a:t>
              </a:r>
              <a:r>
                <a:rPr lang="hu-HU" altLang="hu-HU" sz="2400" b="1"/>
                <a:t>ín</a:t>
              </a:r>
              <a:endParaRPr lang="en-GB" altLang="hu-HU" sz="2400" b="1"/>
            </a:p>
          </p:txBody>
        </p:sp>
      </p:grpSp>
      <p:sp>
        <p:nvSpPr>
          <p:cNvPr id="104463" name="Text Box 1039"/>
          <p:cNvSpPr txBox="1">
            <a:spLocks noChangeArrowheads="1"/>
          </p:cNvSpPr>
          <p:nvPr/>
        </p:nvSpPr>
        <p:spPr bwMode="auto">
          <a:xfrm>
            <a:off x="4191000" y="2079625"/>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hu-HU" sz="2800" b="1">
                <a:solidFill>
                  <a:schemeClr val="accent1"/>
                </a:solidFill>
              </a:rPr>
              <a:t>1400 - 4500</a:t>
            </a:r>
          </a:p>
        </p:txBody>
      </p:sp>
      <p:grpSp>
        <p:nvGrpSpPr>
          <p:cNvPr id="3" name="Group 1040"/>
          <p:cNvGrpSpPr>
            <a:grpSpLocks/>
          </p:cNvGrpSpPr>
          <p:nvPr/>
        </p:nvGrpSpPr>
        <p:grpSpPr bwMode="auto">
          <a:xfrm>
            <a:off x="2971800" y="1371600"/>
            <a:ext cx="3733800" cy="519113"/>
            <a:chOff x="1536" y="864"/>
            <a:chExt cx="1968" cy="327"/>
          </a:xfrm>
        </p:grpSpPr>
        <p:sp>
          <p:nvSpPr>
            <p:cNvPr id="43020" name="Text Box 1041"/>
            <p:cNvSpPr txBox="1">
              <a:spLocks noChangeArrowheads="1"/>
            </p:cNvSpPr>
            <p:nvPr/>
          </p:nvSpPr>
          <p:spPr bwMode="auto">
            <a:xfrm>
              <a:off x="1536" y="864"/>
              <a:ext cx="10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2800" b="1">
                  <a:solidFill>
                    <a:srgbClr val="00CC99"/>
                  </a:solidFill>
                </a:rPr>
                <a:t>Újszülött</a:t>
              </a:r>
              <a:endParaRPr lang="en-GB" altLang="hu-HU" sz="2800" b="1">
                <a:solidFill>
                  <a:srgbClr val="00CC99"/>
                </a:solidFill>
              </a:endParaRPr>
            </a:p>
          </p:txBody>
        </p:sp>
        <p:sp>
          <p:nvSpPr>
            <p:cNvPr id="43021" name="Text Box 1042"/>
            <p:cNvSpPr txBox="1">
              <a:spLocks noChangeArrowheads="1"/>
            </p:cNvSpPr>
            <p:nvPr/>
          </p:nvSpPr>
          <p:spPr bwMode="auto">
            <a:xfrm>
              <a:off x="2592" y="864"/>
              <a:ext cx="9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800" b="1" dirty="0">
                  <a:solidFill>
                    <a:schemeClr val="accent1"/>
                  </a:solidFill>
                </a:rPr>
                <a:t> </a:t>
              </a:r>
              <a:r>
                <a:rPr lang="hu-HU" altLang="hu-HU" sz="2800" b="1" dirty="0" smtClean="0">
                  <a:solidFill>
                    <a:schemeClr val="accent1"/>
                  </a:solidFill>
                </a:rPr>
                <a:t>Felnőtt</a:t>
              </a:r>
              <a:endParaRPr lang="en-GB" altLang="hu-HU" sz="2800" b="1" dirty="0">
                <a:solidFill>
                  <a:schemeClr val="accent1"/>
                </a:solidFill>
              </a:endParaRPr>
            </a:p>
          </p:txBody>
        </p:sp>
      </p:grpSp>
      <p:sp>
        <p:nvSpPr>
          <p:cNvPr id="104469" name="Text Box 1045"/>
          <p:cNvSpPr txBox="1">
            <a:spLocks noChangeArrowheads="1"/>
          </p:cNvSpPr>
          <p:nvPr/>
        </p:nvSpPr>
        <p:spPr bwMode="auto">
          <a:xfrm>
            <a:off x="2895600" y="20574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hu-HU" sz="2800" b="1">
                <a:solidFill>
                  <a:srgbClr val="00CC99"/>
                </a:solidFill>
              </a:rPr>
              <a:t>900 </a:t>
            </a:r>
          </a:p>
        </p:txBody>
      </p:sp>
      <p:sp>
        <p:nvSpPr>
          <p:cNvPr id="43016" name="Line 1046"/>
          <p:cNvSpPr>
            <a:spLocks noChangeShapeType="1"/>
          </p:cNvSpPr>
          <p:nvPr/>
        </p:nvSpPr>
        <p:spPr bwMode="auto">
          <a:xfrm>
            <a:off x="0" y="3352800"/>
            <a:ext cx="9144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04471" name="Text Box 1047"/>
          <p:cNvSpPr txBox="1">
            <a:spLocks noChangeArrowheads="1"/>
          </p:cNvSpPr>
          <p:nvPr/>
        </p:nvSpPr>
        <p:spPr bwMode="auto">
          <a:xfrm>
            <a:off x="2743200" y="35052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t>Human patella</a:t>
            </a:r>
            <a:r>
              <a:rPr lang="hu-HU" altLang="hu-HU" sz="2400" b="1"/>
              <a:t> ín</a:t>
            </a:r>
            <a:endParaRPr lang="en-US" altLang="hu-HU" sz="2400" b="1"/>
          </a:p>
        </p:txBody>
      </p:sp>
      <p:sp>
        <p:nvSpPr>
          <p:cNvPr id="104472" name="Text Box 1048"/>
          <p:cNvSpPr txBox="1">
            <a:spLocks noChangeArrowheads="1"/>
          </p:cNvSpPr>
          <p:nvPr/>
        </p:nvSpPr>
        <p:spPr bwMode="auto">
          <a:xfrm>
            <a:off x="457200" y="4229100"/>
            <a:ext cx="3048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30000"/>
              </a:lnSpc>
              <a:spcBef>
                <a:spcPct val="50000"/>
              </a:spcBef>
              <a:buFontTx/>
              <a:buNone/>
            </a:pPr>
            <a:r>
              <a:rPr lang="hu-HU" altLang="hu-HU" b="1"/>
              <a:t>E</a:t>
            </a:r>
            <a:r>
              <a:rPr lang="en-GB" altLang="hu-HU" b="1"/>
              <a:t>:</a:t>
            </a:r>
          </a:p>
        </p:txBody>
      </p:sp>
      <p:sp>
        <p:nvSpPr>
          <p:cNvPr id="104473" name="Text Box 1049"/>
          <p:cNvSpPr txBox="1">
            <a:spLocks noChangeArrowheads="1"/>
          </p:cNvSpPr>
          <p:nvPr/>
        </p:nvSpPr>
        <p:spPr bwMode="auto">
          <a:xfrm>
            <a:off x="3276600" y="4343400"/>
            <a:ext cx="22860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hu-HU" sz="3600" b="1">
                <a:solidFill>
                  <a:srgbClr val="FF0000"/>
                </a:solidFill>
              </a:rPr>
              <a:t>5744</a:t>
            </a:r>
          </a:p>
        </p:txBody>
      </p:sp>
    </p:spTree>
    <p:extLst>
      <p:ext uri="{BB962C8B-B14F-4D97-AF65-F5344CB8AC3E}">
        <p14:creationId xmlns:p14="http://schemas.microsoft.com/office/powerpoint/2010/main" val="500544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Effect transition="in" filter="box(out)">
                                      <p:cBhvr>
                                        <p:cTn id="7" dur="500"/>
                                        <p:tgtEl>
                                          <p:spTgt spid="1044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04451">
                                            <p:txEl>
                                              <p:pRg st="0" end="0"/>
                                            </p:txEl>
                                          </p:spTgt>
                                        </p:tgtEl>
                                        <p:attrNameLst>
                                          <p:attrName>style.visibility</p:attrName>
                                        </p:attrNameLst>
                                      </p:cBhvr>
                                      <p:to>
                                        <p:strVal val="visible"/>
                                      </p:to>
                                    </p:set>
                                    <p:anim calcmode="lin" valueType="num">
                                      <p:cBhvr additive="base">
                                        <p:cTn id="15" dur="500" fill="hold"/>
                                        <p:tgtEl>
                                          <p:spTgt spid="104451">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44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CARBRAKE.WAV"/>
                                        </p:tgtEl>
                                      </p:cMediaNode>
                                    </p:audio>
                                  </p:sub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04472">
                                            <p:txEl>
                                              <p:pRg st="0" end="0"/>
                                            </p:txEl>
                                          </p:spTgt>
                                        </p:tgtEl>
                                        <p:attrNameLst>
                                          <p:attrName>style.visibility</p:attrName>
                                        </p:attrNameLst>
                                      </p:cBhvr>
                                      <p:to>
                                        <p:strVal val="visible"/>
                                      </p:to>
                                    </p:set>
                                    <p:anim calcmode="lin" valueType="num">
                                      <p:cBhvr additive="base">
                                        <p:cTn id="20" dur="500" fill="hold"/>
                                        <p:tgtEl>
                                          <p:spTgt spid="104472">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44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CARBRAKE.WAV"/>
                                        </p:tgtEl>
                                      </p:cMediaNode>
                                    </p:audio>
                                  </p:subTnLst>
                                </p:cTn>
                              </p:par>
                            </p:childTnLst>
                          </p:cTn>
                        </p:par>
                        <p:par>
                          <p:cTn id="22" fill="hold" nodeType="afterGroup">
                            <p:stCondLst>
                              <p:cond delay="2000"/>
                            </p:stCondLst>
                            <p:childTnLst>
                              <p:par>
                                <p:cTn id="23" presetID="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WHOOSH.WAV"/>
                                        </p:tgtEl>
                                      </p:cMediaNode>
                                    </p:audio>
                                  </p:subTnLst>
                                </p:cTn>
                              </p:par>
                            </p:childTnLst>
                          </p:cTn>
                        </p:par>
                        <p:par>
                          <p:cTn id="27" fill="hold" nodeType="afterGroup">
                            <p:stCondLst>
                              <p:cond delay="2500"/>
                            </p:stCondLst>
                            <p:childTnLst>
                              <p:par>
                                <p:cTn id="28" presetID="2" presetClass="entr" presetSubtype="3" fill="hold" grpId="0" nodeType="afterEffect">
                                  <p:stCondLst>
                                    <p:cond delay="2000"/>
                                  </p:stCondLst>
                                  <p:iterate type="lt">
                                    <p:tmPct val="100000"/>
                                  </p:iterate>
                                  <p:childTnLst>
                                    <p:set>
                                      <p:cBhvr>
                                        <p:cTn id="29" dur="1" fill="hold">
                                          <p:stCondLst>
                                            <p:cond delay="0"/>
                                          </p:stCondLst>
                                        </p:cTn>
                                        <p:tgtEl>
                                          <p:spTgt spid="104469">
                                            <p:txEl>
                                              <p:pRg st="0" end="0"/>
                                            </p:txEl>
                                          </p:spTgt>
                                        </p:tgtEl>
                                        <p:attrNameLst>
                                          <p:attrName>style.visibility</p:attrName>
                                        </p:attrNameLst>
                                      </p:cBhvr>
                                      <p:to>
                                        <p:strVal val="visible"/>
                                      </p:to>
                                    </p:set>
                                    <p:anim calcmode="lin" valueType="num">
                                      <p:cBhvr additive="base">
                                        <p:cTn id="30" dur="75" fill="hold"/>
                                        <p:tgtEl>
                                          <p:spTgt spid="104469">
                                            <p:txEl>
                                              <p:pRg st="0" end="0"/>
                                            </p:txEl>
                                          </p:spTgt>
                                        </p:tgtEl>
                                        <p:attrNameLst>
                                          <p:attrName>ppt_x</p:attrName>
                                        </p:attrNameLst>
                                      </p:cBhvr>
                                      <p:tavLst>
                                        <p:tav tm="0">
                                          <p:val>
                                            <p:strVal val="1+#ppt_w/2"/>
                                          </p:val>
                                        </p:tav>
                                        <p:tav tm="100000">
                                          <p:val>
                                            <p:strVal val="#ppt_x"/>
                                          </p:val>
                                        </p:tav>
                                      </p:tavLst>
                                    </p:anim>
                                    <p:anim calcmode="lin" valueType="num">
                                      <p:cBhvr additive="base">
                                        <p:cTn id="31" dur="75" fill="hold"/>
                                        <p:tgtEl>
                                          <p:spTgt spid="10446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7" name="LASER.WAV"/>
                                        </p:tgtEl>
                                      </p:cMediaNode>
                                    </p:audio>
                                  </p:subTnLst>
                                </p:cTn>
                              </p:par>
                            </p:childTnLst>
                          </p:cTn>
                        </p:par>
                        <p:par>
                          <p:cTn id="32" fill="hold" nodeType="afterGroup">
                            <p:stCondLst>
                              <p:cond delay="4725"/>
                            </p:stCondLst>
                            <p:childTnLst>
                              <p:par>
                                <p:cTn id="33" presetID="2" presetClass="entr" presetSubtype="3" fill="hold" grpId="0" nodeType="afterEffect">
                                  <p:stCondLst>
                                    <p:cond delay="0"/>
                                  </p:stCondLst>
                                  <p:iterate type="lt">
                                    <p:tmPct val="100000"/>
                                  </p:iterate>
                                  <p:childTnLst>
                                    <p:set>
                                      <p:cBhvr>
                                        <p:cTn id="34" dur="1" fill="hold">
                                          <p:stCondLst>
                                            <p:cond delay="0"/>
                                          </p:stCondLst>
                                        </p:cTn>
                                        <p:tgtEl>
                                          <p:spTgt spid="104463">
                                            <p:txEl>
                                              <p:pRg st="0" end="0"/>
                                            </p:txEl>
                                          </p:spTgt>
                                        </p:tgtEl>
                                        <p:attrNameLst>
                                          <p:attrName>style.visibility</p:attrName>
                                        </p:attrNameLst>
                                      </p:cBhvr>
                                      <p:to>
                                        <p:strVal val="visible"/>
                                      </p:to>
                                    </p:set>
                                    <p:anim calcmode="lin" valueType="num">
                                      <p:cBhvr additive="base">
                                        <p:cTn id="35" dur="75" fill="hold"/>
                                        <p:tgtEl>
                                          <p:spTgt spid="104463">
                                            <p:txEl>
                                              <p:pRg st="0" end="0"/>
                                            </p:txEl>
                                          </p:spTgt>
                                        </p:tgtEl>
                                        <p:attrNameLst>
                                          <p:attrName>ppt_x</p:attrName>
                                        </p:attrNameLst>
                                      </p:cBhvr>
                                      <p:tavLst>
                                        <p:tav tm="0">
                                          <p:val>
                                            <p:strVal val="1+#ppt_w/2"/>
                                          </p:val>
                                        </p:tav>
                                        <p:tav tm="100000">
                                          <p:val>
                                            <p:strVal val="#ppt_x"/>
                                          </p:val>
                                        </p:tav>
                                      </p:tavLst>
                                    </p:anim>
                                    <p:anim calcmode="lin" valueType="num">
                                      <p:cBhvr additive="base">
                                        <p:cTn id="36" dur="75" fill="hold"/>
                                        <p:tgtEl>
                                          <p:spTgt spid="10446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LASER.WAV"/>
                                        </p:tgtEl>
                                      </p:cMediaNode>
                                    </p:audio>
                                  </p:subTnLst>
                                </p:cTn>
                              </p:par>
                            </p:childTnLst>
                          </p:cTn>
                        </p:par>
                        <p:par>
                          <p:cTn id="37" fill="hold" nodeType="afterGroup">
                            <p:stCondLst>
                              <p:cond delay="5400"/>
                            </p:stCondLst>
                            <p:childTnLst>
                              <p:par>
                                <p:cTn id="38" presetID="2" presetClass="entr" presetSubtype="8" fill="hold" grpId="0" nodeType="afterEffect">
                                  <p:stCondLst>
                                    <p:cond delay="0"/>
                                  </p:stCondLst>
                                  <p:childTnLst>
                                    <p:set>
                                      <p:cBhvr>
                                        <p:cTn id="39" dur="1" fill="hold">
                                          <p:stCondLst>
                                            <p:cond delay="0"/>
                                          </p:stCondLst>
                                        </p:cTn>
                                        <p:tgtEl>
                                          <p:spTgt spid="104471"/>
                                        </p:tgtEl>
                                        <p:attrNameLst>
                                          <p:attrName>style.visibility</p:attrName>
                                        </p:attrNameLst>
                                      </p:cBhvr>
                                      <p:to>
                                        <p:strVal val="visible"/>
                                      </p:to>
                                    </p:set>
                                    <p:anim calcmode="lin" valueType="num">
                                      <p:cBhvr additive="base">
                                        <p:cTn id="40" dur="500" fill="hold"/>
                                        <p:tgtEl>
                                          <p:spTgt spid="104471"/>
                                        </p:tgtEl>
                                        <p:attrNameLst>
                                          <p:attrName>ppt_x</p:attrName>
                                        </p:attrNameLst>
                                      </p:cBhvr>
                                      <p:tavLst>
                                        <p:tav tm="0">
                                          <p:val>
                                            <p:strVal val="0-#ppt_w/2"/>
                                          </p:val>
                                        </p:tav>
                                        <p:tav tm="100000">
                                          <p:val>
                                            <p:strVal val="#ppt_x"/>
                                          </p:val>
                                        </p:tav>
                                      </p:tavLst>
                                    </p:anim>
                                    <p:anim calcmode="lin" valueType="num">
                                      <p:cBhvr additive="base">
                                        <p:cTn id="41" dur="500" fill="hold"/>
                                        <p:tgtEl>
                                          <p:spTgt spid="104471"/>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900"/>
                            </p:stCondLst>
                            <p:childTnLst>
                              <p:par>
                                <p:cTn id="43" presetID="2" presetClass="entr" presetSubtype="3" fill="hold" grpId="0" nodeType="afterEffect">
                                  <p:stCondLst>
                                    <p:cond delay="0"/>
                                  </p:stCondLst>
                                  <p:iterate type="lt">
                                    <p:tmPct val="100000"/>
                                  </p:iterate>
                                  <p:childTnLst>
                                    <p:set>
                                      <p:cBhvr>
                                        <p:cTn id="44" dur="1" fill="hold">
                                          <p:stCondLst>
                                            <p:cond delay="0"/>
                                          </p:stCondLst>
                                        </p:cTn>
                                        <p:tgtEl>
                                          <p:spTgt spid="104473">
                                            <p:txEl>
                                              <p:pRg st="0" end="0"/>
                                            </p:txEl>
                                          </p:spTgt>
                                        </p:tgtEl>
                                        <p:attrNameLst>
                                          <p:attrName>style.visibility</p:attrName>
                                        </p:attrNameLst>
                                      </p:cBhvr>
                                      <p:to>
                                        <p:strVal val="visible"/>
                                      </p:to>
                                    </p:set>
                                    <p:anim calcmode="lin" valueType="num">
                                      <p:cBhvr additive="base">
                                        <p:cTn id="45" dur="75" fill="hold"/>
                                        <p:tgtEl>
                                          <p:spTgt spid="104473">
                                            <p:txEl>
                                              <p:pRg st="0" end="0"/>
                                            </p:txEl>
                                          </p:spTgt>
                                        </p:tgtEl>
                                        <p:attrNameLst>
                                          <p:attrName>ppt_x</p:attrName>
                                        </p:attrNameLst>
                                      </p:cBhvr>
                                      <p:tavLst>
                                        <p:tav tm="0">
                                          <p:val>
                                            <p:strVal val="1+#ppt_w/2"/>
                                          </p:val>
                                        </p:tav>
                                        <p:tav tm="100000">
                                          <p:val>
                                            <p:strVal val="#ppt_x"/>
                                          </p:val>
                                        </p:tav>
                                      </p:tavLst>
                                    </p:anim>
                                    <p:anim calcmode="lin" valueType="num">
                                      <p:cBhvr additive="base">
                                        <p:cTn id="46" dur="75" fill="hold"/>
                                        <p:tgtEl>
                                          <p:spTgt spid="10447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7"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autoUpdateAnimBg="0" advAuto="0"/>
      <p:bldP spid="104451" grpId="0" build="p" autoUpdateAnimBg="0" advAuto="0"/>
      <p:bldP spid="104463" grpId="0" build="p" autoUpdateAnimBg="0" advAuto="0"/>
      <p:bldP spid="104469" grpId="0" build="p" autoUpdateAnimBg="0" advAuto="2000"/>
      <p:bldP spid="104471" grpId="0" autoUpdateAnimBg="0"/>
      <p:bldP spid="104472" grpId="0" build="p" autoUpdateAnimBg="0" advAuto="0"/>
      <p:bldP spid="104473"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513" y="914400"/>
            <a:ext cx="5424487"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304800" y="304800"/>
            <a:ext cx="70866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400" b="1" dirty="0"/>
              <a:t>A kollagének mikrostruktúrája</a:t>
            </a:r>
            <a:endParaRPr lang="en-US" altLang="hu-HU" sz="2400" b="1" dirty="0"/>
          </a:p>
        </p:txBody>
      </p:sp>
      <p:sp>
        <p:nvSpPr>
          <p:cNvPr id="14340" name="Text Box 4"/>
          <p:cNvSpPr txBox="1">
            <a:spLocks noChangeArrowheads="1"/>
          </p:cNvSpPr>
          <p:nvPr/>
        </p:nvSpPr>
        <p:spPr bwMode="auto">
          <a:xfrm>
            <a:off x="0" y="2636838"/>
            <a:ext cx="3505200" cy="264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400" b="1"/>
              <a:t>Az inak és szalagok I típusú kollagénekből állnak. Ez a molekula három polipeptide láncból </a:t>
            </a:r>
            <a:r>
              <a:rPr lang="en-US" altLang="hu-HU" sz="2400" b="1"/>
              <a:t>(</a:t>
            </a:r>
            <a:r>
              <a:rPr lang="en-US" altLang="hu-HU" sz="2400" b="1">
                <a:sym typeface="Symbol" pitchFamily="18" charset="2"/>
              </a:rPr>
              <a:t> </a:t>
            </a:r>
            <a:r>
              <a:rPr lang="hu-HU" altLang="hu-HU" sz="2400" b="1">
                <a:sym typeface="Symbol" pitchFamily="18" charset="2"/>
              </a:rPr>
              <a:t>lánc</a:t>
            </a:r>
            <a:r>
              <a:rPr lang="en-US" altLang="hu-HU" sz="2400" b="1">
                <a:sym typeface="Symbol" pitchFamily="18" charset="2"/>
              </a:rPr>
              <a:t>)</a:t>
            </a:r>
            <a:r>
              <a:rPr lang="hu-HU" altLang="hu-HU" sz="2400" b="1">
                <a:sym typeface="Symbol" pitchFamily="18" charset="2"/>
              </a:rPr>
              <a:t> formálódik</a:t>
            </a:r>
            <a:r>
              <a:rPr lang="en-US" altLang="hu-HU" sz="2400" b="1">
                <a:sym typeface="Symbol" pitchFamily="18" charset="2"/>
              </a:rPr>
              <a:t>, </a:t>
            </a:r>
            <a:r>
              <a:rPr lang="hu-HU" altLang="hu-HU" sz="2400" b="1">
                <a:sym typeface="Symbol" pitchFamily="18" charset="2"/>
              </a:rPr>
              <a:t>mindegyik helixé tekeredve. </a:t>
            </a:r>
            <a:endParaRPr lang="en-US" altLang="hu-HU" sz="2400" b="1"/>
          </a:p>
        </p:txBody>
      </p:sp>
      <p:sp>
        <p:nvSpPr>
          <p:cNvPr id="14341" name="Text Box 5"/>
          <p:cNvSpPr txBox="1">
            <a:spLocks noChangeArrowheads="1"/>
          </p:cNvSpPr>
          <p:nvPr/>
        </p:nvSpPr>
        <p:spPr bwMode="auto">
          <a:xfrm>
            <a:off x="250825" y="4005263"/>
            <a:ext cx="3581400"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400" b="1"/>
              <a:t>A kollagén molekulák lépcsőzetesen eltolt kötegekké szerveződnek. </a:t>
            </a:r>
            <a:endParaRPr lang="en-US" altLang="hu-HU" sz="2400" b="1"/>
          </a:p>
        </p:txBody>
      </p:sp>
      <p:sp>
        <p:nvSpPr>
          <p:cNvPr id="14342" name="Text Box 6"/>
          <p:cNvSpPr txBox="1">
            <a:spLocks noChangeArrowheads="1"/>
          </p:cNvSpPr>
          <p:nvPr/>
        </p:nvSpPr>
        <p:spPr bwMode="auto">
          <a:xfrm>
            <a:off x="0" y="990600"/>
            <a:ext cx="3886200" cy="2282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400" b="1"/>
              <a:t>Keresztösszeköttetés is található a kollagén molekulák között, amelyek lényeges szereppel bírnak a molekulák fibrulomokká alakításában. </a:t>
            </a:r>
            <a:endParaRPr lang="en-US" altLang="hu-HU" sz="2400" b="1"/>
          </a:p>
        </p:txBody>
      </p:sp>
      <p:sp>
        <p:nvSpPr>
          <p:cNvPr id="14343" name="Text Box 7"/>
          <p:cNvSpPr txBox="1">
            <a:spLocks noChangeArrowheads="1"/>
          </p:cNvSpPr>
          <p:nvPr/>
        </p:nvSpPr>
        <p:spPr bwMode="auto">
          <a:xfrm>
            <a:off x="381000" y="1371600"/>
            <a:ext cx="37338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2400" b="1"/>
              <a:t>A keresztösszekötetés növeli a kollagén fibrillumok erőkifejtését a nyújtó erővel szemben. </a:t>
            </a:r>
            <a:endParaRPr lang="en-US" altLang="hu-HU" sz="2400" b="1"/>
          </a:p>
        </p:txBody>
      </p:sp>
      <p:sp>
        <p:nvSpPr>
          <p:cNvPr id="14344" name="Line 8"/>
          <p:cNvSpPr>
            <a:spLocks noChangeShapeType="1"/>
          </p:cNvSpPr>
          <p:nvPr/>
        </p:nvSpPr>
        <p:spPr bwMode="auto">
          <a:xfrm flipH="1" flipV="1">
            <a:off x="3352800" y="5029200"/>
            <a:ext cx="9144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45" name="Line 9"/>
          <p:cNvSpPr>
            <a:spLocks noChangeShapeType="1"/>
          </p:cNvSpPr>
          <p:nvPr/>
        </p:nvSpPr>
        <p:spPr bwMode="auto">
          <a:xfrm flipH="1">
            <a:off x="3048000" y="2819400"/>
            <a:ext cx="9144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Tree>
    <p:extLst>
      <p:ext uri="{BB962C8B-B14F-4D97-AF65-F5344CB8AC3E}">
        <p14:creationId xmlns:p14="http://schemas.microsoft.com/office/powerpoint/2010/main" val="2781157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out)">
                                      <p:cBhvr>
                                        <p:cTn id="7" dur="500"/>
                                        <p:tgtEl>
                                          <p:spTgt spid="14344"/>
                                        </p:tgtEl>
                                      </p:cBhvr>
                                    </p:animEffect>
                                  </p:childTnLst>
                                  <p:subTnLst>
                                    <p:set>
                                      <p:cBhvr override="childStyle">
                                        <p:cTn dur="1" fill="hold" display="0" masterRel="nextClick" afterEffect="1"/>
                                        <p:tgtEl>
                                          <p:spTgt spid="14344"/>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4340"/>
                                        </p:tgtEl>
                                        <p:attrNameLst>
                                          <p:attrName>style.visibility</p:attrName>
                                        </p:attrNameLst>
                                      </p:cBhvr>
                                      <p:to>
                                        <p:strVal val="visible"/>
                                      </p:to>
                                    </p:set>
                                  </p:childTnLst>
                                  <p:subTnLst>
                                    <p:set>
                                      <p:cBhvr override="childStyle">
                                        <p:cTn dur="1" fill="hold" display="0" masterRel="nextClick" afterEffect="1"/>
                                        <p:tgtEl>
                                          <p:spTgt spid="1434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4345"/>
                                        </p:tgtEl>
                                        <p:attrNameLst>
                                          <p:attrName>style.visibility</p:attrName>
                                        </p:attrNameLst>
                                      </p:cBhvr>
                                      <p:to>
                                        <p:strVal val="visible"/>
                                      </p:to>
                                    </p:set>
                                    <p:animEffect transition="in" filter="box(out)">
                                      <p:cBhvr>
                                        <p:cTn id="15" dur="500"/>
                                        <p:tgtEl>
                                          <p:spTgt spid="14345"/>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par>
                          <p:cTn id="16" fill="hold" nodeType="afterGroup">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box(out)">
                                      <p:cBhvr>
                                        <p:cTn id="19" dur="500"/>
                                        <p:tgtEl>
                                          <p:spTgt spid="14341"/>
                                        </p:tgtEl>
                                      </p:cBhvr>
                                    </p:animEffect>
                                  </p:childTnLst>
                                  <p:subTnLst>
                                    <p:set>
                                      <p:cBhvr override="childStyle">
                                        <p:cTn dur="1" fill="hold" display="0" masterRel="nextClick" afterEffect="1"/>
                                        <p:tgtEl>
                                          <p:spTgt spid="14341"/>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4342"/>
                                        </p:tgtEl>
                                        <p:attrNameLst>
                                          <p:attrName>style.visibility</p:attrName>
                                        </p:attrNameLst>
                                      </p:cBhvr>
                                      <p:to>
                                        <p:strVal val="visible"/>
                                      </p:to>
                                    </p:set>
                                    <p:animEffect transition="in" filter="box(out)">
                                      <p:cBhvr>
                                        <p:cTn id="24" dur="500"/>
                                        <p:tgtEl>
                                          <p:spTgt spid="14342"/>
                                        </p:tgtEl>
                                      </p:cBhvr>
                                    </p:animEffect>
                                  </p:childTnLst>
                                  <p:subTnLst>
                                    <p:set>
                                      <p:cBhvr override="childStyle">
                                        <p:cTn dur="1" fill="hold" display="0" masterRel="nextClick" afterEffect="1"/>
                                        <p:tgtEl>
                                          <p:spTgt spid="14342"/>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14343"/>
                                        </p:tgtEl>
                                        <p:attrNameLst>
                                          <p:attrName>style.visibility</p:attrName>
                                        </p:attrNameLst>
                                      </p:cBhvr>
                                      <p:to>
                                        <p:strVal val="visible"/>
                                      </p:to>
                                    </p:set>
                                    <p:animEffect transition="in" filter="box(out)">
                                      <p:cBhvr>
                                        <p:cTn id="29" dur="500"/>
                                        <p:tgtEl>
                                          <p:spTgt spid="14343"/>
                                        </p:tgtEl>
                                      </p:cBhvr>
                                    </p:animEffect>
                                  </p:childTnLst>
                                  <p:subTnLst>
                                    <p:set>
                                      <p:cBhvr override="childStyle">
                                        <p:cTn dur="1" fill="hold" display="0" masterRel="nextClick" afterEffect="1"/>
                                        <p:tgtEl>
                                          <p:spTgt spid="14343"/>
                                        </p:tgtEl>
                                        <p:attrNameLst>
                                          <p:attrName>style.visibility</p:attrName>
                                        </p:attrNameLst>
                                      </p:cBhvr>
                                      <p:to>
                                        <p:strVal val="hidden"/>
                                      </p:to>
                                    </p:se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autoUpdateAnimBg="0"/>
      <p:bldP spid="14341" grpId="0" animBg="1" autoUpdateAnimBg="0"/>
      <p:bldP spid="14342" grpId="0" animBg="1" autoUpdateAnimBg="0"/>
      <p:bldP spid="14343" grpId="0" animBg="1" autoUpdateAnimBg="0"/>
      <p:bldP spid="14344" grpId="0" animBg="1"/>
      <p:bldP spid="1434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447800" y="7620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b="1"/>
              <a:t>AZ ÍNAK BIZTONSÁGI FAKTORA</a:t>
            </a:r>
            <a:endParaRPr lang="en-US" altLang="hu-HU" sz="2400" b="1"/>
          </a:p>
        </p:txBody>
      </p:sp>
      <p:sp>
        <p:nvSpPr>
          <p:cNvPr id="116739" name="Text Box 3"/>
          <p:cNvSpPr txBox="1">
            <a:spLocks noChangeArrowheads="1"/>
          </p:cNvSpPr>
          <p:nvPr/>
        </p:nvSpPr>
        <p:spPr bwMode="auto">
          <a:xfrm>
            <a:off x="2895600" y="17526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a:t>Maximális feszülés (erő) </a:t>
            </a:r>
            <a:endParaRPr lang="en-US" altLang="hu-HU" sz="2400"/>
          </a:p>
        </p:txBody>
      </p:sp>
      <p:sp>
        <p:nvSpPr>
          <p:cNvPr id="116740" name="Text Box 4"/>
          <p:cNvSpPr txBox="1">
            <a:spLocks noChangeArrowheads="1"/>
          </p:cNvSpPr>
          <p:nvPr/>
        </p:nvSpPr>
        <p:spPr bwMode="auto">
          <a:xfrm>
            <a:off x="1143000" y="25146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400"/>
              <a:t>A fizikai aktivatás alatt meghatározott maximális erő</a:t>
            </a:r>
            <a:endParaRPr lang="en-US" altLang="hu-HU" sz="2400"/>
          </a:p>
        </p:txBody>
      </p:sp>
      <p:sp>
        <p:nvSpPr>
          <p:cNvPr id="116741" name="Line 5"/>
          <p:cNvSpPr>
            <a:spLocks noChangeShapeType="1"/>
          </p:cNvSpPr>
          <p:nvPr/>
        </p:nvSpPr>
        <p:spPr bwMode="auto">
          <a:xfrm>
            <a:off x="1066800" y="2362200"/>
            <a:ext cx="7010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116742" name="Text Box 6"/>
          <p:cNvSpPr txBox="1">
            <a:spLocks noChangeArrowheads="1"/>
          </p:cNvSpPr>
          <p:nvPr/>
        </p:nvSpPr>
        <p:spPr bwMode="auto">
          <a:xfrm>
            <a:off x="3657600" y="3581400"/>
            <a:ext cx="1828800" cy="57943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b="1"/>
              <a:t>2.0 – 5.0</a:t>
            </a:r>
            <a:endParaRPr lang="en-US" altLang="hu-HU" b="1"/>
          </a:p>
        </p:txBody>
      </p:sp>
    </p:spTree>
    <p:extLst>
      <p:ext uri="{BB962C8B-B14F-4D97-AF65-F5344CB8AC3E}">
        <p14:creationId xmlns:p14="http://schemas.microsoft.com/office/powerpoint/2010/main" val="296731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up)">
                                      <p:cBhvr>
                                        <p:cTn id="7" dur="75"/>
                                        <p:tgtEl>
                                          <p:spTgt spid="1167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 calcmode="lin" valueType="num">
                                      <p:cBhvr additive="base">
                                        <p:cTn id="12" dur="500" fill="hold"/>
                                        <p:tgtEl>
                                          <p:spTgt spid="116741"/>
                                        </p:tgtEl>
                                        <p:attrNameLst>
                                          <p:attrName>ppt_x</p:attrName>
                                        </p:attrNameLst>
                                      </p:cBhvr>
                                      <p:tavLst>
                                        <p:tav tm="0">
                                          <p:val>
                                            <p:strVal val="0-#ppt_w/2"/>
                                          </p:val>
                                        </p:tav>
                                        <p:tav tm="100000">
                                          <p:val>
                                            <p:strVal val="#ppt_x"/>
                                          </p:val>
                                        </p:tav>
                                      </p:tavLst>
                                    </p:anim>
                                    <p:anim calcmode="lin" valueType="num">
                                      <p:cBhvr additive="base">
                                        <p:cTn id="13" dur="500" fill="hold"/>
                                        <p:tgtEl>
                                          <p:spTgt spid="1167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116740">
                                            <p:txEl>
                                              <p:pRg st="0" end="0"/>
                                            </p:txEl>
                                          </p:spTgt>
                                        </p:tgtEl>
                                        <p:attrNameLst>
                                          <p:attrName>style.visibility</p:attrName>
                                        </p:attrNameLst>
                                      </p:cBhvr>
                                      <p:to>
                                        <p:strVal val="visible"/>
                                      </p:to>
                                    </p:set>
                                    <p:animEffect transition="in" filter="wipe(up)">
                                      <p:cBhvr>
                                        <p:cTn id="18" dur="75"/>
                                        <p:tgtEl>
                                          <p:spTgt spid="116740">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16742"/>
                                        </p:tgtEl>
                                        <p:attrNameLst>
                                          <p:attrName>style.visibility</p:attrName>
                                        </p:attrNameLst>
                                      </p:cBhvr>
                                      <p:to>
                                        <p:strVal val="visible"/>
                                      </p:to>
                                    </p:set>
                                    <p:animEffect transition="in" filter="box(out)">
                                      <p:cBhvr>
                                        <p:cTn id="23" dur="500"/>
                                        <p:tgtEl>
                                          <p:spTgt spid="116742"/>
                                        </p:tgtEl>
                                      </p:cBhvr>
                                    </p:animEffect>
                                  </p:childTnLst>
                                  <p:subTnLst>
                                    <p:audio>
                                      <p:cMediaNode>
                                        <p:cTn display="0" masterRel="sameClick">
                                          <p:stCondLst>
                                            <p:cond evt="begin" delay="0">
                                              <p:tn val="21"/>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P spid="116740" grpId="0" build="p" autoUpdateAnimBg="0"/>
      <p:bldP spid="116741" grpId="0" animBg="1"/>
      <p:bldP spid="116742"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0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539552" y="1196752"/>
            <a:ext cx="3967724" cy="2952328"/>
          </a:xfrm>
          <a:prstGeom prst="rect">
            <a:avLst/>
          </a:prstGeom>
          <a:noFill/>
          <a:ln w="9525">
            <a:noFill/>
            <a:miter lim="800000"/>
            <a:headEnd/>
            <a:tailEnd/>
          </a:ln>
        </p:spPr>
      </p:pic>
      <p:graphicFrame>
        <p:nvGraphicFramePr>
          <p:cNvPr id="3" name="Object 7"/>
          <p:cNvGraphicFramePr>
            <a:graphicFrameLocks/>
          </p:cNvGraphicFramePr>
          <p:nvPr>
            <p:extLst>
              <p:ext uri="{D42A27DB-BD31-4B8C-83A1-F6EECF244321}">
                <p14:modId xmlns:p14="http://schemas.microsoft.com/office/powerpoint/2010/main" val="13752761"/>
              </p:ext>
            </p:extLst>
          </p:nvPr>
        </p:nvGraphicFramePr>
        <p:xfrm>
          <a:off x="4788024" y="1844824"/>
          <a:ext cx="3955474" cy="288032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 Box 5"/>
          <p:cNvSpPr txBox="1">
            <a:spLocks noChangeArrowheads="1"/>
          </p:cNvSpPr>
          <p:nvPr/>
        </p:nvSpPr>
        <p:spPr bwMode="auto">
          <a:xfrm>
            <a:off x="989152" y="4437112"/>
            <a:ext cx="2667000" cy="579437"/>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hu-HU" altLang="hu-HU" sz="3200" b="1" dirty="0"/>
              <a:t>Mélybeugrás</a:t>
            </a:r>
            <a:endParaRPr lang="en-GB" altLang="hu-HU" sz="3200" b="1" dirty="0"/>
          </a:p>
        </p:txBody>
      </p:sp>
      <p:sp>
        <p:nvSpPr>
          <p:cNvPr id="5" name="Szövegdoboz 4"/>
          <p:cNvSpPr txBox="1"/>
          <p:nvPr/>
        </p:nvSpPr>
        <p:spPr>
          <a:xfrm>
            <a:off x="539552" y="260648"/>
            <a:ext cx="7920880" cy="954107"/>
          </a:xfrm>
          <a:prstGeom prst="rect">
            <a:avLst/>
          </a:prstGeom>
          <a:noFill/>
        </p:spPr>
        <p:txBody>
          <a:bodyPr wrap="square" rtlCol="0">
            <a:spAutoFit/>
          </a:bodyPr>
          <a:lstStyle/>
          <a:p>
            <a:pPr algn="ctr"/>
            <a:r>
              <a:rPr lang="hu-HU" sz="2800" b="1" dirty="0" smtClean="0"/>
              <a:t>Mekkora nyújtóerő éri a </a:t>
            </a:r>
            <a:r>
              <a:rPr lang="hu-HU" sz="2800" b="1" dirty="0" err="1" smtClean="0"/>
              <a:t>patella</a:t>
            </a:r>
            <a:r>
              <a:rPr lang="hu-HU" sz="2800" b="1" dirty="0" smtClean="0"/>
              <a:t> ínat mélybeugrás során?</a:t>
            </a:r>
            <a:endParaRPr lang="hu-HU" sz="2800" b="1" dirty="0"/>
          </a:p>
        </p:txBody>
      </p:sp>
      <p:sp>
        <p:nvSpPr>
          <p:cNvPr id="6" name="Szövegdoboz 5"/>
          <p:cNvSpPr txBox="1"/>
          <p:nvPr/>
        </p:nvSpPr>
        <p:spPr>
          <a:xfrm>
            <a:off x="5436096" y="4653136"/>
            <a:ext cx="3312368" cy="646331"/>
          </a:xfrm>
          <a:prstGeom prst="rect">
            <a:avLst/>
          </a:prstGeom>
          <a:noFill/>
        </p:spPr>
        <p:txBody>
          <a:bodyPr wrap="square" rtlCol="0">
            <a:spAutoFit/>
          </a:bodyPr>
          <a:lstStyle/>
          <a:p>
            <a:pPr algn="ctr"/>
            <a:r>
              <a:rPr lang="hu-HU" dirty="0" smtClean="0"/>
              <a:t>Az ugrás során regisztrált talajreakció erő-idő görbe</a:t>
            </a:r>
            <a:endParaRPr lang="hu-HU" dirty="0"/>
          </a:p>
        </p:txBody>
      </p:sp>
      <p:sp>
        <p:nvSpPr>
          <p:cNvPr id="7" name="Szövegdoboz 6"/>
          <p:cNvSpPr txBox="1"/>
          <p:nvPr/>
        </p:nvSpPr>
        <p:spPr>
          <a:xfrm>
            <a:off x="5724128" y="4005064"/>
            <a:ext cx="244827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hu-HU" dirty="0" err="1" smtClean="0"/>
              <a:t>Talara</a:t>
            </a:r>
            <a:r>
              <a:rPr lang="hu-HU" dirty="0" smtClean="0"/>
              <a:t> érkezés sarokkal</a:t>
            </a:r>
            <a:endParaRPr lang="hu-HU" dirty="0"/>
          </a:p>
        </p:txBody>
      </p:sp>
      <p:sp>
        <p:nvSpPr>
          <p:cNvPr id="8" name="Szövegdoboz 7"/>
          <p:cNvSpPr txBox="1"/>
          <p:nvPr/>
        </p:nvSpPr>
        <p:spPr>
          <a:xfrm>
            <a:off x="5940152" y="1844824"/>
            <a:ext cx="1584176" cy="369332"/>
          </a:xfrm>
          <a:prstGeom prst="rect">
            <a:avLst/>
          </a:prstGeom>
          <a:noFill/>
        </p:spPr>
        <p:txBody>
          <a:bodyPr wrap="square" rtlCol="0">
            <a:spAutoFit/>
          </a:bodyPr>
          <a:lstStyle/>
          <a:p>
            <a:pPr algn="ctr"/>
            <a:r>
              <a:rPr lang="hu-HU" dirty="0" err="1" smtClean="0"/>
              <a:t>Impakt</a:t>
            </a:r>
            <a:r>
              <a:rPr lang="hu-HU" dirty="0" smtClean="0"/>
              <a:t> erő</a:t>
            </a:r>
            <a:endParaRPr lang="hu-HU" dirty="0"/>
          </a:p>
        </p:txBody>
      </p:sp>
      <p:sp>
        <p:nvSpPr>
          <p:cNvPr id="9" name="Szövegdoboz 8"/>
          <p:cNvSpPr txBox="1"/>
          <p:nvPr/>
        </p:nvSpPr>
        <p:spPr>
          <a:xfrm>
            <a:off x="7517824" y="1521658"/>
            <a:ext cx="1446664" cy="738664"/>
          </a:xfrm>
          <a:prstGeom prst="rect">
            <a:avLst/>
          </a:prstGeom>
          <a:noFill/>
        </p:spPr>
        <p:txBody>
          <a:bodyPr wrap="square" rtlCol="0">
            <a:spAutoFit/>
          </a:bodyPr>
          <a:lstStyle/>
          <a:p>
            <a:pPr algn="ctr"/>
            <a:r>
              <a:rPr lang="hu-HU" sz="1400" dirty="0" smtClean="0"/>
              <a:t>Talp lenyomódás a talajra, ízületi hajlítás</a:t>
            </a:r>
            <a:endParaRPr lang="hu-HU" sz="1400" dirty="0"/>
          </a:p>
        </p:txBody>
      </p:sp>
      <p:cxnSp>
        <p:nvCxnSpPr>
          <p:cNvPr id="11" name="Egyenes összekötő nyíllal 10"/>
          <p:cNvCxnSpPr/>
          <p:nvPr/>
        </p:nvCxnSpPr>
        <p:spPr>
          <a:xfrm flipH="1">
            <a:off x="6516216" y="1890990"/>
            <a:ext cx="1001608" cy="1538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p:nvPr/>
        </p:nvCxnSpPr>
        <p:spPr>
          <a:xfrm flipH="1">
            <a:off x="5940152" y="2260322"/>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7377060" y="2659995"/>
            <a:ext cx="1728192" cy="338554"/>
          </a:xfrm>
          <a:prstGeom prst="rect">
            <a:avLst/>
          </a:prstGeom>
          <a:noFill/>
        </p:spPr>
        <p:txBody>
          <a:bodyPr wrap="square" rtlCol="0">
            <a:spAutoFit/>
          </a:bodyPr>
          <a:lstStyle/>
          <a:p>
            <a:r>
              <a:rPr lang="hu-HU" sz="1600" dirty="0" smtClean="0"/>
              <a:t>Ízületek kinyújtása</a:t>
            </a:r>
            <a:endParaRPr lang="hu-HU" sz="1600" dirty="0"/>
          </a:p>
        </p:txBody>
      </p:sp>
      <p:cxnSp>
        <p:nvCxnSpPr>
          <p:cNvPr id="16" name="Egyenes összekötő nyíllal 15"/>
          <p:cNvCxnSpPr>
            <a:stCxn id="14" idx="2"/>
          </p:cNvCxnSpPr>
          <p:nvPr/>
        </p:nvCxnSpPr>
        <p:spPr>
          <a:xfrm flipH="1">
            <a:off x="7236296" y="2998549"/>
            <a:ext cx="1004860" cy="574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5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7600" fill="hold"/>
                                        <p:tgtEl>
                                          <p:spTgt spid="2"/>
                                        </p:tgtEl>
                                      </p:cBhvr>
                                    </p:cmd>
                                  </p:childTnLst>
                                </p:cTn>
                              </p:par>
                            </p:childTnLst>
                          </p:cTn>
                        </p:par>
                        <p:par>
                          <p:cTn id="10" fill="hold">
                            <p:stCondLst>
                              <p:cond delay="7600"/>
                            </p:stCondLst>
                            <p:childTnLst>
                              <p:par>
                                <p:cTn id="11" presetID="1" presetClass="entr" presetSubtype="0" fill="hold" grpId="0" nodeType="after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par>
                          <p:cTn id="13" fill="hold">
                            <p:stCondLst>
                              <p:cond delay="8100"/>
                            </p:stCondLst>
                            <p:childTnLst>
                              <p:par>
                                <p:cTn id="14" presetID="2" presetClass="entr" presetSubtype="8"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video>
              <p:cMediaNode>
                <p:cTn id="23" fill="hold" display="0">
                  <p:stCondLst>
                    <p:cond delay="indefinite"/>
                  </p:stCondLst>
                  <p:endCondLst>
                    <p:cond evt="onNext" delay="0">
                      <p:tgtEl>
                        <p:sldTgt/>
                      </p:tgtEl>
                    </p:cond>
                    <p:cond evt="onPrev" delay="0">
                      <p:tgtEl>
                        <p:sldTgt/>
                      </p:tgtEl>
                    </p:cond>
                  </p:endCondLst>
                </p:cTn>
                <p:tgtEl>
                  <p:spTgt spid="2"/>
                </p:tgtEl>
              </p:cMediaNode>
            </p:video>
          </p:childTnLst>
        </p:cTn>
      </p:par>
    </p:tnLst>
    <p:bldLst>
      <p:bldGraphic spid="3" grpId="0">
        <p:bldAsOne/>
      </p:bldGraphic>
      <p:bldP spid="4" grpId="0" build="p" autoUpdateAnimBg="0" advAuto="100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7" name="Object 3"/>
          <p:cNvGraphicFramePr>
            <a:graphicFrameLocks noChangeAspect="1"/>
          </p:cNvGraphicFramePr>
          <p:nvPr/>
        </p:nvGraphicFramePr>
        <p:xfrm>
          <a:off x="793750" y="457200"/>
          <a:ext cx="3140075" cy="2971800"/>
        </p:xfrm>
        <a:graphic>
          <a:graphicData uri="http://schemas.openxmlformats.org/presentationml/2006/ole">
            <mc:AlternateContent xmlns:mc="http://schemas.openxmlformats.org/markup-compatibility/2006">
              <mc:Choice xmlns:v="urn:schemas-microsoft-com:vml" Requires="v">
                <p:oleObj spid="_x0000_s109653" name="Picture" r:id="rId7" imgW="1743456" imgH="1819656" progId="Word.Picture.8">
                  <p:embed/>
                </p:oleObj>
              </mc:Choice>
              <mc:Fallback>
                <p:oleObj name="Picture" r:id="rId7" imgW="1743456" imgH="1819656"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750" y="457200"/>
                        <a:ext cx="31400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4"/>
          <p:cNvGraphicFramePr>
            <a:graphicFrameLocks noChangeAspect="1"/>
          </p:cNvGraphicFramePr>
          <p:nvPr/>
        </p:nvGraphicFramePr>
        <p:xfrm>
          <a:off x="914400" y="3429000"/>
          <a:ext cx="2879725" cy="2667000"/>
        </p:xfrm>
        <a:graphic>
          <a:graphicData uri="http://schemas.openxmlformats.org/presentationml/2006/ole">
            <mc:AlternateContent xmlns:mc="http://schemas.openxmlformats.org/markup-compatibility/2006">
              <mc:Choice xmlns:v="urn:schemas-microsoft-com:vml" Requires="v">
                <p:oleObj spid="_x0000_s109654" name="Picture" r:id="rId9" imgW="1743456" imgH="1819656" progId="Word.Picture.8">
                  <p:embed/>
                </p:oleObj>
              </mc:Choice>
              <mc:Fallback>
                <p:oleObj name="Picture" r:id="rId9" imgW="1743456" imgH="1819656" progId="Word.Picture.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429000"/>
                        <a:ext cx="28797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9" name="Text Box 5"/>
          <p:cNvSpPr txBox="1">
            <a:spLocks noChangeArrowheads="1"/>
          </p:cNvSpPr>
          <p:nvPr/>
        </p:nvSpPr>
        <p:spPr bwMode="auto">
          <a:xfrm>
            <a:off x="3124200" y="480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400">
                <a:solidFill>
                  <a:schemeClr val="bg2"/>
                </a:solidFill>
              </a:rPr>
              <a:t>L = 0.049 m</a:t>
            </a:r>
          </a:p>
        </p:txBody>
      </p:sp>
      <p:graphicFrame>
        <p:nvGraphicFramePr>
          <p:cNvPr id="2" name="Object 6"/>
          <p:cNvGraphicFramePr>
            <a:graphicFrameLocks noChangeAspect="1"/>
          </p:cNvGraphicFramePr>
          <p:nvPr/>
        </p:nvGraphicFramePr>
        <p:xfrm>
          <a:off x="3860800" y="1851025"/>
          <a:ext cx="4852988" cy="3203575"/>
        </p:xfrm>
        <a:graphic>
          <a:graphicData uri="http://schemas.openxmlformats.org/drawingml/2006/chart">
            <c:chart xmlns:c="http://schemas.openxmlformats.org/drawingml/2006/chart" xmlns:r="http://schemas.openxmlformats.org/officeDocument/2006/relationships" r:id="rId11"/>
          </a:graphicData>
        </a:graphic>
      </p:graphicFrame>
      <p:sp>
        <p:nvSpPr>
          <p:cNvPr id="118791" name="Line 7"/>
          <p:cNvSpPr>
            <a:spLocks noChangeShapeType="1"/>
          </p:cNvSpPr>
          <p:nvPr/>
        </p:nvSpPr>
        <p:spPr bwMode="auto">
          <a:xfrm>
            <a:off x="2362200" y="1066800"/>
            <a:ext cx="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18792" name="Line 8"/>
          <p:cNvSpPr>
            <a:spLocks noChangeShapeType="1"/>
          </p:cNvSpPr>
          <p:nvPr/>
        </p:nvSpPr>
        <p:spPr bwMode="auto">
          <a:xfrm>
            <a:off x="990600" y="43053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18793" name="Text Box 9"/>
          <p:cNvSpPr txBox="1">
            <a:spLocks noChangeArrowheads="1"/>
          </p:cNvSpPr>
          <p:nvPr/>
        </p:nvSpPr>
        <p:spPr bwMode="auto">
          <a:xfrm>
            <a:off x="3276600" y="457200"/>
            <a:ext cx="5410200" cy="579438"/>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hu-HU" altLang="hu-HU" sz="3200" b="1">
                <a:solidFill>
                  <a:schemeClr val="bg2"/>
                </a:solidFill>
              </a:rPr>
              <a:t>Forgatónyomaték a térdnél</a:t>
            </a:r>
            <a:endParaRPr lang="en-GB" altLang="hu-HU" sz="3200" b="1">
              <a:solidFill>
                <a:schemeClr val="bg2"/>
              </a:solidFill>
            </a:endParaRPr>
          </a:p>
        </p:txBody>
      </p:sp>
      <p:sp>
        <p:nvSpPr>
          <p:cNvPr id="118794" name="Text Box 10"/>
          <p:cNvSpPr txBox="1">
            <a:spLocks noChangeArrowheads="1"/>
          </p:cNvSpPr>
          <p:nvPr/>
        </p:nvSpPr>
        <p:spPr bwMode="auto">
          <a:xfrm>
            <a:off x="4419600" y="1295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sz="2400" b="1" i="1">
                <a:solidFill>
                  <a:schemeClr val="bg2"/>
                </a:solidFill>
              </a:rPr>
              <a:t>Patella</a:t>
            </a:r>
            <a:r>
              <a:rPr lang="hu-HU" altLang="hu-HU" sz="2400" b="1" i="1">
                <a:solidFill>
                  <a:schemeClr val="bg2"/>
                </a:solidFill>
              </a:rPr>
              <a:t> ínra ható erő</a:t>
            </a:r>
            <a:endParaRPr lang="en-GB" altLang="hu-HU" sz="2400" b="1" i="1">
              <a:solidFill>
                <a:schemeClr val="bg2"/>
              </a:solidFill>
            </a:endParaRPr>
          </a:p>
        </p:txBody>
      </p:sp>
      <p:sp>
        <p:nvSpPr>
          <p:cNvPr id="118795" name="Rectangle 11"/>
          <p:cNvSpPr>
            <a:spLocks noChangeArrowheads="1"/>
          </p:cNvSpPr>
          <p:nvPr/>
        </p:nvSpPr>
        <p:spPr bwMode="auto">
          <a:xfrm>
            <a:off x="4859338" y="5007064"/>
            <a:ext cx="4052887" cy="162877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118796" name="Text Box 12"/>
          <p:cNvSpPr txBox="1">
            <a:spLocks noChangeArrowheads="1"/>
          </p:cNvSpPr>
          <p:nvPr/>
        </p:nvSpPr>
        <p:spPr bwMode="auto">
          <a:xfrm>
            <a:off x="5292725" y="530066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sz="2400"/>
              <a:t>Biztonsági faktor</a:t>
            </a:r>
            <a:endParaRPr lang="en-US" altLang="hu-HU" sz="2400"/>
          </a:p>
        </p:txBody>
      </p:sp>
      <p:sp>
        <p:nvSpPr>
          <p:cNvPr id="118797" name="Text Box 13"/>
          <p:cNvSpPr txBox="1">
            <a:spLocks noChangeArrowheads="1"/>
          </p:cNvSpPr>
          <p:nvPr/>
        </p:nvSpPr>
        <p:spPr bwMode="auto">
          <a:xfrm>
            <a:off x="6156325" y="602138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b="1">
                <a:solidFill>
                  <a:srgbClr val="FF3300"/>
                </a:solidFill>
              </a:rPr>
              <a:t>3.0</a:t>
            </a:r>
            <a:endParaRPr lang="en-US" altLang="hu-HU" b="1">
              <a:solidFill>
                <a:srgbClr val="FF3300"/>
              </a:solidFill>
            </a:endParaRPr>
          </a:p>
        </p:txBody>
      </p:sp>
    </p:spTree>
    <p:extLst>
      <p:ext uri="{BB962C8B-B14F-4D97-AF65-F5344CB8AC3E}">
        <p14:creationId xmlns:p14="http://schemas.microsoft.com/office/powerpoint/2010/main" val="4081880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8793">
                                            <p:txEl>
                                              <p:pRg st="0" end="0"/>
                                            </p:txEl>
                                          </p:spTgt>
                                        </p:tgtEl>
                                        <p:attrNameLst>
                                          <p:attrName>style.visibility</p:attrName>
                                        </p:attrNameLst>
                                      </p:cBhvr>
                                      <p:to>
                                        <p:strVal val="visible"/>
                                      </p:to>
                                    </p:set>
                                    <p:anim calcmode="lin" valueType="num">
                                      <p:cBhvr additive="base">
                                        <p:cTn id="7" dur="500" fill="hold"/>
                                        <p:tgtEl>
                                          <p:spTgt spid="1187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9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118787"/>
                                        </p:tgtEl>
                                        <p:attrNameLst>
                                          <p:attrName>style.visibility</p:attrName>
                                        </p:attrNameLst>
                                      </p:cBhvr>
                                      <p:to>
                                        <p:strVal val="visible"/>
                                      </p:to>
                                    </p:set>
                                    <p:animEffect transition="in" filter="box(out)">
                                      <p:cBhvr>
                                        <p:cTn id="12" dur="500"/>
                                        <p:tgtEl>
                                          <p:spTgt spid="118787"/>
                                        </p:tgtEl>
                                      </p:cBhvr>
                                    </p:animEffect>
                                  </p:childTnLst>
                                  <p:subTnLst>
                                    <p:audio>
                                      <p:cMediaNode>
                                        <p:cTn display="0" masterRel="sameClick">
                                          <p:stCondLst>
                                            <p:cond evt="begin" delay="0">
                                              <p:tn val="10"/>
                                            </p:cond>
                                          </p:stCondLst>
                                          <p:endCondLst>
                                            <p:cond evt="onStopAudio" delay="0">
                                              <p:tgtEl>
                                                <p:sldTgt/>
                                              </p:tgtEl>
                                            </p:cond>
                                          </p:endCondLst>
                                        </p:cTn>
                                        <p:tgtEl>
                                          <p:sndTgt r:embed="rId5" name="CAMERA.WAV"/>
                                        </p:tgtEl>
                                      </p:cMediaNode>
                                    </p:audio>
                                  </p:subTnLst>
                                </p:cTn>
                              </p:par>
                            </p:childTnLst>
                          </p:cTn>
                        </p:par>
                        <p:par>
                          <p:cTn id="13" fill="hold" nodeType="afterGroup">
                            <p:stCondLst>
                              <p:cond delay="1000"/>
                            </p:stCondLst>
                            <p:childTnLst>
                              <p:par>
                                <p:cTn id="14" presetID="4" presetClass="entr" presetSubtype="32" fill="hold" nodeType="afterEffect">
                                  <p:stCondLst>
                                    <p:cond delay="0"/>
                                  </p:stCondLst>
                                  <p:childTnLst>
                                    <p:set>
                                      <p:cBhvr>
                                        <p:cTn id="15" dur="1" fill="hold">
                                          <p:stCondLst>
                                            <p:cond delay="0"/>
                                          </p:stCondLst>
                                        </p:cTn>
                                        <p:tgtEl>
                                          <p:spTgt spid="118788"/>
                                        </p:tgtEl>
                                        <p:attrNameLst>
                                          <p:attrName>style.visibility</p:attrName>
                                        </p:attrNameLst>
                                      </p:cBhvr>
                                      <p:to>
                                        <p:strVal val="visible"/>
                                      </p:to>
                                    </p:set>
                                    <p:animEffect transition="in" filter="box(out)">
                                      <p:cBhvr>
                                        <p:cTn id="16" dur="500"/>
                                        <p:tgtEl>
                                          <p:spTgt spid="118788"/>
                                        </p:tgtEl>
                                      </p:cBhvr>
                                    </p:animEffect>
                                  </p:childTnLst>
                                  <p:subTnLst>
                                    <p:audio>
                                      <p:cMediaNode>
                                        <p:cTn display="0" masterRel="sameClick">
                                          <p:stCondLst>
                                            <p:cond evt="begin" delay="0">
                                              <p:tn val="14"/>
                                            </p:cond>
                                          </p:stCondLst>
                                          <p:endCondLst>
                                            <p:cond evt="onStopAudio" delay="0">
                                              <p:tgtEl>
                                                <p:sldTgt/>
                                              </p:tgtEl>
                                            </p:cond>
                                          </p:endCondLst>
                                        </p:cTn>
                                        <p:tgtEl>
                                          <p:sndTgt r:embed="rId5" name="CAMERA.WAV"/>
                                        </p:tgtEl>
                                      </p:cMediaNode>
                                    </p:audio>
                                  </p:subTnLst>
                                </p:cTn>
                              </p:par>
                            </p:childTnLst>
                          </p:cTn>
                        </p:par>
                        <p:par>
                          <p:cTn id="17" fill="hold" nodeType="afterGroup">
                            <p:stCondLst>
                              <p:cond delay="1500"/>
                            </p:stCondLst>
                            <p:childTnLst>
                              <p:par>
                                <p:cTn id="18" presetID="4" presetClass="entr" presetSubtype="32" fill="hold" grpId="0" nodeType="afterEffect">
                                  <p:stCondLst>
                                    <p:cond delay="0"/>
                                  </p:stCondLst>
                                  <p:childTnLst>
                                    <p:set>
                                      <p:cBhvr>
                                        <p:cTn id="19" dur="1" fill="hold">
                                          <p:stCondLst>
                                            <p:cond delay="0"/>
                                          </p:stCondLst>
                                        </p:cTn>
                                        <p:tgtEl>
                                          <p:spTgt spid="118789">
                                            <p:txEl>
                                              <p:pRg st="0" end="0"/>
                                            </p:txEl>
                                          </p:spTgt>
                                        </p:tgtEl>
                                        <p:attrNameLst>
                                          <p:attrName>style.visibility</p:attrName>
                                        </p:attrNameLst>
                                      </p:cBhvr>
                                      <p:to>
                                        <p:strVal val="visible"/>
                                      </p:to>
                                    </p:set>
                                    <p:animEffect transition="in" filter="box(out)">
                                      <p:cBhvr>
                                        <p:cTn id="20" dur="500"/>
                                        <p:tgtEl>
                                          <p:spTgt spid="118789">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par>
                          <p:cTn id="21" fill="hold" nodeType="afterGroup">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118791"/>
                                        </p:tgtEl>
                                        <p:attrNameLst>
                                          <p:attrName>style.visibility</p:attrName>
                                        </p:attrNameLst>
                                      </p:cBhvr>
                                      <p:to>
                                        <p:strVal val="visible"/>
                                      </p:to>
                                    </p:set>
                                    <p:anim calcmode="lin" valueType="num">
                                      <p:cBhvr additive="base">
                                        <p:cTn id="24" dur="500" fill="hold"/>
                                        <p:tgtEl>
                                          <p:spTgt spid="118791"/>
                                        </p:tgtEl>
                                        <p:attrNameLst>
                                          <p:attrName>ppt_x</p:attrName>
                                        </p:attrNameLst>
                                      </p:cBhvr>
                                      <p:tavLst>
                                        <p:tav tm="0">
                                          <p:val>
                                            <p:strVal val="#ppt_x"/>
                                          </p:val>
                                        </p:tav>
                                        <p:tav tm="100000">
                                          <p:val>
                                            <p:strVal val="#ppt_x"/>
                                          </p:val>
                                        </p:tav>
                                      </p:tavLst>
                                    </p:anim>
                                    <p:anim calcmode="lin" valueType="num">
                                      <p:cBhvr additive="base">
                                        <p:cTn id="25" dur="500" fill="hold"/>
                                        <p:tgtEl>
                                          <p:spTgt spid="1187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WAV"/>
                                        </p:tgtEl>
                                      </p:cMediaNode>
                                    </p:audio>
                                  </p:subTnLst>
                                </p:cTn>
                              </p:par>
                            </p:childTnLst>
                          </p:cTn>
                        </p:par>
                        <p:par>
                          <p:cTn id="26" fill="hold" nodeType="afterGroup">
                            <p:stCondLst>
                              <p:cond delay="2500"/>
                            </p:stCondLst>
                            <p:childTnLst>
                              <p:par>
                                <p:cTn id="27" presetID="4" presetClass="entr" presetSubtype="32" fill="hold" grpId="0" nodeType="afterEffect">
                                  <p:stCondLst>
                                    <p:cond delay="0"/>
                                  </p:stCondLst>
                                  <p:childTnLst>
                                    <p:set>
                                      <p:cBhvr>
                                        <p:cTn id="28" dur="1" fill="hold">
                                          <p:stCondLst>
                                            <p:cond delay="0"/>
                                          </p:stCondLst>
                                        </p:cTn>
                                        <p:tgtEl>
                                          <p:spTgt spid="118792"/>
                                        </p:tgtEl>
                                        <p:attrNameLst>
                                          <p:attrName>style.visibility</p:attrName>
                                        </p:attrNameLst>
                                      </p:cBhvr>
                                      <p:to>
                                        <p:strVal val="visible"/>
                                      </p:to>
                                    </p:set>
                                    <p:animEffect transition="in" filter="box(out)">
                                      <p:cBhvr>
                                        <p:cTn id="29" dur="500"/>
                                        <p:tgtEl>
                                          <p:spTgt spid="118792"/>
                                        </p:tgtEl>
                                      </p:cBhvr>
                                    </p:animEffect>
                                  </p:childTnLst>
                                  <p:subTnLst>
                                    <p:audio>
                                      <p:cMediaNode>
                                        <p:cTn display="0" masterRel="sameClick">
                                          <p:stCondLst>
                                            <p:cond evt="begin" delay="0">
                                              <p:tn val="27"/>
                                            </p:cond>
                                          </p:stCondLst>
                                          <p:endCondLst>
                                            <p:cond evt="onStopAudio" delay="0">
                                              <p:tgtEl>
                                                <p:sldTgt/>
                                              </p:tgtEl>
                                            </p:cond>
                                          </p:endCondLst>
                                        </p:cTn>
                                        <p:tgtEl>
                                          <p:sndTgt r:embed="rId5"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118794">
                                            <p:txEl>
                                              <p:pRg st="0" end="0"/>
                                            </p:txEl>
                                          </p:spTgt>
                                        </p:tgtEl>
                                        <p:attrNameLst>
                                          <p:attrName>style.visibility</p:attrName>
                                        </p:attrNameLst>
                                      </p:cBhvr>
                                      <p:to>
                                        <p:strVal val="visible"/>
                                      </p:to>
                                    </p:set>
                                    <p:animEffect transition="in" filter="box(out)">
                                      <p:cBhvr>
                                        <p:cTn id="34" dur="500"/>
                                        <p:tgtEl>
                                          <p:spTgt spid="118794">
                                            <p:txEl>
                                              <p:pRg st="0" end="0"/>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5" name="CAMERA.WAV"/>
                                        </p:tgtEl>
                                      </p:cMediaNode>
                                    </p:audio>
                                  </p:subTnLst>
                                </p:cTn>
                              </p:par>
                            </p:childTnLst>
                          </p:cTn>
                        </p:par>
                      </p:childTnLst>
                    </p:cTn>
                  </p:par>
                  <p:par>
                    <p:cTn id="35" fill="hold">
                      <p:stCondLst>
                        <p:cond delay="indefinite"/>
                      </p:stCondLst>
                      <p:childTnLst>
                        <p:par>
                          <p:cTn id="36" fill="hold" nodeType="after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39" dur="500"/>
                                        <p:tgtEl>
                                          <p:spTgt spid="2">
                                            <p:graphicEl>
                                              <a:chart seriesIdx="0" categoryIdx="0" bldStep="ptIn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wipe(down)">
                                      <p:cBhvr>
                                        <p:cTn id="44" dur="500"/>
                                        <p:tgtEl>
                                          <p:spTgt spid="2">
                                            <p:graphicEl>
                                              <a:chart seriesIdx="0" categoryIdx="1" bldStep="ptInSeries"/>
                                            </p:graphic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118795"/>
                                        </p:tgtEl>
                                        <p:attrNameLst>
                                          <p:attrName>style.visibility</p:attrName>
                                        </p:attrNameLst>
                                      </p:cBhvr>
                                      <p:to>
                                        <p:strVal val="visible"/>
                                      </p:to>
                                    </p:set>
                                    <p:animEffect transition="in" filter="box(out)">
                                      <p:cBhvr>
                                        <p:cTn id="49" dur="500"/>
                                        <p:tgtEl>
                                          <p:spTgt spid="118795"/>
                                        </p:tgtEl>
                                      </p:cBhvr>
                                    </p:animEffect>
                                  </p:childTnLst>
                                  <p:subTnLst>
                                    <p:audio>
                                      <p:cMediaNode>
                                        <p:cTn display="0" masterRel="sameClick">
                                          <p:stCondLst>
                                            <p:cond evt="begin" delay="0">
                                              <p:tn val="47"/>
                                            </p:cond>
                                          </p:stCondLst>
                                          <p:endCondLst>
                                            <p:cond evt="onStopAudio" delay="0">
                                              <p:tgtEl>
                                                <p:sldTgt/>
                                              </p:tgtEl>
                                            </p:cond>
                                          </p:endCondLst>
                                        </p:cTn>
                                        <p:tgtEl>
                                          <p:sndTgt r:embed="rId5" name="CAMERA.WAV"/>
                                        </p:tgtEl>
                                      </p:cMediaNode>
                                    </p:audio>
                                  </p:subTnLst>
                                </p:cTn>
                              </p:par>
                            </p:childTnLst>
                          </p:cTn>
                        </p:par>
                        <p:par>
                          <p:cTn id="50" fill="hold" nodeType="afterGroup">
                            <p:stCondLst>
                              <p:cond delay="500"/>
                            </p:stCondLst>
                            <p:childTnLst>
                              <p:par>
                                <p:cTn id="51" presetID="22" presetClass="entr" presetSubtype="1" fill="hold" grpId="0" nodeType="afterEffect">
                                  <p:stCondLst>
                                    <p:cond delay="0"/>
                                  </p:stCondLst>
                                  <p:iterate type="lt">
                                    <p:tmPct val="100000"/>
                                  </p:iterate>
                                  <p:childTnLst>
                                    <p:set>
                                      <p:cBhvr>
                                        <p:cTn id="52" dur="1" fill="hold">
                                          <p:stCondLst>
                                            <p:cond delay="0"/>
                                          </p:stCondLst>
                                        </p:cTn>
                                        <p:tgtEl>
                                          <p:spTgt spid="118796">
                                            <p:txEl>
                                              <p:pRg st="0" end="0"/>
                                            </p:txEl>
                                          </p:spTgt>
                                        </p:tgtEl>
                                        <p:attrNameLst>
                                          <p:attrName>style.visibility</p:attrName>
                                        </p:attrNameLst>
                                      </p:cBhvr>
                                      <p:to>
                                        <p:strVal val="visible"/>
                                      </p:to>
                                    </p:set>
                                    <p:animEffect transition="in" filter="wipe(up)">
                                      <p:cBhvr>
                                        <p:cTn id="53" dur="75"/>
                                        <p:tgtEl>
                                          <p:spTgt spid="118796">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6" name="TYPE.WAV"/>
                                        </p:tgtEl>
                                      </p:cMediaNode>
                                    </p:audio>
                                  </p:subTnLst>
                                </p:cTn>
                              </p:par>
                            </p:childTnLst>
                          </p:cTn>
                        </p:par>
                        <p:par>
                          <p:cTn id="54" fill="hold" nodeType="afterGroup">
                            <p:stCondLst>
                              <p:cond delay="1700"/>
                            </p:stCondLst>
                            <p:childTnLst>
                              <p:par>
                                <p:cTn id="55" presetID="4" presetClass="entr" presetSubtype="32" fill="hold" grpId="0" nodeType="afterEffect">
                                  <p:stCondLst>
                                    <p:cond delay="0"/>
                                  </p:stCondLst>
                                  <p:childTnLst>
                                    <p:set>
                                      <p:cBhvr>
                                        <p:cTn id="56" dur="1" fill="hold">
                                          <p:stCondLst>
                                            <p:cond delay="0"/>
                                          </p:stCondLst>
                                        </p:cTn>
                                        <p:tgtEl>
                                          <p:spTgt spid="118797">
                                            <p:txEl>
                                              <p:pRg st="0" end="0"/>
                                            </p:txEl>
                                          </p:spTgt>
                                        </p:tgtEl>
                                        <p:attrNameLst>
                                          <p:attrName>style.visibility</p:attrName>
                                        </p:attrNameLst>
                                      </p:cBhvr>
                                      <p:to>
                                        <p:strVal val="visible"/>
                                      </p:to>
                                    </p:set>
                                    <p:animEffect transition="in" filter="box(out)">
                                      <p:cBhvr>
                                        <p:cTn id="57" dur="500"/>
                                        <p:tgtEl>
                                          <p:spTgt spid="118797">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build="p" autoUpdateAnimBg="0" advAuto="0"/>
      <p:bldGraphic spid="2" grpId="0">
        <p:bldSub>
          <a:bldChart bld="seriesEl" animBg="0"/>
        </p:bldSub>
      </p:bldGraphic>
      <p:bldP spid="118791" grpId="0" animBg="1"/>
      <p:bldP spid="118792" grpId="0" animBg="1"/>
      <p:bldP spid="118793" grpId="0" build="p" autoUpdateAnimBg="0" advAuto="0"/>
      <p:bldP spid="118794" grpId="0" build="p" autoUpdateAnimBg="0"/>
      <p:bldP spid="118795" grpId="0" animBg="1"/>
      <p:bldP spid="118796" grpId="0" build="p" autoUpdateAnimBg="0" advAuto="0"/>
      <p:bldP spid="118797"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auto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562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4"/>
          <p:cNvSpPr>
            <a:spLocks noChangeArrowheads="1"/>
          </p:cNvSpPr>
          <p:nvPr/>
        </p:nvSpPr>
        <p:spPr bwMode="auto">
          <a:xfrm>
            <a:off x="5292725" y="4076700"/>
            <a:ext cx="3581400" cy="2362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119813" name="Text Box 5"/>
          <p:cNvSpPr txBox="1">
            <a:spLocks noChangeArrowheads="1"/>
          </p:cNvSpPr>
          <p:nvPr/>
        </p:nvSpPr>
        <p:spPr bwMode="auto">
          <a:xfrm>
            <a:off x="5795963" y="422116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sz="2400"/>
              <a:t>Biztonsági faktor</a:t>
            </a:r>
            <a:endParaRPr lang="en-US" altLang="hu-HU" sz="2400"/>
          </a:p>
        </p:txBody>
      </p:sp>
      <p:sp>
        <p:nvSpPr>
          <p:cNvPr id="119814" name="Text Box 6"/>
          <p:cNvSpPr txBox="1">
            <a:spLocks noChangeArrowheads="1"/>
          </p:cNvSpPr>
          <p:nvPr/>
        </p:nvSpPr>
        <p:spPr bwMode="auto">
          <a:xfrm>
            <a:off x="6588125" y="47244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b="1">
                <a:solidFill>
                  <a:srgbClr val="FF3300"/>
                </a:solidFill>
              </a:rPr>
              <a:t> </a:t>
            </a:r>
            <a:r>
              <a:rPr lang="hu-HU" altLang="hu-HU" sz="2800">
                <a:solidFill>
                  <a:srgbClr val="FF3300"/>
                </a:solidFill>
                <a:sym typeface="Symbol" pitchFamily="18" charset="2"/>
              </a:rPr>
              <a:t></a:t>
            </a:r>
            <a:r>
              <a:rPr lang="hu-HU" altLang="hu-HU" b="1">
                <a:solidFill>
                  <a:srgbClr val="FF3300"/>
                </a:solidFill>
              </a:rPr>
              <a:t> 1.4</a:t>
            </a:r>
            <a:endParaRPr lang="en-US" altLang="hu-HU" b="1">
              <a:solidFill>
                <a:srgbClr val="FF3300"/>
              </a:solidFill>
            </a:endParaRPr>
          </a:p>
        </p:txBody>
      </p:sp>
      <p:graphicFrame>
        <p:nvGraphicFramePr>
          <p:cNvPr id="7" name="Object 7"/>
          <p:cNvGraphicFramePr>
            <a:graphicFrameLocks/>
          </p:cNvGraphicFramePr>
          <p:nvPr>
            <p:extLst>
              <p:ext uri="{D42A27DB-BD31-4B8C-83A1-F6EECF244321}">
                <p14:modId xmlns:p14="http://schemas.microsoft.com/office/powerpoint/2010/main" val="4294816579"/>
              </p:ext>
            </p:extLst>
          </p:nvPr>
        </p:nvGraphicFramePr>
        <p:xfrm>
          <a:off x="4788024" y="1844824"/>
          <a:ext cx="3955474" cy="28803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32211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after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fill="hold"/>
                                        <p:tgtEl>
                                          <p:spTgt spid="119810"/>
                                        </p:tgtEl>
                                        <p:attrNameLst>
                                          <p:attrName>ppt_x</p:attrName>
                                        </p:attrNameLst>
                                      </p:cBhvr>
                                      <p:tavLst>
                                        <p:tav tm="0">
                                          <p:val>
                                            <p:strVal val="#ppt_x"/>
                                          </p:val>
                                        </p:tav>
                                        <p:tav tm="100000">
                                          <p:val>
                                            <p:strVal val="#ppt_x"/>
                                          </p:val>
                                        </p:tav>
                                      </p:tavLst>
                                    </p:anim>
                                    <p:anim calcmode="lin" valueType="num">
                                      <p:cBhvr>
                                        <p:cTn id="8" dur="500" fill="hold"/>
                                        <p:tgtEl>
                                          <p:spTgt spid="119810"/>
                                        </p:tgtEl>
                                        <p:attrNameLst>
                                          <p:attrName>ppt_y</p:attrName>
                                        </p:attrNameLst>
                                      </p:cBhvr>
                                      <p:tavLst>
                                        <p:tav tm="0">
                                          <p:val>
                                            <p:strVal val="#ppt_y-#ppt_h/2"/>
                                          </p:val>
                                        </p:tav>
                                        <p:tav tm="100000">
                                          <p:val>
                                            <p:strVal val="#ppt_y"/>
                                          </p:val>
                                        </p:tav>
                                      </p:tavLst>
                                    </p:anim>
                                    <p:anim calcmode="lin" valueType="num">
                                      <p:cBhvr>
                                        <p:cTn id="9" dur="500" fill="hold"/>
                                        <p:tgtEl>
                                          <p:spTgt spid="119810"/>
                                        </p:tgtEl>
                                        <p:attrNameLst>
                                          <p:attrName>ppt_w</p:attrName>
                                        </p:attrNameLst>
                                      </p:cBhvr>
                                      <p:tavLst>
                                        <p:tav tm="0">
                                          <p:val>
                                            <p:strVal val="#ppt_w"/>
                                          </p:val>
                                        </p:tav>
                                        <p:tav tm="100000">
                                          <p:val>
                                            <p:strVal val="#ppt_w"/>
                                          </p:val>
                                        </p:tav>
                                      </p:tavLst>
                                    </p:anim>
                                    <p:anim calcmode="lin" valueType="num">
                                      <p:cBhvr>
                                        <p:cTn id="10" dur="500" fill="hold"/>
                                        <p:tgtEl>
                                          <p:spTgt spid="1198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19812"/>
                                        </p:tgtEl>
                                        <p:attrNameLst>
                                          <p:attrName>style.visibility</p:attrName>
                                        </p:attrNameLst>
                                      </p:cBhvr>
                                      <p:to>
                                        <p:strVal val="visible"/>
                                      </p:to>
                                    </p:set>
                                    <p:animEffect transition="in" filter="box(out)">
                                      <p:cBhvr>
                                        <p:cTn id="15" dur="500"/>
                                        <p:tgtEl>
                                          <p:spTgt spid="119812"/>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par>
                          <p:cTn id="16" fill="hold" nodeType="afterGroup">
                            <p:stCondLst>
                              <p:cond delay="5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119813">
                                            <p:txEl>
                                              <p:pRg st="0" end="0"/>
                                            </p:txEl>
                                          </p:spTgt>
                                        </p:tgtEl>
                                        <p:attrNameLst>
                                          <p:attrName>style.visibility</p:attrName>
                                        </p:attrNameLst>
                                      </p:cBhvr>
                                      <p:to>
                                        <p:strVal val="visible"/>
                                      </p:to>
                                    </p:set>
                                    <p:animEffect transition="in" filter="wipe(up)">
                                      <p:cBhvr>
                                        <p:cTn id="19" dur="75"/>
                                        <p:tgtEl>
                                          <p:spTgt spid="119813">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par>
                          <p:cTn id="20" fill="hold" nodeType="afterGroup">
                            <p:stCondLst>
                              <p:cond delay="1700"/>
                            </p:stCondLst>
                            <p:childTnLst>
                              <p:par>
                                <p:cTn id="21" presetID="4" presetClass="entr" presetSubtype="32" fill="hold" grpId="0" nodeType="afterEffect">
                                  <p:stCondLst>
                                    <p:cond delay="0"/>
                                  </p:stCondLst>
                                  <p:childTnLst>
                                    <p:set>
                                      <p:cBhvr>
                                        <p:cTn id="22" dur="1" fill="hold">
                                          <p:stCondLst>
                                            <p:cond delay="0"/>
                                          </p:stCondLst>
                                        </p:cTn>
                                        <p:tgtEl>
                                          <p:spTgt spid="119814">
                                            <p:txEl>
                                              <p:pRg st="0" end="0"/>
                                            </p:txEl>
                                          </p:spTgt>
                                        </p:tgtEl>
                                        <p:attrNameLst>
                                          <p:attrName>style.visibility</p:attrName>
                                        </p:attrNameLst>
                                      </p:cBhvr>
                                      <p:to>
                                        <p:strVal val="visible"/>
                                      </p:to>
                                    </p:set>
                                    <p:animEffect transition="in" filter="box(out)">
                                      <p:cBhvr>
                                        <p:cTn id="23" dur="500"/>
                                        <p:tgtEl>
                                          <p:spTgt spid="119814">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par>
                          <p:cTn id="24" fill="hold">
                            <p:stCondLst>
                              <p:cond delay="2200"/>
                            </p:stCondLst>
                            <p:childTnLst>
                              <p:par>
                                <p:cTn id="25" presetID="1" presetClass="entr" presetSubtype="0" fill="hold" grpId="0" nodeType="after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3" grpId="0" build="p" autoUpdateAnimBg="0" advAuto="0"/>
      <p:bldP spid="119814" grpId="0" build="p" autoUpdateAnimBg="0" advAuto="0"/>
      <p:bldGraphic spid="7"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Object 2"/>
          <p:cNvGraphicFramePr>
            <a:graphicFrameLocks noChangeAspect="1"/>
          </p:cNvGraphicFramePr>
          <p:nvPr/>
        </p:nvGraphicFramePr>
        <p:xfrm>
          <a:off x="5257800" y="0"/>
          <a:ext cx="3614738" cy="6858000"/>
        </p:xfrm>
        <a:graphic>
          <a:graphicData uri="http://schemas.openxmlformats.org/presentationml/2006/ole">
            <mc:AlternateContent xmlns:mc="http://schemas.openxmlformats.org/markup-compatibility/2006">
              <mc:Choice xmlns:v="urn:schemas-microsoft-com:vml" Requires="v">
                <p:oleObj spid="_x0000_s111652" name="Image" r:id="rId6" imgW="3558066" imgH="6747617" progId="Photoshop.Image.5">
                  <p:embed/>
                </p:oleObj>
              </mc:Choice>
              <mc:Fallback>
                <p:oleObj name="Image" r:id="rId6" imgW="3558066" imgH="6747617" progId="Photoshop.Image.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0"/>
                        <a:ext cx="36147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5" name="Text Box 3"/>
          <p:cNvSpPr txBox="1">
            <a:spLocks noChangeArrowheads="1"/>
          </p:cNvSpPr>
          <p:nvPr/>
        </p:nvSpPr>
        <p:spPr bwMode="auto">
          <a:xfrm>
            <a:off x="1447800" y="623888"/>
            <a:ext cx="243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800" b="1"/>
              <a:t>M = 580 Nm</a:t>
            </a:r>
            <a:endParaRPr lang="en-US" altLang="hu-HU" sz="2800" b="1"/>
          </a:p>
        </p:txBody>
      </p:sp>
      <p:sp>
        <p:nvSpPr>
          <p:cNvPr id="120836" name="Text Box 4"/>
          <p:cNvSpPr txBox="1">
            <a:spLocks noChangeArrowheads="1"/>
          </p:cNvSpPr>
          <p:nvPr/>
        </p:nvSpPr>
        <p:spPr bwMode="auto">
          <a:xfrm>
            <a:off x="1447800" y="1462088"/>
            <a:ext cx="243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u-HU" altLang="hu-HU" sz="2800" b="1"/>
              <a:t>F = 13 000 N</a:t>
            </a:r>
            <a:endParaRPr lang="en-US" altLang="hu-HU" sz="2800" b="1"/>
          </a:p>
        </p:txBody>
      </p:sp>
      <p:sp>
        <p:nvSpPr>
          <p:cNvPr id="120837" name="Rectangle 5"/>
          <p:cNvSpPr>
            <a:spLocks noChangeArrowheads="1"/>
          </p:cNvSpPr>
          <p:nvPr/>
        </p:nvSpPr>
        <p:spPr bwMode="auto">
          <a:xfrm>
            <a:off x="685800" y="2209800"/>
            <a:ext cx="3581400" cy="2362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120838" name="Text Box 6"/>
          <p:cNvSpPr txBox="1">
            <a:spLocks noChangeArrowheads="1"/>
          </p:cNvSpPr>
          <p:nvPr/>
        </p:nvSpPr>
        <p:spPr bwMode="auto">
          <a:xfrm>
            <a:off x="1143000" y="25146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sz="2400"/>
              <a:t>Biztonsági faktor</a:t>
            </a:r>
            <a:endParaRPr lang="en-US" altLang="hu-HU" sz="2400"/>
          </a:p>
        </p:txBody>
      </p:sp>
      <p:sp>
        <p:nvSpPr>
          <p:cNvPr id="120839" name="Text Box 7"/>
          <p:cNvSpPr txBox="1">
            <a:spLocks noChangeArrowheads="1"/>
          </p:cNvSpPr>
          <p:nvPr/>
        </p:nvSpPr>
        <p:spPr bwMode="auto">
          <a:xfrm>
            <a:off x="1676400" y="3429000"/>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b="1">
                <a:solidFill>
                  <a:srgbClr val="FF3300"/>
                </a:solidFill>
              </a:rPr>
              <a:t> </a:t>
            </a:r>
            <a:r>
              <a:rPr lang="hu-HU" altLang="hu-HU" sz="2800">
                <a:solidFill>
                  <a:srgbClr val="FF3300"/>
                </a:solidFill>
                <a:sym typeface="Symbol" pitchFamily="18" charset="2"/>
              </a:rPr>
              <a:t></a:t>
            </a:r>
            <a:r>
              <a:rPr lang="hu-HU" altLang="hu-HU" b="1">
                <a:solidFill>
                  <a:srgbClr val="FF3300"/>
                </a:solidFill>
              </a:rPr>
              <a:t> 0.8-1.0</a:t>
            </a:r>
            <a:endParaRPr lang="en-US" altLang="hu-HU" b="1">
              <a:solidFill>
                <a:srgbClr val="FF3300"/>
              </a:solidFill>
            </a:endParaRPr>
          </a:p>
        </p:txBody>
      </p:sp>
      <p:sp>
        <p:nvSpPr>
          <p:cNvPr id="120840" name="Text Box 8"/>
          <p:cNvSpPr txBox="1">
            <a:spLocks noChangeArrowheads="1"/>
          </p:cNvSpPr>
          <p:nvPr/>
        </p:nvSpPr>
        <p:spPr bwMode="auto">
          <a:xfrm>
            <a:off x="1752600" y="2286000"/>
            <a:ext cx="152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hu-HU" altLang="hu-HU" sz="12900">
                <a:solidFill>
                  <a:srgbClr val="FF3300"/>
                </a:solidFill>
              </a:rPr>
              <a:t>?</a:t>
            </a:r>
            <a:endParaRPr lang="en-US" altLang="hu-HU" sz="12900">
              <a:solidFill>
                <a:srgbClr val="FF3300"/>
              </a:solidFill>
            </a:endParaRPr>
          </a:p>
        </p:txBody>
      </p:sp>
    </p:spTree>
    <p:extLst>
      <p:ext uri="{BB962C8B-B14F-4D97-AF65-F5344CB8AC3E}">
        <p14:creationId xmlns:p14="http://schemas.microsoft.com/office/powerpoint/2010/main" val="107883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500" fill="hold"/>
                                        <p:tgtEl>
                                          <p:spTgt spid="120834"/>
                                        </p:tgtEl>
                                        <p:attrNameLst>
                                          <p:attrName>ppt_x</p:attrName>
                                        </p:attrNameLst>
                                      </p:cBhvr>
                                      <p:tavLst>
                                        <p:tav tm="0">
                                          <p:val>
                                            <p:strVal val="#ppt_x"/>
                                          </p:val>
                                        </p:tav>
                                        <p:tav tm="100000">
                                          <p:val>
                                            <p:strVal val="#ppt_x"/>
                                          </p:val>
                                        </p:tav>
                                      </p:tavLst>
                                    </p:anim>
                                    <p:anim calcmode="lin" valueType="num">
                                      <p:cBhvr>
                                        <p:cTn id="8" dur="500" fill="hold"/>
                                        <p:tgtEl>
                                          <p:spTgt spid="120834"/>
                                        </p:tgtEl>
                                        <p:attrNameLst>
                                          <p:attrName>ppt_y</p:attrName>
                                        </p:attrNameLst>
                                      </p:cBhvr>
                                      <p:tavLst>
                                        <p:tav tm="0">
                                          <p:val>
                                            <p:strVal val="#ppt_y+#ppt_h/2"/>
                                          </p:val>
                                        </p:tav>
                                        <p:tav tm="100000">
                                          <p:val>
                                            <p:strVal val="#ppt_y"/>
                                          </p:val>
                                        </p:tav>
                                      </p:tavLst>
                                    </p:anim>
                                    <p:anim calcmode="lin" valueType="num">
                                      <p:cBhvr>
                                        <p:cTn id="9" dur="500" fill="hold"/>
                                        <p:tgtEl>
                                          <p:spTgt spid="120834"/>
                                        </p:tgtEl>
                                        <p:attrNameLst>
                                          <p:attrName>ppt_w</p:attrName>
                                        </p:attrNameLst>
                                      </p:cBhvr>
                                      <p:tavLst>
                                        <p:tav tm="0">
                                          <p:val>
                                            <p:strVal val="#ppt_w"/>
                                          </p:val>
                                        </p:tav>
                                        <p:tav tm="100000">
                                          <p:val>
                                            <p:strVal val="#ppt_w"/>
                                          </p:val>
                                        </p:tav>
                                      </p:tavLst>
                                    </p:anim>
                                    <p:anim calcmode="lin" valueType="num">
                                      <p:cBhvr>
                                        <p:cTn id="10" dur="500" fill="hold"/>
                                        <p:tgtEl>
                                          <p:spTgt spid="12083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20835"/>
                                        </p:tgtEl>
                                        <p:attrNameLst>
                                          <p:attrName>style.visibility</p:attrName>
                                        </p:attrNameLst>
                                      </p:cBhvr>
                                      <p:to>
                                        <p:strVal val="visible"/>
                                      </p:to>
                                    </p:set>
                                  </p:childTnLst>
                                </p:cTn>
                              </p:par>
                            </p:childTnLst>
                          </p:cTn>
                        </p:par>
                        <p:par>
                          <p:cTn id="14" fill="hold" nodeType="afterGroup">
                            <p:stCondLst>
                              <p:cond delay="1000"/>
                            </p:stCondLst>
                            <p:childTnLst>
                              <p:par>
                                <p:cTn id="15" presetID="4" presetClass="entr" presetSubtype="32" fill="hold" grpId="0" nodeType="afterEffect">
                                  <p:stCondLst>
                                    <p:cond delay="0"/>
                                  </p:stCondLst>
                                  <p:childTnLst>
                                    <p:set>
                                      <p:cBhvr>
                                        <p:cTn id="16" dur="1" fill="hold">
                                          <p:stCondLst>
                                            <p:cond delay="0"/>
                                          </p:stCondLst>
                                        </p:cTn>
                                        <p:tgtEl>
                                          <p:spTgt spid="120836">
                                            <p:txEl>
                                              <p:pRg st="0" end="0"/>
                                            </p:txEl>
                                          </p:spTgt>
                                        </p:tgtEl>
                                        <p:attrNameLst>
                                          <p:attrName>style.visibility</p:attrName>
                                        </p:attrNameLst>
                                      </p:cBhvr>
                                      <p:to>
                                        <p:strVal val="visible"/>
                                      </p:to>
                                    </p:set>
                                    <p:animEffect transition="in" filter="box(out)">
                                      <p:cBhvr>
                                        <p:cTn id="17" dur="500"/>
                                        <p:tgtEl>
                                          <p:spTgt spid="120836">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0837"/>
                                        </p:tgtEl>
                                        <p:attrNameLst>
                                          <p:attrName>style.visibility</p:attrName>
                                        </p:attrNameLst>
                                      </p:cBhvr>
                                      <p:to>
                                        <p:strVal val="visible"/>
                                      </p:to>
                                    </p:set>
                                    <p:animEffect transition="in" filter="box(out)">
                                      <p:cBhvr>
                                        <p:cTn id="22" dur="500"/>
                                        <p:tgtEl>
                                          <p:spTgt spid="120837"/>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par>
                          <p:cTn id="23" fill="hold" nodeType="afterGroup">
                            <p:stCondLst>
                              <p:cond delay="500"/>
                            </p:stCondLst>
                            <p:childTnLst>
                              <p:par>
                                <p:cTn id="24" presetID="22" presetClass="entr" presetSubtype="1" fill="hold" grpId="0" nodeType="afterEffect">
                                  <p:stCondLst>
                                    <p:cond delay="0"/>
                                  </p:stCondLst>
                                  <p:iterate type="lt">
                                    <p:tmPct val="100000"/>
                                  </p:iterate>
                                  <p:childTnLst>
                                    <p:set>
                                      <p:cBhvr>
                                        <p:cTn id="25" dur="1" fill="hold">
                                          <p:stCondLst>
                                            <p:cond delay="0"/>
                                          </p:stCondLst>
                                        </p:cTn>
                                        <p:tgtEl>
                                          <p:spTgt spid="120838">
                                            <p:txEl>
                                              <p:pRg st="0" end="0"/>
                                            </p:txEl>
                                          </p:spTgt>
                                        </p:tgtEl>
                                        <p:attrNameLst>
                                          <p:attrName>style.visibility</p:attrName>
                                        </p:attrNameLst>
                                      </p:cBhvr>
                                      <p:to>
                                        <p:strVal val="visible"/>
                                      </p:to>
                                    </p:set>
                                    <p:animEffect transition="in" filter="wipe(up)">
                                      <p:cBhvr>
                                        <p:cTn id="26" dur="75"/>
                                        <p:tgtEl>
                                          <p:spTgt spid="120838">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par>
                          <p:cTn id="27" fill="hold" nodeType="afterGroup">
                            <p:stCondLst>
                              <p:cond delay="1700"/>
                            </p:stCondLst>
                            <p:childTnLst>
                              <p:par>
                                <p:cTn id="28" presetID="11" presetClass="entr" presetSubtype="0" fill="hold" grpId="0" nodeType="afterEffect">
                                  <p:stCondLst>
                                    <p:cond delay="0"/>
                                  </p:stCondLst>
                                  <p:childTnLst>
                                    <p:set>
                                      <p:cBhvr>
                                        <p:cTn id="29" dur="1000">
                                          <p:stCondLst>
                                            <p:cond delay="0"/>
                                          </p:stCondLst>
                                        </p:cTn>
                                        <p:tgtEl>
                                          <p:spTgt spid="12084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childTnLst>
                          </p:cTn>
                        </p:par>
                        <p:par>
                          <p:cTn id="30" fill="hold" nodeType="afterGroup">
                            <p:stCondLst>
                              <p:cond delay="2700"/>
                            </p:stCondLst>
                            <p:childTnLst>
                              <p:par>
                                <p:cTn id="31" presetID="4" presetClass="entr" presetSubtype="32" fill="hold" grpId="0" nodeType="afterEffect">
                                  <p:stCondLst>
                                    <p:cond delay="0"/>
                                  </p:stCondLst>
                                  <p:childTnLst>
                                    <p:set>
                                      <p:cBhvr>
                                        <p:cTn id="32" dur="1" fill="hold">
                                          <p:stCondLst>
                                            <p:cond delay="0"/>
                                          </p:stCondLst>
                                        </p:cTn>
                                        <p:tgtEl>
                                          <p:spTgt spid="120839">
                                            <p:txEl>
                                              <p:pRg st="0" end="0"/>
                                            </p:txEl>
                                          </p:spTgt>
                                        </p:tgtEl>
                                        <p:attrNameLst>
                                          <p:attrName>style.visibility</p:attrName>
                                        </p:attrNameLst>
                                      </p:cBhvr>
                                      <p:to>
                                        <p:strVal val="visible"/>
                                      </p:to>
                                    </p:set>
                                    <p:animEffect transition="in" filter="box(out)">
                                      <p:cBhvr>
                                        <p:cTn id="33" dur="500"/>
                                        <p:tgtEl>
                                          <p:spTgt spid="120839">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build="p" autoUpdateAnimBg="0" advAuto="0"/>
      <p:bldP spid="120837" grpId="0" animBg="1"/>
      <p:bldP spid="120838" grpId="0" build="p" autoUpdateAnimBg="0" advAuto="0"/>
      <p:bldP spid="120839" grpId="0" build="p" autoUpdateAnimBg="0" advAuto="0"/>
      <p:bldP spid="120840"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4" y="1412776"/>
            <a:ext cx="4551383" cy="41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2"/>
          <p:cNvSpPr txBox="1">
            <a:spLocks noChangeArrowheads="1"/>
          </p:cNvSpPr>
          <p:nvPr/>
        </p:nvSpPr>
        <p:spPr bwMode="auto">
          <a:xfrm>
            <a:off x="2209800" y="3810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H</a:t>
            </a:r>
            <a:r>
              <a:rPr lang="hu-HU" altLang="hu-HU" b="1" i="1"/>
              <a:t>ISZTERÉZIS</a:t>
            </a:r>
            <a:endParaRPr lang="en-US" altLang="hu-HU" b="1" i="1"/>
          </a:p>
        </p:txBody>
      </p:sp>
      <p:sp>
        <p:nvSpPr>
          <p:cNvPr id="7" name="Szövegdoboz 6"/>
          <p:cNvSpPr txBox="1"/>
          <p:nvPr/>
        </p:nvSpPr>
        <p:spPr>
          <a:xfrm>
            <a:off x="2555776" y="3212976"/>
            <a:ext cx="1350301" cy="369332"/>
          </a:xfrm>
          <a:prstGeom prst="rect">
            <a:avLst/>
          </a:prstGeom>
          <a:noFill/>
        </p:spPr>
        <p:txBody>
          <a:bodyPr wrap="square" rtlCol="0">
            <a:spAutoFit/>
          </a:bodyPr>
          <a:lstStyle/>
          <a:p>
            <a:pPr algn="ctr"/>
            <a:r>
              <a:rPr lang="hu-HU" dirty="0" smtClean="0"/>
              <a:t>Nyújtás</a:t>
            </a:r>
            <a:endParaRPr lang="hu-HU" dirty="0"/>
          </a:p>
        </p:txBody>
      </p:sp>
      <p:sp>
        <p:nvSpPr>
          <p:cNvPr id="8" name="Szövegdoboz 7"/>
          <p:cNvSpPr txBox="1"/>
          <p:nvPr/>
        </p:nvSpPr>
        <p:spPr>
          <a:xfrm>
            <a:off x="4495015" y="3901762"/>
            <a:ext cx="1524885" cy="369332"/>
          </a:xfrm>
          <a:prstGeom prst="rect">
            <a:avLst/>
          </a:prstGeom>
          <a:noFill/>
        </p:spPr>
        <p:txBody>
          <a:bodyPr wrap="square" rtlCol="0">
            <a:spAutoFit/>
          </a:bodyPr>
          <a:lstStyle/>
          <a:p>
            <a:r>
              <a:rPr lang="hu-HU" dirty="0" smtClean="0"/>
              <a:t>Visszaengedés</a:t>
            </a:r>
            <a:endParaRPr lang="hu-HU" dirty="0"/>
          </a:p>
        </p:txBody>
      </p:sp>
      <p:sp>
        <p:nvSpPr>
          <p:cNvPr id="10" name="Szövegdoboz 9"/>
          <p:cNvSpPr txBox="1"/>
          <p:nvPr/>
        </p:nvSpPr>
        <p:spPr>
          <a:xfrm rot="16200000">
            <a:off x="1199931" y="3027154"/>
            <a:ext cx="167024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hu-HU" dirty="0" smtClean="0"/>
              <a:t>Erő</a:t>
            </a:r>
            <a:endParaRPr lang="hu-HU" dirty="0"/>
          </a:p>
        </p:txBody>
      </p:sp>
      <p:sp>
        <p:nvSpPr>
          <p:cNvPr id="11" name="Szövegdoboz 10"/>
          <p:cNvSpPr txBox="1"/>
          <p:nvPr/>
        </p:nvSpPr>
        <p:spPr>
          <a:xfrm>
            <a:off x="3707904" y="5445224"/>
            <a:ext cx="15495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u-HU" dirty="0" smtClean="0"/>
              <a:t>Hosszváltozás</a:t>
            </a:r>
            <a:endParaRPr lang="hu-HU" dirty="0"/>
          </a:p>
        </p:txBody>
      </p:sp>
      <p:sp>
        <p:nvSpPr>
          <p:cNvPr id="12" name="Téglalap 11"/>
          <p:cNvSpPr/>
          <p:nvPr/>
        </p:nvSpPr>
        <p:spPr>
          <a:xfrm>
            <a:off x="3906077" y="1628800"/>
            <a:ext cx="78022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Szövegdoboz 1"/>
          <p:cNvSpPr txBox="1"/>
          <p:nvPr/>
        </p:nvSpPr>
        <p:spPr>
          <a:xfrm>
            <a:off x="7020272" y="5445224"/>
            <a:ext cx="2123728" cy="369332"/>
          </a:xfrm>
          <a:prstGeom prst="rect">
            <a:avLst/>
          </a:prstGeom>
          <a:noFill/>
        </p:spPr>
        <p:txBody>
          <a:bodyPr wrap="square" rtlCol="0">
            <a:spAutoFit/>
          </a:bodyPr>
          <a:lstStyle/>
          <a:p>
            <a:r>
              <a:rPr lang="hu-HU" smtClean="0"/>
              <a:t>2017.05.03.</a:t>
            </a:r>
            <a:endParaRPr lang="hu-HU"/>
          </a:p>
        </p:txBody>
      </p:sp>
    </p:spTree>
    <p:extLst>
      <p:ext uri="{BB962C8B-B14F-4D97-AF65-F5344CB8AC3E}">
        <p14:creationId xmlns:p14="http://schemas.microsoft.com/office/powerpoint/2010/main" val="18979203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09800" y="3810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i="1"/>
              <a:t>H</a:t>
            </a:r>
            <a:r>
              <a:rPr lang="hu-HU" altLang="hu-HU" b="1" i="1"/>
              <a:t>ISZTERÉZIS</a:t>
            </a:r>
            <a:endParaRPr lang="en-US" altLang="hu-HU" b="1" i="1"/>
          </a:p>
        </p:txBody>
      </p:sp>
      <p:pic>
        <p:nvPicPr>
          <p:cNvPr id="50179" name="Picture 3" descr="02-fig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5802313"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4"/>
          <p:cNvSpPr txBox="1">
            <a:spLocks noChangeArrowheads="1"/>
          </p:cNvSpPr>
          <p:nvPr/>
        </p:nvSpPr>
        <p:spPr bwMode="auto">
          <a:xfrm>
            <a:off x="1295400" y="1371600"/>
            <a:ext cx="44196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2800" b="1">
                <a:solidFill>
                  <a:schemeClr val="tx2"/>
                </a:solidFill>
              </a:rPr>
              <a:t>His</a:t>
            </a:r>
            <a:r>
              <a:rPr lang="hu-HU" altLang="hu-HU" sz="2800" b="1">
                <a:solidFill>
                  <a:schemeClr val="tx2"/>
                </a:solidFill>
              </a:rPr>
              <a:t>z</a:t>
            </a:r>
            <a:r>
              <a:rPr lang="en-US" altLang="hu-HU" sz="2800" b="1">
                <a:solidFill>
                  <a:schemeClr val="tx2"/>
                </a:solidFill>
              </a:rPr>
              <a:t>ter</a:t>
            </a:r>
            <a:r>
              <a:rPr lang="hu-HU" altLang="hu-HU" sz="2800" b="1">
                <a:solidFill>
                  <a:schemeClr val="tx2"/>
                </a:solidFill>
              </a:rPr>
              <a:t>ézis</a:t>
            </a:r>
            <a:r>
              <a:rPr lang="en-US" altLang="hu-HU" sz="2800" b="1">
                <a:solidFill>
                  <a:schemeClr val="tx2"/>
                </a:solidFill>
              </a:rPr>
              <a:t> = A/ A+B · 100</a:t>
            </a:r>
          </a:p>
        </p:txBody>
      </p:sp>
      <p:sp>
        <p:nvSpPr>
          <p:cNvPr id="101381" name="Text Box 5"/>
          <p:cNvSpPr txBox="1">
            <a:spLocks noChangeArrowheads="1"/>
          </p:cNvSpPr>
          <p:nvPr/>
        </p:nvSpPr>
        <p:spPr bwMode="auto">
          <a:xfrm>
            <a:off x="1371600" y="3352800"/>
            <a:ext cx="12192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a:solidFill>
                  <a:srgbClr val="FF0000"/>
                </a:solidFill>
              </a:rPr>
              <a:t>5.1 %</a:t>
            </a:r>
          </a:p>
        </p:txBody>
      </p:sp>
      <p:sp>
        <p:nvSpPr>
          <p:cNvPr id="101382" name="Line 6"/>
          <p:cNvSpPr>
            <a:spLocks noChangeShapeType="1"/>
          </p:cNvSpPr>
          <p:nvPr/>
        </p:nvSpPr>
        <p:spPr bwMode="auto">
          <a:xfrm flipV="1">
            <a:off x="1219200" y="5029200"/>
            <a:ext cx="53340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1383" name="Line 7"/>
          <p:cNvSpPr>
            <a:spLocks noChangeShapeType="1"/>
          </p:cNvSpPr>
          <p:nvPr/>
        </p:nvSpPr>
        <p:spPr bwMode="auto">
          <a:xfrm flipV="1">
            <a:off x="1905000" y="4572000"/>
            <a:ext cx="53340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1384" name="Line 8"/>
          <p:cNvSpPr>
            <a:spLocks noChangeShapeType="1"/>
          </p:cNvSpPr>
          <p:nvPr/>
        </p:nvSpPr>
        <p:spPr bwMode="auto">
          <a:xfrm flipV="1">
            <a:off x="2514600" y="4114800"/>
            <a:ext cx="457200" cy="381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1385" name="Line 9"/>
          <p:cNvSpPr>
            <a:spLocks noChangeShapeType="1"/>
          </p:cNvSpPr>
          <p:nvPr/>
        </p:nvSpPr>
        <p:spPr bwMode="auto">
          <a:xfrm flipV="1">
            <a:off x="3352800" y="2971800"/>
            <a:ext cx="457200" cy="609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1386" name="Line 10"/>
          <p:cNvSpPr>
            <a:spLocks noChangeShapeType="1"/>
          </p:cNvSpPr>
          <p:nvPr/>
        </p:nvSpPr>
        <p:spPr bwMode="auto">
          <a:xfrm flipV="1">
            <a:off x="3886200" y="2286000"/>
            <a:ext cx="457200" cy="609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1387" name="Oval 11"/>
          <p:cNvSpPr>
            <a:spLocks noChangeArrowheads="1"/>
          </p:cNvSpPr>
          <p:nvPr/>
        </p:nvSpPr>
        <p:spPr bwMode="auto">
          <a:xfrm>
            <a:off x="4495800" y="2057400"/>
            <a:ext cx="152400" cy="152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101388" name="Line 12"/>
          <p:cNvSpPr>
            <a:spLocks noChangeShapeType="1"/>
          </p:cNvSpPr>
          <p:nvPr/>
        </p:nvSpPr>
        <p:spPr bwMode="auto">
          <a:xfrm flipH="1">
            <a:off x="4267200" y="2362200"/>
            <a:ext cx="30480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1389" name="Line 13"/>
          <p:cNvSpPr>
            <a:spLocks noChangeShapeType="1"/>
          </p:cNvSpPr>
          <p:nvPr/>
        </p:nvSpPr>
        <p:spPr bwMode="auto">
          <a:xfrm flipH="1">
            <a:off x="3810000" y="3048000"/>
            <a:ext cx="381000" cy="609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1390" name="Line 14"/>
          <p:cNvSpPr>
            <a:spLocks noChangeShapeType="1"/>
          </p:cNvSpPr>
          <p:nvPr/>
        </p:nvSpPr>
        <p:spPr bwMode="auto">
          <a:xfrm flipH="1">
            <a:off x="3276600" y="3810000"/>
            <a:ext cx="45720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1391" name="Line 15"/>
          <p:cNvSpPr>
            <a:spLocks noChangeShapeType="1"/>
          </p:cNvSpPr>
          <p:nvPr/>
        </p:nvSpPr>
        <p:spPr bwMode="auto">
          <a:xfrm flipH="1">
            <a:off x="2667000" y="4419600"/>
            <a:ext cx="5334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1392" name="Line 16"/>
          <p:cNvSpPr>
            <a:spLocks noChangeShapeType="1"/>
          </p:cNvSpPr>
          <p:nvPr/>
        </p:nvSpPr>
        <p:spPr bwMode="auto">
          <a:xfrm flipH="1">
            <a:off x="1981200" y="4953000"/>
            <a:ext cx="53340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grpSp>
        <p:nvGrpSpPr>
          <p:cNvPr id="2" name="Group 109"/>
          <p:cNvGrpSpPr>
            <a:grpSpLocks/>
          </p:cNvGrpSpPr>
          <p:nvPr/>
        </p:nvGrpSpPr>
        <p:grpSpPr bwMode="auto">
          <a:xfrm>
            <a:off x="6781800" y="1143000"/>
            <a:ext cx="1600200" cy="1981200"/>
            <a:chOff x="1440" y="528"/>
            <a:chExt cx="1008" cy="1248"/>
          </a:xfrm>
        </p:grpSpPr>
        <p:grpSp>
          <p:nvGrpSpPr>
            <p:cNvPr id="50380" name="Group 110"/>
            <p:cNvGrpSpPr>
              <a:grpSpLocks/>
            </p:cNvGrpSpPr>
            <p:nvPr/>
          </p:nvGrpSpPr>
          <p:grpSpPr bwMode="auto">
            <a:xfrm>
              <a:off x="1440" y="528"/>
              <a:ext cx="1008" cy="1042"/>
              <a:chOff x="1440" y="528"/>
              <a:chExt cx="1008" cy="1042"/>
            </a:xfrm>
          </p:grpSpPr>
          <p:sp>
            <p:nvSpPr>
              <p:cNvPr id="50382" name="Line 111"/>
              <p:cNvSpPr>
                <a:spLocks noChangeShapeType="1"/>
              </p:cNvSpPr>
              <p:nvPr/>
            </p:nvSpPr>
            <p:spPr bwMode="auto">
              <a:xfrm>
                <a:off x="1440" y="528"/>
                <a:ext cx="100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50383" name="Group 112"/>
              <p:cNvGrpSpPr>
                <a:grpSpLocks/>
              </p:cNvGrpSpPr>
              <p:nvPr/>
            </p:nvGrpSpPr>
            <p:grpSpPr bwMode="auto">
              <a:xfrm>
                <a:off x="1872" y="528"/>
                <a:ext cx="144" cy="1042"/>
                <a:chOff x="864" y="1824"/>
                <a:chExt cx="144" cy="1042"/>
              </a:xfrm>
            </p:grpSpPr>
            <p:grpSp>
              <p:nvGrpSpPr>
                <p:cNvPr id="50384" name="Group 113"/>
                <p:cNvGrpSpPr>
                  <a:grpSpLocks/>
                </p:cNvGrpSpPr>
                <p:nvPr/>
              </p:nvGrpSpPr>
              <p:grpSpPr bwMode="auto">
                <a:xfrm>
                  <a:off x="864" y="1824"/>
                  <a:ext cx="144" cy="432"/>
                  <a:chOff x="1392" y="2016"/>
                  <a:chExt cx="144" cy="384"/>
                </a:xfrm>
              </p:grpSpPr>
              <p:grpSp>
                <p:nvGrpSpPr>
                  <p:cNvPr id="50399" name="Group 114"/>
                  <p:cNvGrpSpPr>
                    <a:grpSpLocks/>
                  </p:cNvGrpSpPr>
                  <p:nvPr/>
                </p:nvGrpSpPr>
                <p:grpSpPr bwMode="auto">
                  <a:xfrm>
                    <a:off x="1392" y="2016"/>
                    <a:ext cx="144" cy="192"/>
                    <a:chOff x="1152" y="2400"/>
                    <a:chExt cx="240" cy="288"/>
                  </a:xfrm>
                </p:grpSpPr>
                <p:sp>
                  <p:nvSpPr>
                    <p:cNvPr id="50406" name="Oval 115"/>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407" name="Oval 116"/>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408" name="Oval 117"/>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409" name="Oval 118"/>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410" name="Oval 119"/>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400" name="Group 120"/>
                  <p:cNvGrpSpPr>
                    <a:grpSpLocks/>
                  </p:cNvGrpSpPr>
                  <p:nvPr/>
                </p:nvGrpSpPr>
                <p:grpSpPr bwMode="auto">
                  <a:xfrm>
                    <a:off x="1392" y="2208"/>
                    <a:ext cx="144" cy="192"/>
                    <a:chOff x="1152" y="2400"/>
                    <a:chExt cx="240" cy="288"/>
                  </a:xfrm>
                </p:grpSpPr>
                <p:sp>
                  <p:nvSpPr>
                    <p:cNvPr id="50401" name="Oval 121"/>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402" name="Oval 122"/>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403" name="Oval 123"/>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404" name="Oval 124"/>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405" name="Oval 125"/>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sp>
              <p:nvSpPr>
                <p:cNvPr id="50385" name="AutoShape 126"/>
                <p:cNvSpPr>
                  <a:spLocks noChangeArrowheads="1"/>
                </p:cNvSpPr>
                <p:nvPr/>
              </p:nvSpPr>
              <p:spPr bwMode="auto">
                <a:xfrm>
                  <a:off x="864" y="2276"/>
                  <a:ext cx="144" cy="144"/>
                </a:xfrm>
                <a:prstGeom prst="flowChartOffpageConnec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nvGrpSpPr>
                <p:cNvPr id="50386" name="Group 127"/>
                <p:cNvGrpSpPr>
                  <a:grpSpLocks/>
                </p:cNvGrpSpPr>
                <p:nvPr/>
              </p:nvGrpSpPr>
              <p:grpSpPr bwMode="auto">
                <a:xfrm>
                  <a:off x="864" y="2434"/>
                  <a:ext cx="144" cy="432"/>
                  <a:chOff x="1392" y="2016"/>
                  <a:chExt cx="144" cy="384"/>
                </a:xfrm>
              </p:grpSpPr>
              <p:grpSp>
                <p:nvGrpSpPr>
                  <p:cNvPr id="50387" name="Group 128"/>
                  <p:cNvGrpSpPr>
                    <a:grpSpLocks/>
                  </p:cNvGrpSpPr>
                  <p:nvPr/>
                </p:nvGrpSpPr>
                <p:grpSpPr bwMode="auto">
                  <a:xfrm>
                    <a:off x="1392" y="2016"/>
                    <a:ext cx="144" cy="192"/>
                    <a:chOff x="1152" y="2400"/>
                    <a:chExt cx="240" cy="288"/>
                  </a:xfrm>
                </p:grpSpPr>
                <p:sp>
                  <p:nvSpPr>
                    <p:cNvPr id="50394" name="Oval 129"/>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95" name="Oval 130"/>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96" name="Oval 131"/>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97" name="Oval 132"/>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98" name="Oval 133"/>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388" name="Group 134"/>
                  <p:cNvGrpSpPr>
                    <a:grpSpLocks/>
                  </p:cNvGrpSpPr>
                  <p:nvPr/>
                </p:nvGrpSpPr>
                <p:grpSpPr bwMode="auto">
                  <a:xfrm>
                    <a:off x="1392" y="2208"/>
                    <a:ext cx="144" cy="192"/>
                    <a:chOff x="1152" y="2400"/>
                    <a:chExt cx="240" cy="288"/>
                  </a:xfrm>
                </p:grpSpPr>
                <p:sp>
                  <p:nvSpPr>
                    <p:cNvPr id="50389" name="Oval 135"/>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90" name="Oval 136"/>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91" name="Oval 137"/>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92" name="Oval 138"/>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93" name="Oval 139"/>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grpSp>
        </p:grpSp>
        <p:sp>
          <p:nvSpPr>
            <p:cNvPr id="50381" name="Rectangle 140"/>
            <p:cNvSpPr>
              <a:spLocks noChangeArrowheads="1"/>
            </p:cNvSpPr>
            <p:nvPr/>
          </p:nvSpPr>
          <p:spPr bwMode="auto">
            <a:xfrm>
              <a:off x="1838" y="1584"/>
              <a:ext cx="192" cy="192"/>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11" name="Group 141"/>
          <p:cNvGrpSpPr>
            <a:grpSpLocks/>
          </p:cNvGrpSpPr>
          <p:nvPr/>
        </p:nvGrpSpPr>
        <p:grpSpPr bwMode="auto">
          <a:xfrm>
            <a:off x="6781800" y="1143000"/>
            <a:ext cx="1600200" cy="2286000"/>
            <a:chOff x="2064" y="528"/>
            <a:chExt cx="1008" cy="1440"/>
          </a:xfrm>
        </p:grpSpPr>
        <p:sp>
          <p:nvSpPr>
            <p:cNvPr id="50350" name="Line 142"/>
            <p:cNvSpPr>
              <a:spLocks noChangeShapeType="1"/>
            </p:cNvSpPr>
            <p:nvPr/>
          </p:nvSpPr>
          <p:spPr bwMode="auto">
            <a:xfrm>
              <a:off x="2064" y="528"/>
              <a:ext cx="100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50351" name="Group 143"/>
            <p:cNvGrpSpPr>
              <a:grpSpLocks/>
            </p:cNvGrpSpPr>
            <p:nvPr/>
          </p:nvGrpSpPr>
          <p:grpSpPr bwMode="auto">
            <a:xfrm>
              <a:off x="2496" y="528"/>
              <a:ext cx="144" cy="1248"/>
              <a:chOff x="864" y="1824"/>
              <a:chExt cx="144" cy="1042"/>
            </a:xfrm>
          </p:grpSpPr>
          <p:grpSp>
            <p:nvGrpSpPr>
              <p:cNvPr id="50353" name="Group 144"/>
              <p:cNvGrpSpPr>
                <a:grpSpLocks/>
              </p:cNvGrpSpPr>
              <p:nvPr/>
            </p:nvGrpSpPr>
            <p:grpSpPr bwMode="auto">
              <a:xfrm>
                <a:off x="864" y="1824"/>
                <a:ext cx="144" cy="432"/>
                <a:chOff x="1392" y="2016"/>
                <a:chExt cx="144" cy="384"/>
              </a:xfrm>
            </p:grpSpPr>
            <p:grpSp>
              <p:nvGrpSpPr>
                <p:cNvPr id="50368" name="Group 145"/>
                <p:cNvGrpSpPr>
                  <a:grpSpLocks/>
                </p:cNvGrpSpPr>
                <p:nvPr/>
              </p:nvGrpSpPr>
              <p:grpSpPr bwMode="auto">
                <a:xfrm>
                  <a:off x="1392" y="2016"/>
                  <a:ext cx="144" cy="192"/>
                  <a:chOff x="1152" y="2400"/>
                  <a:chExt cx="240" cy="288"/>
                </a:xfrm>
              </p:grpSpPr>
              <p:sp>
                <p:nvSpPr>
                  <p:cNvPr id="50375" name="Oval 146"/>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76" name="Oval 147"/>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77" name="Oval 148"/>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78" name="Oval 149"/>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79" name="Oval 150"/>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369" name="Group 151"/>
                <p:cNvGrpSpPr>
                  <a:grpSpLocks/>
                </p:cNvGrpSpPr>
                <p:nvPr/>
              </p:nvGrpSpPr>
              <p:grpSpPr bwMode="auto">
                <a:xfrm>
                  <a:off x="1392" y="2208"/>
                  <a:ext cx="144" cy="192"/>
                  <a:chOff x="1152" y="2400"/>
                  <a:chExt cx="240" cy="288"/>
                </a:xfrm>
              </p:grpSpPr>
              <p:sp>
                <p:nvSpPr>
                  <p:cNvPr id="50370" name="Oval 152"/>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71" name="Oval 153"/>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72" name="Oval 154"/>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73" name="Oval 155"/>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74" name="Oval 156"/>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sp>
            <p:nvSpPr>
              <p:cNvPr id="50354" name="AutoShape 157"/>
              <p:cNvSpPr>
                <a:spLocks noChangeArrowheads="1"/>
              </p:cNvSpPr>
              <p:nvPr/>
            </p:nvSpPr>
            <p:spPr bwMode="auto">
              <a:xfrm>
                <a:off x="864" y="2276"/>
                <a:ext cx="144" cy="144"/>
              </a:xfrm>
              <a:prstGeom prst="flowChartOffpageConnec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nvGrpSpPr>
              <p:cNvPr id="50355" name="Group 158"/>
              <p:cNvGrpSpPr>
                <a:grpSpLocks/>
              </p:cNvGrpSpPr>
              <p:nvPr/>
            </p:nvGrpSpPr>
            <p:grpSpPr bwMode="auto">
              <a:xfrm>
                <a:off x="864" y="2434"/>
                <a:ext cx="144" cy="432"/>
                <a:chOff x="1392" y="2016"/>
                <a:chExt cx="144" cy="384"/>
              </a:xfrm>
            </p:grpSpPr>
            <p:grpSp>
              <p:nvGrpSpPr>
                <p:cNvPr id="50356" name="Group 159"/>
                <p:cNvGrpSpPr>
                  <a:grpSpLocks/>
                </p:cNvGrpSpPr>
                <p:nvPr/>
              </p:nvGrpSpPr>
              <p:grpSpPr bwMode="auto">
                <a:xfrm>
                  <a:off x="1392" y="2016"/>
                  <a:ext cx="144" cy="192"/>
                  <a:chOff x="1152" y="2400"/>
                  <a:chExt cx="240" cy="288"/>
                </a:xfrm>
              </p:grpSpPr>
              <p:sp>
                <p:nvSpPr>
                  <p:cNvPr id="50363" name="Oval 160"/>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64" name="Oval 161"/>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65" name="Oval 162"/>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66" name="Oval 163"/>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67" name="Oval 164"/>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357" name="Group 165"/>
                <p:cNvGrpSpPr>
                  <a:grpSpLocks/>
                </p:cNvGrpSpPr>
                <p:nvPr/>
              </p:nvGrpSpPr>
              <p:grpSpPr bwMode="auto">
                <a:xfrm>
                  <a:off x="1392" y="2208"/>
                  <a:ext cx="144" cy="192"/>
                  <a:chOff x="1152" y="2400"/>
                  <a:chExt cx="240" cy="288"/>
                </a:xfrm>
              </p:grpSpPr>
              <p:sp>
                <p:nvSpPr>
                  <p:cNvPr id="50358" name="Oval 166"/>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59" name="Oval 167"/>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60" name="Oval 168"/>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61" name="Oval 169"/>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62" name="Oval 170"/>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grpSp>
        <p:sp>
          <p:nvSpPr>
            <p:cNvPr id="50352" name="Rectangle 171"/>
            <p:cNvSpPr>
              <a:spLocks noChangeArrowheads="1"/>
            </p:cNvSpPr>
            <p:nvPr/>
          </p:nvSpPr>
          <p:spPr bwMode="auto">
            <a:xfrm>
              <a:off x="2414" y="1776"/>
              <a:ext cx="288" cy="192"/>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19" name="Group 172"/>
          <p:cNvGrpSpPr>
            <a:grpSpLocks/>
          </p:cNvGrpSpPr>
          <p:nvPr/>
        </p:nvGrpSpPr>
        <p:grpSpPr bwMode="auto">
          <a:xfrm>
            <a:off x="6781800" y="1143000"/>
            <a:ext cx="1600200" cy="2819400"/>
            <a:chOff x="2688" y="528"/>
            <a:chExt cx="1008" cy="1776"/>
          </a:xfrm>
        </p:grpSpPr>
        <p:grpSp>
          <p:nvGrpSpPr>
            <p:cNvPr id="50320" name="Group 173"/>
            <p:cNvGrpSpPr>
              <a:grpSpLocks/>
            </p:cNvGrpSpPr>
            <p:nvPr/>
          </p:nvGrpSpPr>
          <p:grpSpPr bwMode="auto">
            <a:xfrm>
              <a:off x="3120" y="528"/>
              <a:ext cx="144" cy="1392"/>
              <a:chOff x="864" y="1824"/>
              <a:chExt cx="144" cy="1042"/>
            </a:xfrm>
          </p:grpSpPr>
          <p:grpSp>
            <p:nvGrpSpPr>
              <p:cNvPr id="50323" name="Group 174"/>
              <p:cNvGrpSpPr>
                <a:grpSpLocks/>
              </p:cNvGrpSpPr>
              <p:nvPr/>
            </p:nvGrpSpPr>
            <p:grpSpPr bwMode="auto">
              <a:xfrm>
                <a:off x="864" y="1824"/>
                <a:ext cx="144" cy="432"/>
                <a:chOff x="1392" y="2016"/>
                <a:chExt cx="144" cy="384"/>
              </a:xfrm>
            </p:grpSpPr>
            <p:grpSp>
              <p:nvGrpSpPr>
                <p:cNvPr id="50338" name="Group 175"/>
                <p:cNvGrpSpPr>
                  <a:grpSpLocks/>
                </p:cNvGrpSpPr>
                <p:nvPr/>
              </p:nvGrpSpPr>
              <p:grpSpPr bwMode="auto">
                <a:xfrm>
                  <a:off x="1392" y="2016"/>
                  <a:ext cx="144" cy="192"/>
                  <a:chOff x="1152" y="2400"/>
                  <a:chExt cx="240" cy="288"/>
                </a:xfrm>
              </p:grpSpPr>
              <p:sp>
                <p:nvSpPr>
                  <p:cNvPr id="50345" name="Oval 176"/>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46" name="Oval 177"/>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47" name="Oval 178"/>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48" name="Oval 179"/>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49" name="Oval 180"/>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339" name="Group 181"/>
                <p:cNvGrpSpPr>
                  <a:grpSpLocks/>
                </p:cNvGrpSpPr>
                <p:nvPr/>
              </p:nvGrpSpPr>
              <p:grpSpPr bwMode="auto">
                <a:xfrm>
                  <a:off x="1392" y="2208"/>
                  <a:ext cx="144" cy="192"/>
                  <a:chOff x="1152" y="2400"/>
                  <a:chExt cx="240" cy="288"/>
                </a:xfrm>
              </p:grpSpPr>
              <p:sp>
                <p:nvSpPr>
                  <p:cNvPr id="50340" name="Oval 182"/>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41" name="Oval 183"/>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42" name="Oval 184"/>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43" name="Oval 185"/>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44" name="Oval 186"/>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sp>
            <p:nvSpPr>
              <p:cNvPr id="50324" name="AutoShape 187"/>
              <p:cNvSpPr>
                <a:spLocks noChangeArrowheads="1"/>
              </p:cNvSpPr>
              <p:nvPr/>
            </p:nvSpPr>
            <p:spPr bwMode="auto">
              <a:xfrm>
                <a:off x="864" y="2276"/>
                <a:ext cx="144" cy="144"/>
              </a:xfrm>
              <a:prstGeom prst="flowChartOffpageConnec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nvGrpSpPr>
              <p:cNvPr id="50325" name="Group 188"/>
              <p:cNvGrpSpPr>
                <a:grpSpLocks/>
              </p:cNvGrpSpPr>
              <p:nvPr/>
            </p:nvGrpSpPr>
            <p:grpSpPr bwMode="auto">
              <a:xfrm>
                <a:off x="864" y="2434"/>
                <a:ext cx="144" cy="432"/>
                <a:chOff x="1392" y="2016"/>
                <a:chExt cx="144" cy="384"/>
              </a:xfrm>
            </p:grpSpPr>
            <p:grpSp>
              <p:nvGrpSpPr>
                <p:cNvPr id="50326" name="Group 189"/>
                <p:cNvGrpSpPr>
                  <a:grpSpLocks/>
                </p:cNvGrpSpPr>
                <p:nvPr/>
              </p:nvGrpSpPr>
              <p:grpSpPr bwMode="auto">
                <a:xfrm>
                  <a:off x="1392" y="2016"/>
                  <a:ext cx="144" cy="192"/>
                  <a:chOff x="1152" y="2400"/>
                  <a:chExt cx="240" cy="288"/>
                </a:xfrm>
              </p:grpSpPr>
              <p:sp>
                <p:nvSpPr>
                  <p:cNvPr id="50333" name="Oval 190"/>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34" name="Oval 191"/>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35" name="Oval 192"/>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36" name="Oval 193"/>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37" name="Oval 194"/>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327" name="Group 195"/>
                <p:cNvGrpSpPr>
                  <a:grpSpLocks/>
                </p:cNvGrpSpPr>
                <p:nvPr/>
              </p:nvGrpSpPr>
              <p:grpSpPr bwMode="auto">
                <a:xfrm>
                  <a:off x="1392" y="2208"/>
                  <a:ext cx="144" cy="192"/>
                  <a:chOff x="1152" y="2400"/>
                  <a:chExt cx="240" cy="288"/>
                </a:xfrm>
              </p:grpSpPr>
              <p:sp>
                <p:nvSpPr>
                  <p:cNvPr id="50328" name="Oval 196"/>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29" name="Oval 197"/>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30" name="Oval 198"/>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31" name="Oval 199"/>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32" name="Oval 200"/>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grpSp>
        <p:sp>
          <p:nvSpPr>
            <p:cNvPr id="50321" name="Rectangle 201"/>
            <p:cNvSpPr>
              <a:spLocks noChangeArrowheads="1"/>
            </p:cNvSpPr>
            <p:nvPr/>
          </p:nvSpPr>
          <p:spPr bwMode="auto">
            <a:xfrm>
              <a:off x="3044" y="1920"/>
              <a:ext cx="316" cy="384"/>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22" name="Line 202"/>
            <p:cNvSpPr>
              <a:spLocks noChangeShapeType="1"/>
            </p:cNvSpPr>
            <p:nvPr/>
          </p:nvSpPr>
          <p:spPr bwMode="auto">
            <a:xfrm>
              <a:off x="2688" y="528"/>
              <a:ext cx="100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grpSp>
        <p:nvGrpSpPr>
          <p:cNvPr id="27" name="Group 203"/>
          <p:cNvGrpSpPr>
            <a:grpSpLocks/>
          </p:cNvGrpSpPr>
          <p:nvPr/>
        </p:nvGrpSpPr>
        <p:grpSpPr bwMode="auto">
          <a:xfrm>
            <a:off x="6781800" y="1143000"/>
            <a:ext cx="1600200" cy="2286000"/>
            <a:chOff x="2064" y="528"/>
            <a:chExt cx="1008" cy="1440"/>
          </a:xfrm>
        </p:grpSpPr>
        <p:sp>
          <p:nvSpPr>
            <p:cNvPr id="50290" name="Line 204"/>
            <p:cNvSpPr>
              <a:spLocks noChangeShapeType="1"/>
            </p:cNvSpPr>
            <p:nvPr/>
          </p:nvSpPr>
          <p:spPr bwMode="auto">
            <a:xfrm>
              <a:off x="2064" y="528"/>
              <a:ext cx="100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50291" name="Group 205"/>
            <p:cNvGrpSpPr>
              <a:grpSpLocks/>
            </p:cNvGrpSpPr>
            <p:nvPr/>
          </p:nvGrpSpPr>
          <p:grpSpPr bwMode="auto">
            <a:xfrm>
              <a:off x="2496" y="528"/>
              <a:ext cx="144" cy="1248"/>
              <a:chOff x="864" y="1824"/>
              <a:chExt cx="144" cy="1042"/>
            </a:xfrm>
          </p:grpSpPr>
          <p:grpSp>
            <p:nvGrpSpPr>
              <p:cNvPr id="50293" name="Group 206"/>
              <p:cNvGrpSpPr>
                <a:grpSpLocks/>
              </p:cNvGrpSpPr>
              <p:nvPr/>
            </p:nvGrpSpPr>
            <p:grpSpPr bwMode="auto">
              <a:xfrm>
                <a:off x="864" y="1824"/>
                <a:ext cx="144" cy="432"/>
                <a:chOff x="1392" y="2016"/>
                <a:chExt cx="144" cy="384"/>
              </a:xfrm>
            </p:grpSpPr>
            <p:grpSp>
              <p:nvGrpSpPr>
                <p:cNvPr id="50308" name="Group 207"/>
                <p:cNvGrpSpPr>
                  <a:grpSpLocks/>
                </p:cNvGrpSpPr>
                <p:nvPr/>
              </p:nvGrpSpPr>
              <p:grpSpPr bwMode="auto">
                <a:xfrm>
                  <a:off x="1392" y="2016"/>
                  <a:ext cx="144" cy="192"/>
                  <a:chOff x="1152" y="2400"/>
                  <a:chExt cx="240" cy="288"/>
                </a:xfrm>
              </p:grpSpPr>
              <p:sp>
                <p:nvSpPr>
                  <p:cNvPr id="50315" name="Oval 208"/>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16" name="Oval 209"/>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17" name="Oval 210"/>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18" name="Oval 211"/>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19" name="Oval 212"/>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309" name="Group 213"/>
                <p:cNvGrpSpPr>
                  <a:grpSpLocks/>
                </p:cNvGrpSpPr>
                <p:nvPr/>
              </p:nvGrpSpPr>
              <p:grpSpPr bwMode="auto">
                <a:xfrm>
                  <a:off x="1392" y="2208"/>
                  <a:ext cx="144" cy="192"/>
                  <a:chOff x="1152" y="2400"/>
                  <a:chExt cx="240" cy="288"/>
                </a:xfrm>
              </p:grpSpPr>
              <p:sp>
                <p:nvSpPr>
                  <p:cNvPr id="50310" name="Oval 214"/>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11" name="Oval 215"/>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12" name="Oval 216"/>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13" name="Oval 217"/>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14" name="Oval 218"/>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sp>
            <p:nvSpPr>
              <p:cNvPr id="50294" name="AutoShape 219"/>
              <p:cNvSpPr>
                <a:spLocks noChangeArrowheads="1"/>
              </p:cNvSpPr>
              <p:nvPr/>
            </p:nvSpPr>
            <p:spPr bwMode="auto">
              <a:xfrm>
                <a:off x="864" y="2276"/>
                <a:ext cx="144" cy="144"/>
              </a:xfrm>
              <a:prstGeom prst="flowChartOffpageConnec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nvGrpSpPr>
              <p:cNvPr id="50295" name="Group 220"/>
              <p:cNvGrpSpPr>
                <a:grpSpLocks/>
              </p:cNvGrpSpPr>
              <p:nvPr/>
            </p:nvGrpSpPr>
            <p:grpSpPr bwMode="auto">
              <a:xfrm>
                <a:off x="864" y="2434"/>
                <a:ext cx="144" cy="432"/>
                <a:chOff x="1392" y="2016"/>
                <a:chExt cx="144" cy="384"/>
              </a:xfrm>
            </p:grpSpPr>
            <p:grpSp>
              <p:nvGrpSpPr>
                <p:cNvPr id="50296" name="Group 221"/>
                <p:cNvGrpSpPr>
                  <a:grpSpLocks/>
                </p:cNvGrpSpPr>
                <p:nvPr/>
              </p:nvGrpSpPr>
              <p:grpSpPr bwMode="auto">
                <a:xfrm>
                  <a:off x="1392" y="2016"/>
                  <a:ext cx="144" cy="192"/>
                  <a:chOff x="1152" y="2400"/>
                  <a:chExt cx="240" cy="288"/>
                </a:xfrm>
              </p:grpSpPr>
              <p:sp>
                <p:nvSpPr>
                  <p:cNvPr id="50303" name="Oval 222"/>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04" name="Oval 223"/>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05" name="Oval 224"/>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06" name="Oval 225"/>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07" name="Oval 226"/>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297" name="Group 227"/>
                <p:cNvGrpSpPr>
                  <a:grpSpLocks/>
                </p:cNvGrpSpPr>
                <p:nvPr/>
              </p:nvGrpSpPr>
              <p:grpSpPr bwMode="auto">
                <a:xfrm>
                  <a:off x="1392" y="2208"/>
                  <a:ext cx="144" cy="192"/>
                  <a:chOff x="1152" y="2400"/>
                  <a:chExt cx="240" cy="288"/>
                </a:xfrm>
              </p:grpSpPr>
              <p:sp>
                <p:nvSpPr>
                  <p:cNvPr id="50298" name="Oval 228"/>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99" name="Oval 229"/>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00" name="Oval 230"/>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01" name="Oval 231"/>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302" name="Oval 232"/>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grpSp>
        <p:sp>
          <p:nvSpPr>
            <p:cNvPr id="50292" name="Rectangle 233"/>
            <p:cNvSpPr>
              <a:spLocks noChangeArrowheads="1"/>
            </p:cNvSpPr>
            <p:nvPr/>
          </p:nvSpPr>
          <p:spPr bwMode="auto">
            <a:xfrm>
              <a:off x="2414" y="1776"/>
              <a:ext cx="288" cy="192"/>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3334" name="Group 234"/>
          <p:cNvGrpSpPr>
            <a:grpSpLocks/>
          </p:cNvGrpSpPr>
          <p:nvPr/>
        </p:nvGrpSpPr>
        <p:grpSpPr bwMode="auto">
          <a:xfrm>
            <a:off x="6781800" y="1143000"/>
            <a:ext cx="1600200" cy="1981200"/>
            <a:chOff x="1440" y="528"/>
            <a:chExt cx="1008" cy="1248"/>
          </a:xfrm>
        </p:grpSpPr>
        <p:grpSp>
          <p:nvGrpSpPr>
            <p:cNvPr id="50259" name="Group 235"/>
            <p:cNvGrpSpPr>
              <a:grpSpLocks/>
            </p:cNvGrpSpPr>
            <p:nvPr/>
          </p:nvGrpSpPr>
          <p:grpSpPr bwMode="auto">
            <a:xfrm>
              <a:off x="1440" y="528"/>
              <a:ext cx="1008" cy="1042"/>
              <a:chOff x="1440" y="528"/>
              <a:chExt cx="1008" cy="1042"/>
            </a:xfrm>
          </p:grpSpPr>
          <p:sp>
            <p:nvSpPr>
              <p:cNvPr id="50261" name="Line 236"/>
              <p:cNvSpPr>
                <a:spLocks noChangeShapeType="1"/>
              </p:cNvSpPr>
              <p:nvPr/>
            </p:nvSpPr>
            <p:spPr bwMode="auto">
              <a:xfrm>
                <a:off x="1440" y="528"/>
                <a:ext cx="100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50262" name="Group 237"/>
              <p:cNvGrpSpPr>
                <a:grpSpLocks/>
              </p:cNvGrpSpPr>
              <p:nvPr/>
            </p:nvGrpSpPr>
            <p:grpSpPr bwMode="auto">
              <a:xfrm>
                <a:off x="1872" y="528"/>
                <a:ext cx="144" cy="1042"/>
                <a:chOff x="864" y="1824"/>
                <a:chExt cx="144" cy="1042"/>
              </a:xfrm>
            </p:grpSpPr>
            <p:grpSp>
              <p:nvGrpSpPr>
                <p:cNvPr id="50263" name="Group 238"/>
                <p:cNvGrpSpPr>
                  <a:grpSpLocks/>
                </p:cNvGrpSpPr>
                <p:nvPr/>
              </p:nvGrpSpPr>
              <p:grpSpPr bwMode="auto">
                <a:xfrm>
                  <a:off x="864" y="1824"/>
                  <a:ext cx="144" cy="432"/>
                  <a:chOff x="1392" y="2016"/>
                  <a:chExt cx="144" cy="384"/>
                </a:xfrm>
              </p:grpSpPr>
              <p:grpSp>
                <p:nvGrpSpPr>
                  <p:cNvPr id="50278" name="Group 239"/>
                  <p:cNvGrpSpPr>
                    <a:grpSpLocks/>
                  </p:cNvGrpSpPr>
                  <p:nvPr/>
                </p:nvGrpSpPr>
                <p:grpSpPr bwMode="auto">
                  <a:xfrm>
                    <a:off x="1392" y="2016"/>
                    <a:ext cx="144" cy="192"/>
                    <a:chOff x="1152" y="2400"/>
                    <a:chExt cx="240" cy="288"/>
                  </a:xfrm>
                </p:grpSpPr>
                <p:sp>
                  <p:nvSpPr>
                    <p:cNvPr id="50285" name="Oval 240"/>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86" name="Oval 241"/>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87" name="Oval 242"/>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88" name="Oval 243"/>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89" name="Oval 244"/>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279" name="Group 245"/>
                  <p:cNvGrpSpPr>
                    <a:grpSpLocks/>
                  </p:cNvGrpSpPr>
                  <p:nvPr/>
                </p:nvGrpSpPr>
                <p:grpSpPr bwMode="auto">
                  <a:xfrm>
                    <a:off x="1392" y="2208"/>
                    <a:ext cx="144" cy="192"/>
                    <a:chOff x="1152" y="2400"/>
                    <a:chExt cx="240" cy="288"/>
                  </a:xfrm>
                </p:grpSpPr>
                <p:sp>
                  <p:nvSpPr>
                    <p:cNvPr id="50280" name="Oval 246"/>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81" name="Oval 247"/>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82" name="Oval 248"/>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83" name="Oval 249"/>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84" name="Oval 250"/>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sp>
              <p:nvSpPr>
                <p:cNvPr id="50264" name="AutoShape 251"/>
                <p:cNvSpPr>
                  <a:spLocks noChangeArrowheads="1"/>
                </p:cNvSpPr>
                <p:nvPr/>
              </p:nvSpPr>
              <p:spPr bwMode="auto">
                <a:xfrm>
                  <a:off x="864" y="2276"/>
                  <a:ext cx="144" cy="144"/>
                </a:xfrm>
                <a:prstGeom prst="flowChartOffpageConnec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nvGrpSpPr>
                <p:cNvPr id="50265" name="Group 252"/>
                <p:cNvGrpSpPr>
                  <a:grpSpLocks/>
                </p:cNvGrpSpPr>
                <p:nvPr/>
              </p:nvGrpSpPr>
              <p:grpSpPr bwMode="auto">
                <a:xfrm>
                  <a:off x="864" y="2434"/>
                  <a:ext cx="144" cy="432"/>
                  <a:chOff x="1392" y="2016"/>
                  <a:chExt cx="144" cy="384"/>
                </a:xfrm>
              </p:grpSpPr>
              <p:grpSp>
                <p:nvGrpSpPr>
                  <p:cNvPr id="50266" name="Group 253"/>
                  <p:cNvGrpSpPr>
                    <a:grpSpLocks/>
                  </p:cNvGrpSpPr>
                  <p:nvPr/>
                </p:nvGrpSpPr>
                <p:grpSpPr bwMode="auto">
                  <a:xfrm>
                    <a:off x="1392" y="2016"/>
                    <a:ext cx="144" cy="192"/>
                    <a:chOff x="1152" y="2400"/>
                    <a:chExt cx="240" cy="288"/>
                  </a:xfrm>
                </p:grpSpPr>
                <p:sp>
                  <p:nvSpPr>
                    <p:cNvPr id="50273" name="Oval 254"/>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74" name="Oval 255"/>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75" name="Oval 256"/>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76" name="Oval 257"/>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77" name="Oval 258"/>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267" name="Group 259"/>
                  <p:cNvGrpSpPr>
                    <a:grpSpLocks/>
                  </p:cNvGrpSpPr>
                  <p:nvPr/>
                </p:nvGrpSpPr>
                <p:grpSpPr bwMode="auto">
                  <a:xfrm>
                    <a:off x="1392" y="2208"/>
                    <a:ext cx="144" cy="192"/>
                    <a:chOff x="1152" y="2400"/>
                    <a:chExt cx="240" cy="288"/>
                  </a:xfrm>
                </p:grpSpPr>
                <p:sp>
                  <p:nvSpPr>
                    <p:cNvPr id="50268" name="Oval 260"/>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69" name="Oval 261"/>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70" name="Oval 262"/>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71" name="Oval 263"/>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72" name="Oval 264"/>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grpSp>
        </p:grpSp>
        <p:sp>
          <p:nvSpPr>
            <p:cNvPr id="50260" name="Rectangle 265"/>
            <p:cNvSpPr>
              <a:spLocks noChangeArrowheads="1"/>
            </p:cNvSpPr>
            <p:nvPr/>
          </p:nvSpPr>
          <p:spPr bwMode="auto">
            <a:xfrm>
              <a:off x="1838" y="1584"/>
              <a:ext cx="192" cy="192"/>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3367" name="Group 267"/>
          <p:cNvGrpSpPr>
            <a:grpSpLocks/>
          </p:cNvGrpSpPr>
          <p:nvPr/>
        </p:nvGrpSpPr>
        <p:grpSpPr bwMode="auto">
          <a:xfrm>
            <a:off x="6781800" y="1143000"/>
            <a:ext cx="1600200" cy="1447800"/>
            <a:chOff x="1440" y="528"/>
            <a:chExt cx="1008" cy="1042"/>
          </a:xfrm>
        </p:grpSpPr>
        <p:sp>
          <p:nvSpPr>
            <p:cNvPr id="50230" name="Line 268"/>
            <p:cNvSpPr>
              <a:spLocks noChangeShapeType="1"/>
            </p:cNvSpPr>
            <p:nvPr/>
          </p:nvSpPr>
          <p:spPr bwMode="auto">
            <a:xfrm>
              <a:off x="1440" y="528"/>
              <a:ext cx="100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50231" name="Group 269"/>
            <p:cNvGrpSpPr>
              <a:grpSpLocks/>
            </p:cNvGrpSpPr>
            <p:nvPr/>
          </p:nvGrpSpPr>
          <p:grpSpPr bwMode="auto">
            <a:xfrm>
              <a:off x="1872" y="528"/>
              <a:ext cx="144" cy="1042"/>
              <a:chOff x="864" y="1824"/>
              <a:chExt cx="144" cy="1042"/>
            </a:xfrm>
          </p:grpSpPr>
          <p:grpSp>
            <p:nvGrpSpPr>
              <p:cNvPr id="50232" name="Group 270"/>
              <p:cNvGrpSpPr>
                <a:grpSpLocks/>
              </p:cNvGrpSpPr>
              <p:nvPr/>
            </p:nvGrpSpPr>
            <p:grpSpPr bwMode="auto">
              <a:xfrm>
                <a:off x="864" y="1824"/>
                <a:ext cx="144" cy="432"/>
                <a:chOff x="1392" y="2016"/>
                <a:chExt cx="144" cy="384"/>
              </a:xfrm>
            </p:grpSpPr>
            <p:grpSp>
              <p:nvGrpSpPr>
                <p:cNvPr id="50247" name="Group 271"/>
                <p:cNvGrpSpPr>
                  <a:grpSpLocks/>
                </p:cNvGrpSpPr>
                <p:nvPr/>
              </p:nvGrpSpPr>
              <p:grpSpPr bwMode="auto">
                <a:xfrm>
                  <a:off x="1392" y="2016"/>
                  <a:ext cx="144" cy="192"/>
                  <a:chOff x="1152" y="2400"/>
                  <a:chExt cx="240" cy="288"/>
                </a:xfrm>
              </p:grpSpPr>
              <p:sp>
                <p:nvSpPr>
                  <p:cNvPr id="50254" name="Oval 272"/>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55" name="Oval 273"/>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56" name="Oval 274"/>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57" name="Oval 275"/>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58" name="Oval 276"/>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248" name="Group 277"/>
                <p:cNvGrpSpPr>
                  <a:grpSpLocks/>
                </p:cNvGrpSpPr>
                <p:nvPr/>
              </p:nvGrpSpPr>
              <p:grpSpPr bwMode="auto">
                <a:xfrm>
                  <a:off x="1392" y="2208"/>
                  <a:ext cx="144" cy="192"/>
                  <a:chOff x="1152" y="2400"/>
                  <a:chExt cx="240" cy="288"/>
                </a:xfrm>
              </p:grpSpPr>
              <p:sp>
                <p:nvSpPr>
                  <p:cNvPr id="50249" name="Oval 278"/>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50" name="Oval 279"/>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51" name="Oval 280"/>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52" name="Oval 281"/>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53" name="Oval 282"/>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sp>
            <p:nvSpPr>
              <p:cNvPr id="50233" name="AutoShape 283"/>
              <p:cNvSpPr>
                <a:spLocks noChangeArrowheads="1"/>
              </p:cNvSpPr>
              <p:nvPr/>
            </p:nvSpPr>
            <p:spPr bwMode="auto">
              <a:xfrm>
                <a:off x="864" y="2276"/>
                <a:ext cx="144" cy="144"/>
              </a:xfrm>
              <a:prstGeom prst="flowChartOffpageConnec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nvGrpSpPr>
              <p:cNvPr id="50234" name="Group 284"/>
              <p:cNvGrpSpPr>
                <a:grpSpLocks/>
              </p:cNvGrpSpPr>
              <p:nvPr/>
            </p:nvGrpSpPr>
            <p:grpSpPr bwMode="auto">
              <a:xfrm>
                <a:off x="864" y="2434"/>
                <a:ext cx="144" cy="432"/>
                <a:chOff x="1392" y="2016"/>
                <a:chExt cx="144" cy="384"/>
              </a:xfrm>
            </p:grpSpPr>
            <p:grpSp>
              <p:nvGrpSpPr>
                <p:cNvPr id="50235" name="Group 285"/>
                <p:cNvGrpSpPr>
                  <a:grpSpLocks/>
                </p:cNvGrpSpPr>
                <p:nvPr/>
              </p:nvGrpSpPr>
              <p:grpSpPr bwMode="auto">
                <a:xfrm>
                  <a:off x="1392" y="2016"/>
                  <a:ext cx="144" cy="192"/>
                  <a:chOff x="1152" y="2400"/>
                  <a:chExt cx="240" cy="288"/>
                </a:xfrm>
              </p:grpSpPr>
              <p:sp>
                <p:nvSpPr>
                  <p:cNvPr id="50242" name="Oval 286"/>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43" name="Oval 287"/>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44" name="Oval 288"/>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45" name="Oval 289"/>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46" name="Oval 290"/>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236" name="Group 291"/>
                <p:cNvGrpSpPr>
                  <a:grpSpLocks/>
                </p:cNvGrpSpPr>
                <p:nvPr/>
              </p:nvGrpSpPr>
              <p:grpSpPr bwMode="auto">
                <a:xfrm>
                  <a:off x="1392" y="2208"/>
                  <a:ext cx="144" cy="192"/>
                  <a:chOff x="1152" y="2400"/>
                  <a:chExt cx="240" cy="288"/>
                </a:xfrm>
              </p:grpSpPr>
              <p:sp>
                <p:nvSpPr>
                  <p:cNvPr id="50237" name="Oval 292"/>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38" name="Oval 293"/>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39" name="Oval 294"/>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40" name="Oval 295"/>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41" name="Oval 296"/>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grpSp>
      </p:grpSp>
      <p:grpSp>
        <p:nvGrpSpPr>
          <p:cNvPr id="53398" name="Group 298"/>
          <p:cNvGrpSpPr>
            <a:grpSpLocks/>
          </p:cNvGrpSpPr>
          <p:nvPr/>
        </p:nvGrpSpPr>
        <p:grpSpPr bwMode="auto">
          <a:xfrm>
            <a:off x="6781800" y="1143000"/>
            <a:ext cx="1600200" cy="2819400"/>
            <a:chOff x="2688" y="528"/>
            <a:chExt cx="1008" cy="1776"/>
          </a:xfrm>
        </p:grpSpPr>
        <p:grpSp>
          <p:nvGrpSpPr>
            <p:cNvPr id="50200" name="Group 299"/>
            <p:cNvGrpSpPr>
              <a:grpSpLocks/>
            </p:cNvGrpSpPr>
            <p:nvPr/>
          </p:nvGrpSpPr>
          <p:grpSpPr bwMode="auto">
            <a:xfrm>
              <a:off x="3120" y="528"/>
              <a:ext cx="144" cy="1392"/>
              <a:chOff x="864" y="1824"/>
              <a:chExt cx="144" cy="1042"/>
            </a:xfrm>
          </p:grpSpPr>
          <p:grpSp>
            <p:nvGrpSpPr>
              <p:cNvPr id="50203" name="Group 300"/>
              <p:cNvGrpSpPr>
                <a:grpSpLocks/>
              </p:cNvGrpSpPr>
              <p:nvPr/>
            </p:nvGrpSpPr>
            <p:grpSpPr bwMode="auto">
              <a:xfrm>
                <a:off x="864" y="1824"/>
                <a:ext cx="144" cy="432"/>
                <a:chOff x="1392" y="2016"/>
                <a:chExt cx="144" cy="384"/>
              </a:xfrm>
            </p:grpSpPr>
            <p:grpSp>
              <p:nvGrpSpPr>
                <p:cNvPr id="50218" name="Group 301"/>
                <p:cNvGrpSpPr>
                  <a:grpSpLocks/>
                </p:cNvGrpSpPr>
                <p:nvPr/>
              </p:nvGrpSpPr>
              <p:grpSpPr bwMode="auto">
                <a:xfrm>
                  <a:off x="1392" y="2016"/>
                  <a:ext cx="144" cy="192"/>
                  <a:chOff x="1152" y="2400"/>
                  <a:chExt cx="240" cy="288"/>
                </a:xfrm>
              </p:grpSpPr>
              <p:sp>
                <p:nvSpPr>
                  <p:cNvPr id="50225" name="Oval 302"/>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26" name="Oval 303"/>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27" name="Oval 304"/>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28" name="Oval 305"/>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29" name="Oval 306"/>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219" name="Group 307"/>
                <p:cNvGrpSpPr>
                  <a:grpSpLocks/>
                </p:cNvGrpSpPr>
                <p:nvPr/>
              </p:nvGrpSpPr>
              <p:grpSpPr bwMode="auto">
                <a:xfrm>
                  <a:off x="1392" y="2208"/>
                  <a:ext cx="144" cy="192"/>
                  <a:chOff x="1152" y="2400"/>
                  <a:chExt cx="240" cy="288"/>
                </a:xfrm>
              </p:grpSpPr>
              <p:sp>
                <p:nvSpPr>
                  <p:cNvPr id="50220" name="Oval 308"/>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21" name="Oval 309"/>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22" name="Oval 310"/>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23" name="Oval 311"/>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24" name="Oval 312"/>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sp>
            <p:nvSpPr>
              <p:cNvPr id="50204" name="AutoShape 313"/>
              <p:cNvSpPr>
                <a:spLocks noChangeArrowheads="1"/>
              </p:cNvSpPr>
              <p:nvPr/>
            </p:nvSpPr>
            <p:spPr bwMode="auto">
              <a:xfrm>
                <a:off x="864" y="2276"/>
                <a:ext cx="144" cy="144"/>
              </a:xfrm>
              <a:prstGeom prst="flowChartOffpageConnec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nvGrpSpPr>
              <p:cNvPr id="50205" name="Group 314"/>
              <p:cNvGrpSpPr>
                <a:grpSpLocks/>
              </p:cNvGrpSpPr>
              <p:nvPr/>
            </p:nvGrpSpPr>
            <p:grpSpPr bwMode="auto">
              <a:xfrm>
                <a:off x="864" y="2434"/>
                <a:ext cx="144" cy="432"/>
                <a:chOff x="1392" y="2016"/>
                <a:chExt cx="144" cy="384"/>
              </a:xfrm>
            </p:grpSpPr>
            <p:grpSp>
              <p:nvGrpSpPr>
                <p:cNvPr id="50206" name="Group 315"/>
                <p:cNvGrpSpPr>
                  <a:grpSpLocks/>
                </p:cNvGrpSpPr>
                <p:nvPr/>
              </p:nvGrpSpPr>
              <p:grpSpPr bwMode="auto">
                <a:xfrm>
                  <a:off x="1392" y="2016"/>
                  <a:ext cx="144" cy="192"/>
                  <a:chOff x="1152" y="2400"/>
                  <a:chExt cx="240" cy="288"/>
                </a:xfrm>
              </p:grpSpPr>
              <p:sp>
                <p:nvSpPr>
                  <p:cNvPr id="50213" name="Oval 316"/>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14" name="Oval 317"/>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15" name="Oval 318"/>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16" name="Oval 319"/>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17" name="Oval 320"/>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nvGrpSpPr>
                <p:cNvPr id="50207" name="Group 321"/>
                <p:cNvGrpSpPr>
                  <a:grpSpLocks/>
                </p:cNvGrpSpPr>
                <p:nvPr/>
              </p:nvGrpSpPr>
              <p:grpSpPr bwMode="auto">
                <a:xfrm>
                  <a:off x="1392" y="2208"/>
                  <a:ext cx="144" cy="192"/>
                  <a:chOff x="1152" y="2400"/>
                  <a:chExt cx="240" cy="288"/>
                </a:xfrm>
              </p:grpSpPr>
              <p:sp>
                <p:nvSpPr>
                  <p:cNvPr id="50208" name="Oval 322"/>
                  <p:cNvSpPr>
                    <a:spLocks noChangeArrowheads="1"/>
                  </p:cNvSpPr>
                  <p:nvPr/>
                </p:nvSpPr>
                <p:spPr bwMode="auto">
                  <a:xfrm>
                    <a:off x="1152" y="2400"/>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09" name="Oval 323"/>
                  <p:cNvSpPr>
                    <a:spLocks noChangeArrowheads="1"/>
                  </p:cNvSpPr>
                  <p:nvPr/>
                </p:nvSpPr>
                <p:spPr bwMode="auto">
                  <a:xfrm>
                    <a:off x="1152" y="2448"/>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10" name="Oval 324"/>
                  <p:cNvSpPr>
                    <a:spLocks noChangeArrowheads="1"/>
                  </p:cNvSpPr>
                  <p:nvPr/>
                </p:nvSpPr>
                <p:spPr bwMode="auto">
                  <a:xfrm>
                    <a:off x="1152" y="2496"/>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11" name="Oval 325"/>
                  <p:cNvSpPr>
                    <a:spLocks noChangeArrowheads="1"/>
                  </p:cNvSpPr>
                  <p:nvPr/>
                </p:nvSpPr>
                <p:spPr bwMode="auto">
                  <a:xfrm>
                    <a:off x="1152" y="2544"/>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12" name="Oval 326"/>
                  <p:cNvSpPr>
                    <a:spLocks noChangeArrowheads="1"/>
                  </p:cNvSpPr>
                  <p:nvPr/>
                </p:nvSpPr>
                <p:spPr bwMode="auto">
                  <a:xfrm>
                    <a:off x="1152" y="2592"/>
                    <a:ext cx="240"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grpSp>
          </p:grpSp>
        </p:grpSp>
        <p:sp>
          <p:nvSpPr>
            <p:cNvPr id="50201" name="Rectangle 327"/>
            <p:cNvSpPr>
              <a:spLocks noChangeArrowheads="1"/>
            </p:cNvSpPr>
            <p:nvPr/>
          </p:nvSpPr>
          <p:spPr bwMode="auto">
            <a:xfrm>
              <a:off x="3044" y="1920"/>
              <a:ext cx="316" cy="384"/>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u-HU" altLang="hu-HU" sz="2400"/>
            </a:p>
          </p:txBody>
        </p:sp>
        <p:sp>
          <p:nvSpPr>
            <p:cNvPr id="50202" name="Line 328"/>
            <p:cNvSpPr>
              <a:spLocks noChangeShapeType="1"/>
            </p:cNvSpPr>
            <p:nvPr/>
          </p:nvSpPr>
          <p:spPr bwMode="auto">
            <a:xfrm>
              <a:off x="2688" y="528"/>
              <a:ext cx="100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spTree>
    <p:extLst>
      <p:ext uri="{BB962C8B-B14F-4D97-AF65-F5344CB8AC3E}">
        <p14:creationId xmlns:p14="http://schemas.microsoft.com/office/powerpoint/2010/main" val="3379834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out)">
                                      <p:cBhvr>
                                        <p:cTn id="13"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01382"/>
                                        </p:tgtEl>
                                        <p:attrNameLst>
                                          <p:attrName>style.visibility</p:attrName>
                                        </p:attrNameLst>
                                      </p:cBhvr>
                                      <p:to>
                                        <p:strVal val="visible"/>
                                      </p:to>
                                    </p:set>
                                    <p:animEffect transition="in" filter="box(out)">
                                      <p:cBhvr>
                                        <p:cTn id="18" dur="500"/>
                                        <p:tgtEl>
                                          <p:spTgt spid="101382"/>
                                        </p:tgtEl>
                                      </p:cBhvr>
                                    </p:animEffect>
                                  </p:childTnLst>
                                  <p:subTnLst>
                                    <p:set>
                                      <p:cBhvr override="childStyle">
                                        <p:cTn dur="1" fill="hold" display="0" masterRel="nextClick" afterEffect="1"/>
                                        <p:tgtEl>
                                          <p:spTgt spid="101382"/>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01383"/>
                                        </p:tgtEl>
                                        <p:attrNameLst>
                                          <p:attrName>style.visibility</p:attrName>
                                        </p:attrNameLst>
                                      </p:cBhvr>
                                      <p:to>
                                        <p:strVal val="visible"/>
                                      </p:to>
                                    </p:set>
                                    <p:animEffect transition="in" filter="box(out)">
                                      <p:cBhvr>
                                        <p:cTn id="23" dur="500"/>
                                        <p:tgtEl>
                                          <p:spTgt spid="101383"/>
                                        </p:tgtEl>
                                      </p:cBhvr>
                                    </p:animEffect>
                                  </p:childTnLst>
                                  <p:subTnLst>
                                    <p:set>
                                      <p:cBhvr override="childStyle">
                                        <p:cTn dur="1" fill="hold" display="0" masterRel="nextClick" afterEffect="1"/>
                                        <p:tgtEl>
                                          <p:spTgt spid="101383"/>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4"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01384"/>
                                        </p:tgtEl>
                                        <p:attrNameLst>
                                          <p:attrName>style.visibility</p:attrName>
                                        </p:attrNameLst>
                                      </p:cBhvr>
                                      <p:to>
                                        <p:strVal val="visible"/>
                                      </p:to>
                                    </p:set>
                                    <p:animEffect transition="in" filter="box(out)">
                                      <p:cBhvr>
                                        <p:cTn id="28" dur="500"/>
                                        <p:tgtEl>
                                          <p:spTgt spid="101384"/>
                                        </p:tgtEl>
                                      </p:cBhvr>
                                    </p:animEffect>
                                  </p:childTnLst>
                                  <p:subTnLst>
                                    <p:set>
                                      <p:cBhvr override="childStyle">
                                        <p:cTn dur="1" fill="hold" display="0" masterRel="nextClick" afterEffect="1"/>
                                        <p:tgtEl>
                                          <p:spTgt spid="101384"/>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4"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01385"/>
                                        </p:tgtEl>
                                        <p:attrNameLst>
                                          <p:attrName>style.visibility</p:attrName>
                                        </p:attrNameLst>
                                      </p:cBhvr>
                                      <p:to>
                                        <p:strVal val="visible"/>
                                      </p:to>
                                    </p:set>
                                    <p:animEffect transition="in" filter="box(out)">
                                      <p:cBhvr>
                                        <p:cTn id="33" dur="500"/>
                                        <p:tgtEl>
                                          <p:spTgt spid="101385"/>
                                        </p:tgtEl>
                                      </p:cBhvr>
                                    </p:animEffect>
                                  </p:childTnLst>
                                  <p:subTnLst>
                                    <p:set>
                                      <p:cBhvr override="childStyle">
                                        <p:cTn dur="1" fill="hold" display="0" masterRel="nextClick" afterEffect="1"/>
                                        <p:tgtEl>
                                          <p:spTgt spid="101385"/>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4"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01386"/>
                                        </p:tgtEl>
                                        <p:attrNameLst>
                                          <p:attrName>style.visibility</p:attrName>
                                        </p:attrNameLst>
                                      </p:cBhvr>
                                      <p:to>
                                        <p:strVal val="visible"/>
                                      </p:to>
                                    </p:set>
                                    <p:animEffect transition="in" filter="box(out)">
                                      <p:cBhvr>
                                        <p:cTn id="38" dur="500"/>
                                        <p:tgtEl>
                                          <p:spTgt spid="101386"/>
                                        </p:tgtEl>
                                      </p:cBhvr>
                                    </p:animEffect>
                                  </p:childTnLst>
                                  <p:subTnLst>
                                    <p:set>
                                      <p:cBhvr override="childStyle">
                                        <p:cTn dur="1" fill="hold" display="0" masterRel="nextClick" afterEffect="1"/>
                                        <p:tgtEl>
                                          <p:spTgt spid="10138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4"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out)">
                                      <p:cBhvr>
                                        <p:cTn id="43"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4"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01387"/>
                                        </p:tgtEl>
                                        <p:attrNameLst>
                                          <p:attrName>style.visibility</p:attrName>
                                        </p:attrNameLst>
                                      </p:cBhvr>
                                      <p:to>
                                        <p:strVal val="visible"/>
                                      </p:to>
                                    </p:set>
                                    <p:animEffect transition="in" filter="box(out)">
                                      <p:cBhvr>
                                        <p:cTn id="48" dur="500"/>
                                        <p:tgtEl>
                                          <p:spTgt spid="101387"/>
                                        </p:tgtEl>
                                      </p:cBhvr>
                                    </p:animEffect>
                                  </p:childTnLst>
                                  <p:subTnLst>
                                    <p:set>
                                      <p:cBhvr override="childStyle">
                                        <p:cTn dur="1" fill="hold" display="0" masterRel="nextClick" afterEffect="1"/>
                                        <p:tgtEl>
                                          <p:spTgt spid="101387"/>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4"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nodeType="clickEffect">
                                  <p:stCondLst>
                                    <p:cond delay="0"/>
                                  </p:stCondLst>
                                  <p:childTnLst>
                                    <p:set>
                                      <p:cBhvr>
                                        <p:cTn id="52" dur="1" fill="hold">
                                          <p:stCondLst>
                                            <p:cond delay="0"/>
                                          </p:stCondLst>
                                        </p:cTn>
                                        <p:tgtEl>
                                          <p:spTgt spid="53398"/>
                                        </p:tgtEl>
                                        <p:attrNameLst>
                                          <p:attrName>style.visibility</p:attrName>
                                        </p:attrNameLst>
                                      </p:cBhvr>
                                      <p:to>
                                        <p:strVal val="visible"/>
                                      </p:to>
                                    </p:set>
                                    <p:animEffect transition="in" filter="box(out)">
                                      <p:cBhvr>
                                        <p:cTn id="53" dur="500"/>
                                        <p:tgtEl>
                                          <p:spTgt spid="53398"/>
                                        </p:tgtEl>
                                      </p:cBhvr>
                                    </p:animEffect>
                                  </p:childTnLst>
                                  <p:subTnLst>
                                    <p:set>
                                      <p:cBhvr override="childStyle">
                                        <p:cTn dur="1" fill="hold" display="0" masterRel="nextClick" afterEffect="1"/>
                                        <p:tgtEl>
                                          <p:spTgt spid="53398"/>
                                        </p:tgtEl>
                                        <p:attrNameLst>
                                          <p:attrName>style.visibility</p:attrName>
                                        </p:attrNameLst>
                                      </p:cBhvr>
                                      <p:to>
                                        <p:strVal val="hidden"/>
                                      </p:to>
                                    </p:set>
                                    <p:audio>
                                      <p:cMediaNode>
                                        <p:cTn display="0" masterRel="sameClick">
                                          <p:stCondLst>
                                            <p:cond evt="begin" delay="0">
                                              <p:tn val="51"/>
                                            </p:cond>
                                          </p:stCondLst>
                                          <p:endCondLst>
                                            <p:cond evt="onStopAudio" delay="0">
                                              <p:tgtEl>
                                                <p:sldTgt/>
                                              </p:tgtEl>
                                            </p:cond>
                                          </p:endCondLst>
                                        </p:cTn>
                                        <p:tgtEl>
                                          <p:sndTgt r:embed="rId4"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101388"/>
                                        </p:tgtEl>
                                        <p:attrNameLst>
                                          <p:attrName>style.visibility</p:attrName>
                                        </p:attrNameLst>
                                      </p:cBhvr>
                                      <p:to>
                                        <p:strVal val="visible"/>
                                      </p:to>
                                    </p:set>
                                    <p:animEffect transition="in" filter="box(out)">
                                      <p:cBhvr>
                                        <p:cTn id="58" dur="500"/>
                                        <p:tgtEl>
                                          <p:spTgt spid="101388"/>
                                        </p:tgtEl>
                                      </p:cBhvr>
                                    </p:animEffect>
                                  </p:childTnLst>
                                  <p:subTnLst>
                                    <p:set>
                                      <p:cBhvr override="childStyle">
                                        <p:cTn dur="1" fill="hold" display="0" masterRel="nextClick" afterEffect="1"/>
                                        <p:tgtEl>
                                          <p:spTgt spid="101388"/>
                                        </p:tgtEl>
                                        <p:attrNameLst>
                                          <p:attrName>style.visibility</p:attrName>
                                        </p:attrNameLst>
                                      </p:cBhvr>
                                      <p:to>
                                        <p:strVal val="hidden"/>
                                      </p:to>
                                    </p:set>
                                    <p:audio>
                                      <p:cMediaNode>
                                        <p:cTn display="0" masterRel="sameClick">
                                          <p:stCondLst>
                                            <p:cond evt="begin" delay="0">
                                              <p:tn val="56"/>
                                            </p:cond>
                                          </p:stCondLst>
                                          <p:endCondLst>
                                            <p:cond evt="onStopAudio" delay="0">
                                              <p:tgtEl>
                                                <p:sldTgt/>
                                              </p:tgtEl>
                                            </p:cond>
                                          </p:endCondLst>
                                        </p:cTn>
                                        <p:tgtEl>
                                          <p:sndTgt r:embed="rId4"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32" fill="hold" grpId="0" nodeType="clickEffect">
                                  <p:stCondLst>
                                    <p:cond delay="0"/>
                                  </p:stCondLst>
                                  <p:childTnLst>
                                    <p:set>
                                      <p:cBhvr>
                                        <p:cTn id="62" dur="1" fill="hold">
                                          <p:stCondLst>
                                            <p:cond delay="0"/>
                                          </p:stCondLst>
                                        </p:cTn>
                                        <p:tgtEl>
                                          <p:spTgt spid="101389"/>
                                        </p:tgtEl>
                                        <p:attrNameLst>
                                          <p:attrName>style.visibility</p:attrName>
                                        </p:attrNameLst>
                                      </p:cBhvr>
                                      <p:to>
                                        <p:strVal val="visible"/>
                                      </p:to>
                                    </p:set>
                                    <p:animEffect transition="in" filter="box(out)">
                                      <p:cBhvr>
                                        <p:cTn id="63" dur="500"/>
                                        <p:tgtEl>
                                          <p:spTgt spid="101389"/>
                                        </p:tgtEl>
                                      </p:cBhvr>
                                    </p:animEffect>
                                  </p:childTnLst>
                                  <p:subTnLst>
                                    <p:set>
                                      <p:cBhvr override="childStyle">
                                        <p:cTn dur="1" fill="hold" display="0" masterRel="nextClick" afterEffect="1"/>
                                        <p:tgtEl>
                                          <p:spTgt spid="101389"/>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4"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101390"/>
                                        </p:tgtEl>
                                        <p:attrNameLst>
                                          <p:attrName>style.visibility</p:attrName>
                                        </p:attrNameLst>
                                      </p:cBhvr>
                                      <p:to>
                                        <p:strVal val="visible"/>
                                      </p:to>
                                    </p:set>
                                    <p:animEffect transition="in" filter="box(out)">
                                      <p:cBhvr>
                                        <p:cTn id="68" dur="500"/>
                                        <p:tgtEl>
                                          <p:spTgt spid="101390"/>
                                        </p:tgtEl>
                                      </p:cBhvr>
                                    </p:animEffect>
                                  </p:childTnLst>
                                  <p:subTnLst>
                                    <p:set>
                                      <p:cBhvr override="childStyle">
                                        <p:cTn dur="1" fill="hold" display="0" masterRel="nextClick" afterEffect="1"/>
                                        <p:tgtEl>
                                          <p:spTgt spid="101390"/>
                                        </p:tgtEl>
                                        <p:attrNameLst>
                                          <p:attrName>style.visibility</p:attrName>
                                        </p:attrNameLst>
                                      </p:cBhvr>
                                      <p:to>
                                        <p:strVal val="hidden"/>
                                      </p:to>
                                    </p:set>
                                    <p:audio>
                                      <p:cMediaNode>
                                        <p:cTn display="0" masterRel="sameClick">
                                          <p:stCondLst>
                                            <p:cond evt="begin" delay="0">
                                              <p:tn val="66"/>
                                            </p:cond>
                                          </p:stCondLst>
                                          <p:endCondLst>
                                            <p:cond evt="onStopAudio" delay="0">
                                              <p:tgtEl>
                                                <p:sldTgt/>
                                              </p:tgtEl>
                                            </p:cond>
                                          </p:endCondLst>
                                        </p:cTn>
                                        <p:tgtEl>
                                          <p:sndTgt r:embed="rId4"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32" fill="hold" nodeType="clickEffect">
                                  <p:stCondLst>
                                    <p:cond delay="0"/>
                                  </p:stCondLst>
                                  <p:childTnLst>
                                    <p:set>
                                      <p:cBhvr>
                                        <p:cTn id="72" dur="1" fill="hold">
                                          <p:stCondLst>
                                            <p:cond delay="0"/>
                                          </p:stCondLst>
                                        </p:cTn>
                                        <p:tgtEl>
                                          <p:spTgt spid="53334"/>
                                        </p:tgtEl>
                                        <p:attrNameLst>
                                          <p:attrName>style.visibility</p:attrName>
                                        </p:attrNameLst>
                                      </p:cBhvr>
                                      <p:to>
                                        <p:strVal val="visible"/>
                                      </p:to>
                                    </p:set>
                                    <p:animEffect transition="in" filter="box(out)">
                                      <p:cBhvr>
                                        <p:cTn id="73" dur="500"/>
                                        <p:tgtEl>
                                          <p:spTgt spid="53334"/>
                                        </p:tgtEl>
                                      </p:cBhvr>
                                    </p:animEffect>
                                  </p:childTnLst>
                                  <p:subTnLst>
                                    <p:set>
                                      <p:cBhvr override="childStyle">
                                        <p:cTn dur="1" fill="hold" display="0" masterRel="nextClick" afterEffect="1"/>
                                        <p:tgtEl>
                                          <p:spTgt spid="53334"/>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4"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32" fill="hold" grpId="0" nodeType="clickEffect">
                                  <p:stCondLst>
                                    <p:cond delay="0"/>
                                  </p:stCondLst>
                                  <p:childTnLst>
                                    <p:set>
                                      <p:cBhvr>
                                        <p:cTn id="77" dur="1" fill="hold">
                                          <p:stCondLst>
                                            <p:cond delay="0"/>
                                          </p:stCondLst>
                                        </p:cTn>
                                        <p:tgtEl>
                                          <p:spTgt spid="101391"/>
                                        </p:tgtEl>
                                        <p:attrNameLst>
                                          <p:attrName>style.visibility</p:attrName>
                                        </p:attrNameLst>
                                      </p:cBhvr>
                                      <p:to>
                                        <p:strVal val="visible"/>
                                      </p:to>
                                    </p:set>
                                    <p:animEffect transition="in" filter="box(out)">
                                      <p:cBhvr>
                                        <p:cTn id="78" dur="500"/>
                                        <p:tgtEl>
                                          <p:spTgt spid="101391"/>
                                        </p:tgtEl>
                                      </p:cBhvr>
                                    </p:animEffect>
                                  </p:childTnLst>
                                  <p:subTnLst>
                                    <p:set>
                                      <p:cBhvr override="childStyle">
                                        <p:cTn dur="1" fill="hold" display="0" masterRel="nextClick" afterEffect="1"/>
                                        <p:tgtEl>
                                          <p:spTgt spid="101391"/>
                                        </p:tgtEl>
                                        <p:attrNameLst>
                                          <p:attrName>style.visibility</p:attrName>
                                        </p:attrNameLst>
                                      </p:cBhvr>
                                      <p:to>
                                        <p:strVal val="hidden"/>
                                      </p:to>
                                    </p:set>
                                    <p:audio>
                                      <p:cMediaNode>
                                        <p:cTn display="0" masterRel="sameClick">
                                          <p:stCondLst>
                                            <p:cond evt="begin" delay="0">
                                              <p:tn val="76"/>
                                            </p:cond>
                                          </p:stCondLst>
                                          <p:endCondLst>
                                            <p:cond evt="onStopAudio" delay="0">
                                              <p:tgtEl>
                                                <p:sldTgt/>
                                              </p:tgtEl>
                                            </p:cond>
                                          </p:endCondLst>
                                        </p:cTn>
                                        <p:tgtEl>
                                          <p:sndTgt r:embed="rId4"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32"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box(out)">
                                      <p:cBhvr>
                                        <p:cTn id="83"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4"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499"/>
                                          </p:stCondLst>
                                        </p:cTn>
                                        <p:tgtEl>
                                          <p:spTgt spid="101392"/>
                                        </p:tgtEl>
                                        <p:attrNameLst>
                                          <p:attrName>style.visibility</p:attrName>
                                        </p:attrNameLst>
                                      </p:cBhvr>
                                      <p:to>
                                        <p:strVal val="visible"/>
                                      </p:to>
                                    </p:set>
                                  </p:childTnLst>
                                  <p:subTnLst>
                                    <p:set>
                                      <p:cBhvr override="childStyle">
                                        <p:cTn dur="1" fill="hold" display="0" masterRel="nextClick" afterEffect="1"/>
                                        <p:tgtEl>
                                          <p:spTgt spid="101392"/>
                                        </p:tgtEl>
                                        <p:attrNameLst>
                                          <p:attrName>style.visibility</p:attrName>
                                        </p:attrNameLst>
                                      </p:cBhvr>
                                      <p:to>
                                        <p:strVal val="hidden"/>
                                      </p:to>
                                    </p:set>
                                  </p:sub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32" fill="hold" nodeType="clickEffect">
                                  <p:stCondLst>
                                    <p:cond delay="0"/>
                                  </p:stCondLst>
                                  <p:childTnLst>
                                    <p:set>
                                      <p:cBhvr>
                                        <p:cTn id="91" dur="1" fill="hold">
                                          <p:stCondLst>
                                            <p:cond delay="0"/>
                                          </p:stCondLst>
                                        </p:cTn>
                                        <p:tgtEl>
                                          <p:spTgt spid="53367"/>
                                        </p:tgtEl>
                                        <p:attrNameLst>
                                          <p:attrName>style.visibility</p:attrName>
                                        </p:attrNameLst>
                                      </p:cBhvr>
                                      <p:to>
                                        <p:strVal val="visible"/>
                                      </p:to>
                                    </p:set>
                                    <p:animEffect transition="in" filter="box(out)">
                                      <p:cBhvr>
                                        <p:cTn id="92" dur="500"/>
                                        <p:tgtEl>
                                          <p:spTgt spid="53367"/>
                                        </p:tgtEl>
                                      </p:cBhvr>
                                    </p:animEffect>
                                  </p:childTnLst>
                                  <p:subTnLst>
                                    <p:audio>
                                      <p:cMediaNode>
                                        <p:cTn display="0" masterRel="sameClick">
                                          <p:stCondLst>
                                            <p:cond evt="begin" delay="0">
                                              <p:tn val="90"/>
                                            </p:cond>
                                          </p:stCondLst>
                                          <p:endCondLst>
                                            <p:cond evt="onStopAudio" delay="0">
                                              <p:tgtEl>
                                                <p:sldTgt/>
                                              </p:tgtEl>
                                            </p:cond>
                                          </p:endCondLst>
                                        </p:cTn>
                                        <p:tgtEl>
                                          <p:sndTgt r:embed="rId4" name="CAMERA.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01380"/>
                                        </p:tgtEl>
                                        <p:attrNameLst>
                                          <p:attrName>style.visibility</p:attrName>
                                        </p:attrNameLst>
                                      </p:cBhvr>
                                      <p:to>
                                        <p:strVal val="visible"/>
                                      </p:to>
                                    </p:set>
                                    <p:anim calcmode="lin" valueType="num">
                                      <p:cBhvr additive="base">
                                        <p:cTn id="97" dur="500" fill="hold"/>
                                        <p:tgtEl>
                                          <p:spTgt spid="101380"/>
                                        </p:tgtEl>
                                        <p:attrNameLst>
                                          <p:attrName>ppt_x</p:attrName>
                                        </p:attrNameLst>
                                      </p:cBhvr>
                                      <p:tavLst>
                                        <p:tav tm="0">
                                          <p:val>
                                            <p:strVal val="0-#ppt_w/2"/>
                                          </p:val>
                                        </p:tav>
                                        <p:tav tm="100000">
                                          <p:val>
                                            <p:strVal val="#ppt_x"/>
                                          </p:val>
                                        </p:tav>
                                      </p:tavLst>
                                    </p:anim>
                                    <p:anim calcmode="lin" valueType="num">
                                      <p:cBhvr additive="base">
                                        <p:cTn id="98" dur="500" fill="hold"/>
                                        <p:tgtEl>
                                          <p:spTgt spid="1013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3" name="WHOOSH.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32" fill="hold" grpId="0" nodeType="clickEffect">
                                  <p:stCondLst>
                                    <p:cond delay="0"/>
                                  </p:stCondLst>
                                  <p:childTnLst>
                                    <p:set>
                                      <p:cBhvr>
                                        <p:cTn id="102" dur="1" fill="hold">
                                          <p:stCondLst>
                                            <p:cond delay="0"/>
                                          </p:stCondLst>
                                        </p:cTn>
                                        <p:tgtEl>
                                          <p:spTgt spid="101381"/>
                                        </p:tgtEl>
                                        <p:attrNameLst>
                                          <p:attrName>style.visibility</p:attrName>
                                        </p:attrNameLst>
                                      </p:cBhvr>
                                      <p:to>
                                        <p:strVal val="visible"/>
                                      </p:to>
                                    </p:set>
                                    <p:animEffect transition="in" filter="box(out)">
                                      <p:cBhvr>
                                        <p:cTn id="103" dur="500"/>
                                        <p:tgtEl>
                                          <p:spTgt spid="101381"/>
                                        </p:tgtEl>
                                      </p:cBhvr>
                                    </p:animEffect>
                                  </p:childTnLst>
                                  <p:subTnLst>
                                    <p:audio>
                                      <p:cMediaNode>
                                        <p:cTn display="0" masterRel="sameClick">
                                          <p:stCondLst>
                                            <p:cond evt="begin" delay="0">
                                              <p:tn val="10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autoUpdateAnimBg="0"/>
      <p:bldP spid="101381" grpId="0" animBg="1" autoUpdateAnimBg="0"/>
      <p:bldP spid="101382" grpId="0" animBg="1"/>
      <p:bldP spid="101383" grpId="0" animBg="1"/>
      <p:bldP spid="101384" grpId="0" animBg="1"/>
      <p:bldP spid="101385" grpId="0" animBg="1"/>
      <p:bldP spid="101386" grpId="0" animBg="1"/>
      <p:bldP spid="101387" grpId="0" animBg="1"/>
      <p:bldP spid="101388" grpId="0" animBg="1"/>
      <p:bldP spid="101389" grpId="0" animBg="1"/>
      <p:bldP spid="101390" grpId="0" animBg="1"/>
      <p:bldP spid="101391" grpId="0" animBg="1"/>
      <p:bldP spid="10139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15616" y="1700808"/>
            <a:ext cx="7056784" cy="646331"/>
          </a:xfrm>
          <a:prstGeom prst="rect">
            <a:avLst/>
          </a:prstGeom>
          <a:noFill/>
        </p:spPr>
        <p:txBody>
          <a:bodyPr wrap="square" rtlCol="0">
            <a:spAutoFit/>
          </a:bodyPr>
          <a:lstStyle/>
          <a:p>
            <a:pPr algn="ctr"/>
            <a:r>
              <a:rPr lang="hu-HU" sz="3600" b="1" dirty="0" smtClean="0"/>
              <a:t>Az Achilles ín </a:t>
            </a:r>
            <a:r>
              <a:rPr lang="hu-HU" sz="3600" b="1" dirty="0" err="1" smtClean="0"/>
              <a:t>hiszterézise</a:t>
            </a:r>
            <a:r>
              <a:rPr lang="hu-HU" sz="3600" b="1" dirty="0" smtClean="0"/>
              <a:t> 11-19 %</a:t>
            </a:r>
            <a:endParaRPr lang="hu-HU" sz="3600" b="1" dirty="0"/>
          </a:p>
        </p:txBody>
      </p:sp>
    </p:spTree>
    <p:extLst>
      <p:ext uri="{BB962C8B-B14F-4D97-AF65-F5344CB8AC3E}">
        <p14:creationId xmlns:p14="http://schemas.microsoft.com/office/powerpoint/2010/main" val="25826414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zövegdoboz 2"/>
          <p:cNvSpPr txBox="1">
            <a:spLocks noChangeArrowheads="1"/>
          </p:cNvSpPr>
          <p:nvPr/>
        </p:nvSpPr>
        <p:spPr bwMode="auto">
          <a:xfrm>
            <a:off x="785813" y="357188"/>
            <a:ext cx="685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u-HU" altLang="hu-HU" sz="2400"/>
              <a:t>Az ín ismételt megnyújtása befolyásolja a hiszterézist</a:t>
            </a:r>
            <a:endParaRPr lang="en-GB" altLang="hu-HU" sz="2400"/>
          </a:p>
        </p:txBody>
      </p:sp>
      <p:sp>
        <p:nvSpPr>
          <p:cNvPr id="51204" name="Szövegdoboz 3"/>
          <p:cNvSpPr txBox="1">
            <a:spLocks noChangeArrowheads="1"/>
          </p:cNvSpPr>
          <p:nvPr/>
        </p:nvSpPr>
        <p:spPr bwMode="auto">
          <a:xfrm>
            <a:off x="323528" y="1340768"/>
            <a:ext cx="3357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u-HU" altLang="hu-HU" sz="2400" dirty="0"/>
              <a:t>Megközelítőleg a tízedik nyújtás után a </a:t>
            </a:r>
            <a:r>
              <a:rPr lang="hu-HU" altLang="hu-HU" sz="2400" dirty="0" err="1"/>
              <a:t>hiszterézis</a:t>
            </a:r>
            <a:r>
              <a:rPr lang="hu-HU" altLang="hu-HU" sz="2400" dirty="0"/>
              <a:t> állandóvá válik.</a:t>
            </a:r>
            <a:endParaRPr lang="en-GB" altLang="hu-HU" sz="2400" dirty="0"/>
          </a:p>
        </p:txBody>
      </p:sp>
      <p:pic>
        <p:nvPicPr>
          <p:cNvPr id="118786" name="Picture 2" descr="Képtalálat a következőre: tendon stress-strain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171700"/>
            <a:ext cx="524423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127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403648" y="1196752"/>
            <a:ext cx="6984776" cy="1077218"/>
          </a:xfrm>
          <a:prstGeom prst="rect">
            <a:avLst/>
          </a:prstGeom>
          <a:noFill/>
        </p:spPr>
        <p:txBody>
          <a:bodyPr wrap="square" rtlCol="0">
            <a:spAutoFit/>
          </a:bodyPr>
          <a:lstStyle/>
          <a:p>
            <a:pPr algn="ctr"/>
            <a:r>
              <a:rPr lang="hu-HU" sz="3200" b="1" dirty="0" smtClean="0"/>
              <a:t>Az inak mechanikai tulajdonságait befolyásoló tényezők</a:t>
            </a:r>
            <a:endParaRPr lang="hu-HU" sz="3200" b="1" dirty="0"/>
          </a:p>
        </p:txBody>
      </p:sp>
    </p:spTree>
    <p:extLst>
      <p:ext uri="{BB962C8B-B14F-4D97-AF65-F5344CB8AC3E}">
        <p14:creationId xmlns:p14="http://schemas.microsoft.com/office/powerpoint/2010/main" val="1558381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28775"/>
            <a:ext cx="716438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zövegdoboz 2"/>
          <p:cNvSpPr txBox="1">
            <a:spLocks noChangeArrowheads="1"/>
          </p:cNvSpPr>
          <p:nvPr/>
        </p:nvSpPr>
        <p:spPr bwMode="auto">
          <a:xfrm>
            <a:off x="1258888" y="476250"/>
            <a:ext cx="6265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hu-HU" altLang="hu-HU" sz="2800"/>
              <a:t>Az ínrost felépítése és mérete</a:t>
            </a:r>
            <a:endParaRPr lang="en-GB" altLang="hu-HU" sz="2800"/>
          </a:p>
        </p:txBody>
      </p:sp>
    </p:spTree>
    <p:extLst>
      <p:ext uri="{BB962C8B-B14F-4D97-AF65-F5344CB8AC3E}">
        <p14:creationId xmlns:p14="http://schemas.microsoft.com/office/powerpoint/2010/main" val="28785906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600200" y="381000"/>
            <a:ext cx="5715000" cy="579438"/>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sz="3200" b="1">
                <a:solidFill>
                  <a:schemeClr val="tx2"/>
                </a:solidFill>
                <a:effectLst>
                  <a:outerShdw blurRad="38100" dist="38100" dir="2700000" algn="tl">
                    <a:srgbClr val="000000"/>
                  </a:outerShdw>
                </a:effectLst>
              </a:rPr>
              <a:t>MATU</a:t>
            </a:r>
            <a:r>
              <a:rPr lang="hu-HU" sz="3200" b="1">
                <a:solidFill>
                  <a:schemeClr val="tx2"/>
                </a:solidFill>
                <a:effectLst>
                  <a:outerShdw blurRad="38100" dist="38100" dir="2700000" algn="tl">
                    <a:srgbClr val="000000"/>
                  </a:outerShdw>
                </a:effectLst>
              </a:rPr>
              <a:t>RÁCIÓ</a:t>
            </a:r>
            <a:r>
              <a:rPr lang="en-US" sz="3200" b="1">
                <a:solidFill>
                  <a:schemeClr val="tx2"/>
                </a:solidFill>
                <a:effectLst>
                  <a:outerShdw blurRad="38100" dist="38100" dir="2700000" algn="tl">
                    <a:srgbClr val="000000"/>
                  </a:outerShdw>
                </a:effectLst>
              </a:rPr>
              <a:t> </a:t>
            </a:r>
            <a:r>
              <a:rPr lang="hu-HU" sz="3200" b="1">
                <a:solidFill>
                  <a:schemeClr val="tx2"/>
                </a:solidFill>
                <a:effectLst>
                  <a:outerShdw blurRad="38100" dist="38100" dir="2700000" algn="tl">
                    <a:srgbClr val="000000"/>
                  </a:outerShdw>
                </a:effectLst>
              </a:rPr>
              <a:t>ÉS ÉLETKOR</a:t>
            </a:r>
            <a:endParaRPr lang="en-US" sz="3200" b="1">
              <a:solidFill>
                <a:schemeClr val="tx2"/>
              </a:solidFill>
              <a:effectLst>
                <a:outerShdw blurRad="38100" dist="38100" dir="2700000" algn="tl">
                  <a:srgbClr val="000000"/>
                </a:outerShdw>
              </a:effectLst>
            </a:endParaRPr>
          </a:p>
        </p:txBody>
      </p:sp>
      <p:sp>
        <p:nvSpPr>
          <p:cNvPr id="36867" name="Rectangle 3"/>
          <p:cNvSpPr>
            <a:spLocks noChangeArrowheads="1"/>
          </p:cNvSpPr>
          <p:nvPr/>
        </p:nvSpPr>
        <p:spPr bwMode="auto">
          <a:xfrm>
            <a:off x="685800" y="2070100"/>
            <a:ext cx="7696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3600" b="1" dirty="0"/>
              <a:t>A </a:t>
            </a:r>
            <a:r>
              <a:rPr lang="hu-HU" altLang="hu-HU" sz="3600" b="1" dirty="0" err="1"/>
              <a:t>keresztösszeköttetések</a:t>
            </a:r>
            <a:r>
              <a:rPr lang="hu-HU" altLang="hu-HU" sz="3600" b="1" dirty="0"/>
              <a:t> száma 20 éves korig </a:t>
            </a:r>
            <a:r>
              <a:rPr lang="hu-HU" altLang="hu-HU" sz="3600" b="1" dirty="0" err="1"/>
              <a:t>nővekszik</a:t>
            </a:r>
            <a:r>
              <a:rPr lang="hu-HU" altLang="hu-HU" sz="3600" b="1" dirty="0"/>
              <a:t>, majd csökken. </a:t>
            </a:r>
          </a:p>
          <a:p>
            <a:pPr algn="ctr">
              <a:spcBef>
                <a:spcPct val="50000"/>
              </a:spcBef>
              <a:buFontTx/>
              <a:buNone/>
            </a:pPr>
            <a:r>
              <a:rPr lang="en-US" altLang="hu-HU" sz="3600" b="1" dirty="0"/>
              <a:t> </a:t>
            </a:r>
          </a:p>
        </p:txBody>
      </p:sp>
      <p:sp>
        <p:nvSpPr>
          <p:cNvPr id="36868" name="Rectangle 4"/>
          <p:cNvSpPr>
            <a:spLocks noChangeArrowheads="1"/>
          </p:cNvSpPr>
          <p:nvPr/>
        </p:nvSpPr>
        <p:spPr bwMode="auto">
          <a:xfrm>
            <a:off x="467544" y="1100282"/>
            <a:ext cx="8534400" cy="193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gn="ctr">
              <a:spcBef>
                <a:spcPct val="50000"/>
              </a:spcBef>
              <a:buFontTx/>
              <a:buNone/>
            </a:pPr>
            <a:r>
              <a:rPr lang="en-US" altLang="hu-HU" sz="4000" b="1" dirty="0"/>
              <a:t> </a:t>
            </a:r>
            <a:r>
              <a:rPr lang="hu-HU" altLang="hu-HU" sz="4000" b="1" dirty="0"/>
              <a:t>Az inak mechanikai tulajdonságai a </a:t>
            </a:r>
            <a:r>
              <a:rPr lang="hu-HU" altLang="hu-HU" sz="4000" b="1" dirty="0" err="1"/>
              <a:t>keresztösszeköttetések</a:t>
            </a:r>
            <a:r>
              <a:rPr lang="hu-HU" altLang="hu-HU" sz="4000" b="1" dirty="0"/>
              <a:t> számától függ. </a:t>
            </a:r>
            <a:endParaRPr lang="en-US" altLang="hu-HU" sz="4000" b="1" dirty="0"/>
          </a:p>
        </p:txBody>
      </p:sp>
      <p:pic>
        <p:nvPicPr>
          <p:cNvPr id="3686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3141663"/>
            <a:ext cx="4283075"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705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arn(outHorizontal)">
                                      <p:cBhvr>
                                        <p:cTn id="7" dur="500"/>
                                        <p:tgtEl>
                                          <p:spTgt spid="36868"/>
                                        </p:tgtEl>
                                      </p:cBhvr>
                                    </p:animEffect>
                                  </p:childTnLst>
                                  <p:subTnLst>
                                    <p:set>
                                      <p:cBhvr override="childStyle">
                                        <p:cTn dur="1" fill="hold" display="0" masterRel="nextClick" afterEffect="1"/>
                                        <p:tgtEl>
                                          <p:spTgt spid="36868"/>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 calcmode="lin" valueType="num">
                                      <p:cBhvr>
                                        <p:cTn id="12" dur="500" fill="hold"/>
                                        <p:tgtEl>
                                          <p:spTgt spid="36867"/>
                                        </p:tgtEl>
                                        <p:attrNameLst>
                                          <p:attrName>ppt_w</p:attrName>
                                        </p:attrNameLst>
                                      </p:cBhvr>
                                      <p:tavLst>
                                        <p:tav tm="0">
                                          <p:val>
                                            <p:fltVal val="0"/>
                                          </p:val>
                                        </p:tav>
                                        <p:tav tm="100000">
                                          <p:val>
                                            <p:strVal val="#ppt_w"/>
                                          </p:val>
                                        </p:tav>
                                      </p:tavLst>
                                    </p:anim>
                                    <p:anim calcmode="lin" valueType="num">
                                      <p:cBhvr>
                                        <p:cTn id="13" dur="500" fill="hold"/>
                                        <p:tgtEl>
                                          <p:spTgt spid="368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box(out)">
                                      <p:cBhvr>
                                        <p:cTn id="18" dur="500"/>
                                        <p:tgtEl>
                                          <p:spTgt spid="36869"/>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4572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sz="3600" b="1">
                <a:solidFill>
                  <a:srgbClr val="FF00CC"/>
                </a:solidFill>
              </a:rPr>
              <a:t> A FIZIKAI TERHELÉS HATÁSA</a:t>
            </a:r>
            <a:endParaRPr lang="en-US" altLang="hu-HU" sz="3600" b="1">
              <a:solidFill>
                <a:srgbClr val="FF00CC"/>
              </a:solidFill>
            </a:endParaRPr>
          </a:p>
        </p:txBody>
      </p:sp>
      <p:sp>
        <p:nvSpPr>
          <p:cNvPr id="53251" name="Rectangle 3"/>
          <p:cNvSpPr>
            <a:spLocks noChangeArrowheads="1"/>
          </p:cNvSpPr>
          <p:nvPr/>
        </p:nvSpPr>
        <p:spPr bwMode="auto">
          <a:xfrm>
            <a:off x="179512" y="1371600"/>
            <a:ext cx="8964488" cy="329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b="1" dirty="0"/>
              <a:t>Növekszik</a:t>
            </a:r>
            <a:endParaRPr lang="en-US" altLang="hu-HU" b="1" dirty="0"/>
          </a:p>
          <a:p>
            <a:pPr lvl="1">
              <a:spcBef>
                <a:spcPct val="50000"/>
              </a:spcBef>
              <a:buFontTx/>
              <a:buChar char="•"/>
            </a:pPr>
            <a:r>
              <a:rPr lang="en-US" altLang="hu-HU" sz="3200" b="1" dirty="0"/>
              <a:t> </a:t>
            </a:r>
            <a:r>
              <a:rPr lang="hu-HU" altLang="hu-HU" sz="3200" b="1" dirty="0"/>
              <a:t>a maximális </a:t>
            </a:r>
            <a:r>
              <a:rPr lang="hu-HU" altLang="hu-HU" sz="3200" b="1" dirty="0" smtClean="0"/>
              <a:t>nyújtóerővel szembeni ellenállás (</a:t>
            </a:r>
            <a:r>
              <a:rPr lang="hu-HU" altLang="hu-HU" sz="3200" b="1" dirty="0" err="1" smtClean="0"/>
              <a:t>tenzilis</a:t>
            </a:r>
            <a:r>
              <a:rPr lang="hu-HU" altLang="hu-HU" sz="3200" b="1" dirty="0" smtClean="0"/>
              <a:t> erő)</a:t>
            </a:r>
            <a:endParaRPr lang="en-US" altLang="hu-HU" sz="3200" b="1" dirty="0"/>
          </a:p>
          <a:p>
            <a:pPr lvl="1">
              <a:spcBef>
                <a:spcPct val="50000"/>
              </a:spcBef>
              <a:buFontTx/>
              <a:buChar char="•"/>
            </a:pPr>
            <a:r>
              <a:rPr lang="en-US" altLang="hu-HU" sz="3200" b="1" dirty="0"/>
              <a:t> </a:t>
            </a:r>
            <a:r>
              <a:rPr lang="hu-HU" altLang="hu-HU" sz="3200" b="1" dirty="0"/>
              <a:t>elasztikus energiatárolás</a:t>
            </a:r>
            <a:endParaRPr lang="en-US" altLang="hu-HU" sz="3200" b="1" dirty="0"/>
          </a:p>
          <a:p>
            <a:pPr lvl="1">
              <a:spcBef>
                <a:spcPct val="50000"/>
              </a:spcBef>
              <a:buFontTx/>
              <a:buChar char="•"/>
            </a:pPr>
            <a:r>
              <a:rPr lang="en-US" altLang="hu-HU" sz="3200" b="1" dirty="0"/>
              <a:t> </a:t>
            </a:r>
            <a:r>
              <a:rPr lang="hu-HU" altLang="hu-HU" sz="3200" b="1" dirty="0"/>
              <a:t>a sérülésekkel szembeni </a:t>
            </a:r>
            <a:r>
              <a:rPr lang="hu-HU" altLang="hu-HU" sz="3200" b="1" dirty="0" err="1"/>
              <a:t>ellenállóképesség</a:t>
            </a:r>
            <a:endParaRPr lang="en-US" altLang="hu-HU" sz="3200" b="1" dirty="0"/>
          </a:p>
        </p:txBody>
      </p:sp>
    </p:spTree>
    <p:extLst>
      <p:ext uri="{BB962C8B-B14F-4D97-AF65-F5344CB8AC3E}">
        <p14:creationId xmlns:p14="http://schemas.microsoft.com/office/powerpoint/2010/main" val="10339168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365125"/>
            <a:ext cx="69342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u-HU" altLang="hu-HU" sz="4000" b="1" dirty="0"/>
              <a:t>A bemelegítés hatása</a:t>
            </a:r>
            <a:endParaRPr lang="en-US" altLang="hu-HU" sz="4000" b="1" dirty="0"/>
          </a:p>
        </p:txBody>
      </p:sp>
      <p:sp>
        <p:nvSpPr>
          <p:cNvPr id="45059" name="Rectangle 3"/>
          <p:cNvSpPr>
            <a:spLocks noChangeArrowheads="1"/>
          </p:cNvSpPr>
          <p:nvPr/>
        </p:nvSpPr>
        <p:spPr bwMode="auto">
          <a:xfrm>
            <a:off x="533400" y="1779588"/>
            <a:ext cx="83058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hu-HU" b="1">
                <a:solidFill>
                  <a:schemeClr val="tx2"/>
                </a:solidFill>
              </a:rPr>
              <a:t> </a:t>
            </a:r>
            <a:r>
              <a:rPr lang="hu-HU" altLang="hu-HU" b="1">
                <a:solidFill>
                  <a:schemeClr val="tx2"/>
                </a:solidFill>
              </a:rPr>
              <a:t>a nyújtási erő,</a:t>
            </a:r>
            <a:endParaRPr lang="en-US" altLang="hu-HU" b="1">
              <a:solidFill>
                <a:schemeClr val="tx2"/>
              </a:solidFill>
            </a:endParaRPr>
          </a:p>
          <a:p>
            <a:pPr>
              <a:spcBef>
                <a:spcPct val="50000"/>
              </a:spcBef>
            </a:pPr>
            <a:r>
              <a:rPr lang="en-US" altLang="hu-HU" b="1">
                <a:solidFill>
                  <a:schemeClr val="tx2"/>
                </a:solidFill>
              </a:rPr>
              <a:t> </a:t>
            </a:r>
            <a:r>
              <a:rPr lang="hu-HU" altLang="hu-HU" b="1">
                <a:solidFill>
                  <a:schemeClr val="tx2"/>
                </a:solidFill>
              </a:rPr>
              <a:t>A megnyúlás mértéke</a:t>
            </a:r>
            <a:endParaRPr lang="en-US" altLang="hu-HU" b="1">
              <a:solidFill>
                <a:schemeClr val="tx2"/>
              </a:solidFill>
            </a:endParaRPr>
          </a:p>
          <a:p>
            <a:pPr>
              <a:spcBef>
                <a:spcPct val="50000"/>
              </a:spcBef>
            </a:pPr>
            <a:r>
              <a:rPr lang="en-US" altLang="hu-HU" b="1">
                <a:solidFill>
                  <a:schemeClr val="tx2"/>
                </a:solidFill>
              </a:rPr>
              <a:t> </a:t>
            </a:r>
            <a:r>
              <a:rPr lang="hu-HU" altLang="hu-HU" b="1">
                <a:solidFill>
                  <a:schemeClr val="tx2"/>
                </a:solidFill>
              </a:rPr>
              <a:t>elasztikus energia tároló képesség</a:t>
            </a:r>
            <a:r>
              <a:rPr lang="en-US" altLang="hu-HU" b="1">
                <a:solidFill>
                  <a:schemeClr val="tx2"/>
                </a:solidFill>
              </a:rPr>
              <a:t> </a:t>
            </a:r>
          </a:p>
        </p:txBody>
      </p:sp>
      <p:sp>
        <p:nvSpPr>
          <p:cNvPr id="45060" name="Text Box 4"/>
          <p:cNvSpPr txBox="1">
            <a:spLocks noChangeArrowheads="1"/>
          </p:cNvSpPr>
          <p:nvPr/>
        </p:nvSpPr>
        <p:spPr bwMode="auto">
          <a:xfrm>
            <a:off x="381000" y="12192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3600" b="1"/>
              <a:t>Növekszik</a:t>
            </a:r>
            <a:endParaRPr lang="en-US" altLang="hu-HU" sz="2400"/>
          </a:p>
        </p:txBody>
      </p:sp>
      <p:sp>
        <p:nvSpPr>
          <p:cNvPr id="45061" name="Text Box 5"/>
          <p:cNvSpPr txBox="1">
            <a:spLocks noChangeArrowheads="1"/>
          </p:cNvSpPr>
          <p:nvPr/>
        </p:nvSpPr>
        <p:spPr bwMode="auto">
          <a:xfrm>
            <a:off x="609600" y="4768850"/>
            <a:ext cx="8001000" cy="6413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3600" b="1" i="1"/>
              <a:t>A</a:t>
            </a:r>
            <a:r>
              <a:rPr lang="en-US" altLang="hu-HU" sz="3600" b="1" i="1"/>
              <a:t> stiffness</a:t>
            </a:r>
            <a:r>
              <a:rPr lang="hu-HU" altLang="hu-HU" sz="3600" b="1" i="1"/>
              <a:t> nem változik</a:t>
            </a:r>
            <a:endParaRPr lang="en-US" altLang="hu-HU" sz="3600" b="1" i="1"/>
          </a:p>
        </p:txBody>
      </p:sp>
      <p:graphicFrame>
        <p:nvGraphicFramePr>
          <p:cNvPr id="45062" name="Object 6"/>
          <p:cNvGraphicFramePr>
            <a:graphicFrameLocks noChangeAspect="1"/>
          </p:cNvGraphicFramePr>
          <p:nvPr/>
        </p:nvGraphicFramePr>
        <p:xfrm>
          <a:off x="1905000" y="1524000"/>
          <a:ext cx="5715000" cy="3200400"/>
        </p:xfrm>
        <a:graphic>
          <a:graphicData uri="http://schemas.openxmlformats.org/presentationml/2006/ole">
            <mc:AlternateContent xmlns:mc="http://schemas.openxmlformats.org/markup-compatibility/2006">
              <mc:Choice xmlns:v="urn:schemas-microsoft-com:vml" Requires="v">
                <p:oleObj spid="_x0000_s112676" name="Worksheet" r:id="rId7" imgW="3620042" imgH="1724266" progId="Excel.Sheet.8">
                  <p:embed/>
                </p:oleObj>
              </mc:Choice>
              <mc:Fallback>
                <p:oleObj name="Worksheet" r:id="rId7" imgW="3620042" imgH="1724266"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524000"/>
                        <a:ext cx="5715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69842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wipe(up)">
                                      <p:cBhvr>
                                        <p:cTn id="7" dur="75"/>
                                        <p:tgtEl>
                                          <p:spTgt spid="4506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par>
                          <p:cTn id="8" fill="hold" nodeType="afterGroup">
                            <p:stCondLst>
                              <p:cond delay="675"/>
                            </p:stCondLst>
                            <p:childTnLst>
                              <p:par>
                                <p:cTn id="9" presetID="22" presetClass="entr" presetSubtype="1" fill="hold" grpId="0" nodeType="afterEffect">
                                  <p:stCondLst>
                                    <p:cond delay="0"/>
                                  </p:stCondLst>
                                  <p:iterate type="lt">
                                    <p:tmPct val="100000"/>
                                  </p:iterate>
                                  <p:childTnLst>
                                    <p:set>
                                      <p:cBhvr>
                                        <p:cTn id="10" dur="1" fill="hold">
                                          <p:stCondLst>
                                            <p:cond delay="0"/>
                                          </p:stCondLst>
                                        </p:cTn>
                                        <p:tgtEl>
                                          <p:spTgt spid="45059">
                                            <p:txEl>
                                              <p:pRg st="0" end="0"/>
                                            </p:txEl>
                                          </p:spTgt>
                                        </p:tgtEl>
                                        <p:attrNameLst>
                                          <p:attrName>style.visibility</p:attrName>
                                        </p:attrNameLst>
                                      </p:cBhvr>
                                      <p:to>
                                        <p:strVal val="visible"/>
                                      </p:to>
                                    </p:set>
                                    <p:animEffect transition="in" filter="wipe(up)">
                                      <p:cBhvr>
                                        <p:cTn id="11" dur="75"/>
                                        <p:tgtEl>
                                          <p:spTgt spid="45059">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4" name="TYPE.WAV"/>
                                        </p:tgtEl>
                                      </p:cMediaNode>
                                    </p:audio>
                                  </p:subTnLst>
                                </p:cTn>
                              </p:par>
                            </p:childTnLst>
                          </p:cTn>
                        </p:par>
                        <p:par>
                          <p:cTn id="12" fill="hold" nodeType="afterGroup">
                            <p:stCondLst>
                              <p:cond delay="1650"/>
                            </p:stCondLst>
                            <p:childTnLst>
                              <p:par>
                                <p:cTn id="13" presetID="22" presetClass="entr" presetSubtype="1" fill="hold" grpId="0" nodeType="afterEffect">
                                  <p:stCondLst>
                                    <p:cond delay="0"/>
                                  </p:stCondLst>
                                  <p:iterate type="lt">
                                    <p:tmPct val="100000"/>
                                  </p:iterate>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wipe(up)">
                                      <p:cBhvr>
                                        <p:cTn id="15" dur="75"/>
                                        <p:tgtEl>
                                          <p:spTgt spid="45059">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par>
                          <p:cTn id="16" fill="hold" nodeType="afterGroup">
                            <p:stCondLst>
                              <p:cond delay="2925"/>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45059">
                                            <p:txEl>
                                              <p:pRg st="2" end="2"/>
                                            </p:txEl>
                                          </p:spTgt>
                                        </p:tgtEl>
                                        <p:attrNameLst>
                                          <p:attrName>style.visibility</p:attrName>
                                        </p:attrNameLst>
                                      </p:cBhvr>
                                      <p:to>
                                        <p:strVal val="visible"/>
                                      </p:to>
                                    </p:set>
                                    <p:animEffect transition="in" filter="wipe(up)">
                                      <p:cBhvr>
                                        <p:cTn id="19" dur="75"/>
                                        <p:tgtEl>
                                          <p:spTgt spid="45059">
                                            <p:txEl>
                                              <p:pRg st="2" end="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5061"/>
                                        </p:tgtEl>
                                        <p:attrNameLst>
                                          <p:attrName>style.visibility</p:attrName>
                                        </p:attrNameLst>
                                      </p:cBhvr>
                                      <p:to>
                                        <p:strVal val="visible"/>
                                      </p:to>
                                    </p:set>
                                    <p:anim calcmode="lin" valueType="num">
                                      <p:cBhvr additive="base">
                                        <p:cTn id="24" dur="500" fill="hold"/>
                                        <p:tgtEl>
                                          <p:spTgt spid="45061"/>
                                        </p:tgtEl>
                                        <p:attrNameLst>
                                          <p:attrName>ppt_x</p:attrName>
                                        </p:attrNameLst>
                                      </p:cBhvr>
                                      <p:tavLst>
                                        <p:tav tm="0">
                                          <p:val>
                                            <p:strVal val="0-#ppt_w/2"/>
                                          </p:val>
                                        </p:tav>
                                        <p:tav tm="100000">
                                          <p:val>
                                            <p:strVal val="#ppt_x"/>
                                          </p:val>
                                        </p:tav>
                                      </p:tavLst>
                                    </p:anim>
                                    <p:anim calcmode="lin" valueType="num">
                                      <p:cBhvr additive="base">
                                        <p:cTn id="25" dur="500" fill="hold"/>
                                        <p:tgtEl>
                                          <p:spTgt spid="450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45062"/>
                                        </p:tgtEl>
                                        <p:attrNameLst>
                                          <p:attrName>style.visibility</p:attrName>
                                        </p:attrNameLst>
                                      </p:cBhvr>
                                      <p:to>
                                        <p:strVal val="visible"/>
                                      </p:to>
                                    </p:set>
                                    <p:animEffect transition="in" filter="box(out)">
                                      <p:cBhvr>
                                        <p:cTn id="30" dur="500"/>
                                        <p:tgtEl>
                                          <p:spTgt spid="45062"/>
                                        </p:tgtEl>
                                      </p:cBhvr>
                                    </p:animEffect>
                                  </p:childTnLst>
                                  <p:subTnLst>
                                    <p:audio>
                                      <p:cMediaNode>
                                        <p:cTn display="0" masterRel="sameClick">
                                          <p:stCondLst>
                                            <p:cond evt="begin" delay="0">
                                              <p:tn val="28"/>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advAuto="0"/>
      <p:bldP spid="45060" grpId="0" build="p" autoUpdateAnimBg="0" advAuto="0"/>
      <p:bldP spid="4506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1600200"/>
            <a:ext cx="8077200" cy="579438"/>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sz="3200" b="1">
                <a:effectLst>
                  <a:outerShdw blurRad="38100" dist="38100" dir="2700000" algn="tl">
                    <a:srgbClr val="000000"/>
                  </a:outerShdw>
                </a:effectLst>
              </a:rPr>
              <a:t>IMMOBILIZ</a:t>
            </a:r>
            <a:r>
              <a:rPr lang="hu-HU" sz="3200" b="1">
                <a:effectLst>
                  <a:outerShdw blurRad="38100" dist="38100" dir="2700000" algn="tl">
                    <a:srgbClr val="000000"/>
                  </a:outerShdw>
                </a:effectLst>
              </a:rPr>
              <a:t>ÁCIÓ</a:t>
            </a:r>
            <a:r>
              <a:rPr lang="en-US" sz="3200" b="1">
                <a:effectLst>
                  <a:outerShdw blurRad="38100" dist="38100" dir="2700000" algn="tl">
                    <a:srgbClr val="000000"/>
                  </a:outerShdw>
                </a:effectLst>
              </a:rPr>
              <a:t> - REHABILITA</a:t>
            </a:r>
            <a:r>
              <a:rPr lang="hu-HU" sz="3200" b="1">
                <a:effectLst>
                  <a:outerShdw blurRad="38100" dist="38100" dir="2700000" algn="tl">
                    <a:srgbClr val="000000"/>
                  </a:outerShdw>
                </a:effectLst>
              </a:rPr>
              <a:t>CIÓ</a:t>
            </a:r>
            <a:endParaRPr lang="en-US" sz="3200" b="1">
              <a:effectLst>
                <a:outerShdw blurRad="38100" dist="38100" dir="2700000" algn="tl">
                  <a:srgbClr val="000000"/>
                </a:outerShdw>
              </a:effectLst>
            </a:endParaRPr>
          </a:p>
        </p:txBody>
      </p:sp>
    </p:spTree>
    <p:extLst>
      <p:ext uri="{BB962C8B-B14F-4D97-AF65-F5344CB8AC3E}">
        <p14:creationId xmlns:p14="http://schemas.microsoft.com/office/powerpoint/2010/main" val="22889476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78" name="Diagram 77"/>
          <p:cNvGraphicFramePr>
            <a:graphicFrameLocks/>
          </p:cNvGraphicFramePr>
          <p:nvPr>
            <p:extLst>
              <p:ext uri="{D42A27DB-BD31-4B8C-83A1-F6EECF244321}">
                <p14:modId xmlns:p14="http://schemas.microsoft.com/office/powerpoint/2010/main" val="2471350277"/>
              </p:ext>
            </p:extLst>
          </p:nvPr>
        </p:nvGraphicFramePr>
        <p:xfrm>
          <a:off x="1691680" y="1628800"/>
          <a:ext cx="5616624"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2" name="Szövegdoboz 1"/>
          <p:cNvSpPr txBox="1"/>
          <p:nvPr/>
        </p:nvSpPr>
        <p:spPr>
          <a:xfrm>
            <a:off x="1115616" y="548680"/>
            <a:ext cx="727280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hu-HU" sz="2400" b="1" dirty="0" smtClean="0"/>
              <a:t>Az immobilizáció és rehabilitáció hatása a </a:t>
            </a:r>
            <a:r>
              <a:rPr lang="hu-HU" sz="2400" b="1" dirty="0" err="1" smtClean="0"/>
              <a:t>tenzilis</a:t>
            </a:r>
            <a:r>
              <a:rPr lang="hu-HU" sz="2400" b="1" dirty="0" smtClean="0"/>
              <a:t> erőre és az energia tárolásra</a:t>
            </a:r>
            <a:endParaRPr lang="hu-HU" sz="2400" b="1" dirty="0"/>
          </a:p>
        </p:txBody>
      </p:sp>
    </p:spTree>
    <p:extLst>
      <p:ext uri="{BB962C8B-B14F-4D97-AF65-F5344CB8AC3E}">
        <p14:creationId xmlns:p14="http://schemas.microsoft.com/office/powerpoint/2010/main" val="23284704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ChangeArrowheads="1"/>
          </p:cNvSpPr>
          <p:nvPr/>
        </p:nvSpPr>
        <p:spPr bwMode="auto">
          <a:xfrm>
            <a:off x="381000" y="381000"/>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3600" b="1" dirty="0"/>
              <a:t>A GYÓGYSZEREK HATÁSA</a:t>
            </a:r>
            <a:endParaRPr lang="en-US" altLang="hu-HU" sz="3600" b="1" dirty="0"/>
          </a:p>
        </p:txBody>
      </p:sp>
      <p:graphicFrame>
        <p:nvGraphicFramePr>
          <p:cNvPr id="57347" name="Object 1027"/>
          <p:cNvGraphicFramePr>
            <a:graphicFrameLocks noChangeAspect="1"/>
          </p:cNvGraphicFramePr>
          <p:nvPr/>
        </p:nvGraphicFramePr>
        <p:xfrm>
          <a:off x="2952750" y="1009650"/>
          <a:ext cx="3238500" cy="4838700"/>
        </p:xfrm>
        <a:graphic>
          <a:graphicData uri="http://schemas.openxmlformats.org/presentationml/2006/ole">
            <mc:AlternateContent xmlns:mc="http://schemas.openxmlformats.org/markup-compatibility/2006">
              <mc:Choice xmlns:v="urn:schemas-microsoft-com:vml" Requires="v">
                <p:oleObj spid="_x0000_s113700" name="Clip" r:id="rId4" imgW="3238095" imgH="4838095" progId="MS_ClipArt_Gallery.2">
                  <p:embed/>
                </p:oleObj>
              </mc:Choice>
              <mc:Fallback>
                <p:oleObj name="Clip" r:id="rId4" imgW="3238095" imgH="483809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1009650"/>
                        <a:ext cx="32385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25939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28600" y="304800"/>
            <a:ext cx="87630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3600" b="1">
                <a:solidFill>
                  <a:schemeClr val="tx2"/>
                </a:solidFill>
              </a:rPr>
              <a:t>N</a:t>
            </a:r>
            <a:r>
              <a:rPr lang="hu-HU" altLang="hu-HU" sz="3600" b="1">
                <a:solidFill>
                  <a:schemeClr val="tx2"/>
                </a:solidFill>
              </a:rPr>
              <a:t>EM SZTEROIDOK</a:t>
            </a:r>
            <a:r>
              <a:rPr lang="en-US" altLang="hu-HU" b="1">
                <a:solidFill>
                  <a:schemeClr val="tx2"/>
                </a:solidFill>
              </a:rPr>
              <a:t> (aspirin, indometacin stb.)</a:t>
            </a:r>
          </a:p>
          <a:p>
            <a:pPr lvl="1">
              <a:spcBef>
                <a:spcPct val="50000"/>
              </a:spcBef>
              <a:buFontTx/>
              <a:buNone/>
            </a:pPr>
            <a:r>
              <a:rPr lang="hu-HU" altLang="hu-HU" sz="3200" b="1" u="sng">
                <a:solidFill>
                  <a:srgbClr val="FF00CC"/>
                </a:solidFill>
              </a:rPr>
              <a:t>Mechanikai hatás</a:t>
            </a:r>
            <a:r>
              <a:rPr lang="en-US" altLang="hu-HU" b="1">
                <a:solidFill>
                  <a:srgbClr val="FF00CC"/>
                </a:solidFill>
              </a:rPr>
              <a:t>: </a:t>
            </a:r>
          </a:p>
          <a:p>
            <a:pPr lvl="2">
              <a:spcBef>
                <a:spcPct val="50000"/>
              </a:spcBef>
              <a:buFontTx/>
              <a:buNone/>
            </a:pPr>
            <a:r>
              <a:rPr lang="hu-HU" altLang="hu-HU" sz="2800" b="1">
                <a:solidFill>
                  <a:srgbClr val="FF00CC"/>
                </a:solidFill>
              </a:rPr>
              <a:t>Megnövekedett ellenállás a nyújtással szemben</a:t>
            </a:r>
            <a:endParaRPr lang="en-US" altLang="hu-HU" sz="2800" b="1">
              <a:solidFill>
                <a:srgbClr val="99FF33"/>
              </a:solidFill>
            </a:endParaRPr>
          </a:p>
          <a:p>
            <a:pPr lvl="1">
              <a:spcBef>
                <a:spcPct val="50000"/>
              </a:spcBef>
              <a:buFontTx/>
              <a:buNone/>
            </a:pPr>
            <a:r>
              <a:rPr lang="hu-HU" altLang="hu-HU" sz="3200" b="1" u="sng"/>
              <a:t>Szöveti hatás</a:t>
            </a:r>
            <a:r>
              <a:rPr lang="en-US" altLang="hu-HU" sz="3200" b="1" u="sng"/>
              <a:t>:</a:t>
            </a:r>
            <a:r>
              <a:rPr lang="en-US" altLang="hu-HU" b="1"/>
              <a:t> </a:t>
            </a:r>
          </a:p>
          <a:p>
            <a:pPr lvl="2">
              <a:spcBef>
                <a:spcPct val="50000"/>
              </a:spcBef>
            </a:pPr>
            <a:r>
              <a:rPr lang="en-US" altLang="hu-HU" sz="2800" b="1"/>
              <a:t> </a:t>
            </a:r>
            <a:r>
              <a:rPr lang="hu-HU" altLang="hu-HU" sz="2800" b="1"/>
              <a:t>a kollagén tartalom megnövekszik</a:t>
            </a:r>
            <a:endParaRPr lang="en-US" altLang="hu-HU" sz="2800" b="1"/>
          </a:p>
          <a:p>
            <a:pPr lvl="2">
              <a:spcBef>
                <a:spcPct val="50000"/>
              </a:spcBef>
            </a:pPr>
            <a:r>
              <a:rPr lang="en-US" altLang="hu-HU" sz="2800" b="1"/>
              <a:t> </a:t>
            </a:r>
            <a:r>
              <a:rPr lang="hu-HU" altLang="hu-HU" sz="2800" b="1"/>
              <a:t>a keresztösszeköttetés száma megnövekszik </a:t>
            </a:r>
            <a:endParaRPr lang="en-US" altLang="hu-HU" sz="2800" b="1"/>
          </a:p>
        </p:txBody>
      </p:sp>
    </p:spTree>
    <p:extLst>
      <p:ext uri="{BB962C8B-B14F-4D97-AF65-F5344CB8AC3E}">
        <p14:creationId xmlns:p14="http://schemas.microsoft.com/office/powerpoint/2010/main" val="23259646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600200" y="304800"/>
            <a:ext cx="60198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dirty="0"/>
              <a:t>Corticosteroid</a:t>
            </a:r>
            <a:r>
              <a:rPr lang="en-US" altLang="hu-HU" sz="2800" b="1" dirty="0"/>
              <a:t> (</a:t>
            </a:r>
            <a:r>
              <a:rPr lang="en-US" altLang="hu-HU" sz="2800" b="1" dirty="0" err="1"/>
              <a:t>kataboli</a:t>
            </a:r>
            <a:r>
              <a:rPr lang="hu-HU" altLang="hu-HU" sz="2800" b="1" dirty="0" err="1"/>
              <a:t>kus</a:t>
            </a:r>
            <a:r>
              <a:rPr lang="hu-HU" altLang="hu-HU" sz="2800" b="1" dirty="0"/>
              <a:t> hatás</a:t>
            </a:r>
            <a:r>
              <a:rPr lang="en-US" altLang="hu-HU" sz="2800" b="1" dirty="0"/>
              <a:t>)</a:t>
            </a:r>
          </a:p>
          <a:p>
            <a:pPr lvl="1">
              <a:spcBef>
                <a:spcPct val="50000"/>
              </a:spcBef>
              <a:buFontTx/>
              <a:buChar char="•"/>
            </a:pPr>
            <a:r>
              <a:rPr lang="en-US" altLang="hu-HU" b="1" dirty="0"/>
              <a:t> </a:t>
            </a:r>
            <a:r>
              <a:rPr lang="hu-HU" altLang="hu-HU" b="1" dirty="0"/>
              <a:t>gyengíti a kötőszövetet</a:t>
            </a:r>
            <a:endParaRPr lang="en-US" altLang="hu-HU" b="1" dirty="0"/>
          </a:p>
          <a:p>
            <a:pPr lvl="1">
              <a:spcBef>
                <a:spcPct val="50000"/>
              </a:spcBef>
              <a:buFontTx/>
              <a:buChar char="•"/>
            </a:pPr>
            <a:r>
              <a:rPr lang="en-US" altLang="hu-HU" b="1" dirty="0"/>
              <a:t> </a:t>
            </a:r>
            <a:r>
              <a:rPr lang="en-US" altLang="hu-HU" b="1" dirty="0" err="1" smtClean="0"/>
              <a:t>atr</a:t>
            </a:r>
            <a:r>
              <a:rPr lang="hu-HU" altLang="hu-HU" b="1" dirty="0" err="1" smtClean="0"/>
              <a:t>ófia</a:t>
            </a:r>
            <a:endParaRPr lang="en-US" altLang="hu-HU" b="1" dirty="0"/>
          </a:p>
        </p:txBody>
      </p:sp>
      <p:sp>
        <p:nvSpPr>
          <p:cNvPr id="59395" name="Rectangle 3"/>
          <p:cNvSpPr>
            <a:spLocks noChangeArrowheads="1"/>
          </p:cNvSpPr>
          <p:nvPr/>
        </p:nvSpPr>
        <p:spPr bwMode="auto">
          <a:xfrm>
            <a:off x="1752600" y="2438400"/>
            <a:ext cx="6553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a:solidFill>
                  <a:srgbClr val="00CC99"/>
                </a:solidFill>
              </a:rPr>
              <a:t>Anaboli</a:t>
            </a:r>
            <a:r>
              <a:rPr lang="hu-HU" altLang="hu-HU" b="1">
                <a:solidFill>
                  <a:srgbClr val="00CC99"/>
                </a:solidFill>
              </a:rPr>
              <a:t>kus</a:t>
            </a:r>
            <a:r>
              <a:rPr lang="en-US" altLang="hu-HU" b="1">
                <a:solidFill>
                  <a:srgbClr val="00CC99"/>
                </a:solidFill>
              </a:rPr>
              <a:t> steroid</a:t>
            </a:r>
            <a:endParaRPr lang="en-US" altLang="hu-HU" sz="2800" b="1">
              <a:solidFill>
                <a:srgbClr val="00CC99"/>
              </a:solidFill>
            </a:endParaRPr>
          </a:p>
          <a:p>
            <a:pPr lvl="1">
              <a:spcBef>
                <a:spcPct val="50000"/>
              </a:spcBef>
              <a:buFontTx/>
              <a:buChar char="•"/>
            </a:pPr>
            <a:r>
              <a:rPr lang="en-US" altLang="hu-HU" b="1">
                <a:solidFill>
                  <a:srgbClr val="00CC99"/>
                </a:solidFill>
              </a:rPr>
              <a:t>  </a:t>
            </a:r>
            <a:r>
              <a:rPr lang="hu-HU" altLang="hu-HU" b="1">
                <a:solidFill>
                  <a:srgbClr val="00CC99"/>
                </a:solidFill>
              </a:rPr>
              <a:t>csökkenő ellenállás a megnyújtó erővel szemben</a:t>
            </a:r>
            <a:endParaRPr lang="en-US" altLang="hu-HU" b="1">
              <a:solidFill>
                <a:srgbClr val="00CC99"/>
              </a:solidFill>
            </a:endParaRPr>
          </a:p>
          <a:p>
            <a:pPr lvl="1">
              <a:spcBef>
                <a:spcPct val="50000"/>
              </a:spcBef>
              <a:buFontTx/>
              <a:buChar char="•"/>
            </a:pPr>
            <a:r>
              <a:rPr lang="en-US" altLang="hu-HU" b="1">
                <a:solidFill>
                  <a:srgbClr val="00CC99"/>
                </a:solidFill>
              </a:rPr>
              <a:t> </a:t>
            </a:r>
            <a:r>
              <a:rPr lang="hu-HU" altLang="hu-HU" b="1">
                <a:solidFill>
                  <a:srgbClr val="00CC99"/>
                </a:solidFill>
              </a:rPr>
              <a:t>izom-ín erő arány növekszik</a:t>
            </a:r>
            <a:endParaRPr lang="en-US" altLang="hu-HU" b="1">
              <a:solidFill>
                <a:srgbClr val="00CC99"/>
              </a:solidFill>
            </a:endParaRPr>
          </a:p>
        </p:txBody>
      </p:sp>
    </p:spTree>
    <p:extLst>
      <p:ext uri="{BB962C8B-B14F-4D97-AF65-F5344CB8AC3E}">
        <p14:creationId xmlns:p14="http://schemas.microsoft.com/office/powerpoint/2010/main" val="4742706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7835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journalofprolotherapy.com/images/issue_12/ligament_healing_figure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96752"/>
            <a:ext cx="3810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33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3810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a:solidFill>
                  <a:schemeClr val="folHlink"/>
                </a:solidFill>
              </a:rPr>
              <a:t>Az inak és szalagok összetétele és szerkezete</a:t>
            </a:r>
            <a:endParaRPr lang="en-US" altLang="hu-HU" b="1">
              <a:solidFill>
                <a:schemeClr val="folHlink"/>
              </a:solidFill>
            </a:endParaRPr>
          </a:p>
        </p:txBody>
      </p:sp>
      <p:sp>
        <p:nvSpPr>
          <p:cNvPr id="4101" name="Text Box 5"/>
          <p:cNvSpPr txBox="1">
            <a:spLocks noChangeArrowheads="1"/>
          </p:cNvSpPr>
          <p:nvPr/>
        </p:nvSpPr>
        <p:spPr bwMode="auto">
          <a:xfrm>
            <a:off x="990600" y="1676400"/>
            <a:ext cx="7543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a:t>Sejtes anyag</a:t>
            </a:r>
            <a:r>
              <a:rPr lang="en-US" altLang="hu-HU" b="1"/>
              <a:t> 20 %, </a:t>
            </a:r>
          </a:p>
          <a:p>
            <a:pPr algn="ctr">
              <a:spcBef>
                <a:spcPct val="50000"/>
              </a:spcBef>
              <a:buFontTx/>
              <a:buNone/>
            </a:pPr>
            <a:r>
              <a:rPr lang="hu-HU" altLang="hu-HU" b="1"/>
              <a:t>Sejtközötti állomány</a:t>
            </a:r>
            <a:r>
              <a:rPr lang="en-US" altLang="hu-HU" b="1"/>
              <a:t> 80%</a:t>
            </a:r>
          </a:p>
        </p:txBody>
      </p:sp>
      <p:sp>
        <p:nvSpPr>
          <p:cNvPr id="4102" name="Text Box 6"/>
          <p:cNvSpPr txBox="1">
            <a:spLocks noChangeArrowheads="1"/>
          </p:cNvSpPr>
          <p:nvPr/>
        </p:nvSpPr>
        <p:spPr bwMode="auto">
          <a:xfrm>
            <a:off x="990600" y="3429000"/>
            <a:ext cx="769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a:t>A sejtközötti állomány</a:t>
            </a:r>
            <a:r>
              <a:rPr lang="en-US" altLang="hu-HU" b="1"/>
              <a:t> 70 % </a:t>
            </a:r>
            <a:r>
              <a:rPr lang="hu-HU" altLang="hu-HU" b="1"/>
              <a:t>vizet</a:t>
            </a:r>
            <a:r>
              <a:rPr lang="en-US" altLang="hu-HU" b="1"/>
              <a:t>,</a:t>
            </a:r>
          </a:p>
          <a:p>
            <a:pPr algn="ctr">
              <a:spcBef>
                <a:spcPct val="50000"/>
              </a:spcBef>
              <a:buFontTx/>
              <a:buNone/>
            </a:pPr>
            <a:r>
              <a:rPr lang="en-US" altLang="hu-HU" b="1"/>
              <a:t> 30 % </a:t>
            </a:r>
            <a:r>
              <a:rPr lang="hu-HU" altLang="hu-HU" b="1"/>
              <a:t>szilárd anyagot tartalmaz</a:t>
            </a:r>
            <a:endParaRPr lang="en-US" altLang="hu-HU" b="1"/>
          </a:p>
        </p:txBody>
      </p:sp>
    </p:spTree>
    <p:extLst>
      <p:ext uri="{BB962C8B-B14F-4D97-AF65-F5344CB8AC3E}">
        <p14:creationId xmlns:p14="http://schemas.microsoft.com/office/powerpoint/2010/main" val="933272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box(out)">
                                      <p:cBhvr>
                                        <p:cTn id="7" dur="500"/>
                                        <p:tgtEl>
                                          <p:spTgt spid="410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01">
                                            <p:txEl>
                                              <p:pRg st="1" end="1"/>
                                            </p:txEl>
                                          </p:spTgt>
                                        </p:tgtEl>
                                        <p:attrNameLst>
                                          <p:attrName>style.visibility</p:attrName>
                                        </p:attrNameLst>
                                      </p:cBhvr>
                                      <p:to>
                                        <p:strVal val="visible"/>
                                      </p:to>
                                    </p:set>
                                    <p:animEffect transition="in" filter="box(out)">
                                      <p:cBhvr>
                                        <p:cTn id="12" dur="500"/>
                                        <p:tgtEl>
                                          <p:spTgt spid="410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02">
                                            <p:txEl>
                                              <p:pRg st="0" end="0"/>
                                            </p:txEl>
                                          </p:spTgt>
                                        </p:tgtEl>
                                        <p:attrNameLst>
                                          <p:attrName>style.visibility</p:attrName>
                                        </p:attrNameLst>
                                      </p:cBhvr>
                                      <p:to>
                                        <p:strVal val="visible"/>
                                      </p:to>
                                    </p:set>
                                    <p:animEffect transition="in" filter="box(out)">
                                      <p:cBhvr>
                                        <p:cTn id="17" dur="500"/>
                                        <p:tgtEl>
                                          <p:spTgt spid="4102">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02">
                                            <p:txEl>
                                              <p:pRg st="1" end="1"/>
                                            </p:txEl>
                                          </p:spTgt>
                                        </p:tgtEl>
                                        <p:attrNameLst>
                                          <p:attrName>style.visibility</p:attrName>
                                        </p:attrNameLst>
                                      </p:cBhvr>
                                      <p:to>
                                        <p:strVal val="visible"/>
                                      </p:to>
                                    </p:set>
                                    <p:animEffect transition="in" filter="box(out)">
                                      <p:cBhvr>
                                        <p:cTn id="22" dur="500"/>
                                        <p:tgtEl>
                                          <p:spTgt spid="4102">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utoUpdateAnimBg="0"/>
      <p:bldP spid="4102"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http://silver.neep.wisc.edu/~lakes/slideTissue.dir/ligStressStr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6"/>
            <a:ext cx="7773453" cy="55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803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94184" y="980728"/>
            <a:ext cx="8496944" cy="5016758"/>
          </a:xfrm>
          <a:prstGeom prst="rect">
            <a:avLst/>
          </a:prstGeom>
        </p:spPr>
        <p:txBody>
          <a:bodyPr wrap="square">
            <a:spAutoFit/>
          </a:bodyPr>
          <a:lstStyle/>
          <a:p>
            <a:r>
              <a:rPr lang="en-US" sz="2000" dirty="0"/>
              <a:t>Maximal </a:t>
            </a:r>
            <a:r>
              <a:rPr lang="en-US" sz="2000" dirty="0" err="1"/>
              <a:t>Fpt</a:t>
            </a:r>
            <a:r>
              <a:rPr lang="en-US" sz="2000" dirty="0"/>
              <a:t> and tendon elongation were (mean7SE) 54537307 N and 570.5 mm for men, 38777307 N and 4.970.6 mm for women, 20177170 N and 6.270.5 mm for boys and 21697182 N and 5.970.7 mm for girls. In all groups, tendon stiffness and Young’s modulus were examined at the level that corresponded to the maximal 30% of the weakest participant’s </a:t>
            </a:r>
            <a:r>
              <a:rPr lang="en-US" sz="2000" dirty="0" err="1"/>
              <a:t>Fpt</a:t>
            </a:r>
            <a:r>
              <a:rPr lang="en-US" sz="2000" dirty="0"/>
              <a:t> and stress, respectively; these were 925–1321 N and 11.5– 16.5 MPa, respectively. Stiffness was 94% greater in men than boys and 84% greater in women than girls (po0.01), with no differences between men and women, or boys and girls (men 1076787 N/mm; women 10307139 N/mm; boys 555771 N/mm and girls 561.5757.4 N/mm). Young’s modulus was 99% greater in men than boys (po0.01), and 66% greater in women than girls (po0.05). There were no differences in modulus between men and women, or boys and girls (men 597749 MPa; women 549770 MPa; boys 255742 MPa and girls 302733 MPa). These findings indicate that the mechanical stiffness of tendon increases with maturation due to an increased Young’s modulus and, in females due to a greater increase in tendon cross-sectional area than tendon length.</a:t>
            </a:r>
            <a:endParaRPr lang="hu-HU" sz="2000" dirty="0"/>
          </a:p>
        </p:txBody>
      </p:sp>
    </p:spTree>
    <p:extLst>
      <p:ext uri="{BB962C8B-B14F-4D97-AF65-F5344CB8AC3E}">
        <p14:creationId xmlns:p14="http://schemas.microsoft.com/office/powerpoint/2010/main" val="2557124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057400" y="152400"/>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b="1"/>
              <a:t>HUMAN MODEL</a:t>
            </a:r>
            <a:r>
              <a:rPr lang="hu-HU" altLang="hu-HU" b="1"/>
              <a:t>L</a:t>
            </a:r>
            <a:endParaRPr lang="en-GB" altLang="hu-HU" b="1"/>
          </a:p>
        </p:txBody>
      </p:sp>
      <p:sp>
        <p:nvSpPr>
          <p:cNvPr id="105475" name="Text Box 3"/>
          <p:cNvSpPr txBox="1">
            <a:spLocks noChangeArrowheads="1"/>
          </p:cNvSpPr>
          <p:nvPr/>
        </p:nvSpPr>
        <p:spPr bwMode="auto">
          <a:xfrm>
            <a:off x="381000" y="1747838"/>
            <a:ext cx="24384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30000"/>
              </a:lnSpc>
              <a:spcBef>
                <a:spcPct val="50000"/>
              </a:spcBef>
              <a:buFontTx/>
              <a:buNone/>
            </a:pPr>
            <a:r>
              <a:rPr lang="en-GB" altLang="hu-HU" sz="2400" b="1"/>
              <a:t>Strain (%):</a:t>
            </a:r>
          </a:p>
          <a:p>
            <a:pPr>
              <a:lnSpc>
                <a:spcPct val="130000"/>
              </a:lnSpc>
              <a:spcBef>
                <a:spcPct val="50000"/>
              </a:spcBef>
              <a:buFontTx/>
              <a:buNone/>
            </a:pPr>
            <a:r>
              <a:rPr lang="en-GB" altLang="hu-HU" sz="2400" b="1"/>
              <a:t>Stress (MPa):</a:t>
            </a:r>
          </a:p>
        </p:txBody>
      </p:sp>
      <p:sp>
        <p:nvSpPr>
          <p:cNvPr id="105476" name="Text Box 4"/>
          <p:cNvSpPr txBox="1">
            <a:spLocks noChangeArrowheads="1"/>
          </p:cNvSpPr>
          <p:nvPr/>
        </p:nvSpPr>
        <p:spPr bwMode="auto">
          <a:xfrm>
            <a:off x="381000" y="3429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t>In vivo</a:t>
            </a:r>
          </a:p>
        </p:txBody>
      </p:sp>
      <p:sp>
        <p:nvSpPr>
          <p:cNvPr id="105477" name="Text Box 5"/>
          <p:cNvSpPr txBox="1">
            <a:spLocks noChangeArrowheads="1"/>
          </p:cNvSpPr>
          <p:nvPr/>
        </p:nvSpPr>
        <p:spPr bwMode="auto">
          <a:xfrm>
            <a:off x="304800" y="762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solidFill>
                  <a:schemeClr val="folHlink"/>
                </a:solidFill>
              </a:rPr>
              <a:t> ACL </a:t>
            </a:r>
          </a:p>
        </p:txBody>
      </p:sp>
      <p:sp>
        <p:nvSpPr>
          <p:cNvPr id="105478" name="Line 6"/>
          <p:cNvSpPr>
            <a:spLocks noChangeShapeType="1"/>
          </p:cNvSpPr>
          <p:nvPr/>
        </p:nvSpPr>
        <p:spPr bwMode="auto">
          <a:xfrm>
            <a:off x="0" y="3352800"/>
            <a:ext cx="9144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05479" name="Text Box 7"/>
          <p:cNvSpPr txBox="1">
            <a:spLocks noChangeArrowheads="1"/>
          </p:cNvSpPr>
          <p:nvPr/>
        </p:nvSpPr>
        <p:spPr bwMode="auto">
          <a:xfrm>
            <a:off x="2514600" y="1295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2400" b="1"/>
              <a:t>Idős</a:t>
            </a:r>
            <a:endParaRPr lang="en-US" altLang="hu-HU" sz="2400" b="1"/>
          </a:p>
        </p:txBody>
      </p:sp>
      <p:sp>
        <p:nvSpPr>
          <p:cNvPr id="105480" name="Text Box 8"/>
          <p:cNvSpPr txBox="1">
            <a:spLocks noChangeArrowheads="1"/>
          </p:cNvSpPr>
          <p:nvPr/>
        </p:nvSpPr>
        <p:spPr bwMode="auto">
          <a:xfrm>
            <a:off x="4267200" y="1295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2400" b="1"/>
              <a:t>Fiatal</a:t>
            </a:r>
            <a:endParaRPr lang="en-US" altLang="hu-HU" sz="2400" b="1"/>
          </a:p>
        </p:txBody>
      </p:sp>
      <p:sp>
        <p:nvSpPr>
          <p:cNvPr id="105481" name="Text Box 9"/>
          <p:cNvSpPr txBox="1">
            <a:spLocks noChangeArrowheads="1"/>
          </p:cNvSpPr>
          <p:nvPr/>
        </p:nvSpPr>
        <p:spPr bwMode="auto">
          <a:xfrm>
            <a:off x="6400800" y="1295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t>Rheosus m</a:t>
            </a:r>
            <a:r>
              <a:rPr lang="hu-HU" altLang="hu-HU" sz="2400" b="1"/>
              <a:t>ajom</a:t>
            </a:r>
            <a:endParaRPr lang="en-US" altLang="hu-HU" sz="2400" b="1"/>
          </a:p>
        </p:txBody>
      </p:sp>
      <p:grpSp>
        <p:nvGrpSpPr>
          <p:cNvPr id="2" name="Group 23"/>
          <p:cNvGrpSpPr>
            <a:grpSpLocks/>
          </p:cNvGrpSpPr>
          <p:nvPr/>
        </p:nvGrpSpPr>
        <p:grpSpPr bwMode="auto">
          <a:xfrm>
            <a:off x="2895600" y="1752600"/>
            <a:ext cx="5029200" cy="609600"/>
            <a:chOff x="1824" y="1104"/>
            <a:chExt cx="3168" cy="384"/>
          </a:xfrm>
        </p:grpSpPr>
        <p:sp>
          <p:nvSpPr>
            <p:cNvPr id="35864" name="Text Box 10"/>
            <p:cNvSpPr txBox="1">
              <a:spLocks noChangeArrowheads="1"/>
            </p:cNvSpPr>
            <p:nvPr/>
          </p:nvSpPr>
          <p:spPr bwMode="auto">
            <a:xfrm>
              <a:off x="1824" y="1123"/>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dirty="0">
                  <a:solidFill>
                    <a:srgbClr val="00CC99"/>
                  </a:solidFill>
                </a:rPr>
                <a:t>21.9</a:t>
              </a:r>
            </a:p>
          </p:txBody>
        </p:sp>
        <p:sp>
          <p:nvSpPr>
            <p:cNvPr id="35865" name="Text Box 12"/>
            <p:cNvSpPr txBox="1">
              <a:spLocks noChangeArrowheads="1"/>
            </p:cNvSpPr>
            <p:nvPr/>
          </p:nvSpPr>
          <p:spPr bwMode="auto">
            <a:xfrm>
              <a:off x="3024" y="1104"/>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a:solidFill>
                    <a:srgbClr val="00CC99"/>
                  </a:solidFill>
                </a:rPr>
                <a:t>25.5</a:t>
              </a:r>
            </a:p>
          </p:txBody>
        </p:sp>
        <p:sp>
          <p:nvSpPr>
            <p:cNvPr id="35866" name="Text Box 14"/>
            <p:cNvSpPr txBox="1">
              <a:spLocks noChangeArrowheads="1"/>
            </p:cNvSpPr>
            <p:nvPr/>
          </p:nvSpPr>
          <p:spPr bwMode="auto">
            <a:xfrm>
              <a:off x="4272" y="1104"/>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a:solidFill>
                    <a:srgbClr val="00CC99"/>
                  </a:solidFill>
                </a:rPr>
                <a:t>38.0</a:t>
              </a:r>
            </a:p>
          </p:txBody>
        </p:sp>
      </p:grpSp>
      <p:grpSp>
        <p:nvGrpSpPr>
          <p:cNvPr id="3" name="Group 24"/>
          <p:cNvGrpSpPr>
            <a:grpSpLocks/>
          </p:cNvGrpSpPr>
          <p:nvPr/>
        </p:nvGrpSpPr>
        <p:grpSpPr bwMode="auto">
          <a:xfrm>
            <a:off x="2895600" y="2468563"/>
            <a:ext cx="5029200" cy="625475"/>
            <a:chOff x="1824" y="1555"/>
            <a:chExt cx="3168" cy="394"/>
          </a:xfrm>
        </p:grpSpPr>
        <p:sp>
          <p:nvSpPr>
            <p:cNvPr id="35861" name="Text Box 11"/>
            <p:cNvSpPr txBox="1">
              <a:spLocks noChangeArrowheads="1"/>
            </p:cNvSpPr>
            <p:nvPr/>
          </p:nvSpPr>
          <p:spPr bwMode="auto">
            <a:xfrm>
              <a:off x="1824" y="1555"/>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a:solidFill>
                    <a:srgbClr val="00CC99"/>
                  </a:solidFill>
                </a:rPr>
                <a:t>13.3</a:t>
              </a:r>
            </a:p>
          </p:txBody>
        </p:sp>
        <p:sp>
          <p:nvSpPr>
            <p:cNvPr id="35862" name="Text Box 13"/>
            <p:cNvSpPr txBox="1">
              <a:spLocks noChangeArrowheads="1"/>
            </p:cNvSpPr>
            <p:nvPr/>
          </p:nvSpPr>
          <p:spPr bwMode="auto">
            <a:xfrm>
              <a:off x="3024" y="1555"/>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a:solidFill>
                    <a:srgbClr val="00CC99"/>
                  </a:solidFill>
                </a:rPr>
                <a:t>37.8</a:t>
              </a:r>
            </a:p>
          </p:txBody>
        </p:sp>
        <p:sp>
          <p:nvSpPr>
            <p:cNvPr id="35863" name="Text Box 15"/>
            <p:cNvSpPr txBox="1">
              <a:spLocks noChangeArrowheads="1"/>
            </p:cNvSpPr>
            <p:nvPr/>
          </p:nvSpPr>
          <p:spPr bwMode="auto">
            <a:xfrm>
              <a:off x="4272" y="1584"/>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a:solidFill>
                    <a:srgbClr val="00CC99"/>
                  </a:solidFill>
                </a:rPr>
                <a:t>66.1</a:t>
              </a:r>
            </a:p>
          </p:txBody>
        </p:sp>
      </p:grpSp>
      <p:sp>
        <p:nvSpPr>
          <p:cNvPr id="105488" name="Text Box 16"/>
          <p:cNvSpPr txBox="1">
            <a:spLocks noChangeArrowheads="1"/>
          </p:cNvSpPr>
          <p:nvPr/>
        </p:nvSpPr>
        <p:spPr bwMode="auto">
          <a:xfrm>
            <a:off x="381000" y="4262438"/>
            <a:ext cx="24384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30000"/>
              </a:lnSpc>
              <a:spcBef>
                <a:spcPct val="50000"/>
              </a:spcBef>
              <a:buFontTx/>
              <a:buNone/>
            </a:pPr>
            <a:r>
              <a:rPr lang="en-GB" altLang="hu-HU" sz="2400" b="1"/>
              <a:t>Strain (%):</a:t>
            </a:r>
          </a:p>
          <a:p>
            <a:pPr>
              <a:lnSpc>
                <a:spcPct val="130000"/>
              </a:lnSpc>
              <a:spcBef>
                <a:spcPct val="50000"/>
              </a:spcBef>
              <a:buFontTx/>
              <a:buNone/>
            </a:pPr>
            <a:r>
              <a:rPr lang="en-GB" altLang="hu-HU" sz="2400" b="1"/>
              <a:t>Stress (MPa):</a:t>
            </a:r>
          </a:p>
        </p:txBody>
      </p:sp>
      <p:sp>
        <p:nvSpPr>
          <p:cNvPr id="105489" name="Text Box 17"/>
          <p:cNvSpPr txBox="1">
            <a:spLocks noChangeArrowheads="1"/>
          </p:cNvSpPr>
          <p:nvPr/>
        </p:nvSpPr>
        <p:spPr bwMode="auto">
          <a:xfrm>
            <a:off x="2819400" y="3733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t>Tibialis anterior</a:t>
            </a:r>
          </a:p>
        </p:txBody>
      </p:sp>
      <p:sp>
        <p:nvSpPr>
          <p:cNvPr id="105491" name="Text Box 19"/>
          <p:cNvSpPr txBox="1">
            <a:spLocks noChangeArrowheads="1"/>
          </p:cNvSpPr>
          <p:nvPr/>
        </p:nvSpPr>
        <p:spPr bwMode="auto">
          <a:xfrm>
            <a:off x="5715000" y="3733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t>Patella</a:t>
            </a:r>
            <a:r>
              <a:rPr lang="hu-HU" altLang="hu-HU" sz="2400" b="1"/>
              <a:t> ín</a:t>
            </a:r>
            <a:endParaRPr lang="en-US" altLang="hu-HU" sz="2400" b="1"/>
          </a:p>
        </p:txBody>
      </p:sp>
      <p:grpSp>
        <p:nvGrpSpPr>
          <p:cNvPr id="4" name="Group 25"/>
          <p:cNvGrpSpPr>
            <a:grpSpLocks/>
          </p:cNvGrpSpPr>
          <p:nvPr/>
        </p:nvGrpSpPr>
        <p:grpSpPr bwMode="auto">
          <a:xfrm>
            <a:off x="3276600" y="4267200"/>
            <a:ext cx="4114800" cy="579438"/>
            <a:chOff x="2064" y="2688"/>
            <a:chExt cx="2592" cy="365"/>
          </a:xfrm>
        </p:grpSpPr>
        <p:sp>
          <p:nvSpPr>
            <p:cNvPr id="35859" name="Text Box 18"/>
            <p:cNvSpPr txBox="1">
              <a:spLocks noChangeArrowheads="1"/>
            </p:cNvSpPr>
            <p:nvPr/>
          </p:nvSpPr>
          <p:spPr bwMode="auto">
            <a:xfrm>
              <a:off x="2064" y="2688"/>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dirty="0">
                  <a:solidFill>
                    <a:schemeClr val="folHlink"/>
                  </a:solidFill>
                </a:rPr>
                <a:t>2.5</a:t>
              </a:r>
            </a:p>
          </p:txBody>
        </p:sp>
        <p:sp>
          <p:nvSpPr>
            <p:cNvPr id="35860" name="Text Box 21"/>
            <p:cNvSpPr txBox="1">
              <a:spLocks noChangeArrowheads="1"/>
            </p:cNvSpPr>
            <p:nvPr/>
          </p:nvSpPr>
          <p:spPr bwMode="auto">
            <a:xfrm>
              <a:off x="3936" y="2688"/>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a:solidFill>
                    <a:schemeClr val="folHlink"/>
                  </a:solidFill>
                </a:rPr>
                <a:t>17.9</a:t>
              </a:r>
            </a:p>
          </p:txBody>
        </p:sp>
      </p:grpSp>
      <p:grpSp>
        <p:nvGrpSpPr>
          <p:cNvPr id="5" name="Group 26"/>
          <p:cNvGrpSpPr>
            <a:grpSpLocks/>
          </p:cNvGrpSpPr>
          <p:nvPr/>
        </p:nvGrpSpPr>
        <p:grpSpPr bwMode="auto">
          <a:xfrm>
            <a:off x="3200400" y="4953000"/>
            <a:ext cx="4191000" cy="579438"/>
            <a:chOff x="2016" y="3120"/>
            <a:chExt cx="2640" cy="365"/>
          </a:xfrm>
        </p:grpSpPr>
        <p:sp>
          <p:nvSpPr>
            <p:cNvPr id="35857" name="Text Box 20"/>
            <p:cNvSpPr txBox="1">
              <a:spLocks noChangeArrowheads="1"/>
            </p:cNvSpPr>
            <p:nvPr/>
          </p:nvSpPr>
          <p:spPr bwMode="auto">
            <a:xfrm>
              <a:off x="2016" y="3120"/>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a:solidFill>
                    <a:schemeClr val="folHlink"/>
                  </a:solidFill>
                </a:rPr>
                <a:t>25</a:t>
              </a:r>
            </a:p>
          </p:txBody>
        </p:sp>
        <p:sp>
          <p:nvSpPr>
            <p:cNvPr id="35858" name="Text Box 22"/>
            <p:cNvSpPr txBox="1">
              <a:spLocks noChangeArrowheads="1"/>
            </p:cNvSpPr>
            <p:nvPr/>
          </p:nvSpPr>
          <p:spPr bwMode="auto">
            <a:xfrm>
              <a:off x="3936" y="3120"/>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a:solidFill>
                    <a:schemeClr val="folHlink"/>
                  </a:solidFill>
                </a:rPr>
                <a:t>39.3</a:t>
              </a:r>
            </a:p>
          </p:txBody>
        </p:sp>
      </p:grpSp>
    </p:spTree>
    <p:extLst>
      <p:ext uri="{BB962C8B-B14F-4D97-AF65-F5344CB8AC3E}">
        <p14:creationId xmlns:p14="http://schemas.microsoft.com/office/powerpoint/2010/main" val="222982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box(out)">
                                      <p:cBhvr>
                                        <p:cTn id="7" dur="500"/>
                                        <p:tgtEl>
                                          <p:spTgt spid="10547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22" presetClass="entr" presetSubtype="1" fill="hold" grpId="0" nodeType="afterEffect">
                                  <p:stCondLst>
                                    <p:cond delay="0"/>
                                  </p:stCondLst>
                                  <p:iterate type="lt">
                                    <p:tmPct val="100000"/>
                                  </p:iterate>
                                  <p:childTnLst>
                                    <p:set>
                                      <p:cBhvr>
                                        <p:cTn id="10" dur="1" fill="hold">
                                          <p:stCondLst>
                                            <p:cond delay="0"/>
                                          </p:stCondLst>
                                        </p:cTn>
                                        <p:tgtEl>
                                          <p:spTgt spid="105477">
                                            <p:txEl>
                                              <p:pRg st="0" end="0"/>
                                            </p:txEl>
                                          </p:spTgt>
                                        </p:tgtEl>
                                        <p:attrNameLst>
                                          <p:attrName>style.visibility</p:attrName>
                                        </p:attrNameLst>
                                      </p:cBhvr>
                                      <p:to>
                                        <p:strVal val="visible"/>
                                      </p:to>
                                    </p:set>
                                    <p:animEffect transition="in" filter="wipe(up)">
                                      <p:cBhvr>
                                        <p:cTn id="11" dur="75"/>
                                        <p:tgtEl>
                                          <p:spTgt spid="105477">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4" name="TYPE.WAV"/>
                                        </p:tgtEl>
                                      </p:cMediaNode>
                                    </p:audio>
                                  </p:subTnLst>
                                </p:cTn>
                              </p:par>
                            </p:childTnLst>
                          </p:cTn>
                        </p:par>
                        <p:par>
                          <p:cTn id="12" fill="hold" nodeType="afterGroup">
                            <p:stCondLst>
                              <p:cond delay="725"/>
                            </p:stCondLst>
                            <p:childTnLst>
                              <p:par>
                                <p:cTn id="13" presetID="2" presetClass="entr" presetSubtype="2" fill="hold" grpId="0" nodeType="afterEffect">
                                  <p:stCondLst>
                                    <p:cond delay="0"/>
                                  </p:stCondLst>
                                  <p:childTnLst>
                                    <p:set>
                                      <p:cBhvr>
                                        <p:cTn id="14" dur="1" fill="hold">
                                          <p:stCondLst>
                                            <p:cond delay="0"/>
                                          </p:stCondLst>
                                        </p:cTn>
                                        <p:tgtEl>
                                          <p:spTgt spid="105475">
                                            <p:txEl>
                                              <p:pRg st="0" end="0"/>
                                            </p:txEl>
                                          </p:spTgt>
                                        </p:tgtEl>
                                        <p:attrNameLst>
                                          <p:attrName>style.visibility</p:attrName>
                                        </p:attrNameLst>
                                      </p:cBhvr>
                                      <p:to>
                                        <p:strVal val="visible"/>
                                      </p:to>
                                    </p:set>
                                    <p:anim calcmode="lin" valueType="num">
                                      <p:cBhvr additive="base">
                                        <p:cTn id="15" dur="500" fill="hold"/>
                                        <p:tgtEl>
                                          <p:spTgt spid="10547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54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CARBRAKE.WAV"/>
                                        </p:tgtEl>
                                      </p:cMediaNode>
                                    </p:audio>
                                  </p:subTnLst>
                                </p:cTn>
                              </p:par>
                            </p:childTnLst>
                          </p:cTn>
                        </p:par>
                        <p:par>
                          <p:cTn id="17" fill="hold" nodeType="afterGroup">
                            <p:stCondLst>
                              <p:cond delay="1225"/>
                            </p:stCondLst>
                            <p:childTnLst>
                              <p:par>
                                <p:cTn id="18" presetID="2" presetClass="entr" presetSubtype="2" fill="hold" grpId="0" nodeType="afterEffect">
                                  <p:stCondLst>
                                    <p:cond delay="0"/>
                                  </p:stCondLst>
                                  <p:childTnLst>
                                    <p:set>
                                      <p:cBhvr>
                                        <p:cTn id="19" dur="1" fill="hold">
                                          <p:stCondLst>
                                            <p:cond delay="0"/>
                                          </p:stCondLst>
                                        </p:cTn>
                                        <p:tgtEl>
                                          <p:spTgt spid="105475">
                                            <p:txEl>
                                              <p:pRg st="1" end="1"/>
                                            </p:txEl>
                                          </p:spTgt>
                                        </p:tgtEl>
                                        <p:attrNameLst>
                                          <p:attrName>style.visibility</p:attrName>
                                        </p:attrNameLst>
                                      </p:cBhvr>
                                      <p:to>
                                        <p:strVal val="visible"/>
                                      </p:to>
                                    </p:set>
                                    <p:anim calcmode="lin" valueType="num">
                                      <p:cBhvr additive="base">
                                        <p:cTn id="20" dur="500" fill="hold"/>
                                        <p:tgtEl>
                                          <p:spTgt spid="105475">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54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CARBRAKE.WAV"/>
                                        </p:tgtEl>
                                      </p:cMediaNode>
                                    </p:audio>
                                  </p:subTnLst>
                                </p:cTn>
                              </p:par>
                            </p:childTnLst>
                          </p:cTn>
                        </p:par>
                        <p:par>
                          <p:cTn id="22" fill="hold" nodeType="afterGroup">
                            <p:stCondLst>
                              <p:cond delay="1725"/>
                            </p:stCondLst>
                            <p:childTnLst>
                              <p:par>
                                <p:cTn id="23" presetID="4" presetClass="entr" presetSubtype="32" fill="hold" grpId="0" nodeType="afterEffect">
                                  <p:stCondLst>
                                    <p:cond delay="0"/>
                                  </p:stCondLst>
                                  <p:childTnLst>
                                    <p:set>
                                      <p:cBhvr>
                                        <p:cTn id="24" dur="1" fill="hold">
                                          <p:stCondLst>
                                            <p:cond delay="0"/>
                                          </p:stCondLst>
                                        </p:cTn>
                                        <p:tgtEl>
                                          <p:spTgt spid="105479">
                                            <p:txEl>
                                              <p:pRg st="0" end="0"/>
                                            </p:txEl>
                                          </p:spTgt>
                                        </p:tgtEl>
                                        <p:attrNameLst>
                                          <p:attrName>style.visibility</p:attrName>
                                        </p:attrNameLst>
                                      </p:cBhvr>
                                      <p:to>
                                        <p:strVal val="visible"/>
                                      </p:to>
                                    </p:set>
                                    <p:animEffect transition="in" filter="box(out)">
                                      <p:cBhvr>
                                        <p:cTn id="25" dur="500"/>
                                        <p:tgtEl>
                                          <p:spTgt spid="105479">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2225"/>
                            </p:stCondLst>
                            <p:childTnLst>
                              <p:par>
                                <p:cTn id="27" presetID="4" presetClass="entr" presetSubtype="32" fill="hold" grpId="0" nodeType="afterEffect">
                                  <p:stCondLst>
                                    <p:cond delay="0"/>
                                  </p:stCondLst>
                                  <p:childTnLst>
                                    <p:set>
                                      <p:cBhvr>
                                        <p:cTn id="28" dur="1" fill="hold">
                                          <p:stCondLst>
                                            <p:cond delay="0"/>
                                          </p:stCondLst>
                                        </p:cTn>
                                        <p:tgtEl>
                                          <p:spTgt spid="105480">
                                            <p:txEl>
                                              <p:pRg st="0" end="0"/>
                                            </p:txEl>
                                          </p:spTgt>
                                        </p:tgtEl>
                                        <p:attrNameLst>
                                          <p:attrName>style.visibility</p:attrName>
                                        </p:attrNameLst>
                                      </p:cBhvr>
                                      <p:to>
                                        <p:strVal val="visible"/>
                                      </p:to>
                                    </p:set>
                                    <p:animEffect transition="in" filter="box(out)">
                                      <p:cBhvr>
                                        <p:cTn id="29" dur="500"/>
                                        <p:tgtEl>
                                          <p:spTgt spid="105480">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par>
                          <p:cTn id="30" fill="hold" nodeType="afterGroup">
                            <p:stCondLst>
                              <p:cond delay="2725"/>
                            </p:stCondLst>
                            <p:childTnLst>
                              <p:par>
                                <p:cTn id="31" presetID="4" presetClass="entr" presetSubtype="32" fill="hold" grpId="0" nodeType="afterEffect">
                                  <p:stCondLst>
                                    <p:cond delay="0"/>
                                  </p:stCondLst>
                                  <p:childTnLst>
                                    <p:set>
                                      <p:cBhvr>
                                        <p:cTn id="32" dur="1" fill="hold">
                                          <p:stCondLst>
                                            <p:cond delay="0"/>
                                          </p:stCondLst>
                                        </p:cTn>
                                        <p:tgtEl>
                                          <p:spTgt spid="105481">
                                            <p:txEl>
                                              <p:pRg st="0" end="0"/>
                                            </p:txEl>
                                          </p:spTgt>
                                        </p:tgtEl>
                                        <p:attrNameLst>
                                          <p:attrName>style.visibility</p:attrName>
                                        </p:attrNameLst>
                                      </p:cBhvr>
                                      <p:to>
                                        <p:strVal val="visible"/>
                                      </p:to>
                                    </p:set>
                                    <p:animEffect transition="in" filter="box(out)">
                                      <p:cBhvr>
                                        <p:cTn id="33" dur="500"/>
                                        <p:tgtEl>
                                          <p:spTgt spid="105481">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out)">
                                      <p:cBhvr>
                                        <p:cTn id="38" dur="500"/>
                                        <p:tgtEl>
                                          <p:spTgt spid="2"/>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ox(out)">
                                      <p:cBhvr>
                                        <p:cTn id="43"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05478"/>
                                        </p:tgtEl>
                                        <p:attrNameLst>
                                          <p:attrName>style.visibility</p:attrName>
                                        </p:attrNameLst>
                                      </p:cBhvr>
                                      <p:to>
                                        <p:strVal val="visible"/>
                                      </p:to>
                                    </p:set>
                                    <p:animEffect transition="in" filter="box(out)">
                                      <p:cBhvr>
                                        <p:cTn id="48" dur="500"/>
                                        <p:tgtEl>
                                          <p:spTgt spid="105478"/>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iterate type="lt">
                                    <p:tmPct val="100000"/>
                                  </p:iterate>
                                  <p:childTnLst>
                                    <p:set>
                                      <p:cBhvr>
                                        <p:cTn id="52" dur="1" fill="hold">
                                          <p:stCondLst>
                                            <p:cond delay="0"/>
                                          </p:stCondLst>
                                        </p:cTn>
                                        <p:tgtEl>
                                          <p:spTgt spid="105476">
                                            <p:txEl>
                                              <p:pRg st="0" end="0"/>
                                            </p:txEl>
                                          </p:spTgt>
                                        </p:tgtEl>
                                        <p:attrNameLst>
                                          <p:attrName>style.visibility</p:attrName>
                                        </p:attrNameLst>
                                      </p:cBhvr>
                                      <p:to>
                                        <p:strVal val="visible"/>
                                      </p:to>
                                    </p:set>
                                    <p:animEffect transition="in" filter="wipe(up)">
                                      <p:cBhvr>
                                        <p:cTn id="53" dur="75"/>
                                        <p:tgtEl>
                                          <p:spTgt spid="105476">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4" name="TYPE.WAV"/>
                                        </p:tgtEl>
                                      </p:cMediaNode>
                                    </p:audio>
                                  </p:subTnLst>
                                </p:cTn>
                              </p:par>
                            </p:childTnLst>
                          </p:cTn>
                        </p:par>
                        <p:par>
                          <p:cTn id="54" fill="hold" nodeType="afterGroup">
                            <p:stCondLst>
                              <p:cond delay="450"/>
                            </p:stCondLst>
                            <p:childTnLst>
                              <p:par>
                                <p:cTn id="55" presetID="2" presetClass="entr" presetSubtype="2" fill="hold" grpId="0" nodeType="afterEffect">
                                  <p:stCondLst>
                                    <p:cond delay="0"/>
                                  </p:stCondLst>
                                  <p:childTnLst>
                                    <p:set>
                                      <p:cBhvr>
                                        <p:cTn id="56" dur="1" fill="hold">
                                          <p:stCondLst>
                                            <p:cond delay="0"/>
                                          </p:stCondLst>
                                        </p:cTn>
                                        <p:tgtEl>
                                          <p:spTgt spid="105488">
                                            <p:txEl>
                                              <p:pRg st="0" end="0"/>
                                            </p:txEl>
                                          </p:spTgt>
                                        </p:tgtEl>
                                        <p:attrNameLst>
                                          <p:attrName>style.visibility</p:attrName>
                                        </p:attrNameLst>
                                      </p:cBhvr>
                                      <p:to>
                                        <p:strVal val="visible"/>
                                      </p:to>
                                    </p:set>
                                    <p:anim calcmode="lin" valueType="num">
                                      <p:cBhvr additive="base">
                                        <p:cTn id="57" dur="500" fill="hold"/>
                                        <p:tgtEl>
                                          <p:spTgt spid="105488">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54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CARBRAKE.WAV"/>
                                        </p:tgtEl>
                                      </p:cMediaNode>
                                    </p:audio>
                                  </p:subTnLst>
                                </p:cTn>
                              </p:par>
                            </p:childTnLst>
                          </p:cTn>
                        </p:par>
                        <p:par>
                          <p:cTn id="59" fill="hold" nodeType="afterGroup">
                            <p:stCondLst>
                              <p:cond delay="950"/>
                            </p:stCondLst>
                            <p:childTnLst>
                              <p:par>
                                <p:cTn id="60" presetID="2" presetClass="entr" presetSubtype="2" fill="hold" grpId="0" nodeType="afterEffect">
                                  <p:stCondLst>
                                    <p:cond delay="0"/>
                                  </p:stCondLst>
                                  <p:childTnLst>
                                    <p:set>
                                      <p:cBhvr>
                                        <p:cTn id="61" dur="1" fill="hold">
                                          <p:stCondLst>
                                            <p:cond delay="0"/>
                                          </p:stCondLst>
                                        </p:cTn>
                                        <p:tgtEl>
                                          <p:spTgt spid="105488">
                                            <p:txEl>
                                              <p:pRg st="1" end="1"/>
                                            </p:txEl>
                                          </p:spTgt>
                                        </p:tgtEl>
                                        <p:attrNameLst>
                                          <p:attrName>style.visibility</p:attrName>
                                        </p:attrNameLst>
                                      </p:cBhvr>
                                      <p:to>
                                        <p:strVal val="visible"/>
                                      </p:to>
                                    </p:set>
                                    <p:anim calcmode="lin" valueType="num">
                                      <p:cBhvr additive="base">
                                        <p:cTn id="62" dur="500" fill="hold"/>
                                        <p:tgtEl>
                                          <p:spTgt spid="105488">
                                            <p:txEl>
                                              <p:pRg st="1" end="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0548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CARBRAKE.WAV"/>
                                        </p:tgtEl>
                                      </p:cMediaNode>
                                    </p:audio>
                                  </p:subTnLst>
                                </p:cTn>
                              </p:par>
                            </p:childTnLst>
                          </p:cTn>
                        </p:par>
                        <p:par>
                          <p:cTn id="64" fill="hold" nodeType="afterGroup">
                            <p:stCondLst>
                              <p:cond delay="1450"/>
                            </p:stCondLst>
                            <p:childTnLst>
                              <p:par>
                                <p:cTn id="65" presetID="4" presetClass="entr" presetSubtype="32" fill="hold" grpId="0" nodeType="afterEffect">
                                  <p:stCondLst>
                                    <p:cond delay="0"/>
                                  </p:stCondLst>
                                  <p:childTnLst>
                                    <p:set>
                                      <p:cBhvr>
                                        <p:cTn id="66" dur="1" fill="hold">
                                          <p:stCondLst>
                                            <p:cond delay="0"/>
                                          </p:stCondLst>
                                        </p:cTn>
                                        <p:tgtEl>
                                          <p:spTgt spid="105489">
                                            <p:txEl>
                                              <p:pRg st="0" end="0"/>
                                            </p:txEl>
                                          </p:spTgt>
                                        </p:tgtEl>
                                        <p:attrNameLst>
                                          <p:attrName>style.visibility</p:attrName>
                                        </p:attrNameLst>
                                      </p:cBhvr>
                                      <p:to>
                                        <p:strVal val="visible"/>
                                      </p:to>
                                    </p:set>
                                    <p:animEffect transition="in" filter="box(out)">
                                      <p:cBhvr>
                                        <p:cTn id="67" dur="500"/>
                                        <p:tgtEl>
                                          <p:spTgt spid="105489">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1950"/>
                            </p:stCondLst>
                            <p:childTnLst>
                              <p:par>
                                <p:cTn id="69" presetID="4" presetClass="entr" presetSubtype="32" fill="hold" grpId="0" nodeType="afterEffect">
                                  <p:stCondLst>
                                    <p:cond delay="0"/>
                                  </p:stCondLst>
                                  <p:childTnLst>
                                    <p:set>
                                      <p:cBhvr>
                                        <p:cTn id="70" dur="1" fill="hold">
                                          <p:stCondLst>
                                            <p:cond delay="0"/>
                                          </p:stCondLst>
                                        </p:cTn>
                                        <p:tgtEl>
                                          <p:spTgt spid="105491">
                                            <p:txEl>
                                              <p:pRg st="0" end="0"/>
                                            </p:txEl>
                                          </p:spTgt>
                                        </p:tgtEl>
                                        <p:attrNameLst>
                                          <p:attrName>style.visibility</p:attrName>
                                        </p:attrNameLst>
                                      </p:cBhvr>
                                      <p:to>
                                        <p:strVal val="visible"/>
                                      </p:to>
                                    </p:set>
                                    <p:animEffect transition="in" filter="box(out)">
                                      <p:cBhvr>
                                        <p:cTn id="71" dur="500"/>
                                        <p:tgtEl>
                                          <p:spTgt spid="105491">
                                            <p:txEl>
                                              <p:pRg st="0" end="0"/>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additive="base">
                                        <p:cTn id="76" dur="500" fill="hold"/>
                                        <p:tgtEl>
                                          <p:spTgt spid="4"/>
                                        </p:tgtEl>
                                        <p:attrNameLst>
                                          <p:attrName>ppt_x</p:attrName>
                                        </p:attrNameLst>
                                      </p:cBhvr>
                                      <p:tavLst>
                                        <p:tav tm="0">
                                          <p:val>
                                            <p:strVal val="0-#ppt_w/2"/>
                                          </p:val>
                                        </p:tav>
                                        <p:tav tm="100000">
                                          <p:val>
                                            <p:strVal val="#ppt_x"/>
                                          </p:val>
                                        </p:tav>
                                      </p:tavLst>
                                    </p:anim>
                                    <p:anim calcmode="lin" valueType="num">
                                      <p:cBhvr additive="base">
                                        <p:cTn id="77"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6" name="WHOOSH.WAV"/>
                                        </p:tgtEl>
                                      </p:cMediaNode>
                                    </p:audio>
                                  </p:subTnLst>
                                </p:cTn>
                              </p:par>
                            </p:childTnLst>
                          </p:cTn>
                        </p:par>
                        <p:par>
                          <p:cTn id="78" fill="hold" nodeType="afterGroup">
                            <p:stCondLst>
                              <p:cond delay="500"/>
                            </p:stCondLst>
                            <p:childTnLst>
                              <p:par>
                                <p:cTn id="79" presetID="4" presetClass="entr" presetSubtype="3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box(out)">
                                      <p:cBhvr>
                                        <p:cTn id="81" dur="500"/>
                                        <p:tgtEl>
                                          <p:spTgt spid="5"/>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advAuto="0"/>
      <p:bldP spid="105475" grpId="0" build="p" autoUpdateAnimBg="0" advAuto="0"/>
      <p:bldP spid="105476" grpId="0" build="p" autoUpdateAnimBg="0"/>
      <p:bldP spid="105477" grpId="0" build="p" autoUpdateAnimBg="0" advAuto="0"/>
      <p:bldP spid="105478" grpId="0" animBg="1"/>
      <p:bldP spid="105479" grpId="0" build="p" autoUpdateAnimBg="0" advAuto="0"/>
      <p:bldP spid="105480" grpId="0" build="p" autoUpdateAnimBg="0" advAuto="0"/>
      <p:bldP spid="105481" grpId="0" build="p" autoUpdateAnimBg="0" advAuto="0"/>
      <p:bldP spid="105488" grpId="0" build="p" autoUpdateAnimBg="0" advAuto="0"/>
      <p:bldP spid="105489" grpId="0" build="p" autoUpdateAnimBg="0" advAuto="0"/>
      <p:bldP spid="105491" grpId="0" build="p" autoUpdateAnimBg="0"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30"/>
          <p:cNvSpPr txBox="1">
            <a:spLocks noChangeArrowheads="1"/>
          </p:cNvSpPr>
          <p:nvPr/>
        </p:nvSpPr>
        <p:spPr bwMode="auto">
          <a:xfrm>
            <a:off x="2057400" y="152400"/>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hu-HU" b="1"/>
              <a:t>HUMAN MODEL</a:t>
            </a:r>
            <a:r>
              <a:rPr lang="hu-HU" altLang="hu-HU" b="1"/>
              <a:t>L</a:t>
            </a:r>
            <a:endParaRPr lang="en-GB" altLang="hu-HU" b="1"/>
          </a:p>
        </p:txBody>
      </p:sp>
      <p:sp>
        <p:nvSpPr>
          <p:cNvPr id="103431" name="Text Box 1031"/>
          <p:cNvSpPr txBox="1">
            <a:spLocks noChangeArrowheads="1"/>
          </p:cNvSpPr>
          <p:nvPr/>
        </p:nvSpPr>
        <p:spPr bwMode="auto">
          <a:xfrm>
            <a:off x="381000" y="1943100"/>
            <a:ext cx="2438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30000"/>
              </a:lnSpc>
              <a:spcBef>
                <a:spcPct val="50000"/>
              </a:spcBef>
              <a:buFontTx/>
              <a:buNone/>
            </a:pPr>
            <a:r>
              <a:rPr lang="en-GB" altLang="hu-HU" sz="2800" b="1"/>
              <a:t>E (MPa):</a:t>
            </a:r>
          </a:p>
        </p:txBody>
      </p:sp>
      <p:sp>
        <p:nvSpPr>
          <p:cNvPr id="39940" name="Text Box 1032"/>
          <p:cNvSpPr txBox="1">
            <a:spLocks noChangeArrowheads="1"/>
          </p:cNvSpPr>
          <p:nvPr/>
        </p:nvSpPr>
        <p:spPr bwMode="auto">
          <a:xfrm>
            <a:off x="381000" y="3276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t>In vivo</a:t>
            </a:r>
          </a:p>
        </p:txBody>
      </p:sp>
      <p:sp>
        <p:nvSpPr>
          <p:cNvPr id="39941" name="Text Box 1033"/>
          <p:cNvSpPr txBox="1">
            <a:spLocks noChangeArrowheads="1"/>
          </p:cNvSpPr>
          <p:nvPr/>
        </p:nvSpPr>
        <p:spPr bwMode="auto">
          <a:xfrm>
            <a:off x="304800" y="762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solidFill>
                  <a:schemeClr val="folHlink"/>
                </a:solidFill>
              </a:rPr>
              <a:t> ACL</a:t>
            </a:r>
          </a:p>
        </p:txBody>
      </p:sp>
      <p:sp>
        <p:nvSpPr>
          <p:cNvPr id="39942" name="Text Box 1034"/>
          <p:cNvSpPr txBox="1">
            <a:spLocks noChangeArrowheads="1"/>
          </p:cNvSpPr>
          <p:nvPr/>
        </p:nvSpPr>
        <p:spPr bwMode="auto">
          <a:xfrm>
            <a:off x="2514600" y="1490663"/>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2400" b="1"/>
              <a:t>Idős</a:t>
            </a:r>
            <a:endParaRPr lang="en-US" altLang="hu-HU" sz="2400" b="1"/>
          </a:p>
        </p:txBody>
      </p:sp>
      <p:sp>
        <p:nvSpPr>
          <p:cNvPr id="39943" name="Text Box 1035"/>
          <p:cNvSpPr txBox="1">
            <a:spLocks noChangeArrowheads="1"/>
          </p:cNvSpPr>
          <p:nvPr/>
        </p:nvSpPr>
        <p:spPr bwMode="auto">
          <a:xfrm>
            <a:off x="4267200" y="1490663"/>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hu-HU" altLang="hu-HU" sz="2400" b="1"/>
              <a:t>Fiatal</a:t>
            </a:r>
            <a:endParaRPr lang="en-US" altLang="hu-HU" sz="2400" b="1"/>
          </a:p>
        </p:txBody>
      </p:sp>
      <p:sp>
        <p:nvSpPr>
          <p:cNvPr id="39944" name="Text Box 1036"/>
          <p:cNvSpPr txBox="1">
            <a:spLocks noChangeArrowheads="1"/>
          </p:cNvSpPr>
          <p:nvPr/>
        </p:nvSpPr>
        <p:spPr bwMode="auto">
          <a:xfrm>
            <a:off x="6400800" y="1490663"/>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t>Rheosus m</a:t>
            </a:r>
            <a:r>
              <a:rPr lang="hu-HU" altLang="hu-HU" sz="2400" b="1"/>
              <a:t>ajom</a:t>
            </a:r>
            <a:endParaRPr lang="en-US" altLang="hu-HU" sz="2400" b="1"/>
          </a:p>
        </p:txBody>
      </p:sp>
      <p:sp>
        <p:nvSpPr>
          <p:cNvPr id="39945" name="Text Box 1037"/>
          <p:cNvSpPr txBox="1">
            <a:spLocks noChangeArrowheads="1"/>
          </p:cNvSpPr>
          <p:nvPr/>
        </p:nvSpPr>
        <p:spPr bwMode="auto">
          <a:xfrm>
            <a:off x="2895600" y="19780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dirty="0">
                <a:solidFill>
                  <a:srgbClr val="00CC99"/>
                </a:solidFill>
              </a:rPr>
              <a:t>65.3</a:t>
            </a:r>
          </a:p>
        </p:txBody>
      </p:sp>
      <p:sp>
        <p:nvSpPr>
          <p:cNvPr id="39946" name="Text Box 1038"/>
          <p:cNvSpPr txBox="1">
            <a:spLocks noChangeArrowheads="1"/>
          </p:cNvSpPr>
          <p:nvPr/>
        </p:nvSpPr>
        <p:spPr bwMode="auto">
          <a:xfrm>
            <a:off x="4800600" y="1947863"/>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a:solidFill>
                  <a:srgbClr val="00CC99"/>
                </a:solidFill>
              </a:rPr>
              <a:t>111</a:t>
            </a:r>
          </a:p>
        </p:txBody>
      </p:sp>
      <p:sp>
        <p:nvSpPr>
          <p:cNvPr id="39947" name="Text Box 1039"/>
          <p:cNvSpPr txBox="1">
            <a:spLocks noChangeArrowheads="1"/>
          </p:cNvSpPr>
          <p:nvPr/>
        </p:nvSpPr>
        <p:spPr bwMode="auto">
          <a:xfrm>
            <a:off x="6781800" y="1947863"/>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b="1">
                <a:solidFill>
                  <a:srgbClr val="00CC99"/>
                </a:solidFill>
              </a:rPr>
              <a:t>186</a:t>
            </a:r>
          </a:p>
        </p:txBody>
      </p:sp>
      <p:sp>
        <p:nvSpPr>
          <p:cNvPr id="39948" name="Text Box 1041"/>
          <p:cNvSpPr txBox="1">
            <a:spLocks noChangeArrowheads="1"/>
          </p:cNvSpPr>
          <p:nvPr/>
        </p:nvSpPr>
        <p:spPr bwMode="auto">
          <a:xfrm>
            <a:off x="2819400" y="3733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t>Tibialis anterior</a:t>
            </a:r>
          </a:p>
        </p:txBody>
      </p:sp>
      <p:sp>
        <p:nvSpPr>
          <p:cNvPr id="39949" name="Text Box 1042"/>
          <p:cNvSpPr txBox="1">
            <a:spLocks noChangeArrowheads="1"/>
          </p:cNvSpPr>
          <p:nvPr/>
        </p:nvSpPr>
        <p:spPr bwMode="auto">
          <a:xfrm>
            <a:off x="3276600" y="42672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dirty="0">
                <a:solidFill>
                  <a:schemeClr val="folHlink"/>
                </a:solidFill>
              </a:rPr>
              <a:t>1200</a:t>
            </a:r>
          </a:p>
        </p:txBody>
      </p:sp>
      <p:sp>
        <p:nvSpPr>
          <p:cNvPr id="39950" name="Text Box 1043"/>
          <p:cNvSpPr txBox="1">
            <a:spLocks noChangeArrowheads="1"/>
          </p:cNvSpPr>
          <p:nvPr/>
        </p:nvSpPr>
        <p:spPr bwMode="auto">
          <a:xfrm>
            <a:off x="5715000" y="3733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hu-HU" sz="2400" b="1"/>
              <a:t>Patella</a:t>
            </a:r>
            <a:r>
              <a:rPr lang="hu-HU" altLang="hu-HU" sz="2400" b="1"/>
              <a:t> ín</a:t>
            </a:r>
            <a:endParaRPr lang="en-US" altLang="hu-HU" sz="2400" b="1"/>
          </a:p>
        </p:txBody>
      </p:sp>
      <p:sp>
        <p:nvSpPr>
          <p:cNvPr id="39951" name="Text Box 1044"/>
          <p:cNvSpPr txBox="1">
            <a:spLocks noChangeArrowheads="1"/>
          </p:cNvSpPr>
          <p:nvPr/>
        </p:nvSpPr>
        <p:spPr bwMode="auto">
          <a:xfrm>
            <a:off x="6248400" y="42672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a:solidFill>
                  <a:schemeClr val="folHlink"/>
                </a:solidFill>
              </a:rPr>
              <a:t>260</a:t>
            </a:r>
          </a:p>
        </p:txBody>
      </p:sp>
      <p:sp>
        <p:nvSpPr>
          <p:cNvPr id="103445" name="Text Box 1045"/>
          <p:cNvSpPr txBox="1">
            <a:spLocks noChangeArrowheads="1"/>
          </p:cNvSpPr>
          <p:nvPr/>
        </p:nvSpPr>
        <p:spPr bwMode="auto">
          <a:xfrm>
            <a:off x="381000" y="4229100"/>
            <a:ext cx="2438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30000"/>
              </a:lnSpc>
              <a:spcBef>
                <a:spcPct val="50000"/>
              </a:spcBef>
              <a:buFontTx/>
              <a:buNone/>
            </a:pPr>
            <a:r>
              <a:rPr lang="en-GB" altLang="hu-HU" sz="2800" b="1"/>
              <a:t>E (MPa):</a:t>
            </a:r>
          </a:p>
        </p:txBody>
      </p:sp>
      <p:sp>
        <p:nvSpPr>
          <p:cNvPr id="39953" name="Line 1046"/>
          <p:cNvSpPr>
            <a:spLocks noChangeShapeType="1"/>
          </p:cNvSpPr>
          <p:nvPr/>
        </p:nvSpPr>
        <p:spPr bwMode="auto">
          <a:xfrm>
            <a:off x="0" y="3048000"/>
            <a:ext cx="9144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9954" name="Line 1047"/>
          <p:cNvSpPr>
            <a:spLocks noChangeShapeType="1"/>
          </p:cNvSpPr>
          <p:nvPr/>
        </p:nvSpPr>
        <p:spPr bwMode="auto">
          <a:xfrm flipV="1">
            <a:off x="0" y="4953000"/>
            <a:ext cx="9144000" cy="0"/>
          </a:xfrm>
          <a:prstGeom prst="line">
            <a:avLst/>
          </a:prstGeom>
          <a:noFill/>
          <a:ln w="76200" cmpd="tri">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9955" name="Text Box 1048"/>
          <p:cNvSpPr txBox="1">
            <a:spLocks noChangeArrowheads="1"/>
          </p:cNvSpPr>
          <p:nvPr/>
        </p:nvSpPr>
        <p:spPr bwMode="auto">
          <a:xfrm>
            <a:off x="914400" y="5257800"/>
            <a:ext cx="6400800" cy="579438"/>
          </a:xfrm>
          <a:prstGeom prst="rect">
            <a:avLst/>
          </a:prstGeom>
          <a:noFill/>
          <a:ln>
            <a:noFill/>
          </a:ln>
          <a:effectLst>
            <a:outerShdw dist="35921" dir="2700000"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hu-HU" altLang="hu-HU" sz="3200" b="1"/>
              <a:t>Számítások</a:t>
            </a:r>
            <a:r>
              <a:rPr lang="en-US" altLang="hu-HU" sz="3200" b="1"/>
              <a:t>: 1200 - 2900 MPa</a:t>
            </a:r>
          </a:p>
        </p:txBody>
      </p:sp>
    </p:spTree>
    <p:extLst>
      <p:ext uri="{BB962C8B-B14F-4D97-AF65-F5344CB8AC3E}">
        <p14:creationId xmlns:p14="http://schemas.microsoft.com/office/powerpoint/2010/main" val="944475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 calcmode="lin" valueType="num">
                                      <p:cBhvr additive="base">
                                        <p:cTn id="7" dur="500" fill="hold"/>
                                        <p:tgtEl>
                                          <p:spTgt spid="1034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34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3445">
                                            <p:txEl>
                                              <p:pRg st="0" end="0"/>
                                            </p:txEl>
                                          </p:spTgt>
                                        </p:tgtEl>
                                        <p:attrNameLst>
                                          <p:attrName>style.visibility</p:attrName>
                                        </p:attrNameLst>
                                      </p:cBhvr>
                                      <p:to>
                                        <p:strVal val="visible"/>
                                      </p:to>
                                    </p:set>
                                    <p:anim calcmode="lin" valueType="num">
                                      <p:cBhvr additive="base">
                                        <p:cTn id="12" dur="500" fill="hold"/>
                                        <p:tgtEl>
                                          <p:spTgt spid="10344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34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build="p" autoUpdateAnimBg="0" advAuto="0"/>
      <p:bldP spid="103445" grpId="0" build="p" autoUpdateAnimBg="0"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0" y="574675"/>
            <a:ext cx="5840413"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Line 3"/>
          <p:cNvSpPr>
            <a:spLocks noChangeShapeType="1"/>
          </p:cNvSpPr>
          <p:nvPr/>
        </p:nvSpPr>
        <p:spPr bwMode="auto">
          <a:xfrm flipV="1">
            <a:off x="2743200" y="1143000"/>
            <a:ext cx="1588" cy="32766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7892" name="Line 4"/>
          <p:cNvSpPr>
            <a:spLocks noChangeShapeType="1"/>
          </p:cNvSpPr>
          <p:nvPr/>
        </p:nvSpPr>
        <p:spPr bwMode="auto">
          <a:xfrm>
            <a:off x="2743200" y="4419600"/>
            <a:ext cx="3886200" cy="158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7893" name="Freeform 5"/>
          <p:cNvSpPr>
            <a:spLocks/>
          </p:cNvSpPr>
          <p:nvPr/>
        </p:nvSpPr>
        <p:spPr bwMode="auto">
          <a:xfrm>
            <a:off x="2743200" y="1571625"/>
            <a:ext cx="3505200" cy="2857500"/>
          </a:xfrm>
          <a:custGeom>
            <a:avLst/>
            <a:gdLst>
              <a:gd name="T0" fmla="*/ 0 w 2208"/>
              <a:gd name="T1" fmla="*/ 2147483647 h 1800"/>
              <a:gd name="T2" fmla="*/ 2147483647 w 2208"/>
              <a:gd name="T3" fmla="*/ 2147483647 h 1800"/>
              <a:gd name="T4" fmla="*/ 2147483647 w 2208"/>
              <a:gd name="T5" fmla="*/ 2147483647 h 1800"/>
              <a:gd name="T6" fmla="*/ 2147483647 w 2208"/>
              <a:gd name="T7" fmla="*/ 2147483647 h 1800"/>
              <a:gd name="T8" fmla="*/ 2147483647 w 2208"/>
              <a:gd name="T9" fmla="*/ 2147483647 h 1800"/>
              <a:gd name="T10" fmla="*/ 2147483647 w 2208"/>
              <a:gd name="T11" fmla="*/ 2147483647 h 1800"/>
              <a:gd name="T12" fmla="*/ 2147483647 w 2208"/>
              <a:gd name="T13" fmla="*/ 2147483647 h 1800"/>
              <a:gd name="T14" fmla="*/ 2147483647 w 2208"/>
              <a:gd name="T15" fmla="*/ 2147483647 h 1800"/>
              <a:gd name="T16" fmla="*/ 2147483647 w 2208"/>
              <a:gd name="T17" fmla="*/ 2147483647 h 1800"/>
              <a:gd name="T18" fmla="*/ 2147483647 w 2208"/>
              <a:gd name="T19" fmla="*/ 0 h 1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8"/>
              <a:gd name="T31" fmla="*/ 0 h 1800"/>
              <a:gd name="T32" fmla="*/ 2208 w 2208"/>
              <a:gd name="T33" fmla="*/ 1800 h 1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8" h="1800">
                <a:moveTo>
                  <a:pt x="0" y="1776"/>
                </a:moveTo>
                <a:cubicBezTo>
                  <a:pt x="28" y="1788"/>
                  <a:pt x="56" y="1800"/>
                  <a:pt x="96" y="1776"/>
                </a:cubicBezTo>
                <a:cubicBezTo>
                  <a:pt x="136" y="1752"/>
                  <a:pt x="96" y="1800"/>
                  <a:pt x="240" y="1632"/>
                </a:cubicBezTo>
                <a:cubicBezTo>
                  <a:pt x="384" y="1464"/>
                  <a:pt x="800" y="952"/>
                  <a:pt x="960" y="768"/>
                </a:cubicBezTo>
                <a:cubicBezTo>
                  <a:pt x="1120" y="584"/>
                  <a:pt x="1128" y="592"/>
                  <a:pt x="1200" y="528"/>
                </a:cubicBezTo>
                <a:cubicBezTo>
                  <a:pt x="1272" y="464"/>
                  <a:pt x="1320" y="432"/>
                  <a:pt x="1392" y="384"/>
                </a:cubicBezTo>
                <a:cubicBezTo>
                  <a:pt x="1464" y="336"/>
                  <a:pt x="1560" y="280"/>
                  <a:pt x="1632" y="240"/>
                </a:cubicBezTo>
                <a:cubicBezTo>
                  <a:pt x="1704" y="200"/>
                  <a:pt x="1760" y="176"/>
                  <a:pt x="1824" y="144"/>
                </a:cubicBezTo>
                <a:cubicBezTo>
                  <a:pt x="1888" y="112"/>
                  <a:pt x="1952" y="72"/>
                  <a:pt x="2016" y="48"/>
                </a:cubicBezTo>
                <a:cubicBezTo>
                  <a:pt x="2080" y="24"/>
                  <a:pt x="2144" y="12"/>
                  <a:pt x="2208" y="0"/>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89094" name="Line 6"/>
          <p:cNvSpPr>
            <a:spLocks noChangeShapeType="1"/>
          </p:cNvSpPr>
          <p:nvPr/>
        </p:nvSpPr>
        <p:spPr bwMode="auto">
          <a:xfrm flipV="1">
            <a:off x="4038600" y="1447800"/>
            <a:ext cx="1339850" cy="1600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9095" name="Line 7"/>
          <p:cNvSpPr>
            <a:spLocks noChangeShapeType="1"/>
          </p:cNvSpPr>
          <p:nvPr/>
        </p:nvSpPr>
        <p:spPr bwMode="auto">
          <a:xfrm>
            <a:off x="5181600" y="1752600"/>
            <a:ext cx="457200" cy="1588"/>
          </a:xfrm>
          <a:prstGeom prst="line">
            <a:avLst/>
          </a:prstGeom>
          <a:noFill/>
          <a:ln w="952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9096" name="Text Box 8"/>
          <p:cNvSpPr txBox="1">
            <a:spLocks noChangeArrowheads="1"/>
          </p:cNvSpPr>
          <p:nvPr/>
        </p:nvSpPr>
        <p:spPr bwMode="auto">
          <a:xfrm>
            <a:off x="457200" y="1295400"/>
            <a:ext cx="30480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sz="4000" b="1" dirty="0">
                <a:solidFill>
                  <a:schemeClr val="folHlink"/>
                </a:solidFill>
              </a:rPr>
              <a:t>E = </a:t>
            </a:r>
            <a:r>
              <a:rPr lang="en-US" altLang="hu-HU" sz="4000" b="1" dirty="0">
                <a:solidFill>
                  <a:schemeClr val="folHlink"/>
                </a:solidFill>
                <a:sym typeface="Symbol" pitchFamily="18" charset="2"/>
              </a:rPr>
              <a:t> / </a:t>
            </a:r>
            <a:endParaRPr lang="en-US" altLang="hu-HU" sz="4000" b="1" dirty="0">
              <a:solidFill>
                <a:schemeClr val="folHlink"/>
              </a:solidFill>
            </a:endParaRPr>
          </a:p>
        </p:txBody>
      </p:sp>
      <p:sp>
        <p:nvSpPr>
          <p:cNvPr id="89097" name="Text Box 9"/>
          <p:cNvSpPr txBox="1">
            <a:spLocks noChangeArrowheads="1"/>
          </p:cNvSpPr>
          <p:nvPr/>
        </p:nvSpPr>
        <p:spPr bwMode="auto">
          <a:xfrm>
            <a:off x="533400" y="2514600"/>
            <a:ext cx="3124200" cy="5794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hu-HU" b="1"/>
              <a:t>E = (F/A) / dl/L</a:t>
            </a:r>
          </a:p>
        </p:txBody>
      </p:sp>
      <p:sp>
        <p:nvSpPr>
          <p:cNvPr id="37898" name="Text Box 10"/>
          <p:cNvSpPr txBox="1">
            <a:spLocks noChangeArrowheads="1"/>
          </p:cNvSpPr>
          <p:nvPr/>
        </p:nvSpPr>
        <p:spPr bwMode="auto">
          <a:xfrm>
            <a:off x="827088" y="76200"/>
            <a:ext cx="7632700" cy="584200"/>
          </a:xfrm>
          <a:prstGeom prst="rect">
            <a:avLst/>
          </a:prstGeom>
          <a:noFill/>
          <a:ln>
            <a:noFill/>
          </a:ln>
          <a:effectLst>
            <a:outerShdw dist="35921" dir="2700000"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hu-HU" sz="3200" b="1" i="1">
                <a:solidFill>
                  <a:srgbClr val="FF0000"/>
                </a:solidFill>
              </a:rPr>
              <a:t>ELASTI</a:t>
            </a:r>
            <a:r>
              <a:rPr lang="hu-HU" altLang="hu-HU" sz="3200" b="1" i="1">
                <a:solidFill>
                  <a:srgbClr val="FF0000"/>
                </a:solidFill>
              </a:rPr>
              <a:t>KUS</a:t>
            </a:r>
            <a:r>
              <a:rPr lang="en-US" altLang="hu-HU" sz="3200" b="1" i="1">
                <a:solidFill>
                  <a:srgbClr val="FF0000"/>
                </a:solidFill>
              </a:rPr>
              <a:t>/ YOUNG MODULUS</a:t>
            </a:r>
          </a:p>
        </p:txBody>
      </p:sp>
    </p:spTree>
    <p:extLst>
      <p:ext uri="{BB962C8B-B14F-4D97-AF65-F5344CB8AC3E}">
        <p14:creationId xmlns:p14="http://schemas.microsoft.com/office/powerpoint/2010/main" val="266166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4"/>
                                        </p:tgtEl>
                                        <p:attrNameLst>
                                          <p:attrName>style.visibility</p:attrName>
                                        </p:attrNameLst>
                                      </p:cBhvr>
                                      <p:to>
                                        <p:strVal val="visible"/>
                                      </p:to>
                                    </p:set>
                                    <p:anim calcmode="lin" valueType="num">
                                      <p:cBhvr additive="base">
                                        <p:cTn id="7" dur="500" fill="hold"/>
                                        <p:tgtEl>
                                          <p:spTgt spid="89094"/>
                                        </p:tgtEl>
                                        <p:attrNameLst>
                                          <p:attrName>ppt_x</p:attrName>
                                        </p:attrNameLst>
                                      </p:cBhvr>
                                      <p:tavLst>
                                        <p:tav tm="0">
                                          <p:val>
                                            <p:strVal val="0-#ppt_w/2"/>
                                          </p:val>
                                        </p:tav>
                                        <p:tav tm="100000">
                                          <p:val>
                                            <p:strVal val="#ppt_x"/>
                                          </p:val>
                                        </p:tav>
                                      </p:tavLst>
                                    </p:anim>
                                    <p:anim calcmode="lin" valueType="num">
                                      <p:cBhvr additive="base">
                                        <p:cTn id="8" dur="500" fill="hold"/>
                                        <p:tgtEl>
                                          <p:spTgt spid="890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5"/>
                                        </p:tgtEl>
                                        <p:attrNameLst>
                                          <p:attrName>style.visibility</p:attrName>
                                        </p:attrNameLst>
                                      </p:cBhvr>
                                      <p:to>
                                        <p:strVal val="visible"/>
                                      </p:to>
                                    </p:set>
                                    <p:anim calcmode="lin" valueType="num">
                                      <p:cBhvr additive="base">
                                        <p:cTn id="13" dur="500" fill="hold"/>
                                        <p:tgtEl>
                                          <p:spTgt spid="89095"/>
                                        </p:tgtEl>
                                        <p:attrNameLst>
                                          <p:attrName>ppt_x</p:attrName>
                                        </p:attrNameLst>
                                      </p:cBhvr>
                                      <p:tavLst>
                                        <p:tav tm="0">
                                          <p:val>
                                            <p:strVal val="0-#ppt_w/2"/>
                                          </p:val>
                                        </p:tav>
                                        <p:tav tm="100000">
                                          <p:val>
                                            <p:strVal val="#ppt_x"/>
                                          </p:val>
                                        </p:tav>
                                      </p:tavLst>
                                    </p:anim>
                                    <p:anim calcmode="lin" valueType="num">
                                      <p:cBhvr additive="base">
                                        <p:cTn id="14" dur="500" fill="hold"/>
                                        <p:tgtEl>
                                          <p:spTgt spid="890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89096"/>
                                        </p:tgtEl>
                                        <p:attrNameLst>
                                          <p:attrName>style.visibility</p:attrName>
                                        </p:attrNameLst>
                                      </p:cBhvr>
                                      <p:to>
                                        <p:strVal val="visible"/>
                                      </p:to>
                                    </p:set>
                                    <p:animEffect transition="in" filter="box(out)">
                                      <p:cBhvr>
                                        <p:cTn id="19" dur="500"/>
                                        <p:tgtEl>
                                          <p:spTgt spid="89096"/>
                                        </p:tgtEl>
                                      </p:cBhvr>
                                    </p:animEffect>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89097"/>
                                        </p:tgtEl>
                                        <p:attrNameLst>
                                          <p:attrName>style.visibility</p:attrName>
                                        </p:attrNameLst>
                                      </p:cBhvr>
                                      <p:to>
                                        <p:strVal val="visible"/>
                                      </p:to>
                                    </p:set>
                                    <p:animEffect transition="in" filter="box(out)">
                                      <p:cBhvr>
                                        <p:cTn id="24" dur="500"/>
                                        <p:tgtEl>
                                          <p:spTgt spid="89097"/>
                                        </p:tgtEl>
                                      </p:cBhvr>
                                    </p:animEffect>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animBg="1"/>
      <p:bldP spid="89095" grpId="0" animBg="1"/>
      <p:bldP spid="89096" grpId="0" animBg="1" autoUpdateAnimBg="0"/>
      <p:bldP spid="8909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04800"/>
            <a:ext cx="66532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2057400" y="4343400"/>
            <a:ext cx="2057400" cy="579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a:solidFill>
                  <a:schemeClr val="bg1"/>
                </a:solidFill>
              </a:rPr>
              <a:t>INAK</a:t>
            </a:r>
            <a:endParaRPr lang="en-US" altLang="hu-HU" b="1">
              <a:solidFill>
                <a:schemeClr val="bg1"/>
              </a:solidFill>
            </a:endParaRPr>
          </a:p>
        </p:txBody>
      </p:sp>
      <p:sp>
        <p:nvSpPr>
          <p:cNvPr id="10244" name="Rectangle 4"/>
          <p:cNvSpPr>
            <a:spLocks noChangeArrowheads="1"/>
          </p:cNvSpPr>
          <p:nvPr/>
        </p:nvSpPr>
        <p:spPr bwMode="auto">
          <a:xfrm>
            <a:off x="4800600" y="4343400"/>
            <a:ext cx="2743200" cy="579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hu-HU" altLang="hu-HU" b="1">
                <a:solidFill>
                  <a:schemeClr val="bg1"/>
                </a:solidFill>
              </a:rPr>
              <a:t>SZALAGOK</a:t>
            </a:r>
            <a:endParaRPr lang="en-US" altLang="hu-HU" b="1">
              <a:solidFill>
                <a:schemeClr val="bg1"/>
              </a:solidFill>
            </a:endParaRPr>
          </a:p>
        </p:txBody>
      </p:sp>
    </p:spTree>
    <p:extLst>
      <p:ext uri="{BB962C8B-B14F-4D97-AF65-F5344CB8AC3E}">
        <p14:creationId xmlns:p14="http://schemas.microsoft.com/office/powerpoint/2010/main" val="1972121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30070</TotalTime>
  <Words>5287</Words>
  <Application>Microsoft Office PowerPoint</Application>
  <PresentationFormat>Diavetítés a képernyőre (4:3 oldalarány)</PresentationFormat>
  <Paragraphs>532</Paragraphs>
  <Slides>84</Slides>
  <Notes>65</Notes>
  <HiddenSlides>0</HiddenSlides>
  <MMClips>1</MMClips>
  <ScaleCrop>false</ScaleCrop>
  <HeadingPairs>
    <vt:vector size="6" baseType="variant">
      <vt:variant>
        <vt:lpstr>Téma</vt:lpstr>
      </vt:variant>
      <vt:variant>
        <vt:i4>1</vt:i4>
      </vt:variant>
      <vt:variant>
        <vt:lpstr>Beágyazott OLE kiszolgálók</vt:lpstr>
      </vt:variant>
      <vt:variant>
        <vt:i4>7</vt:i4>
      </vt:variant>
      <vt:variant>
        <vt:lpstr>Diacímek</vt:lpstr>
      </vt:variant>
      <vt:variant>
        <vt:i4>84</vt:i4>
      </vt:variant>
    </vt:vector>
  </HeadingPairs>
  <TitlesOfParts>
    <vt:vector size="92" baseType="lpstr">
      <vt:lpstr>Office-téma</vt:lpstr>
      <vt:lpstr>Bitkép alakzat</vt:lpstr>
      <vt:lpstr>Chart</vt:lpstr>
      <vt:lpstr>Worksheet</vt:lpstr>
      <vt:lpstr>Equation</vt:lpstr>
      <vt:lpstr>Clip</vt:lpstr>
      <vt:lpstr>Picture</vt:lpstr>
      <vt:lpstr>Image</vt:lpstr>
      <vt:lpstr>Biomechanika I.</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Tantárgy neve</dc:title>
  <dc:creator>Biomechanika</dc:creator>
  <cp:lastModifiedBy>Tihanyi József</cp:lastModifiedBy>
  <cp:revision>76</cp:revision>
  <dcterms:created xsi:type="dcterms:W3CDTF">2015-08-18T11:06:56Z</dcterms:created>
  <dcterms:modified xsi:type="dcterms:W3CDTF">2017-05-19T17:52:00Z</dcterms:modified>
</cp:coreProperties>
</file>