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1C626-9409-5848-B57D-DF6AA21B2C8C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AA335-0E6C-EC47-AF79-987C46C80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8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2015.11.19.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499992" y="3933056"/>
            <a:ext cx="4244008" cy="360041"/>
          </a:xfrm>
        </p:spPr>
        <p:txBody>
          <a:bodyPr>
            <a:no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Biofizika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499992" y="4365104"/>
            <a:ext cx="4240560" cy="504056"/>
          </a:xfrm>
        </p:spPr>
        <p:txBody>
          <a:bodyPr>
            <a:normAutofit/>
          </a:bodyPr>
          <a:lstStyle/>
          <a:p>
            <a:pPr algn="r"/>
            <a:r>
              <a:rPr lang="hu-HU" sz="2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Oktató: Katona Péter 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Viszkoelaszticitás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83A7-F444-DE48-9086-405A8BA378E6}" type="datetime1">
              <a:rPr lang="hu-HU" smtClean="0"/>
              <a:t>2015.11.19.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95" y="1052736"/>
            <a:ext cx="7919218" cy="26721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08" y="3717032"/>
            <a:ext cx="8160434" cy="219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60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Felületi</a:t>
            </a:r>
            <a:r>
              <a:rPr lang="en-US" dirty="0" smtClean="0"/>
              <a:t> </a:t>
            </a:r>
            <a:r>
              <a:rPr lang="en-US" dirty="0" err="1" smtClean="0"/>
              <a:t>feszültség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hu-HU" dirty="0"/>
              <a:t>A felületi feszültség a folyadékok alapvető tulajdonsága, ami miatt a folyadékok a lehető legkisebb fajlagos felületű alakzatot (gömb) igyekeznek felvenni, ha külső erőtér nem hat </a:t>
            </a:r>
            <a:r>
              <a:rPr lang="hu-HU" dirty="0" smtClean="0"/>
              <a:t>rájuk</a:t>
            </a:r>
            <a:endParaRPr lang="cs-CZ" dirty="0"/>
          </a:p>
          <a:p>
            <a:pPr lvl="0"/>
            <a:r>
              <a:rPr lang="hu-HU" dirty="0"/>
              <a:t>Oka a folyadék részecskéi (atomok, egyszerű és összetett ionok, molekulák vagy ezekből felépülő kisebb aggregátumok) között fellépő kohéziós </a:t>
            </a:r>
            <a:r>
              <a:rPr lang="hu-HU" dirty="0" smtClean="0"/>
              <a:t>erő</a:t>
            </a:r>
          </a:p>
          <a:p>
            <a:pPr lvl="0"/>
            <a:r>
              <a:rPr lang="hu-HU" dirty="0" smtClean="0"/>
              <a:t>Ezért </a:t>
            </a:r>
            <a:r>
              <a:rPr lang="hu-HU" dirty="0"/>
              <a:t>gömb alakú a kis méretű lebegő folyadékcsepp, vagy a szappanbuborék stb.</a:t>
            </a:r>
            <a:endParaRPr lang="cs-CZ" dirty="0"/>
          </a:p>
          <a:p>
            <a:pPr lvl="0"/>
            <a:r>
              <a:rPr lang="hu-HU" dirty="0"/>
              <a:t>A felületi feszültség következménye, hogy bizonyos tárgyak és állatkák a vízben nem süllyednek el, a víz felületén maradnak, bár a sűrűségük nagyobb, mint a </a:t>
            </a:r>
            <a:r>
              <a:rPr lang="hu-HU" dirty="0" smtClean="0"/>
              <a:t>folyadéké</a:t>
            </a:r>
            <a:endParaRPr lang="cs-CZ" dirty="0"/>
          </a:p>
          <a:p>
            <a:pPr lvl="0"/>
            <a:r>
              <a:rPr lang="hu-HU" dirty="0"/>
              <a:t>A felületi feszültség léte a molekuláris erőkkel függ </a:t>
            </a:r>
            <a:r>
              <a:rPr lang="hu-HU" dirty="0" smtClean="0"/>
              <a:t>össze</a:t>
            </a:r>
            <a:endParaRPr lang="cs-CZ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83A7-F444-DE48-9086-405A8BA378E6}" type="datetime1">
              <a:rPr lang="hu-HU" smtClean="0"/>
              <a:t>2015.11.19.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45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Felületi</a:t>
            </a:r>
            <a:r>
              <a:rPr lang="en-US" dirty="0"/>
              <a:t> </a:t>
            </a:r>
            <a:r>
              <a:rPr lang="en-US" dirty="0" err="1"/>
              <a:t>feszültség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hu-HU" dirty="0"/>
              <a:t>A folyadékok határfelületi rétegében lévő alkotórészek más energetikai állapotban vannak, mint a folyadék belsejében </a:t>
            </a:r>
            <a:r>
              <a:rPr lang="hu-HU" dirty="0" smtClean="0"/>
              <a:t>lévők</a:t>
            </a:r>
          </a:p>
          <a:p>
            <a:pPr lvl="0"/>
            <a:r>
              <a:rPr lang="hu-HU" dirty="0" smtClean="0"/>
              <a:t>Ennek </a:t>
            </a:r>
            <a:r>
              <a:rPr lang="hu-HU" dirty="0"/>
              <a:t>oka az, hogy a folyadék felületén a kémiai és fizikai tulajdonságokat meghatározó mikrorészecskék aszimmetrikus erőhatások miatt nagyobb energiájú állapotban vannak, mint a folyadék belsejében elhelyezkedő azonos felépítésű, egymáshoz képest energetikailag kiegyensúlyozott </a:t>
            </a:r>
            <a:r>
              <a:rPr lang="hu-HU" dirty="0" smtClean="0"/>
              <a:t>társaik</a:t>
            </a:r>
            <a:endParaRPr lang="cs-CZ" dirty="0"/>
          </a:p>
          <a:p>
            <a:pPr lvl="0"/>
            <a:r>
              <a:rPr lang="hu-HU" dirty="0"/>
              <a:t>Tiszta anyagok esetén a felületi réteg felett az anyag gőz állapotú részecskéi találhatók, amelyben a részecskék átlagos távolsága lényegesen nagyobb – a vonzóerők lényegesen kisebbek –, mint a folyadék </a:t>
            </a:r>
            <a:r>
              <a:rPr lang="hu-HU" dirty="0" smtClean="0"/>
              <a:t>belsejében</a:t>
            </a:r>
            <a:endParaRPr lang="cs-CZ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83A7-F444-DE48-9086-405A8BA378E6}" type="datetime1">
              <a:rPr lang="hu-HU" smtClean="0"/>
              <a:t>2015.11.19.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54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Felületi</a:t>
            </a:r>
            <a:r>
              <a:rPr lang="en-US" dirty="0"/>
              <a:t> </a:t>
            </a:r>
            <a:r>
              <a:rPr lang="en-US" dirty="0" err="1"/>
              <a:t>feszültség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248285"/>
            <a:ext cx="7662864" cy="2971419"/>
          </a:xfrm>
        </p:spPr>
        <p:txBody>
          <a:bodyPr>
            <a:normAutofit fontScale="85000" lnSpcReduction="10000"/>
          </a:bodyPr>
          <a:lstStyle/>
          <a:p>
            <a:pPr lvl="0">
              <a:spcBef>
                <a:spcPts val="800"/>
              </a:spcBef>
            </a:pPr>
            <a:r>
              <a:rPr lang="hu-HU" dirty="0"/>
              <a:t>A szomszédos molekuláktól származó kohéziós erők a folyadék belsejében kompenzálják egymást, a felületen viszont ezeknek az eredője a folyadék belseje felé </a:t>
            </a:r>
            <a:r>
              <a:rPr lang="hu-HU" dirty="0" smtClean="0"/>
              <a:t>mutat</a:t>
            </a:r>
          </a:p>
          <a:p>
            <a:pPr>
              <a:spcBef>
                <a:spcPts val="800"/>
              </a:spcBef>
            </a:pPr>
            <a:r>
              <a:rPr lang="hu-HU" dirty="0"/>
              <a:t>Ez azt jelenti, hogy a kohéziós erő a felületi molekulákat a folyadék belseje felé igyekszik elmozdítani</a:t>
            </a:r>
            <a:r>
              <a:rPr lang="hu-HU" dirty="0" smtClean="0"/>
              <a:t>.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83A7-F444-DE48-9086-405A8BA378E6}" type="datetime1">
              <a:rPr lang="hu-HU" smtClean="0"/>
              <a:t>2015.11.19.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564904"/>
            <a:ext cx="3776663" cy="257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46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Felületi</a:t>
            </a:r>
            <a:r>
              <a:rPr lang="en-US" dirty="0"/>
              <a:t> </a:t>
            </a:r>
            <a:r>
              <a:rPr lang="en-US" dirty="0" err="1"/>
              <a:t>feszültség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hu-HU" dirty="0"/>
              <a:t>A kohéziós erők a felületre ún. kohéziós nyomást fejtenek ki, amelyet közvetlenül megmérni nem lehet, de közelítő számítások alapján ez a nyomás például víz esetében az atmoszférikus nyomás több ezerszeresét is </a:t>
            </a:r>
            <a:r>
              <a:rPr lang="hu-HU" dirty="0" smtClean="0"/>
              <a:t>eléri</a:t>
            </a:r>
          </a:p>
          <a:p>
            <a:pPr lvl="0"/>
            <a:r>
              <a:rPr lang="hu-HU" dirty="0" smtClean="0"/>
              <a:t>Ez </a:t>
            </a:r>
            <a:r>
              <a:rPr lang="hu-HU" dirty="0"/>
              <a:t>megmagyarázza, hogy a folyadékok összenyomhatósága kicsi, hiszen külső hatás nélkül is összenyomott állapotban vannak.</a:t>
            </a:r>
            <a:endParaRPr lang="cs-CZ" dirty="0"/>
          </a:p>
          <a:p>
            <a:pPr lvl="0"/>
            <a:r>
              <a:rPr lang="hu-HU" dirty="0"/>
              <a:t>Ennek az aszimmetrikus erőhatásnak a mértéke a felületi feszültség (jele γ, vagy σ), amely az anyagokra jellemző intenzív fizikai mennyiség.</a:t>
            </a:r>
            <a:endParaRPr lang="cs-CZ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83A7-F444-DE48-9086-405A8BA378E6}" type="datetime1">
              <a:rPr lang="hu-HU" smtClean="0"/>
              <a:t>2015.11.19.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4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Felületi</a:t>
            </a:r>
            <a:r>
              <a:rPr lang="en-US" dirty="0"/>
              <a:t> </a:t>
            </a:r>
            <a:r>
              <a:rPr lang="en-US" dirty="0" err="1"/>
              <a:t>feszültség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hu-HU" dirty="0"/>
              <a:t>Az elnevezése csak részben helytálló, ugyanis nem feszültség jellegű mennyiség, hanem mint a definíciós összefüggésből kitűnik: a felületben, annak egységnyi hosszúságú vonalában ható erővel (N/m), vagy egységnyi nagyságú felület létrehozásához szükséges munkával (J/m²), az ún. felületi munkával egyenlő.</a:t>
            </a:r>
            <a:endParaRPr lang="cs-CZ" dirty="0"/>
          </a:p>
          <a:p>
            <a:pPr lvl="0"/>
            <a:r>
              <a:rPr lang="hu-HU" dirty="0"/>
              <a:t>A tiszta folyadékok felületi feszültsége csökken a hőmérséklet növekedésével.</a:t>
            </a:r>
            <a:endParaRPr lang="cs-CZ" dirty="0"/>
          </a:p>
          <a:p>
            <a:pPr lvl="0"/>
            <a:r>
              <a:rPr lang="hu-HU" dirty="0"/>
              <a:t>A kritikus hőmérsékleten megszűnik a folyadék és annak gőze közötti különbség, a fázishatár is eltűnik, a felületi feszültség nullára csökken</a:t>
            </a:r>
            <a:r>
              <a:rPr lang="hu-HU" dirty="0" smtClean="0"/>
              <a:t>.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83A7-F444-DE48-9086-405A8BA378E6}" type="datetime1">
              <a:rPr lang="hu-HU" smtClean="0"/>
              <a:t>2015.11.19.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7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Rugalmaság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751" y="1190625"/>
            <a:ext cx="3329241" cy="4830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196752"/>
            <a:ext cx="3337549" cy="4830663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82BA-2832-D448-BFD5-8E6C31798CFA}" type="datetime1">
              <a:rPr lang="hu-HU" smtClean="0"/>
              <a:t>2015.11.19.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8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Erők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83A7-F444-DE48-9086-405A8BA378E6}" type="datetime1">
              <a:rPr lang="hu-HU" smtClean="0"/>
              <a:t>2015.11.19.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182" y="1196752"/>
            <a:ext cx="6826940" cy="474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5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Kollagén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83A7-F444-DE48-9086-405A8BA378E6}" type="datetime1">
              <a:rPr lang="hu-HU" smtClean="0"/>
              <a:t>2015.11.19.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377" y="980728"/>
            <a:ext cx="960942" cy="4804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52" y="3068960"/>
            <a:ext cx="6373648" cy="17167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784" y="1556792"/>
            <a:ext cx="1963271" cy="1273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4844" y="5157192"/>
            <a:ext cx="2414769" cy="7392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052" y="1484784"/>
            <a:ext cx="6122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hu-HU" dirty="0" smtClean="0"/>
              <a:t>A kollagén egyike a természetben előforduló fehérjéknek</a:t>
            </a:r>
          </a:p>
          <a:p>
            <a:pPr marL="285750" indent="-285750">
              <a:buFont typeface="Arial"/>
              <a:buChar char="•"/>
            </a:pPr>
            <a:r>
              <a:rPr lang="hu-HU" dirty="0" smtClean="0"/>
              <a:t>A természetben kizárólag állatokban található meg</a:t>
            </a:r>
          </a:p>
          <a:p>
            <a:pPr marL="285750" indent="-285750">
              <a:buFont typeface="Arial"/>
              <a:buChar char="•"/>
            </a:pPr>
            <a:r>
              <a:rPr lang="hu-HU" dirty="0" smtClean="0"/>
              <a:t>A kötőszövet fő alkotóeleme</a:t>
            </a:r>
          </a:p>
          <a:p>
            <a:pPr marL="285750" indent="-285750">
              <a:buFont typeface="Arial"/>
              <a:buChar char="•"/>
            </a:pPr>
            <a:r>
              <a:rPr lang="hu-HU" dirty="0" smtClean="0"/>
              <a:t>A szervezet teljes fehérjetartalmának kb 25-30%-át adja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1085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Viszkozitás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1772816"/>
            <a:ext cx="7662864" cy="399564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hu-HU" dirty="0"/>
              <a:t>más elnevezéssel a belső súrlódás egy gáz vagy folyadék belső ellenállásának mértéke a csúsztató feszültséggel szemben</a:t>
            </a:r>
            <a:endParaRPr lang="cs-CZ" dirty="0"/>
          </a:p>
          <a:p>
            <a:pPr lvl="0"/>
            <a:r>
              <a:rPr lang="hu-HU" dirty="0"/>
              <a:t>a víz folyékonyabb, kisebb a viszkozitása, míg az étolaj vagy a méz kevésbé folyékony, nagyobb a viszkozitása</a:t>
            </a:r>
            <a:endParaRPr lang="cs-CZ" dirty="0"/>
          </a:p>
          <a:p>
            <a:pPr lvl="0"/>
            <a:r>
              <a:rPr lang="hu-HU" dirty="0"/>
              <a:t>minden valóságos folyadéknak vagy gáznak van </a:t>
            </a:r>
            <a:r>
              <a:rPr lang="hu-HU" dirty="0" smtClean="0"/>
              <a:t>viszkozitása</a:t>
            </a:r>
          </a:p>
          <a:p>
            <a:r>
              <a:rPr lang="hu-HU" dirty="0"/>
              <a:t>a köznyelvben általában a nagy viszkozitású anyagokat sűrűn folyónak vagy egyszerűen sűrűnek, a kis viszkozitásúakat pedig könnyen mozgónak vagy hígnak </a:t>
            </a:r>
            <a:r>
              <a:rPr lang="hu-HU" dirty="0" smtClean="0"/>
              <a:t>nevezik</a:t>
            </a:r>
            <a:endParaRPr lang="hu-HU" dirty="0"/>
          </a:p>
          <a:p>
            <a:pPr lvl="1"/>
            <a:r>
              <a:rPr lang="hu-HU" dirty="0" smtClean="0"/>
              <a:t>azonban </a:t>
            </a:r>
            <a:r>
              <a:rPr lang="hu-HU" dirty="0"/>
              <a:t>a sűrűség mint fizikai fogalom mást </a:t>
            </a:r>
            <a:r>
              <a:rPr lang="hu-HU" dirty="0" smtClean="0"/>
              <a:t>jelent</a:t>
            </a:r>
            <a:endParaRPr lang="hu-HU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hu-HU" dirty="0" smtClean="0"/>
              <a:t>„</a:t>
            </a:r>
            <a:r>
              <a:rPr lang="hu-HU" dirty="0"/>
              <a:t>híg” kifejezést helyesebb az ’alacsony koncentráció’ értelemben használni</a:t>
            </a:r>
            <a:endParaRPr lang="cs-CZ" dirty="0"/>
          </a:p>
          <a:p>
            <a:pPr lvl="0"/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83A7-F444-DE48-9086-405A8BA378E6}" type="datetime1">
              <a:rPr lang="hu-HU" smtClean="0"/>
              <a:t>2015.11.19.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00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Viszkozitás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hu-HU" dirty="0"/>
              <a:t>Általában egy gáz vagy folyadék lamináris áramlása* folyamán a közeg egyes rétegei különböző sebességgel </a:t>
            </a:r>
            <a:r>
              <a:rPr lang="hu-HU" dirty="0" smtClean="0"/>
              <a:t>áramlanak</a:t>
            </a:r>
          </a:p>
          <a:p>
            <a:pPr lvl="0"/>
            <a:r>
              <a:rPr lang="hu-HU" dirty="0" smtClean="0"/>
              <a:t>A </a:t>
            </a:r>
            <a:r>
              <a:rPr lang="hu-HU" dirty="0"/>
              <a:t>különböző sebességű rétegek elcsúsznak, súrlódnak egymáson, melynek következtében nyíróerő lép </a:t>
            </a:r>
            <a:r>
              <a:rPr lang="hu-HU" dirty="0" smtClean="0"/>
              <a:t>fel</a:t>
            </a:r>
          </a:p>
          <a:p>
            <a:pPr lvl="0"/>
            <a:r>
              <a:rPr lang="hu-HU" dirty="0" smtClean="0"/>
              <a:t>Ennek </a:t>
            </a:r>
            <a:r>
              <a:rPr lang="hu-HU" dirty="0"/>
              <a:t>az erőnek semmi köze a szilárd testek elmozdításakor ébredő súrlódáshoz, mert a felületre merőleges erőnek (jelen esetben a gáz-, vagy a folyadékrétegekek egymásra gyakorolt nyomásából származó erőnek) nincs hatása a </a:t>
            </a:r>
            <a:r>
              <a:rPr lang="hu-HU" dirty="0" smtClean="0"/>
              <a:t>nyíróerőre</a:t>
            </a:r>
          </a:p>
          <a:p>
            <a:pPr marL="0" lvl="0" indent="0">
              <a:buNone/>
            </a:pPr>
            <a:r>
              <a:rPr lang="hu-HU" dirty="0" smtClean="0"/>
              <a:t>*</a:t>
            </a:r>
            <a:r>
              <a:rPr lang="hu-HU" dirty="0"/>
              <a:t>A lamináris kifejezést a folyadékok és gázok mechanikája használja, az áramló közeg belső mozgásának leírására. Latin eredetű szó, jelentése: réteges.</a:t>
            </a:r>
            <a:r>
              <a:rPr lang="cs-CZ" dirty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83A7-F444-DE48-9086-405A8BA378E6}" type="datetime1">
              <a:rPr lang="hu-HU" smtClean="0"/>
              <a:t>2015.11.19.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76" y="1700808"/>
            <a:ext cx="7678222" cy="39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6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Dinamikai </a:t>
            </a:r>
            <a:r>
              <a:rPr lang="hu-HU" dirty="0"/>
              <a:t>viszkozitás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hu-HU" dirty="0"/>
              <a:t>A viszkozitás értelmezését elsőként Newton adta meg, aki feltételezte, hogy a rétegek párhuzamos és egyenletes áramlása esetén az elmozdulás irányával ellentétes irányú súrlódó erő (F) egyenesen arányos a súrlódó felületek nagyságával (A) és a sebességgradienssel (du/dy</a:t>
            </a:r>
            <a:r>
              <a:rPr lang="hu-HU" dirty="0" smtClean="0"/>
              <a:t>)</a:t>
            </a:r>
            <a:endParaRPr lang="hu-HU" dirty="0"/>
          </a:p>
          <a:p>
            <a:pPr lvl="0"/>
            <a:r>
              <a:rPr lang="hu-HU" dirty="0" smtClean="0"/>
              <a:t>Az </a:t>
            </a:r>
            <a:r>
              <a:rPr lang="hu-HU" dirty="0"/>
              <a:t>arányossági tényező az adott gáz vagy folyadék anyagi minőségére jellemző állandó a dinamikai viszkozitás (η):</a:t>
            </a:r>
            <a:endParaRPr lang="cs-CZ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83A7-F444-DE48-9086-405A8BA378E6}" type="datetime1">
              <a:rPr lang="hu-HU" smtClean="0"/>
              <a:t>2015.11.19.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din_vis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50" y="5440363"/>
            <a:ext cx="11557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2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Kinematikai </a:t>
            </a:r>
            <a:r>
              <a:rPr lang="hu-HU" dirty="0"/>
              <a:t>viszkozitás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A dinamikai viszkozitásból kiindulva definiáltak még számos egyéb viszkozitást </a:t>
            </a:r>
            <a:r>
              <a:rPr lang="hu-HU" dirty="0" smtClean="0"/>
              <a:t>is</a:t>
            </a:r>
          </a:p>
          <a:p>
            <a:pPr lvl="0"/>
            <a:r>
              <a:rPr lang="hu-HU" dirty="0" smtClean="0"/>
              <a:t>Legismertebb </a:t>
            </a:r>
            <a:r>
              <a:rPr lang="hu-HU" dirty="0"/>
              <a:t>és a kenéstechnikában legáltalánosabban használt a kinematikai viszkozitás, amely a dinamikai viszkozitás η és a folyadék sűrűségének ρ a hányadosa</a:t>
            </a:r>
            <a:r>
              <a:rPr lang="hu-HU" dirty="0" smtClean="0"/>
              <a:t>: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83A7-F444-DE48-9086-405A8BA378E6}" type="datetime1">
              <a:rPr lang="hu-HU" smtClean="0"/>
              <a:t>2015.11.19.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kin_vis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50" y="4938058"/>
            <a:ext cx="6223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6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Viszkoelaszticitás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83A7-F444-DE48-9086-405A8BA378E6}" type="datetime1">
              <a:rPr lang="hu-HU" smtClean="0"/>
              <a:t>2015.11.19.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Katona Péter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124744"/>
            <a:ext cx="8202168" cy="450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5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767</Words>
  <Application>Microsoft Office PowerPoint</Application>
  <PresentationFormat>Diavetítés a képernyőre (4:3 oldalarány)</PresentationFormat>
  <Paragraphs>92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Biofizika</vt:lpstr>
      <vt:lpstr>Rugalmaság</vt:lpstr>
      <vt:lpstr>Erők</vt:lpstr>
      <vt:lpstr>Kollagén</vt:lpstr>
      <vt:lpstr>Viszkozitás</vt:lpstr>
      <vt:lpstr>Viszkozitás</vt:lpstr>
      <vt:lpstr>Dinamikai viszkozitás </vt:lpstr>
      <vt:lpstr>Kinematikai viszkozitás</vt:lpstr>
      <vt:lpstr>Viszkoelaszticitás</vt:lpstr>
      <vt:lpstr>Viszkoelaszticitás</vt:lpstr>
      <vt:lpstr>Felületi feszültség</vt:lpstr>
      <vt:lpstr>Felületi feszültség</vt:lpstr>
      <vt:lpstr>Felületi feszültség</vt:lpstr>
      <vt:lpstr>Felületi feszültség</vt:lpstr>
      <vt:lpstr>Felületi feszültség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Katona Péter</cp:lastModifiedBy>
  <cp:revision>20</cp:revision>
  <dcterms:created xsi:type="dcterms:W3CDTF">2015-08-18T11:06:56Z</dcterms:created>
  <dcterms:modified xsi:type="dcterms:W3CDTF">2015-11-19T15:14:29Z</dcterms:modified>
</cp:coreProperties>
</file>